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2" r:id="rId6"/>
    <p:sldId id="258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9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1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2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F6DE-2167-4D22-B65E-06A5773F3C3B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0CF6-9EA9-436D-A2D3-B719406DC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5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312"/>
          <p:cNvGrpSpPr/>
          <p:nvPr/>
        </p:nvGrpSpPr>
        <p:grpSpPr>
          <a:xfrm>
            <a:off x="184085" y="48392"/>
            <a:ext cx="8884462" cy="6714072"/>
            <a:chOff x="184085" y="48392"/>
            <a:chExt cx="8884462" cy="6714072"/>
          </a:xfrm>
        </p:grpSpPr>
        <p:grpSp>
          <p:nvGrpSpPr>
            <p:cNvPr id="287" name="Group 286"/>
            <p:cNvGrpSpPr/>
            <p:nvPr/>
          </p:nvGrpSpPr>
          <p:grpSpPr>
            <a:xfrm>
              <a:off x="184085" y="48392"/>
              <a:ext cx="8884462" cy="6714072"/>
              <a:chOff x="-9665" y="-151396"/>
              <a:chExt cx="7691416" cy="6946663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-9665" y="-151396"/>
                <a:ext cx="7691416" cy="6946663"/>
                <a:chOff x="-9665" y="-151396"/>
                <a:chExt cx="7691416" cy="6946663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158608" y="-151396"/>
                  <a:ext cx="7523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EMT by Notch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and TGF </a:t>
                  </a:r>
                  <a:r>
                    <a:rPr lang="el-GR" sz="2400" b="1" dirty="0" smtClean="0">
                      <a:latin typeface="Arial" pitchFamily="34" charset="0"/>
                      <a:cs typeface="Arial" pitchFamily="34" charset="0"/>
                    </a:rPr>
                    <a:t>β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IN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85" name="Group 284"/>
                <p:cNvGrpSpPr/>
                <p:nvPr/>
              </p:nvGrpSpPr>
              <p:grpSpPr>
                <a:xfrm>
                  <a:off x="-9665" y="417409"/>
                  <a:ext cx="7663669" cy="6377858"/>
                  <a:chOff x="-9665" y="48264"/>
                  <a:chExt cx="7663669" cy="6741368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233240" y="48264"/>
                    <a:ext cx="7096874" cy="67413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-9665" y="536242"/>
                    <a:ext cx="7663669" cy="6164099"/>
                    <a:chOff x="-9665" y="536242"/>
                    <a:chExt cx="7663669" cy="616409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-9665" y="1560516"/>
                      <a:ext cx="1702249" cy="33903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</a:t>
                      </a:r>
                      <a:r>
                        <a:rPr lang="en-IN" sz="1600" dirty="0" smtClean="0"/>
                        <a:t>Receptor *</a:t>
                      </a:r>
                      <a:endParaRPr lang="en-IN" sz="1600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6379014" y="540350"/>
                      <a:ext cx="1274990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Ligand</a:t>
                      </a:r>
                      <a:endParaRPr lang="en-IN" sz="1600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3280441" y="6326031"/>
                      <a:ext cx="981514" cy="37431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ASCL1</a:t>
                      </a:r>
                      <a:endParaRPr lang="en-IN" sz="1600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3071167" y="3396461"/>
                      <a:ext cx="1007017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CSL *</a:t>
                      </a:r>
                      <a:endParaRPr lang="en-IN" dirty="0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37727" y="5704787"/>
                      <a:ext cx="955571" cy="37431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SLUG</a:t>
                      </a:r>
                      <a:endParaRPr lang="en-IN" sz="1600" dirty="0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078184" y="2311145"/>
                      <a:ext cx="788293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ICD</a:t>
                      </a:r>
                      <a:endParaRPr lang="en-IN" b="1" dirty="0"/>
                    </a:p>
                  </p:txBody>
                </p:sp>
                <p:cxnSp>
                  <p:nvCxnSpPr>
                    <p:cNvPr id="21" name="Straight Arrow Connector 20"/>
                    <p:cNvCxnSpPr>
                      <a:stCxn id="13" idx="1"/>
                    </p:cNvCxnSpPr>
                    <p:nvPr/>
                  </p:nvCxnSpPr>
                  <p:spPr>
                    <a:xfrm flipH="1">
                      <a:off x="2341996" y="2498300"/>
                      <a:ext cx="173618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6436588" y="1054517"/>
                      <a:ext cx="272858" cy="162023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3610414" y="3833885"/>
                      <a:ext cx="0" cy="7047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417679" y="1340612"/>
                      <a:ext cx="1336986" cy="432204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γSC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1015512" y="3841828"/>
                      <a:ext cx="2240744" cy="17430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692584" y="2311145"/>
                      <a:ext cx="649412" cy="3743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CSL</a:t>
                      </a:r>
                      <a:endParaRPr lang="en-IN" sz="160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0" y="536242"/>
                      <a:ext cx="1411264" cy="3589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Notch </a:t>
                      </a:r>
                      <a:r>
                        <a:rPr lang="en-IN" sz="1400" dirty="0" smtClean="0"/>
                        <a:t>Receptor</a:t>
                      </a:r>
                      <a:endParaRPr lang="en-IN" sz="1400" dirty="0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039685" y="2823885"/>
                      <a:ext cx="669761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NGN2</a:t>
                      </a:r>
                      <a:endParaRPr lang="en-IN" sz="1400" dirty="0"/>
                    </a:p>
                  </p:txBody>
                </p:sp>
                <p:cxnSp>
                  <p:nvCxnSpPr>
                    <p:cNvPr id="179" name="Straight Arrow Connector 178">
                      <a:hlinkClick r:id="rId2"/>
                    </p:cNvPr>
                    <p:cNvCxnSpPr/>
                    <p:nvPr/>
                  </p:nvCxnSpPr>
                  <p:spPr>
                    <a:xfrm>
                      <a:off x="545843" y="966989"/>
                      <a:ext cx="0" cy="50037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8" name="Group 247"/>
                    <p:cNvGrpSpPr/>
                    <p:nvPr/>
                  </p:nvGrpSpPr>
                  <p:grpSpPr>
                    <a:xfrm>
                      <a:off x="3618057" y="5172883"/>
                      <a:ext cx="301912" cy="1033289"/>
                      <a:chOff x="3452753" y="5292742"/>
                      <a:chExt cx="301912" cy="770600"/>
                    </a:xfrm>
                  </p:grpSpPr>
                  <p:cxnSp>
                    <p:nvCxnSpPr>
                      <p:cNvPr id="216" name="Straight Arrow Connector 215"/>
                      <p:cNvCxnSpPr/>
                      <p:nvPr/>
                    </p:nvCxnSpPr>
                    <p:spPr>
                      <a:xfrm>
                        <a:off x="3606759" y="5292742"/>
                        <a:ext cx="0" cy="75922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/>
                      <p:cNvCxnSpPr/>
                      <p:nvPr/>
                    </p:nvCxnSpPr>
                    <p:spPr>
                      <a:xfrm flipH="1">
                        <a:off x="3452753" y="6063342"/>
                        <a:ext cx="301912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5" name="Arc 244"/>
                    <p:cNvSpPr/>
                    <p:nvPr/>
                  </p:nvSpPr>
                  <p:spPr>
                    <a:xfrm>
                      <a:off x="2422343" y="4945649"/>
                      <a:ext cx="865939" cy="871543"/>
                    </a:xfrm>
                    <a:prstGeom prst="arc">
                      <a:avLst>
                        <a:gd name="adj1" fmla="val 20636765"/>
                        <a:gd name="adj2" fmla="val 16857231"/>
                      </a:avLst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3114424" y="5242848"/>
                      <a:ext cx="28366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5" name="Group 274"/>
                    <p:cNvGrpSpPr/>
                    <p:nvPr/>
                  </p:nvGrpSpPr>
                  <p:grpSpPr>
                    <a:xfrm>
                      <a:off x="4283126" y="2888425"/>
                      <a:ext cx="1639275" cy="2053835"/>
                      <a:chOff x="4283126" y="2888425"/>
                      <a:chExt cx="1639275" cy="2053835"/>
                    </a:xfrm>
                  </p:grpSpPr>
                  <p:cxnSp>
                    <p:nvCxnSpPr>
                      <p:cNvPr id="261" name="Elbow Connector 260"/>
                      <p:cNvCxnSpPr/>
                      <p:nvPr/>
                    </p:nvCxnSpPr>
                    <p:spPr>
                      <a:xfrm rot="5400000" flipH="1" flipV="1">
                        <a:off x="3839274" y="3429844"/>
                        <a:ext cx="1956268" cy="1068564"/>
                      </a:xfrm>
                      <a:prstGeom prst="bentConnector3">
                        <a:avLst>
                          <a:gd name="adj1" fmla="val -144"/>
                        </a:avLst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Straight Arrow Connector 269"/>
                      <p:cNvCxnSpPr/>
                      <p:nvPr/>
                    </p:nvCxnSpPr>
                    <p:spPr>
                      <a:xfrm flipH="1">
                        <a:off x="5351687" y="3000418"/>
                        <a:ext cx="570714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Straight Arrow Connector 271"/>
                      <p:cNvCxnSpPr/>
                      <p:nvPr/>
                    </p:nvCxnSpPr>
                    <p:spPr>
                      <a:xfrm flipV="1">
                        <a:off x="5922401" y="2888425"/>
                        <a:ext cx="0" cy="25283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Rectangle 7"/>
                    <p:cNvSpPr/>
                    <p:nvPr/>
                  </p:nvSpPr>
                  <p:spPr>
                    <a:xfrm>
                      <a:off x="2939613" y="4710064"/>
                      <a:ext cx="1499395" cy="388165"/>
                    </a:xfrm>
                    <a:custGeom>
                      <a:avLst/>
                      <a:gdLst>
                        <a:gd name="connsiteX0" fmla="*/ 0 w 1485540"/>
                        <a:gd name="connsiteY0" fmla="*/ 0 h 374310"/>
                        <a:gd name="connsiteX1" fmla="*/ 1485540 w 1485540"/>
                        <a:gd name="connsiteY1" fmla="*/ 0 h 374310"/>
                        <a:gd name="connsiteX2" fmla="*/ 1485540 w 1485540"/>
                        <a:gd name="connsiteY2" fmla="*/ 374310 h 374310"/>
                        <a:gd name="connsiteX3" fmla="*/ 0 w 1485540"/>
                        <a:gd name="connsiteY3" fmla="*/ 374310 h 374310"/>
                        <a:gd name="connsiteX4" fmla="*/ 0 w 1485540"/>
                        <a:gd name="connsiteY4" fmla="*/ 0 h 374310"/>
                        <a:gd name="connsiteX0" fmla="*/ 0 w 1499395"/>
                        <a:gd name="connsiteY0" fmla="*/ 13855 h 388165"/>
                        <a:gd name="connsiteX1" fmla="*/ 1499395 w 1499395"/>
                        <a:gd name="connsiteY1" fmla="*/ 0 h 388165"/>
                        <a:gd name="connsiteX2" fmla="*/ 1485540 w 1499395"/>
                        <a:gd name="connsiteY2" fmla="*/ 388165 h 388165"/>
                        <a:gd name="connsiteX3" fmla="*/ 0 w 1499395"/>
                        <a:gd name="connsiteY3" fmla="*/ 388165 h 388165"/>
                        <a:gd name="connsiteX4" fmla="*/ 0 w 1499395"/>
                        <a:gd name="connsiteY4" fmla="*/ 13855 h 38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9395" h="388165">
                          <a:moveTo>
                            <a:pt x="0" y="13855"/>
                          </a:moveTo>
                          <a:lnTo>
                            <a:pt x="1499395" y="0"/>
                          </a:lnTo>
                          <a:lnTo>
                            <a:pt x="1485540" y="388165"/>
                          </a:lnTo>
                          <a:lnTo>
                            <a:pt x="0" y="388165"/>
                          </a:lnTo>
                          <a:lnTo>
                            <a:pt x="0" y="1385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HES1</a:t>
                      </a:r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281" name="TextBox 280"/>
              <p:cNvSpPr txBox="1"/>
              <p:nvPr/>
            </p:nvSpPr>
            <p:spPr>
              <a:xfrm>
                <a:off x="287148" y="1369402"/>
                <a:ext cx="165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Ligand binding</a:t>
                </a:r>
                <a:endParaRPr lang="en-IN" sz="1400" b="1" dirty="0"/>
              </a:p>
            </p:txBody>
          </p:sp>
        </p:grpSp>
        <p:cxnSp>
          <p:nvCxnSpPr>
            <p:cNvPr id="295" name="Elbow Connector 294"/>
            <p:cNvCxnSpPr>
              <a:stCxn id="34" idx="2"/>
              <a:endCxn id="10" idx="1"/>
            </p:cNvCxnSpPr>
            <p:nvPr/>
          </p:nvCxnSpPr>
          <p:spPr>
            <a:xfrm rot="16200000" flipH="1">
              <a:off x="2723483" y="2811565"/>
              <a:ext cx="821280" cy="12173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endCxn id="13" idx="0"/>
            </p:cNvCxnSpPr>
            <p:nvPr/>
          </p:nvCxnSpPr>
          <p:spPr>
            <a:xfrm>
              <a:off x="2339752" y="2135959"/>
              <a:ext cx="3021548" cy="5313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TextBox 313"/>
          <p:cNvSpPr txBox="1"/>
          <p:nvPr/>
        </p:nvSpPr>
        <p:spPr>
          <a:xfrm>
            <a:off x="5417840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66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45509" y="86210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085" y="48392"/>
            <a:ext cx="8884462" cy="6714072"/>
            <a:chOff x="184085" y="48392"/>
            <a:chExt cx="8884462" cy="6714072"/>
          </a:xfrm>
        </p:grpSpPr>
        <p:grpSp>
          <p:nvGrpSpPr>
            <p:cNvPr id="36" name="Group 35"/>
            <p:cNvGrpSpPr/>
            <p:nvPr/>
          </p:nvGrpSpPr>
          <p:grpSpPr>
            <a:xfrm>
              <a:off x="184085" y="48392"/>
              <a:ext cx="8884462" cy="6714072"/>
              <a:chOff x="-9665" y="-151396"/>
              <a:chExt cx="7691416" cy="694666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-9665" y="-151396"/>
                <a:ext cx="7691416" cy="6946663"/>
                <a:chOff x="-9665" y="-151396"/>
                <a:chExt cx="7691416" cy="6946663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158608" y="-151396"/>
                  <a:ext cx="7523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EMT by Notch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and TGF </a:t>
                  </a:r>
                  <a:r>
                    <a:rPr lang="el-GR" sz="2400" b="1" dirty="0" smtClean="0">
                      <a:latin typeface="Arial" pitchFamily="34" charset="0"/>
                      <a:cs typeface="Arial" pitchFamily="34" charset="0"/>
                    </a:rPr>
                    <a:t>β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IN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-9665" y="417409"/>
                  <a:ext cx="7663669" cy="6377858"/>
                  <a:chOff x="-9665" y="48264"/>
                  <a:chExt cx="7663669" cy="674136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33240" y="48264"/>
                    <a:ext cx="7096874" cy="67413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-9665" y="536242"/>
                    <a:ext cx="7663669" cy="6164099"/>
                    <a:chOff x="-9665" y="536242"/>
                    <a:chExt cx="7663669" cy="6164099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-9665" y="1560516"/>
                      <a:ext cx="1702249" cy="33903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</a:t>
                      </a:r>
                      <a:r>
                        <a:rPr lang="en-IN" sz="1600" dirty="0" smtClean="0"/>
                        <a:t>Receptor *</a:t>
                      </a:r>
                      <a:endParaRPr lang="en-IN" sz="1600" dirty="0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379014" y="540350"/>
                      <a:ext cx="1274990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Ligand</a:t>
                      </a:r>
                      <a:endParaRPr lang="en-IN" sz="1600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280441" y="6326031"/>
                      <a:ext cx="981514" cy="37431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ASCL1</a:t>
                      </a:r>
                      <a:endParaRPr lang="en-IN" sz="1600" dirty="0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071167" y="3396461"/>
                      <a:ext cx="1007017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CSL *</a:t>
                      </a:r>
                      <a:endParaRPr lang="en-IN" dirty="0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537727" y="5704787"/>
                      <a:ext cx="955571" cy="37431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SLUG</a:t>
                      </a:r>
                      <a:endParaRPr lang="en-IN" sz="1600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4078184" y="2311145"/>
                      <a:ext cx="788293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ICD</a:t>
                      </a:r>
                      <a:endParaRPr lang="en-IN" b="1" dirty="0"/>
                    </a:p>
                  </p:txBody>
                </p:sp>
                <p:cxnSp>
                  <p:nvCxnSpPr>
                    <p:cNvPr id="51" name="Straight Arrow Connector 50"/>
                    <p:cNvCxnSpPr>
                      <a:stCxn id="50" idx="1"/>
                    </p:cNvCxnSpPr>
                    <p:nvPr/>
                  </p:nvCxnSpPr>
                  <p:spPr>
                    <a:xfrm flipH="1">
                      <a:off x="2341996" y="2498300"/>
                      <a:ext cx="173618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V="1">
                      <a:off x="6436588" y="1054517"/>
                      <a:ext cx="272858" cy="162023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610414" y="3833885"/>
                      <a:ext cx="0" cy="7047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417679" y="1340612"/>
                      <a:ext cx="1336986" cy="432204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γSC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>
                      <a:off x="1015512" y="3841828"/>
                      <a:ext cx="2240744" cy="17430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692584" y="2311145"/>
                      <a:ext cx="649412" cy="3743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CSL</a:t>
                      </a:r>
                      <a:endParaRPr lang="en-IN" sz="1600" dirty="0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0" y="536242"/>
                      <a:ext cx="1411264" cy="3589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Notch </a:t>
                      </a:r>
                      <a:r>
                        <a:rPr lang="en-IN" sz="1400" dirty="0" smtClean="0"/>
                        <a:t>Receptor</a:t>
                      </a:r>
                      <a:endParaRPr lang="en-IN" sz="1400" dirty="0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6039685" y="2823885"/>
                      <a:ext cx="669761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NGN2</a:t>
                      </a:r>
                      <a:endParaRPr lang="en-IN" sz="1400" dirty="0"/>
                    </a:p>
                  </p:txBody>
                </p:sp>
                <p:cxnSp>
                  <p:nvCxnSpPr>
                    <p:cNvPr id="59" name="Straight Arrow Connector 58">
                      <a:hlinkClick r:id="rId2"/>
                    </p:cNvPr>
                    <p:cNvCxnSpPr/>
                    <p:nvPr/>
                  </p:nvCxnSpPr>
                  <p:spPr>
                    <a:xfrm>
                      <a:off x="545843" y="966989"/>
                      <a:ext cx="0" cy="50037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618057" y="5172883"/>
                      <a:ext cx="301912" cy="1033289"/>
                      <a:chOff x="3452753" y="5292742"/>
                      <a:chExt cx="301912" cy="770600"/>
                    </a:xfrm>
                  </p:grpSpPr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>
                        <a:off x="3606759" y="5292742"/>
                        <a:ext cx="0" cy="75922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>
                        <a:off x="3452753" y="6063342"/>
                        <a:ext cx="301912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1" name="Arc 60"/>
                    <p:cNvSpPr/>
                    <p:nvPr/>
                  </p:nvSpPr>
                  <p:spPr>
                    <a:xfrm>
                      <a:off x="2422343" y="4945649"/>
                      <a:ext cx="865939" cy="871543"/>
                    </a:xfrm>
                    <a:prstGeom prst="arc">
                      <a:avLst>
                        <a:gd name="adj1" fmla="val 20636765"/>
                        <a:gd name="adj2" fmla="val 16857231"/>
                      </a:avLst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3114424" y="5242848"/>
                      <a:ext cx="28366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4283126" y="2888425"/>
                      <a:ext cx="1639275" cy="2053835"/>
                      <a:chOff x="4283126" y="2888425"/>
                      <a:chExt cx="1639275" cy="2053835"/>
                    </a:xfrm>
                  </p:grpSpPr>
                  <p:cxnSp>
                    <p:nvCxnSpPr>
                      <p:cNvPr id="65" name="Elbow Connector 64"/>
                      <p:cNvCxnSpPr/>
                      <p:nvPr/>
                    </p:nvCxnSpPr>
                    <p:spPr>
                      <a:xfrm rot="5400000" flipH="1" flipV="1">
                        <a:off x="3839274" y="3429844"/>
                        <a:ext cx="1956268" cy="1068564"/>
                      </a:xfrm>
                      <a:prstGeom prst="bentConnector3">
                        <a:avLst>
                          <a:gd name="adj1" fmla="val -144"/>
                        </a:avLst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H="1">
                        <a:off x="5351687" y="3000418"/>
                        <a:ext cx="570714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V="1">
                        <a:off x="5922401" y="2888425"/>
                        <a:ext cx="0" cy="25283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Rectangle 7"/>
                    <p:cNvSpPr/>
                    <p:nvPr/>
                  </p:nvSpPr>
                  <p:spPr>
                    <a:xfrm>
                      <a:off x="2939613" y="4710064"/>
                      <a:ext cx="1499395" cy="388165"/>
                    </a:xfrm>
                    <a:custGeom>
                      <a:avLst/>
                      <a:gdLst>
                        <a:gd name="connsiteX0" fmla="*/ 0 w 1485540"/>
                        <a:gd name="connsiteY0" fmla="*/ 0 h 374310"/>
                        <a:gd name="connsiteX1" fmla="*/ 1485540 w 1485540"/>
                        <a:gd name="connsiteY1" fmla="*/ 0 h 374310"/>
                        <a:gd name="connsiteX2" fmla="*/ 1485540 w 1485540"/>
                        <a:gd name="connsiteY2" fmla="*/ 374310 h 374310"/>
                        <a:gd name="connsiteX3" fmla="*/ 0 w 1485540"/>
                        <a:gd name="connsiteY3" fmla="*/ 374310 h 374310"/>
                        <a:gd name="connsiteX4" fmla="*/ 0 w 1485540"/>
                        <a:gd name="connsiteY4" fmla="*/ 0 h 374310"/>
                        <a:gd name="connsiteX0" fmla="*/ 0 w 1499395"/>
                        <a:gd name="connsiteY0" fmla="*/ 13855 h 388165"/>
                        <a:gd name="connsiteX1" fmla="*/ 1499395 w 1499395"/>
                        <a:gd name="connsiteY1" fmla="*/ 0 h 388165"/>
                        <a:gd name="connsiteX2" fmla="*/ 1485540 w 1499395"/>
                        <a:gd name="connsiteY2" fmla="*/ 388165 h 388165"/>
                        <a:gd name="connsiteX3" fmla="*/ 0 w 1499395"/>
                        <a:gd name="connsiteY3" fmla="*/ 388165 h 388165"/>
                        <a:gd name="connsiteX4" fmla="*/ 0 w 1499395"/>
                        <a:gd name="connsiteY4" fmla="*/ 13855 h 38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9395" h="388165">
                          <a:moveTo>
                            <a:pt x="0" y="13855"/>
                          </a:moveTo>
                          <a:lnTo>
                            <a:pt x="1499395" y="0"/>
                          </a:lnTo>
                          <a:lnTo>
                            <a:pt x="1485540" y="388165"/>
                          </a:lnTo>
                          <a:lnTo>
                            <a:pt x="0" y="388165"/>
                          </a:lnTo>
                          <a:lnTo>
                            <a:pt x="0" y="1385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HES1</a:t>
                      </a:r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287148" y="1369402"/>
                <a:ext cx="165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Ligand binding</a:t>
                </a:r>
                <a:endParaRPr lang="en-IN" sz="1400" b="1" dirty="0"/>
              </a:p>
            </p:txBody>
          </p:sp>
        </p:grpSp>
        <p:cxnSp>
          <p:nvCxnSpPr>
            <p:cNvPr id="37" name="Elbow Connector 36"/>
            <p:cNvCxnSpPr>
              <a:stCxn id="56" idx="2"/>
              <a:endCxn id="48" idx="1"/>
            </p:cNvCxnSpPr>
            <p:nvPr/>
          </p:nvCxnSpPr>
          <p:spPr>
            <a:xfrm rot="16200000" flipH="1">
              <a:off x="2723483" y="2811565"/>
              <a:ext cx="821280" cy="12173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50" idx="0"/>
            </p:cNvCxnSpPr>
            <p:nvPr/>
          </p:nvCxnSpPr>
          <p:spPr>
            <a:xfrm>
              <a:off x="2339752" y="2135959"/>
              <a:ext cx="3021548" cy="5313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19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247339" y="11489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085" y="48392"/>
            <a:ext cx="8884462" cy="6714072"/>
            <a:chOff x="184085" y="48392"/>
            <a:chExt cx="8884462" cy="6714072"/>
          </a:xfrm>
        </p:grpSpPr>
        <p:grpSp>
          <p:nvGrpSpPr>
            <p:cNvPr id="36" name="Group 35"/>
            <p:cNvGrpSpPr/>
            <p:nvPr/>
          </p:nvGrpSpPr>
          <p:grpSpPr>
            <a:xfrm>
              <a:off x="184085" y="48392"/>
              <a:ext cx="8884462" cy="6714072"/>
              <a:chOff x="-9665" y="-151396"/>
              <a:chExt cx="7691416" cy="694666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-9665" y="-151396"/>
                <a:ext cx="7691416" cy="6946663"/>
                <a:chOff x="-9665" y="-151396"/>
                <a:chExt cx="7691416" cy="6946663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158608" y="-151396"/>
                  <a:ext cx="7523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EMT by Notch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and TGF </a:t>
                  </a:r>
                  <a:r>
                    <a:rPr lang="el-GR" sz="2400" b="1" dirty="0" smtClean="0">
                      <a:latin typeface="Arial" pitchFamily="34" charset="0"/>
                      <a:cs typeface="Arial" pitchFamily="34" charset="0"/>
                    </a:rPr>
                    <a:t>β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IN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-9665" y="417409"/>
                  <a:ext cx="7663669" cy="6377858"/>
                  <a:chOff x="-9665" y="48264"/>
                  <a:chExt cx="7663669" cy="674136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33240" y="48264"/>
                    <a:ext cx="7096874" cy="67413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-9665" y="536242"/>
                    <a:ext cx="7663669" cy="6164099"/>
                    <a:chOff x="-9665" y="536242"/>
                    <a:chExt cx="7663669" cy="6164099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-9665" y="1560516"/>
                      <a:ext cx="1702249" cy="33903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</a:t>
                      </a:r>
                      <a:r>
                        <a:rPr lang="en-IN" sz="1600" dirty="0" smtClean="0"/>
                        <a:t>Receptor *</a:t>
                      </a:r>
                      <a:endParaRPr lang="en-IN" sz="1600" dirty="0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379014" y="540350"/>
                      <a:ext cx="1274990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Notch Ligand</a:t>
                      </a:r>
                      <a:endParaRPr lang="en-IN" sz="1600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280441" y="6326031"/>
                      <a:ext cx="981514" cy="37431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ASCL1</a:t>
                      </a:r>
                      <a:endParaRPr lang="en-IN" sz="1600" dirty="0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071167" y="3396461"/>
                      <a:ext cx="1007017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CSL *</a:t>
                      </a:r>
                      <a:endParaRPr lang="en-IN" dirty="0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537727" y="5704787"/>
                      <a:ext cx="955571" cy="37431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SLUG</a:t>
                      </a:r>
                      <a:endParaRPr lang="en-IN" sz="1600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4078184" y="2311145"/>
                      <a:ext cx="788293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ICD</a:t>
                      </a:r>
                      <a:endParaRPr lang="en-IN" b="1" dirty="0"/>
                    </a:p>
                  </p:txBody>
                </p:sp>
                <p:cxnSp>
                  <p:nvCxnSpPr>
                    <p:cNvPr id="51" name="Straight Arrow Connector 50"/>
                    <p:cNvCxnSpPr>
                      <a:stCxn id="50" idx="1"/>
                    </p:cNvCxnSpPr>
                    <p:nvPr/>
                  </p:nvCxnSpPr>
                  <p:spPr>
                    <a:xfrm flipH="1">
                      <a:off x="2341996" y="2498300"/>
                      <a:ext cx="173618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V="1">
                      <a:off x="6436588" y="1054517"/>
                      <a:ext cx="272858" cy="162023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610414" y="3833885"/>
                      <a:ext cx="0" cy="7047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417679" y="1340612"/>
                      <a:ext cx="1336986" cy="432204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γSC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>
                      <a:off x="1015512" y="3841828"/>
                      <a:ext cx="2240744" cy="17430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692584" y="2311145"/>
                      <a:ext cx="649412" cy="3743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600" dirty="0" smtClean="0"/>
                        <a:t>CSL</a:t>
                      </a:r>
                      <a:endParaRPr lang="en-IN" sz="1600" dirty="0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0" y="536242"/>
                      <a:ext cx="1411264" cy="35896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Notch </a:t>
                      </a:r>
                      <a:r>
                        <a:rPr lang="en-IN" sz="1400" dirty="0" smtClean="0"/>
                        <a:t>Receptor</a:t>
                      </a:r>
                      <a:endParaRPr lang="en-IN" sz="1400" dirty="0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6039685" y="2823885"/>
                      <a:ext cx="669761" cy="3743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dirty="0" smtClean="0"/>
                        <a:t>NGN2</a:t>
                      </a:r>
                      <a:endParaRPr lang="en-IN" sz="1400" dirty="0"/>
                    </a:p>
                  </p:txBody>
                </p:sp>
                <p:cxnSp>
                  <p:nvCxnSpPr>
                    <p:cNvPr id="59" name="Straight Arrow Connector 58">
                      <a:hlinkClick r:id="rId2"/>
                    </p:cNvPr>
                    <p:cNvCxnSpPr/>
                    <p:nvPr/>
                  </p:nvCxnSpPr>
                  <p:spPr>
                    <a:xfrm>
                      <a:off x="545843" y="966989"/>
                      <a:ext cx="0" cy="50037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618057" y="5172883"/>
                      <a:ext cx="301912" cy="1033289"/>
                      <a:chOff x="3452753" y="5292742"/>
                      <a:chExt cx="301912" cy="770600"/>
                    </a:xfrm>
                  </p:grpSpPr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>
                        <a:off x="3606759" y="5292742"/>
                        <a:ext cx="0" cy="75922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>
                        <a:off x="3452753" y="6063342"/>
                        <a:ext cx="301912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1" name="Arc 60"/>
                    <p:cNvSpPr/>
                    <p:nvPr/>
                  </p:nvSpPr>
                  <p:spPr>
                    <a:xfrm>
                      <a:off x="2422343" y="4945649"/>
                      <a:ext cx="865939" cy="871543"/>
                    </a:xfrm>
                    <a:prstGeom prst="arc">
                      <a:avLst>
                        <a:gd name="adj1" fmla="val 20636765"/>
                        <a:gd name="adj2" fmla="val 16857231"/>
                      </a:avLst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3114424" y="5242848"/>
                      <a:ext cx="28366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4283126" y="2888425"/>
                      <a:ext cx="1639275" cy="2053835"/>
                      <a:chOff x="4283126" y="2888425"/>
                      <a:chExt cx="1639275" cy="2053835"/>
                    </a:xfrm>
                  </p:grpSpPr>
                  <p:cxnSp>
                    <p:nvCxnSpPr>
                      <p:cNvPr id="65" name="Elbow Connector 64"/>
                      <p:cNvCxnSpPr/>
                      <p:nvPr/>
                    </p:nvCxnSpPr>
                    <p:spPr>
                      <a:xfrm rot="5400000" flipH="1" flipV="1">
                        <a:off x="3839274" y="3429844"/>
                        <a:ext cx="1956268" cy="1068564"/>
                      </a:xfrm>
                      <a:prstGeom prst="bentConnector3">
                        <a:avLst>
                          <a:gd name="adj1" fmla="val -144"/>
                        </a:avLst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H="1">
                        <a:off x="5351687" y="3000418"/>
                        <a:ext cx="570714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V="1">
                        <a:off x="5922401" y="2888425"/>
                        <a:ext cx="0" cy="25283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Rectangle 7"/>
                    <p:cNvSpPr/>
                    <p:nvPr/>
                  </p:nvSpPr>
                  <p:spPr>
                    <a:xfrm>
                      <a:off x="2939613" y="4710064"/>
                      <a:ext cx="1499395" cy="388165"/>
                    </a:xfrm>
                    <a:custGeom>
                      <a:avLst/>
                      <a:gdLst>
                        <a:gd name="connsiteX0" fmla="*/ 0 w 1485540"/>
                        <a:gd name="connsiteY0" fmla="*/ 0 h 374310"/>
                        <a:gd name="connsiteX1" fmla="*/ 1485540 w 1485540"/>
                        <a:gd name="connsiteY1" fmla="*/ 0 h 374310"/>
                        <a:gd name="connsiteX2" fmla="*/ 1485540 w 1485540"/>
                        <a:gd name="connsiteY2" fmla="*/ 374310 h 374310"/>
                        <a:gd name="connsiteX3" fmla="*/ 0 w 1485540"/>
                        <a:gd name="connsiteY3" fmla="*/ 374310 h 374310"/>
                        <a:gd name="connsiteX4" fmla="*/ 0 w 1485540"/>
                        <a:gd name="connsiteY4" fmla="*/ 0 h 374310"/>
                        <a:gd name="connsiteX0" fmla="*/ 0 w 1499395"/>
                        <a:gd name="connsiteY0" fmla="*/ 13855 h 388165"/>
                        <a:gd name="connsiteX1" fmla="*/ 1499395 w 1499395"/>
                        <a:gd name="connsiteY1" fmla="*/ 0 h 388165"/>
                        <a:gd name="connsiteX2" fmla="*/ 1485540 w 1499395"/>
                        <a:gd name="connsiteY2" fmla="*/ 388165 h 388165"/>
                        <a:gd name="connsiteX3" fmla="*/ 0 w 1499395"/>
                        <a:gd name="connsiteY3" fmla="*/ 388165 h 388165"/>
                        <a:gd name="connsiteX4" fmla="*/ 0 w 1499395"/>
                        <a:gd name="connsiteY4" fmla="*/ 13855 h 38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9395" h="388165">
                          <a:moveTo>
                            <a:pt x="0" y="13855"/>
                          </a:moveTo>
                          <a:lnTo>
                            <a:pt x="1499395" y="0"/>
                          </a:lnTo>
                          <a:lnTo>
                            <a:pt x="1485540" y="388165"/>
                          </a:lnTo>
                          <a:lnTo>
                            <a:pt x="0" y="388165"/>
                          </a:lnTo>
                          <a:lnTo>
                            <a:pt x="0" y="1385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 smtClean="0"/>
                        <a:t>HES1</a:t>
                      </a:r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287148" y="1369402"/>
                <a:ext cx="165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Ligand binding</a:t>
                </a:r>
                <a:endParaRPr lang="en-IN" sz="1400" b="1" dirty="0"/>
              </a:p>
            </p:txBody>
          </p:sp>
        </p:grpSp>
        <p:cxnSp>
          <p:nvCxnSpPr>
            <p:cNvPr id="37" name="Elbow Connector 36"/>
            <p:cNvCxnSpPr>
              <a:stCxn id="56" idx="2"/>
              <a:endCxn id="48" idx="1"/>
            </p:cNvCxnSpPr>
            <p:nvPr/>
          </p:nvCxnSpPr>
          <p:spPr>
            <a:xfrm rot="16200000" flipH="1">
              <a:off x="2723483" y="2811565"/>
              <a:ext cx="821280" cy="12173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50" idx="0"/>
            </p:cNvCxnSpPr>
            <p:nvPr/>
          </p:nvCxnSpPr>
          <p:spPr>
            <a:xfrm>
              <a:off x="2339752" y="2135959"/>
              <a:ext cx="3021548" cy="5313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4" y="980728"/>
            <a:ext cx="4522856" cy="482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8968"/>
            <a:ext cx="4572000" cy="478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5220072" y="1048968"/>
            <a:ext cx="3456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18384" y="1007908"/>
            <a:ext cx="3377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78459" y="48392"/>
            <a:ext cx="8690088" cy="44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EMT by Notch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signaling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and TGF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signaling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58528"/>
            <a:ext cx="4824536" cy="487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" y="1217584"/>
            <a:ext cx="4340506" cy="487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683568" y="1217584"/>
            <a:ext cx="3168352" cy="339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4860032" y="1289592"/>
            <a:ext cx="3816424" cy="339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5220072" y="1048968"/>
            <a:ext cx="3456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18384" y="1007908"/>
            <a:ext cx="3377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78459" y="48392"/>
            <a:ext cx="8690088" cy="44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EMT by Notch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signaling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and TGF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signaling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990020"/>
            <a:ext cx="4464497" cy="524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17325"/>
            <a:ext cx="4711824" cy="519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395536" y="63437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417840" y="6206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sp>
        <p:nvSpPr>
          <p:cNvPr id="117" name="Right Arrow 116"/>
          <p:cNvSpPr/>
          <p:nvPr/>
        </p:nvSpPr>
        <p:spPr>
          <a:xfrm>
            <a:off x="4139952" y="1136428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66763"/>
              </p:ext>
            </p:extLst>
          </p:nvPr>
        </p:nvGraphicFramePr>
        <p:xfrm>
          <a:off x="107504" y="188640"/>
          <a:ext cx="8928992" cy="644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632848"/>
              </a:tblGrid>
              <a:tr h="353670">
                <a:tc>
                  <a:txBody>
                    <a:bodyPr/>
                    <a:lstStyle/>
                    <a:p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Notch Ligand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err="1" smtClean="0"/>
                        <a:t>DLL,Jagged</a:t>
                      </a:r>
                      <a:r>
                        <a:rPr lang="en-IN" sz="1600" dirty="0" smtClean="0"/>
                        <a:t>,</a:t>
                      </a:r>
                      <a:r>
                        <a:rPr lang="en-IN" sz="1600" baseline="0" dirty="0" smtClean="0"/>
                        <a:t> etc.  Expressed on cell membrane, activates Notch </a:t>
                      </a:r>
                      <a:r>
                        <a:rPr lang="en-IN" sz="1600" baseline="0" dirty="0" err="1" smtClean="0"/>
                        <a:t>signaling</a:t>
                      </a:r>
                      <a:r>
                        <a:rPr lang="en-IN" sz="1600" baseline="0" dirty="0" smtClean="0"/>
                        <a:t> in neighbouring cells</a:t>
                      </a:r>
                      <a:endParaRPr lang="en-IN" sz="1600" dirty="0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Notch Receptor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Expressed on cell membrane,</a:t>
                      </a:r>
                      <a:r>
                        <a:rPr lang="en-IN" sz="1600" baseline="0" dirty="0" smtClean="0"/>
                        <a:t> binds to receptor on neighbouring cell, gets cleaved to activate Notch </a:t>
                      </a:r>
                      <a:r>
                        <a:rPr lang="en-IN" sz="1600" baseline="0" dirty="0" err="1" smtClean="0"/>
                        <a:t>signaling</a:t>
                      </a:r>
                      <a:endParaRPr lang="en-IN" sz="1600" dirty="0"/>
                    </a:p>
                  </a:txBody>
                  <a:tcPr/>
                </a:tc>
              </a:tr>
              <a:tr h="730344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Notch ICD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Notch </a:t>
                      </a:r>
                      <a:r>
                        <a:rPr lang="en-IN" sz="1600" dirty="0" err="1" smtClean="0"/>
                        <a:t>Recpeptor</a:t>
                      </a:r>
                      <a:r>
                        <a:rPr lang="en-IN" sz="1600" baseline="0" dirty="0" smtClean="0"/>
                        <a:t> Intracellular Domain: </a:t>
                      </a:r>
                      <a:r>
                        <a:rPr lang="en-IN" sz="1600" dirty="0" smtClean="0"/>
                        <a:t>Main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err="1" smtClean="0"/>
                        <a:t>signaling</a:t>
                      </a:r>
                      <a:r>
                        <a:rPr lang="en-IN" sz="1600" baseline="0" dirty="0" smtClean="0"/>
                        <a:t> mediator. Product of cleavage of Notch Receptor by </a:t>
                      </a:r>
                      <a:r>
                        <a:rPr lang="el-GR" sz="1600" dirty="0" smtClean="0"/>
                        <a:t>γ</a:t>
                      </a:r>
                      <a:r>
                        <a:rPr lang="en-IN" sz="1600" dirty="0" smtClean="0"/>
                        <a:t>SC, goes</a:t>
                      </a:r>
                      <a:r>
                        <a:rPr lang="en-IN" sz="1600" baseline="0" dirty="0" smtClean="0"/>
                        <a:t> to the nucleus to activate </a:t>
                      </a:r>
                      <a:r>
                        <a:rPr lang="en-IN" sz="1600" baseline="0" dirty="0" err="1" smtClean="0"/>
                        <a:t>signaling</a:t>
                      </a:r>
                      <a:endParaRPr lang="en-IN" sz="1600" dirty="0"/>
                    </a:p>
                  </a:txBody>
                  <a:tcPr/>
                </a:tc>
              </a:tr>
              <a:tr h="35858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Hes1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(hairy and enhancer of split-1) mammalian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TF under control of Notch</a:t>
                      </a:r>
                      <a:endParaRPr lang="en-IN" sz="1600" dirty="0"/>
                    </a:p>
                  </a:txBody>
                  <a:tcPr/>
                </a:tc>
              </a:tr>
              <a:tr h="858376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CSL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CSL (CBF1, Suppressor of Hairless, Lag-1): another TF in Notch pathway, co-activator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Notch </a:t>
                      </a:r>
                      <a:r>
                        <a:rPr lang="en-IN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signaling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 suppresses transcription in absence on Notch activation, and is activated by Notch</a:t>
                      </a:r>
                      <a:endParaRPr lang="en-IN" sz="1600" dirty="0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ASCL1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Achaete-Scute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Family BHLH Transcription Factor 1): TF that’s expressed in endothelial and epithelial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tissue</a:t>
                      </a:r>
                      <a:endParaRPr lang="en-IN" sz="1600" dirty="0"/>
                    </a:p>
                  </a:txBody>
                  <a:tcPr/>
                </a:tc>
              </a:tr>
              <a:tr h="35858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SLUG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E-cadherin repressors that promote EMT, activated</a:t>
                      </a:r>
                      <a:r>
                        <a:rPr lang="en-IN" sz="1600" baseline="0" dirty="0" smtClean="0"/>
                        <a:t> by Notch and CSL</a:t>
                      </a:r>
                      <a:endParaRPr lang="en-IN" sz="1600" dirty="0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SNAIL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E-cadherin repressors that promote EMT; activated</a:t>
                      </a:r>
                      <a:r>
                        <a:rPr lang="en-IN" sz="1600" baseline="0" dirty="0" smtClean="0"/>
                        <a:t> synergistically by Notch and TGF-</a:t>
                      </a:r>
                      <a:r>
                        <a:rPr lang="el-GR" sz="1600" dirty="0" smtClean="0"/>
                        <a:t>β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signaling</a:t>
                      </a:r>
                      <a:endParaRPr lang="en-IN" sz="1600" dirty="0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TGF-</a:t>
                      </a:r>
                      <a:r>
                        <a:rPr lang="el-GR" b="1" dirty="0" smtClean="0">
                          <a:latin typeface="Times New Roman" pitchFamily="18" charset="0"/>
                          <a:cs typeface="Times New Roman" pitchFamily="18" charset="0"/>
                        </a:rPr>
                        <a:t>β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Another </a:t>
                      </a:r>
                      <a:r>
                        <a:rPr lang="en-IN" sz="1600" dirty="0" err="1" smtClean="0"/>
                        <a:t>signaling</a:t>
                      </a:r>
                      <a:r>
                        <a:rPr lang="en-IN" sz="1600" baseline="0" dirty="0" smtClean="0"/>
                        <a:t> pathway, though to interact with Notch, promotes expression of Notch ligand</a:t>
                      </a:r>
                      <a:endParaRPr lang="en-IN" sz="1600" dirty="0"/>
                    </a:p>
                  </a:txBody>
                  <a:tcPr/>
                </a:tc>
              </a:tr>
              <a:tr h="618923">
                <a:tc>
                  <a:txBody>
                    <a:bodyPr/>
                    <a:lstStyle/>
                    <a:p>
                      <a:r>
                        <a:rPr lang="el-GR" b="1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SC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l-GR" sz="1600" dirty="0" smtClean="0"/>
                        <a:t>γ</a:t>
                      </a:r>
                      <a:r>
                        <a:rPr lang="en-IN" sz="1600" dirty="0" smtClean="0"/>
                        <a:t> </a:t>
                      </a:r>
                      <a:r>
                        <a:rPr lang="en-IN" sz="1600" dirty="0" err="1" smtClean="0"/>
                        <a:t>Secretase</a:t>
                      </a:r>
                      <a:r>
                        <a:rPr lang="en-IN" sz="1600" dirty="0" smtClean="0"/>
                        <a:t> complex : Cleaves Notch Receptor</a:t>
                      </a:r>
                      <a:r>
                        <a:rPr lang="en-IN" sz="1600" baseline="0" dirty="0" smtClean="0"/>
                        <a:t> to produce the free ICD that travels to the nucleus and effects Notch </a:t>
                      </a:r>
                      <a:r>
                        <a:rPr lang="en-IN" sz="1600" baseline="0" dirty="0" err="1" smtClean="0"/>
                        <a:t>signaling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0" y="152746"/>
            <a:ext cx="9190764" cy="6741368"/>
            <a:chOff x="4431" y="116632"/>
            <a:chExt cx="9190764" cy="6741368"/>
          </a:xfrm>
        </p:grpSpPr>
        <p:sp>
          <p:nvSpPr>
            <p:cNvPr id="41" name="Rectangle 40"/>
            <p:cNvSpPr/>
            <p:nvPr/>
          </p:nvSpPr>
          <p:spPr>
            <a:xfrm>
              <a:off x="323528" y="116632"/>
              <a:ext cx="8568952" cy="6741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431" y="364014"/>
              <a:ext cx="9190764" cy="6457872"/>
              <a:chOff x="4431" y="364014"/>
              <a:chExt cx="9190764" cy="645787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579701" y="551734"/>
                <a:ext cx="1615494" cy="5167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/>
                  <a:t>Notch Ligand</a:t>
                </a:r>
                <a:endParaRPr lang="en-IN" b="1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99765" y="6327717"/>
                <a:ext cx="1265932" cy="49416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/>
                  <a:t>ASCL1</a:t>
                </a:r>
                <a:endParaRPr lang="en-IN" sz="2400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370978" y="5681898"/>
                <a:ext cx="830587" cy="32939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SNAIL</a:t>
                </a:r>
                <a:endParaRPr lang="en-IN" sz="1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37727" y="5817191"/>
                <a:ext cx="721905" cy="26190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SLUG</a:t>
                </a:r>
                <a:endParaRPr lang="en-IN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528878" y="4160695"/>
                <a:ext cx="835725" cy="3743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TGF-</a:t>
                </a:r>
                <a:r>
                  <a:rPr lang="el-GR" dirty="0" smtClean="0"/>
                  <a:t>β</a:t>
                </a:r>
                <a:endParaRPr lang="en-IN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117581" y="2948924"/>
                <a:ext cx="699825" cy="1871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smtClean="0"/>
                  <a:t>ICD</a:t>
                </a:r>
                <a:endParaRPr lang="en-IN" sz="1400" b="1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>
                <a:off x="2628038" y="3028419"/>
                <a:ext cx="13204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695800" y="922501"/>
                <a:ext cx="685726" cy="45097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3610414" y="3833885"/>
                <a:ext cx="0" cy="7047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456574" y="1313316"/>
                <a:ext cx="1336986" cy="432204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err="1" smtClean="0">
                    <a:solidFill>
                      <a:schemeClr val="tx1"/>
                    </a:solidFill>
                  </a:rPr>
                  <a:t>γSC</a:t>
                </a:r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H="1">
                <a:off x="1015512" y="3828180"/>
                <a:ext cx="2591248" cy="17430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491780" y="1714842"/>
                <a:ext cx="12582" cy="9210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1735971" y="2772261"/>
                <a:ext cx="838856" cy="43415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CSL</a:t>
                </a:r>
                <a:endParaRPr lang="en-IN" sz="20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31" y="364014"/>
                <a:ext cx="1920983" cy="5584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/>
                  <a:t>Notch </a:t>
                </a:r>
                <a:r>
                  <a:rPr lang="en-IN" b="1" dirty="0" smtClean="0"/>
                  <a:t>Receptor</a:t>
                </a:r>
                <a:endParaRPr lang="en-IN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39686" y="1560516"/>
                <a:ext cx="1048784" cy="53076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/>
                  <a:t>NGN2</a:t>
                </a:r>
                <a:endParaRPr lang="en-IN" b="1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6893670" y="2973369"/>
                <a:ext cx="975712" cy="10316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966196" y="2802186"/>
                <a:ext cx="835725" cy="3743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SMADS</a:t>
                </a:r>
                <a:endParaRPr lang="en-IN" sz="1600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2267744" y="3356992"/>
                <a:ext cx="1342669" cy="4768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2155399" y="810085"/>
                <a:ext cx="2348964" cy="9199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364687" y="2157775"/>
                <a:ext cx="6291" cy="520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3610414" y="3212976"/>
                <a:ext cx="828594" cy="620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572000" y="3212976"/>
                <a:ext cx="936104" cy="620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508104" y="3235602"/>
                <a:ext cx="856583" cy="5982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5493922" y="3820030"/>
                <a:ext cx="1201878" cy="17553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3618057" y="5172883"/>
                <a:ext cx="301912" cy="1033289"/>
                <a:chOff x="3452753" y="5292742"/>
                <a:chExt cx="301912" cy="770600"/>
              </a:xfrm>
            </p:grpSpPr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3606759" y="5292742"/>
                  <a:ext cx="0" cy="7592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H="1">
                  <a:off x="3452753" y="6063342"/>
                  <a:ext cx="30191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Arc 72"/>
              <p:cNvSpPr/>
              <p:nvPr/>
            </p:nvSpPr>
            <p:spPr>
              <a:xfrm>
                <a:off x="2422343" y="4945649"/>
                <a:ext cx="865939" cy="871543"/>
              </a:xfrm>
              <a:prstGeom prst="arc">
                <a:avLst>
                  <a:gd name="adj1" fmla="val 20636765"/>
                  <a:gd name="adj2" fmla="val 16857231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114424" y="5242848"/>
                <a:ext cx="2836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4283126" y="1769738"/>
                <a:ext cx="1639276" cy="3172521"/>
                <a:chOff x="4283126" y="1769738"/>
                <a:chExt cx="1639276" cy="3172521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5400000" flipH="1" flipV="1">
                  <a:off x="3294355" y="2884927"/>
                  <a:ext cx="3046103" cy="1068562"/>
                </a:xfrm>
                <a:prstGeom prst="bentConnector3">
                  <a:avLst>
                    <a:gd name="adj1" fmla="val 715"/>
                  </a:avLst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5351688" y="1899548"/>
                  <a:ext cx="570714" cy="1823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5922401" y="1769738"/>
                  <a:ext cx="0" cy="25283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"/>
              <p:cNvSpPr/>
              <p:nvPr/>
            </p:nvSpPr>
            <p:spPr>
              <a:xfrm>
                <a:off x="3280441" y="4697707"/>
                <a:ext cx="829400" cy="388165"/>
              </a:xfrm>
              <a:custGeom>
                <a:avLst/>
                <a:gdLst>
                  <a:gd name="connsiteX0" fmla="*/ 0 w 1485540"/>
                  <a:gd name="connsiteY0" fmla="*/ 0 h 374310"/>
                  <a:gd name="connsiteX1" fmla="*/ 1485540 w 1485540"/>
                  <a:gd name="connsiteY1" fmla="*/ 0 h 374310"/>
                  <a:gd name="connsiteX2" fmla="*/ 1485540 w 1485540"/>
                  <a:gd name="connsiteY2" fmla="*/ 374310 h 374310"/>
                  <a:gd name="connsiteX3" fmla="*/ 0 w 1485540"/>
                  <a:gd name="connsiteY3" fmla="*/ 374310 h 374310"/>
                  <a:gd name="connsiteX4" fmla="*/ 0 w 1485540"/>
                  <a:gd name="connsiteY4" fmla="*/ 0 h 374310"/>
                  <a:gd name="connsiteX0" fmla="*/ 0 w 1499395"/>
                  <a:gd name="connsiteY0" fmla="*/ 13855 h 388165"/>
                  <a:gd name="connsiteX1" fmla="*/ 1499395 w 1499395"/>
                  <a:gd name="connsiteY1" fmla="*/ 0 h 388165"/>
                  <a:gd name="connsiteX2" fmla="*/ 1485540 w 1499395"/>
                  <a:gd name="connsiteY2" fmla="*/ 388165 h 388165"/>
                  <a:gd name="connsiteX3" fmla="*/ 0 w 1499395"/>
                  <a:gd name="connsiteY3" fmla="*/ 388165 h 388165"/>
                  <a:gd name="connsiteX4" fmla="*/ 0 w 1499395"/>
                  <a:gd name="connsiteY4" fmla="*/ 13855 h 38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395" h="388165">
                    <a:moveTo>
                      <a:pt x="0" y="13855"/>
                    </a:moveTo>
                    <a:lnTo>
                      <a:pt x="1499395" y="0"/>
                    </a:lnTo>
                    <a:lnTo>
                      <a:pt x="1485540" y="388165"/>
                    </a:lnTo>
                    <a:lnTo>
                      <a:pt x="0" y="388165"/>
                    </a:lnTo>
                    <a:lnTo>
                      <a:pt x="0" y="1385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HES1</a:t>
                </a:r>
                <a:endParaRPr lang="en-IN" sz="1400" dirty="0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3035563" y="1793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 err="1" smtClean="0"/>
              <a:t>Hes</a:t>
            </a:r>
            <a:r>
              <a:rPr lang="en-IN" b="1" dirty="0"/>
              <a:t> </a:t>
            </a:r>
            <a:r>
              <a:rPr lang="en-IN" b="1" dirty="0" smtClean="0"/>
              <a:t>1 low: Notch off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446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256256" y="36231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 err="1" smtClean="0"/>
              <a:t>Hes</a:t>
            </a:r>
            <a:r>
              <a:rPr lang="en-IN" b="1" dirty="0"/>
              <a:t> </a:t>
            </a:r>
            <a:r>
              <a:rPr lang="en-IN" b="1" dirty="0" smtClean="0"/>
              <a:t>1 high: Notch on</a:t>
            </a:r>
            <a:endParaRPr lang="en-I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22864" y="152746"/>
            <a:ext cx="8936068" cy="6741368"/>
            <a:chOff x="67424" y="116632"/>
            <a:chExt cx="8936068" cy="6741368"/>
          </a:xfrm>
        </p:grpSpPr>
        <p:sp>
          <p:nvSpPr>
            <p:cNvPr id="3" name="Rectangle 2"/>
            <p:cNvSpPr/>
            <p:nvPr/>
          </p:nvSpPr>
          <p:spPr>
            <a:xfrm>
              <a:off x="323528" y="116632"/>
              <a:ext cx="8568952" cy="6741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7424" y="563538"/>
              <a:ext cx="8936068" cy="6136803"/>
              <a:chOff x="67424" y="563538"/>
              <a:chExt cx="8936068" cy="613680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980394" y="695531"/>
                <a:ext cx="1023098" cy="2305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Notch Ligand</a:t>
                </a:r>
                <a:endParaRPr lang="en-IN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94437" y="6326031"/>
                <a:ext cx="723144" cy="3743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ASCL1</a:t>
                </a:r>
                <a:endParaRPr lang="en-IN" sz="1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17330" y="5636978"/>
                <a:ext cx="984235" cy="37431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SNAIL</a:t>
                </a:r>
                <a:endParaRPr lang="en-IN" sz="20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0528" y="2693004"/>
                <a:ext cx="1077889" cy="4334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CSL *</a:t>
                </a:r>
                <a:endParaRPr lang="en-IN" sz="20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7727" y="5704787"/>
                <a:ext cx="955571" cy="37431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SLUG</a:t>
                </a:r>
                <a:endParaRPr lang="en-IN" sz="20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8878" y="4160695"/>
                <a:ext cx="835725" cy="3743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TGF-</a:t>
                </a:r>
                <a:r>
                  <a:rPr lang="el-GR" dirty="0" smtClean="0"/>
                  <a:t>β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90285" y="2678113"/>
                <a:ext cx="922471" cy="45796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ICD</a:t>
                </a:r>
                <a:endParaRPr lang="en-IN" sz="20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2722638" y="2909712"/>
                <a:ext cx="119514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6436589" y="926045"/>
                <a:ext cx="1303763" cy="6294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610414" y="3833885"/>
                <a:ext cx="0" cy="70473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456574" y="1313316"/>
                <a:ext cx="1336986" cy="432204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err="1" smtClean="0">
                    <a:solidFill>
                      <a:schemeClr val="tx1"/>
                    </a:solidFill>
                  </a:rPr>
                  <a:t>γSC</a:t>
                </a:r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1015512" y="3828180"/>
                <a:ext cx="2591248" cy="1743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491780" y="1714842"/>
                <a:ext cx="12582" cy="92103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6039687" y="1735751"/>
                <a:ext cx="669760" cy="3215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NGN2</a:t>
                </a:r>
                <a:endParaRPr lang="en-IN" sz="12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6893670" y="2973369"/>
                <a:ext cx="975712" cy="10316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966196" y="2802186"/>
                <a:ext cx="835725" cy="3743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SMADS</a:t>
                </a:r>
                <a:endParaRPr lang="en-IN" sz="1600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2267744" y="3356992"/>
                <a:ext cx="1342669" cy="4768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2059472" y="810788"/>
                <a:ext cx="2444891" cy="91924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364687" y="2157775"/>
                <a:ext cx="6291" cy="520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3610414" y="3212976"/>
                <a:ext cx="828594" cy="6209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572000" y="3212976"/>
                <a:ext cx="936104" cy="6209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5508104" y="3235602"/>
                <a:ext cx="856583" cy="59828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493922" y="3820030"/>
                <a:ext cx="1201878" cy="17553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618057" y="5172883"/>
                <a:ext cx="301912" cy="1033289"/>
                <a:chOff x="3452753" y="5292742"/>
                <a:chExt cx="301912" cy="770600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606759" y="5292742"/>
                  <a:ext cx="0" cy="75922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>
                  <a:off x="3452753" y="6063342"/>
                  <a:ext cx="301912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Arc 33"/>
              <p:cNvSpPr/>
              <p:nvPr/>
            </p:nvSpPr>
            <p:spPr>
              <a:xfrm>
                <a:off x="2422343" y="4945649"/>
                <a:ext cx="865939" cy="871543"/>
              </a:xfrm>
              <a:prstGeom prst="arc">
                <a:avLst>
                  <a:gd name="adj1" fmla="val 20636765"/>
                  <a:gd name="adj2" fmla="val 16857231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114424" y="5242848"/>
                <a:ext cx="2836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283126" y="1769738"/>
                <a:ext cx="1639276" cy="3172521"/>
                <a:chOff x="4283126" y="1769738"/>
                <a:chExt cx="1639276" cy="3172521"/>
              </a:xfrm>
            </p:grpSpPr>
            <p:cxnSp>
              <p:nvCxnSpPr>
                <p:cNvPr id="38" name="Elbow Connector 37"/>
                <p:cNvCxnSpPr/>
                <p:nvPr/>
              </p:nvCxnSpPr>
              <p:spPr>
                <a:xfrm rot="5400000" flipH="1" flipV="1">
                  <a:off x="3294355" y="2884927"/>
                  <a:ext cx="3046103" cy="1068562"/>
                </a:xfrm>
                <a:prstGeom prst="bentConnector3">
                  <a:avLst>
                    <a:gd name="adj1" fmla="val 715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>
                  <a:off x="5351688" y="1899548"/>
                  <a:ext cx="570714" cy="1823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5922401" y="1769738"/>
                  <a:ext cx="0" cy="252838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 7"/>
              <p:cNvSpPr/>
              <p:nvPr/>
            </p:nvSpPr>
            <p:spPr>
              <a:xfrm>
                <a:off x="2830429" y="4538618"/>
                <a:ext cx="1611907" cy="559612"/>
              </a:xfrm>
              <a:custGeom>
                <a:avLst/>
                <a:gdLst>
                  <a:gd name="connsiteX0" fmla="*/ 0 w 1485540"/>
                  <a:gd name="connsiteY0" fmla="*/ 0 h 374310"/>
                  <a:gd name="connsiteX1" fmla="*/ 1485540 w 1485540"/>
                  <a:gd name="connsiteY1" fmla="*/ 0 h 374310"/>
                  <a:gd name="connsiteX2" fmla="*/ 1485540 w 1485540"/>
                  <a:gd name="connsiteY2" fmla="*/ 374310 h 374310"/>
                  <a:gd name="connsiteX3" fmla="*/ 0 w 1485540"/>
                  <a:gd name="connsiteY3" fmla="*/ 374310 h 374310"/>
                  <a:gd name="connsiteX4" fmla="*/ 0 w 1485540"/>
                  <a:gd name="connsiteY4" fmla="*/ 0 h 374310"/>
                  <a:gd name="connsiteX0" fmla="*/ 0 w 1499395"/>
                  <a:gd name="connsiteY0" fmla="*/ 13855 h 388165"/>
                  <a:gd name="connsiteX1" fmla="*/ 1499395 w 1499395"/>
                  <a:gd name="connsiteY1" fmla="*/ 0 h 388165"/>
                  <a:gd name="connsiteX2" fmla="*/ 1485540 w 1499395"/>
                  <a:gd name="connsiteY2" fmla="*/ 388165 h 388165"/>
                  <a:gd name="connsiteX3" fmla="*/ 0 w 1499395"/>
                  <a:gd name="connsiteY3" fmla="*/ 388165 h 388165"/>
                  <a:gd name="connsiteX4" fmla="*/ 0 w 1499395"/>
                  <a:gd name="connsiteY4" fmla="*/ 13855 h 38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395" h="388165">
                    <a:moveTo>
                      <a:pt x="0" y="13855"/>
                    </a:moveTo>
                    <a:lnTo>
                      <a:pt x="1499395" y="0"/>
                    </a:lnTo>
                    <a:lnTo>
                      <a:pt x="1485540" y="388165"/>
                    </a:lnTo>
                    <a:lnTo>
                      <a:pt x="0" y="388165"/>
                    </a:lnTo>
                    <a:lnTo>
                      <a:pt x="0" y="1385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dirty="0" smtClean="0"/>
                  <a:t>HES1</a:t>
                </a:r>
                <a:endParaRPr lang="en-IN" sz="20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7424" y="563538"/>
                <a:ext cx="1871389" cy="3701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/>
                  <a:t>Notch </a:t>
                </a:r>
                <a:r>
                  <a:rPr lang="en-IN" b="1" dirty="0" smtClean="0"/>
                  <a:t>Receptor *</a:t>
                </a:r>
                <a:endParaRPr lang="en-IN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44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61" y="476673"/>
            <a:ext cx="4660439" cy="55446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3"/>
            <a:ext cx="4483561" cy="55446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6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764704"/>
            <a:ext cx="432683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90696"/>
            <a:ext cx="4823520" cy="549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395536" y="27433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417840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sp>
        <p:nvSpPr>
          <p:cNvPr id="130" name="Right Arrow 129"/>
          <p:cNvSpPr/>
          <p:nvPr/>
        </p:nvSpPr>
        <p:spPr>
          <a:xfrm>
            <a:off x="3995936" y="924226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36643" y="85969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Cell A: </a:t>
            </a:r>
            <a:r>
              <a:rPr lang="en-IN" b="1" dirty="0"/>
              <a:t>Notch </a:t>
            </a:r>
            <a:r>
              <a:rPr lang="en-IN" b="1" dirty="0" smtClean="0"/>
              <a:t>off: </a:t>
            </a:r>
            <a:r>
              <a:rPr lang="en-IN" b="1" dirty="0" err="1" smtClean="0"/>
              <a:t>Hes</a:t>
            </a:r>
            <a:r>
              <a:rPr lang="en-IN" b="1" dirty="0" smtClean="0"/>
              <a:t> 1 low</a:t>
            </a:r>
            <a:endParaRPr lang="en-IN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7504" y="19667"/>
            <a:ext cx="8961042" cy="6714072"/>
            <a:chOff x="107504" y="48392"/>
            <a:chExt cx="8961042" cy="6714072"/>
          </a:xfrm>
        </p:grpSpPr>
        <p:grpSp>
          <p:nvGrpSpPr>
            <p:cNvPr id="37" name="Group 36"/>
            <p:cNvGrpSpPr/>
            <p:nvPr/>
          </p:nvGrpSpPr>
          <p:grpSpPr>
            <a:xfrm>
              <a:off x="107504" y="48392"/>
              <a:ext cx="8961042" cy="6714072"/>
              <a:chOff x="-75962" y="-151396"/>
              <a:chExt cx="7757713" cy="694666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75962" y="-151396"/>
                <a:ext cx="7757713" cy="6946663"/>
                <a:chOff x="-75962" y="-151396"/>
                <a:chExt cx="7757713" cy="6946663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158608" y="-151396"/>
                  <a:ext cx="7523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EMT by Notch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and TGF </a:t>
                  </a:r>
                  <a:r>
                    <a:rPr lang="el-GR" sz="2400" b="1" dirty="0" smtClean="0">
                      <a:latin typeface="Arial" pitchFamily="34" charset="0"/>
                      <a:cs typeface="Arial" pitchFamily="34" charset="0"/>
                    </a:rPr>
                    <a:t>β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IN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-75962" y="417409"/>
                  <a:ext cx="7729967" cy="6377858"/>
                  <a:chOff x="-75962" y="48264"/>
                  <a:chExt cx="7729967" cy="6741368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33240" y="48264"/>
                    <a:ext cx="7096874" cy="67413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-75962" y="536242"/>
                    <a:ext cx="7729967" cy="6031009"/>
                    <a:chOff x="-75962" y="536242"/>
                    <a:chExt cx="7729967" cy="6031009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-9664" y="1556715"/>
                      <a:ext cx="1126611" cy="34283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Notch </a:t>
                      </a:r>
                      <a:r>
                        <a:rPr lang="en-IN" sz="1200" dirty="0" smtClean="0"/>
                        <a:t>Receptor *</a:t>
                      </a:r>
                      <a:endParaRPr lang="en-IN" sz="1200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6179099" y="540350"/>
                      <a:ext cx="1474906" cy="514167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Notch Ligand</a:t>
                      </a:r>
                      <a:endParaRPr lang="en-IN" b="1" dirty="0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040960" y="6057822"/>
                      <a:ext cx="1153181" cy="509429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ASCL1</a:t>
                      </a:r>
                      <a:endParaRPr lang="en-IN" b="1" dirty="0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299201" y="3583615"/>
                      <a:ext cx="683498" cy="187155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CSL *</a:t>
                      </a:r>
                      <a:endParaRPr lang="en-IN" sz="1200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37727" y="5817192"/>
                      <a:ext cx="579220" cy="261905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SLUG</a:t>
                      </a:r>
                      <a:endParaRPr lang="en-IN" sz="1200" dirty="0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4081107" y="2404724"/>
                      <a:ext cx="521236" cy="18715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 smtClean="0"/>
                        <a:t>ICD</a:t>
                      </a:r>
                      <a:endParaRPr lang="en-IN" sz="1200" b="1" dirty="0"/>
                    </a:p>
                  </p:txBody>
                </p: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>
                      <a:off x="2344920" y="2498301"/>
                      <a:ext cx="1736187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flipV="1">
                      <a:off x="6436588" y="1054517"/>
                      <a:ext cx="272858" cy="16202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>
                      <a:off x="3610414" y="3833885"/>
                      <a:ext cx="0" cy="704732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417679" y="1340612"/>
                      <a:ext cx="1336986" cy="432204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γSC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H="1">
                      <a:off x="1015512" y="3841828"/>
                      <a:ext cx="2240744" cy="174308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539199" y="2050141"/>
                      <a:ext cx="805721" cy="66486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CSL</a:t>
                      </a:r>
                      <a:endParaRPr lang="en-IN" b="1" dirty="0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-75962" y="536242"/>
                      <a:ext cx="1692585" cy="51827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Notch </a:t>
                      </a:r>
                      <a:r>
                        <a:rPr lang="en-IN" b="1" dirty="0" smtClean="0"/>
                        <a:t>Receptor</a:t>
                      </a:r>
                      <a:endParaRPr lang="en-IN" b="1" dirty="0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039685" y="2823885"/>
                      <a:ext cx="887474" cy="75973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NGN2</a:t>
                      </a:r>
                      <a:endParaRPr lang="en-IN" b="1" dirty="0"/>
                    </a:p>
                  </p:txBody>
                </p:sp>
                <p:cxnSp>
                  <p:nvCxnSpPr>
                    <p:cNvPr id="60" name="Straight Arrow Connector 59">
                      <a:hlinkClick r:id="rId2"/>
                    </p:cNvPr>
                    <p:cNvCxnSpPr/>
                    <p:nvPr/>
                  </p:nvCxnSpPr>
                  <p:spPr>
                    <a:xfrm>
                      <a:off x="545843" y="1127757"/>
                      <a:ext cx="0" cy="33961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3477330" y="5176436"/>
                      <a:ext cx="301913" cy="644309"/>
                      <a:chOff x="3312026" y="5295393"/>
                      <a:chExt cx="301913" cy="480509"/>
                    </a:xfrm>
                  </p:grpSpPr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>
                        <a:off x="3475646" y="5295393"/>
                        <a:ext cx="9614" cy="480509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 flipH="1">
                        <a:off x="3312026" y="5773251"/>
                        <a:ext cx="301913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2" name="Arc 61"/>
                    <p:cNvSpPr/>
                    <p:nvPr/>
                  </p:nvSpPr>
                  <p:spPr>
                    <a:xfrm>
                      <a:off x="2563922" y="4876589"/>
                      <a:ext cx="865939" cy="871543"/>
                    </a:xfrm>
                    <a:prstGeom prst="arc">
                      <a:avLst>
                        <a:gd name="adj1" fmla="val 20636765"/>
                        <a:gd name="adj2" fmla="val 16542547"/>
                      </a:avLst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3256004" y="5173788"/>
                      <a:ext cx="283664" cy="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3852995" y="2888425"/>
                      <a:ext cx="2069406" cy="1988164"/>
                      <a:chOff x="3852995" y="2888425"/>
                      <a:chExt cx="2069406" cy="1988164"/>
                    </a:xfrm>
                  </p:grpSpPr>
                  <p:cxnSp>
                    <p:nvCxnSpPr>
                      <p:cNvPr id="66" name="Elbow Connector 65"/>
                      <p:cNvCxnSpPr/>
                      <p:nvPr/>
                    </p:nvCxnSpPr>
                    <p:spPr>
                      <a:xfrm flipV="1">
                        <a:off x="3852995" y="2985993"/>
                        <a:ext cx="1498695" cy="1890596"/>
                      </a:xfrm>
                      <a:prstGeom prst="bentConnector3">
                        <a:avLst>
                          <a:gd name="adj1" fmla="val 98878"/>
                        </a:avLst>
                      </a:prstGeom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351687" y="2997422"/>
                        <a:ext cx="570714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V="1">
                        <a:off x="5922401" y="2888425"/>
                        <a:ext cx="0" cy="252838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Rectangle 7"/>
                    <p:cNvSpPr/>
                    <p:nvPr/>
                  </p:nvSpPr>
                  <p:spPr>
                    <a:xfrm>
                      <a:off x="3103299" y="4644564"/>
                      <a:ext cx="749697" cy="384859"/>
                    </a:xfrm>
                    <a:custGeom>
                      <a:avLst/>
                      <a:gdLst>
                        <a:gd name="connsiteX0" fmla="*/ 0 w 1485540"/>
                        <a:gd name="connsiteY0" fmla="*/ 0 h 374310"/>
                        <a:gd name="connsiteX1" fmla="*/ 1485540 w 1485540"/>
                        <a:gd name="connsiteY1" fmla="*/ 0 h 374310"/>
                        <a:gd name="connsiteX2" fmla="*/ 1485540 w 1485540"/>
                        <a:gd name="connsiteY2" fmla="*/ 374310 h 374310"/>
                        <a:gd name="connsiteX3" fmla="*/ 0 w 1485540"/>
                        <a:gd name="connsiteY3" fmla="*/ 374310 h 374310"/>
                        <a:gd name="connsiteX4" fmla="*/ 0 w 1485540"/>
                        <a:gd name="connsiteY4" fmla="*/ 0 h 374310"/>
                        <a:gd name="connsiteX0" fmla="*/ 0 w 1499395"/>
                        <a:gd name="connsiteY0" fmla="*/ 13855 h 388165"/>
                        <a:gd name="connsiteX1" fmla="*/ 1499395 w 1499395"/>
                        <a:gd name="connsiteY1" fmla="*/ 0 h 388165"/>
                        <a:gd name="connsiteX2" fmla="*/ 1485540 w 1499395"/>
                        <a:gd name="connsiteY2" fmla="*/ 388165 h 388165"/>
                        <a:gd name="connsiteX3" fmla="*/ 0 w 1499395"/>
                        <a:gd name="connsiteY3" fmla="*/ 388165 h 388165"/>
                        <a:gd name="connsiteX4" fmla="*/ 0 w 1499395"/>
                        <a:gd name="connsiteY4" fmla="*/ 13855 h 38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9395" h="388165">
                          <a:moveTo>
                            <a:pt x="0" y="13855"/>
                          </a:moveTo>
                          <a:lnTo>
                            <a:pt x="1499395" y="0"/>
                          </a:lnTo>
                          <a:lnTo>
                            <a:pt x="1485540" y="388165"/>
                          </a:lnTo>
                          <a:lnTo>
                            <a:pt x="0" y="388165"/>
                          </a:lnTo>
                          <a:lnTo>
                            <a:pt x="0" y="1385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HES1</a:t>
                      </a:r>
                      <a:endParaRPr lang="en-IN" sz="1200" dirty="0"/>
                    </a:p>
                  </p:txBody>
                </p:sp>
              </p:grp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287148" y="1438693"/>
                <a:ext cx="1659600" cy="28659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/>
                  <a:t>Ligand binding</a:t>
                </a:r>
                <a:endParaRPr lang="en-IN" sz="1200" dirty="0"/>
              </a:p>
            </p:txBody>
          </p:sp>
        </p:grpSp>
        <p:cxnSp>
          <p:nvCxnSpPr>
            <p:cNvPr id="38" name="Elbow Connector 37"/>
            <p:cNvCxnSpPr>
              <a:stCxn id="57" idx="2"/>
              <a:endCxn id="49" idx="1"/>
            </p:cNvCxnSpPr>
            <p:nvPr/>
          </p:nvCxnSpPr>
          <p:spPr>
            <a:xfrm rot="16200000" flipH="1">
              <a:off x="2782464" y="2692708"/>
              <a:ext cx="879823" cy="15676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46" idx="3"/>
              <a:endCxn id="51" idx="0"/>
            </p:cNvCxnSpPr>
            <p:nvPr/>
          </p:nvCxnSpPr>
          <p:spPr>
            <a:xfrm>
              <a:off x="1485450" y="2134224"/>
              <a:ext cx="3724986" cy="61867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5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87353" y="86344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Cell B: </a:t>
            </a:r>
            <a:r>
              <a:rPr lang="en-IN" b="1" dirty="0"/>
              <a:t>Notch </a:t>
            </a:r>
            <a:r>
              <a:rPr lang="en-IN" b="1" dirty="0" smtClean="0"/>
              <a:t>on : </a:t>
            </a:r>
            <a:r>
              <a:rPr lang="en-IN" b="1" dirty="0" err="1" smtClean="0"/>
              <a:t>Hes</a:t>
            </a:r>
            <a:r>
              <a:rPr lang="en-IN" b="1" dirty="0" smtClean="0"/>
              <a:t> 1 high</a:t>
            </a:r>
            <a:endParaRPr lang="en-IN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084" y="48392"/>
            <a:ext cx="8884463" cy="6714072"/>
            <a:chOff x="184084" y="48392"/>
            <a:chExt cx="8884463" cy="6714072"/>
          </a:xfrm>
        </p:grpSpPr>
        <p:grpSp>
          <p:nvGrpSpPr>
            <p:cNvPr id="36" name="Group 35"/>
            <p:cNvGrpSpPr/>
            <p:nvPr/>
          </p:nvGrpSpPr>
          <p:grpSpPr>
            <a:xfrm>
              <a:off x="184084" y="48392"/>
              <a:ext cx="8884463" cy="6714072"/>
              <a:chOff x="-9666" y="-151396"/>
              <a:chExt cx="7691417" cy="694666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-9666" y="-151396"/>
                <a:ext cx="7691417" cy="6946663"/>
                <a:chOff x="-9666" y="-151396"/>
                <a:chExt cx="7691417" cy="6946663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158608" y="-151396"/>
                  <a:ext cx="7523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EMT by Notch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and TGF </a:t>
                  </a:r>
                  <a:r>
                    <a:rPr lang="el-GR" sz="2400" b="1" dirty="0" smtClean="0">
                      <a:latin typeface="Arial" pitchFamily="34" charset="0"/>
                      <a:cs typeface="Arial" pitchFamily="34" charset="0"/>
                    </a:rPr>
                    <a:t>β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N" sz="2400" b="1" dirty="0" err="1" smtClean="0">
                      <a:latin typeface="Arial" pitchFamily="34" charset="0"/>
                      <a:cs typeface="Arial" pitchFamily="34" charset="0"/>
                    </a:rPr>
                    <a:t>signaling</a:t>
                  </a:r>
                  <a:r>
                    <a:rPr lang="en-IN" sz="2400" b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IN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-9666" y="417409"/>
                  <a:ext cx="7663670" cy="6377858"/>
                  <a:chOff x="-9666" y="48264"/>
                  <a:chExt cx="7663670" cy="674136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33240" y="48264"/>
                    <a:ext cx="7096874" cy="67413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-9666" y="338396"/>
                    <a:ext cx="7663670" cy="6174460"/>
                    <a:chOff x="-9666" y="338396"/>
                    <a:chExt cx="7663670" cy="6174460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-9666" y="1379835"/>
                      <a:ext cx="1866194" cy="5197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Notch </a:t>
                      </a:r>
                      <a:r>
                        <a:rPr lang="en-IN" b="1" dirty="0" smtClean="0"/>
                        <a:t>Receptor *</a:t>
                      </a:r>
                      <a:endParaRPr lang="en-IN" b="1" dirty="0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573017" y="737195"/>
                      <a:ext cx="1080987" cy="20195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Notch Ligand</a:t>
                      </a:r>
                      <a:endParaRPr lang="en-IN" sz="1200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227975" y="6325701"/>
                      <a:ext cx="797744" cy="187155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ASCL1</a:t>
                      </a:r>
                      <a:endParaRPr lang="en-IN" sz="1200" dirty="0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55313" y="3141262"/>
                      <a:ext cx="1222872" cy="62951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smtClean="0"/>
                        <a:t>CSL *</a:t>
                      </a:r>
                      <a:endParaRPr lang="en-IN" sz="2000" b="1" dirty="0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537727" y="5704787"/>
                      <a:ext cx="1318802" cy="621244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smtClean="0"/>
                        <a:t>SLUG</a:t>
                      </a:r>
                      <a:endParaRPr lang="en-IN" sz="2000" b="1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920179" y="2311145"/>
                      <a:ext cx="946297" cy="57728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 smtClean="0"/>
                        <a:t>ICD</a:t>
                      </a:r>
                      <a:endParaRPr lang="en-IN" b="1" dirty="0"/>
                    </a:p>
                  </p:txBody>
                </p:sp>
                <p:cxnSp>
                  <p:nvCxnSpPr>
                    <p:cNvPr id="51" name="Straight Arrow Connector 50"/>
                    <p:cNvCxnSpPr>
                      <a:stCxn id="50" idx="1"/>
                    </p:cNvCxnSpPr>
                    <p:nvPr/>
                  </p:nvCxnSpPr>
                  <p:spPr>
                    <a:xfrm flipH="1">
                      <a:off x="2230560" y="2599786"/>
                      <a:ext cx="168961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V="1">
                      <a:off x="6436588" y="1054517"/>
                      <a:ext cx="272858" cy="16202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610414" y="3833885"/>
                      <a:ext cx="0" cy="70473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417679" y="1340612"/>
                      <a:ext cx="1336986" cy="432204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γSC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H="1">
                      <a:off x="1015512" y="3841828"/>
                      <a:ext cx="2240744" cy="174308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879600" y="2506208"/>
                      <a:ext cx="350960" cy="18715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CSL</a:t>
                      </a:r>
                      <a:endParaRPr lang="en-IN" sz="1200" dirty="0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" y="338396"/>
                      <a:ext cx="1091238" cy="38443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Notch </a:t>
                      </a:r>
                      <a:r>
                        <a:rPr lang="en-IN" sz="1200" dirty="0" smtClean="0"/>
                        <a:t>Receptor</a:t>
                      </a:r>
                      <a:endParaRPr lang="en-IN" sz="1200" dirty="0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6039684" y="2823886"/>
                      <a:ext cx="533332" cy="317377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 smtClean="0"/>
                        <a:t>NGN2</a:t>
                      </a:r>
                      <a:endParaRPr lang="en-IN" sz="1200" dirty="0"/>
                    </a:p>
                  </p:txBody>
                </p:sp>
                <p:cxnSp>
                  <p:nvCxnSpPr>
                    <p:cNvPr id="59" name="Straight Arrow Connector 58">
                      <a:hlinkClick r:id="rId2"/>
                    </p:cNvPr>
                    <p:cNvCxnSpPr/>
                    <p:nvPr/>
                  </p:nvCxnSpPr>
                  <p:spPr>
                    <a:xfrm>
                      <a:off x="507757" y="804327"/>
                      <a:ext cx="0" cy="5003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477329" y="5172883"/>
                      <a:ext cx="301912" cy="1033289"/>
                      <a:chOff x="3312025" y="5292742"/>
                      <a:chExt cx="301912" cy="770600"/>
                    </a:xfrm>
                  </p:grpSpPr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>
                        <a:off x="3466031" y="5292742"/>
                        <a:ext cx="0" cy="75922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>
                        <a:off x="3312025" y="6063342"/>
                        <a:ext cx="301912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1" name="Arc 60"/>
                    <p:cNvSpPr/>
                    <p:nvPr/>
                  </p:nvSpPr>
                  <p:spPr>
                    <a:xfrm>
                      <a:off x="2422343" y="4945649"/>
                      <a:ext cx="865939" cy="871543"/>
                    </a:xfrm>
                    <a:prstGeom prst="arc">
                      <a:avLst>
                        <a:gd name="adj1" fmla="val 20636765"/>
                        <a:gd name="adj2" fmla="val 16857231"/>
                      </a:avLst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3114424" y="5242848"/>
                      <a:ext cx="283664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4283126" y="2888425"/>
                      <a:ext cx="1639275" cy="2053835"/>
                      <a:chOff x="4283126" y="2888425"/>
                      <a:chExt cx="1639275" cy="2053835"/>
                    </a:xfrm>
                  </p:grpSpPr>
                  <p:cxnSp>
                    <p:nvCxnSpPr>
                      <p:cNvPr id="65" name="Elbow Connector 64"/>
                      <p:cNvCxnSpPr/>
                      <p:nvPr/>
                    </p:nvCxnSpPr>
                    <p:spPr>
                      <a:xfrm rot="5400000" flipH="1" flipV="1">
                        <a:off x="3839274" y="3429844"/>
                        <a:ext cx="1956268" cy="1068564"/>
                      </a:xfrm>
                      <a:prstGeom prst="bentConnector3">
                        <a:avLst>
                          <a:gd name="adj1" fmla="val -144"/>
                        </a:avLst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H="1">
                        <a:off x="5351687" y="3000418"/>
                        <a:ext cx="570714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V="1">
                        <a:off x="5922401" y="2888425"/>
                        <a:ext cx="0" cy="25283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Rectangle 7"/>
                    <p:cNvSpPr/>
                    <p:nvPr/>
                  </p:nvSpPr>
                  <p:spPr>
                    <a:xfrm>
                      <a:off x="2834245" y="4538617"/>
                      <a:ext cx="1583696" cy="634266"/>
                    </a:xfrm>
                    <a:custGeom>
                      <a:avLst/>
                      <a:gdLst>
                        <a:gd name="connsiteX0" fmla="*/ 0 w 1485540"/>
                        <a:gd name="connsiteY0" fmla="*/ 0 h 374310"/>
                        <a:gd name="connsiteX1" fmla="*/ 1485540 w 1485540"/>
                        <a:gd name="connsiteY1" fmla="*/ 0 h 374310"/>
                        <a:gd name="connsiteX2" fmla="*/ 1485540 w 1485540"/>
                        <a:gd name="connsiteY2" fmla="*/ 374310 h 374310"/>
                        <a:gd name="connsiteX3" fmla="*/ 0 w 1485540"/>
                        <a:gd name="connsiteY3" fmla="*/ 374310 h 374310"/>
                        <a:gd name="connsiteX4" fmla="*/ 0 w 1485540"/>
                        <a:gd name="connsiteY4" fmla="*/ 0 h 374310"/>
                        <a:gd name="connsiteX0" fmla="*/ 0 w 1499395"/>
                        <a:gd name="connsiteY0" fmla="*/ 13855 h 388165"/>
                        <a:gd name="connsiteX1" fmla="*/ 1499395 w 1499395"/>
                        <a:gd name="connsiteY1" fmla="*/ 0 h 388165"/>
                        <a:gd name="connsiteX2" fmla="*/ 1485540 w 1499395"/>
                        <a:gd name="connsiteY2" fmla="*/ 388165 h 388165"/>
                        <a:gd name="connsiteX3" fmla="*/ 0 w 1499395"/>
                        <a:gd name="connsiteY3" fmla="*/ 388165 h 388165"/>
                        <a:gd name="connsiteX4" fmla="*/ 0 w 1499395"/>
                        <a:gd name="connsiteY4" fmla="*/ 13855 h 38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9395" h="388165">
                          <a:moveTo>
                            <a:pt x="0" y="13855"/>
                          </a:moveTo>
                          <a:lnTo>
                            <a:pt x="1499395" y="0"/>
                          </a:lnTo>
                          <a:lnTo>
                            <a:pt x="1485540" y="388165"/>
                          </a:lnTo>
                          <a:lnTo>
                            <a:pt x="0" y="388165"/>
                          </a:lnTo>
                          <a:lnTo>
                            <a:pt x="0" y="1385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 smtClean="0"/>
                        <a:t>HES1</a:t>
                      </a:r>
                      <a:endParaRPr lang="en-IN" sz="2000" b="1" dirty="0"/>
                    </a:p>
                  </p:txBody>
                </p:sp>
              </p:grp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422745" y="1165322"/>
                <a:ext cx="1336988" cy="35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 smtClean="0"/>
                  <a:t>Ligand binding</a:t>
                </a:r>
                <a:endParaRPr lang="en-IN" sz="1600" b="1" dirty="0"/>
              </a:p>
            </p:txBody>
          </p:sp>
        </p:grpSp>
        <p:cxnSp>
          <p:nvCxnSpPr>
            <p:cNvPr id="37" name="Elbow Connector 36"/>
            <p:cNvCxnSpPr>
              <a:stCxn id="56" idx="2"/>
              <a:endCxn id="48" idx="1"/>
            </p:cNvCxnSpPr>
            <p:nvPr/>
          </p:nvCxnSpPr>
          <p:spPr>
            <a:xfrm rot="16200000" flipH="1">
              <a:off x="2682596" y="2903337"/>
              <a:ext cx="697371" cy="92436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50" idx="0"/>
            </p:cNvCxnSpPr>
            <p:nvPr/>
          </p:nvCxnSpPr>
          <p:spPr>
            <a:xfrm>
              <a:off x="2339752" y="2135959"/>
              <a:ext cx="2930292" cy="53137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3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10037</TotalTime>
  <Words>512</Words>
  <Application>Microsoft Office PowerPoint</Application>
  <PresentationFormat>On-screen Show (4:3)</PresentationFormat>
  <Paragraphs>126</Paragraphs>
  <Slides>13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souhrid mukherjee</dc:creator>
  <cp:lastModifiedBy>souhrid mukherjee</cp:lastModifiedBy>
  <cp:revision>44</cp:revision>
  <dcterms:created xsi:type="dcterms:W3CDTF">2017-03-31T21:13:50Z</dcterms:created>
  <dcterms:modified xsi:type="dcterms:W3CDTF">2017-04-10T18:06:21Z</dcterms:modified>
</cp:coreProperties>
</file>