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3" r:id="rId4"/>
    <p:sldId id="262" r:id="rId5"/>
    <p:sldId id="294" r:id="rId6"/>
    <p:sldId id="304" r:id="rId7"/>
    <p:sldId id="303" r:id="rId8"/>
    <p:sldId id="267" r:id="rId9"/>
    <p:sldId id="295" r:id="rId10"/>
    <p:sldId id="273" r:id="rId11"/>
    <p:sldId id="296" r:id="rId12"/>
    <p:sldId id="297" r:id="rId13"/>
    <p:sldId id="278" r:id="rId14"/>
    <p:sldId id="298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DD99-F3AF-45D3-BA20-68BB8C4AC6C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F6B9-B625-4EAA-87A1-8EC05E4C5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6" y="1"/>
            <a:ext cx="10278077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4270126" y="4246748"/>
            <a:ext cx="5059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基础架构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组织形态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系统设计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实施步骤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】</a:t>
            </a:r>
            <a:endParaRPr lang="zh-CN" altLang="en-US" sz="16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0126" y="3497760"/>
            <a:ext cx="7518212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基础架构设计与工作计划</a:t>
            </a:r>
          </a:p>
        </p:txBody>
      </p:sp>
      <p:sp>
        <p:nvSpPr>
          <p:cNvPr id="18" name="TextBox 84"/>
          <p:cNvSpPr txBox="1"/>
          <p:nvPr/>
        </p:nvSpPr>
        <p:spPr>
          <a:xfrm>
            <a:off x="4375056" y="4611220"/>
            <a:ext cx="4163826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汇报时间：</a:t>
            </a:r>
            <a:r>
              <a:rPr lang="en-US" alt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2018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年</a:t>
            </a:r>
            <a:r>
              <a:rPr lang="en-US" alt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11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月      汇报人：</a:t>
            </a:r>
            <a:r>
              <a:rPr lang="en-US" altLang="zh-CN" sz="1465" dirty="0" err="1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geercode</a:t>
            </a:r>
            <a:endParaRPr lang="zh-CN" sz="1465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70375" y="2345690"/>
            <a:ext cx="414210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800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Microsoft YaHei" charset="-122"/>
                <a:sym typeface="Arial"/>
              </a:rPr>
              <a:t>2018</a:t>
            </a:r>
            <a:endParaRPr lang="zh-CN" altLang="en-US" sz="88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/>
              <a:ea typeface="微软雅黑"/>
              <a:cs typeface="Microsoft YaHei" charset="-122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342020" y="2301639"/>
              <a:ext cx="13563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/>
                  <a:ea typeface="微软雅黑"/>
                  <a:cs typeface="+mn-ea"/>
                  <a:sym typeface="Arial"/>
                </a:rPr>
                <a:t>中台战略领域划分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/>
                  <a:ea typeface="微软雅黑"/>
                  <a:cs typeface="+mn-ea"/>
                  <a:sym typeface="Arial"/>
                </a:rPr>
                <a:t>系统设计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/>
                  <a:ea typeface="微软雅黑"/>
                  <a:cs typeface="Microsoft YaHei" charset="-122"/>
                  <a:sym typeface="Arial"/>
                </a:rPr>
                <a:t>03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cs typeface="Microsoft YaHei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018780" y="0"/>
            <a:ext cx="413956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要求的特性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require</a:t>
            </a:r>
          </a:p>
        </p:txBody>
      </p:sp>
      <p:sp>
        <p:nvSpPr>
          <p:cNvPr id="93" name="矩形 92"/>
          <p:cNvSpPr/>
          <p:nvPr/>
        </p:nvSpPr>
        <p:spPr>
          <a:xfrm>
            <a:off x="8482330" y="2110105"/>
            <a:ext cx="3676015" cy="440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多业务线、多竞品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---&gt;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多租户设计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脏数据、数据聚合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---&gt;BI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系统、数据清洗、数据挖掘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基础设施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---&gt;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平台提供基础能力、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sdk</a:t>
            </a: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沟通成本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---&gt;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注释规范、在线文档、开发平台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状态、事件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---&gt;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状态机与事件广播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spring-statemachine squirrel 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或 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squirrel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轻改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axon-framework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集成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中台战略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Middle Ground Strategy</a:t>
            </a: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374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公司发展对于技术有几个挑战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多业务线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多竞品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脏数据，数据聚合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基础设施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沟通成本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状态保持、事件广播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领域划分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07365" y="14890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Domain Design</a:t>
            </a:r>
          </a:p>
        </p:txBody>
      </p:sp>
      <p:sp>
        <p:nvSpPr>
          <p:cNvPr id="2" name="矩形 1"/>
          <p:cNvSpPr/>
          <p:nvPr/>
        </p:nvSpPr>
        <p:spPr>
          <a:xfrm>
            <a:off x="507365" y="2285365"/>
            <a:ext cx="6582410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科技、金融、电商、社区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C8DCF-6D52-4896-8BC6-D600740A80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67" y="0"/>
            <a:ext cx="17840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/>
          <p:bldP spid="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/>
          <p:bldP spid="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342020" y="2301639"/>
              <a:ext cx="13563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/>
                  <a:ea typeface="微软雅黑"/>
                  <a:cs typeface="+mn-ea"/>
                  <a:sym typeface="Arial"/>
                </a:rPr>
                <a:t>建设目标开发计划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/>
                  <a:ea typeface="微软雅黑"/>
                  <a:cs typeface="+mn-ea"/>
                  <a:sym typeface="Arial"/>
                </a:rPr>
                <a:t>实施步骤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11364" y="1500308"/>
              <a:ext cx="1512099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/>
                  <a:ea typeface="微软雅黑"/>
                  <a:cs typeface="Microsoft YaHei" charset="-122"/>
                  <a:sym typeface="Arial"/>
                </a:rPr>
                <a:t>04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cs typeface="Microsoft YaHei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实施步骤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2628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Step by Step</a:t>
            </a: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490970" cy="2416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基础架构组件搭建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重构系统试点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系统稳定后所有系统登陆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循环增强基础能力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多租户系统与老系统双写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全部切换到多租户系统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7.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系统化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sdk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铺建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/>
          <p:bldP spid="98" grpId="0"/>
          <p:bldP spid="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/>
          <p:bldP spid="98" grpId="0"/>
          <p:bldP spid="9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7289165" y="5661660"/>
            <a:ext cx="477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https://github.com/geercode    huifumanlove@hotmail.com</a:t>
            </a:r>
          </a:p>
          <a:p>
            <a:r>
              <a:rPr lang="en-US" altLang="zh-CN" sz="1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https:// blog.geercode.com</a:t>
            </a:r>
          </a:p>
        </p:txBody>
      </p:sp>
      <p:sp>
        <p:nvSpPr>
          <p:cNvPr id="17" name="矩形 16"/>
          <p:cNvSpPr/>
          <p:nvPr/>
        </p:nvSpPr>
        <p:spPr>
          <a:xfrm>
            <a:off x="6531610" y="3321685"/>
            <a:ext cx="250253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感谢</a:t>
            </a:r>
          </a:p>
        </p:txBody>
      </p:sp>
      <p:sp>
        <p:nvSpPr>
          <p:cNvPr id="18" name="TextBox 84"/>
          <p:cNvSpPr txBox="1"/>
          <p:nvPr/>
        </p:nvSpPr>
        <p:spPr>
          <a:xfrm>
            <a:off x="4375056" y="4611220"/>
            <a:ext cx="4231062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汇报时间：</a:t>
            </a:r>
            <a:r>
              <a:rPr lang="en-US" alt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2018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年</a:t>
            </a:r>
            <a:r>
              <a:rPr lang="en-US" alt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11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月      汇报人：</a:t>
            </a:r>
            <a:r>
              <a:rPr lang="en-US" altLang="zh-CN" sz="1465" dirty="0" err="1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+mn-ea"/>
                <a:sym typeface="Arial"/>
              </a:rPr>
              <a:t>geercode</a:t>
            </a:r>
            <a:endParaRPr lang="en-US" sz="1465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7865" y="2319020"/>
            <a:ext cx="88284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/>
                <a:ea typeface="微软雅黑"/>
                <a:cs typeface="Microsoft YaHei" charset="-122"/>
                <a:sym typeface="Arial"/>
              </a:rPr>
              <a:t>Thank you for listening</a:t>
            </a:r>
            <a:endParaRPr lang="zh-CN" altLang="en-US" sz="44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/>
              <a:ea typeface="微软雅黑"/>
              <a:cs typeface="Microsoft YaHei" charset="-122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85458" y="991717"/>
            <a:ext cx="4603751" cy="4389967"/>
            <a:chOff x="1385458" y="991717"/>
            <a:chExt cx="4603751" cy="4389967"/>
          </a:xfrm>
        </p:grpSpPr>
        <p:sp>
          <p:nvSpPr>
            <p:cNvPr id="3" name="Freeform 52"/>
            <p:cNvSpPr/>
            <p:nvPr/>
          </p:nvSpPr>
          <p:spPr bwMode="auto">
            <a:xfrm>
              <a:off x="1385458" y="2090266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Freeform 54"/>
            <p:cNvSpPr/>
            <p:nvPr/>
          </p:nvSpPr>
          <p:spPr bwMode="auto">
            <a:xfrm>
              <a:off x="2481891" y="991717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Freeform 58"/>
            <p:cNvSpPr/>
            <p:nvPr/>
          </p:nvSpPr>
          <p:spPr bwMode="auto">
            <a:xfrm>
              <a:off x="2481891" y="3188817"/>
              <a:ext cx="2194984" cy="2192867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Freeform 74"/>
            <p:cNvSpPr/>
            <p:nvPr/>
          </p:nvSpPr>
          <p:spPr bwMode="auto">
            <a:xfrm>
              <a:off x="4615492" y="3296767"/>
              <a:ext cx="1373717" cy="13716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6324855" y="1604798"/>
            <a:ext cx="4416563" cy="707885"/>
            <a:chOff x="6764723" y="1520469"/>
            <a:chExt cx="4416563" cy="707886"/>
          </a:xfrm>
        </p:grpSpPr>
        <p:sp>
          <p:nvSpPr>
            <p:cNvPr id="9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/>
                  <a:ea typeface="微软雅黑"/>
                  <a:sym typeface="Arial"/>
                </a:rPr>
                <a:t>01</a:t>
              </a:r>
            </a:p>
          </p:txBody>
        </p:sp>
        <p:grpSp>
          <p:nvGrpSpPr>
            <p:cNvPr id="10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11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25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cs typeface="Microsoft YaHei" charset="-122"/>
                    <a:sym typeface="Arial"/>
                  </a:rPr>
                  <a:t>基础架构</a:t>
                </a:r>
              </a:p>
            </p:txBody>
          </p:sp>
          <p:sp>
            <p:nvSpPr>
              <p:cNvPr id="12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sym typeface="Arial"/>
                  </a:rPr>
                  <a:t>基础架构组件选型</a:t>
                </a:r>
              </a:p>
            </p:txBody>
          </p:sp>
        </p:grpSp>
      </p:grpSp>
      <p:grpSp>
        <p:nvGrpSpPr>
          <p:cNvPr id="13" name="Group 15"/>
          <p:cNvGrpSpPr/>
          <p:nvPr/>
        </p:nvGrpSpPr>
        <p:grpSpPr>
          <a:xfrm>
            <a:off x="6324855" y="2562715"/>
            <a:ext cx="4447821" cy="707885"/>
            <a:chOff x="6733465" y="2527404"/>
            <a:chExt cx="4447821" cy="707886"/>
          </a:xfrm>
        </p:grpSpPr>
        <p:sp>
          <p:nvSpPr>
            <p:cNvPr id="14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/>
                  <a:ea typeface="微软雅黑"/>
                  <a:sym typeface="Arial"/>
                </a:rPr>
                <a:t>02</a:t>
              </a:r>
            </a:p>
          </p:txBody>
        </p:sp>
        <p:grpSp>
          <p:nvGrpSpPr>
            <p:cNvPr id="15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6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25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cs typeface="Microsoft YaHei" charset="-122"/>
                    <a:sym typeface="Arial"/>
                  </a:rPr>
                  <a:t>组织形态</a:t>
                </a:r>
              </a:p>
            </p:txBody>
          </p:sp>
          <p:sp>
            <p:nvSpPr>
              <p:cNvPr id="17" name="TextBox 1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sym typeface="Arial"/>
                  </a:rPr>
                  <a:t>开发人员组织协作</a:t>
                </a:r>
              </a:p>
            </p:txBody>
          </p:sp>
        </p:grpSp>
      </p:grpSp>
      <p:grpSp>
        <p:nvGrpSpPr>
          <p:cNvPr id="18" name="Group 20"/>
          <p:cNvGrpSpPr/>
          <p:nvPr/>
        </p:nvGrpSpPr>
        <p:grpSpPr>
          <a:xfrm>
            <a:off x="6324855" y="3415604"/>
            <a:ext cx="4455035" cy="707885"/>
            <a:chOff x="6726251" y="3534339"/>
            <a:chExt cx="4455035" cy="707886"/>
          </a:xfrm>
        </p:grpSpPr>
        <p:sp>
          <p:nvSpPr>
            <p:cNvPr id="19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/>
                  <a:ea typeface="微软雅黑"/>
                  <a:sym typeface="Arial"/>
                </a:rPr>
                <a:t>03</a:t>
              </a:r>
            </a:p>
          </p:txBody>
        </p:sp>
        <p:grpSp>
          <p:nvGrpSpPr>
            <p:cNvPr id="20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21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25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cs typeface="Microsoft YaHei" charset="-122"/>
                    <a:sym typeface="Arial"/>
                  </a:rPr>
                  <a:t>系统设计</a:t>
                </a:r>
              </a:p>
            </p:txBody>
          </p:sp>
          <p:sp>
            <p:nvSpPr>
              <p:cNvPr id="22" name="TextBox 2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sym typeface="Arial"/>
                  </a:rPr>
                  <a:t>中台战略领域划分</a:t>
                </a:r>
              </a:p>
            </p:txBody>
          </p:sp>
        </p:grpSp>
      </p:grpSp>
      <p:grpSp>
        <p:nvGrpSpPr>
          <p:cNvPr id="23" name="Group 25"/>
          <p:cNvGrpSpPr/>
          <p:nvPr/>
        </p:nvGrpSpPr>
        <p:grpSpPr>
          <a:xfrm>
            <a:off x="6325657" y="4268495"/>
            <a:ext cx="4447020" cy="707885"/>
            <a:chOff x="6734266" y="4541274"/>
            <a:chExt cx="4447020" cy="707886"/>
          </a:xfrm>
        </p:grpSpPr>
        <p:sp>
          <p:nvSpPr>
            <p:cNvPr id="24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/>
                  <a:ea typeface="微软雅黑"/>
                  <a:sym typeface="Arial"/>
                </a:rPr>
                <a:t>04</a:t>
              </a:r>
            </a:p>
          </p:txBody>
        </p:sp>
        <p:grpSp>
          <p:nvGrpSpPr>
            <p:cNvPr id="25" name="Group 27"/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26" name="TextBox 2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825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cs typeface="Microsoft YaHei" charset="-122"/>
                    <a:sym typeface="Arial"/>
                  </a:rPr>
                  <a:t>实施步骤</a:t>
                </a:r>
              </a:p>
            </p:txBody>
          </p:sp>
          <p:sp>
            <p:nvSpPr>
              <p:cNvPr id="27" name="TextBox 2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/>
                    <a:ea typeface="微软雅黑"/>
                    <a:sym typeface="Arial"/>
                  </a:rPr>
                  <a:t>建设目标开发计划</a:t>
                </a:r>
              </a:p>
            </p:txBody>
          </p:sp>
        </p:grpSp>
      </p:grpSp>
      <p:sp>
        <p:nvSpPr>
          <p:cNvPr id="6" name="Freeform 73"/>
          <p:cNvSpPr/>
          <p:nvPr/>
        </p:nvSpPr>
        <p:spPr bwMode="auto">
          <a:xfrm>
            <a:off x="1967542" y="1578033"/>
            <a:ext cx="3217334" cy="3219451"/>
          </a:xfrm>
          <a:custGeom>
            <a:avLst/>
            <a:gdLst>
              <a:gd name="T0" fmla="*/ 1520 w 1520"/>
              <a:gd name="T1" fmla="*/ 761 h 1521"/>
              <a:gd name="T2" fmla="*/ 760 w 1520"/>
              <a:gd name="T3" fmla="*/ 1521 h 1521"/>
              <a:gd name="T4" fmla="*/ 0 w 1520"/>
              <a:gd name="T5" fmla="*/ 761 h 1521"/>
              <a:gd name="T6" fmla="*/ 760 w 1520"/>
              <a:gd name="T7" fmla="*/ 0 h 1521"/>
              <a:gd name="T8" fmla="*/ 1520 w 1520"/>
              <a:gd name="T9" fmla="*/ 761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0" h="1521">
                <a:moveTo>
                  <a:pt x="1520" y="761"/>
                </a:moveTo>
                <a:lnTo>
                  <a:pt x="760" y="1521"/>
                </a:lnTo>
                <a:lnTo>
                  <a:pt x="0" y="761"/>
                </a:lnTo>
                <a:lnTo>
                  <a:pt x="760" y="0"/>
                </a:lnTo>
                <a:lnTo>
                  <a:pt x="1520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latin typeface="Arial"/>
              <a:ea typeface="微软雅黑"/>
              <a:sym typeface="Arial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98715" y="2301239"/>
            <a:ext cx="2110105" cy="1480828"/>
            <a:chOff x="3976890" y="518258"/>
            <a:chExt cx="1362791" cy="1110616"/>
          </a:xfrm>
        </p:grpSpPr>
        <p:sp>
          <p:nvSpPr>
            <p:cNvPr id="29" name="TextBox 7"/>
            <p:cNvSpPr txBox="1"/>
            <p:nvPr/>
          </p:nvSpPr>
          <p:spPr>
            <a:xfrm>
              <a:off x="3976890" y="1244311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/>
                  <a:ea typeface="微软雅黑"/>
                  <a:sym typeface="Arial"/>
                </a:rPr>
                <a:t>Contents</a:t>
              </a:r>
            </a:p>
          </p:txBody>
        </p:sp>
        <p:sp>
          <p:nvSpPr>
            <p:cNvPr id="30" name="Rectangle 9"/>
            <p:cNvSpPr/>
            <p:nvPr/>
          </p:nvSpPr>
          <p:spPr>
            <a:xfrm>
              <a:off x="3989531" y="518258"/>
              <a:ext cx="1350150" cy="6924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53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/>
                  <a:ea typeface="微软雅黑"/>
                  <a:sym typeface="Arial"/>
                </a:rPr>
                <a:t>目录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342020" y="2301639"/>
              <a:ext cx="13563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/>
                  <a:ea typeface="微软雅黑"/>
                  <a:cs typeface="+mn-ea"/>
                  <a:sym typeface="Arial"/>
                </a:rPr>
                <a:t>基础架构组件选型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/>
                  <a:ea typeface="微软雅黑"/>
                  <a:cs typeface="+mn-ea"/>
                  <a:sym typeface="Arial"/>
                </a:rPr>
                <a:t>基础架构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/>
                  <a:ea typeface="微软雅黑"/>
                  <a:cs typeface="Microsoft YaHei" charset="-122"/>
                  <a:sym typeface="Arial"/>
                </a:rPr>
                <a:t>01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cs typeface="Microsoft YaHei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244205" y="0"/>
            <a:ext cx="394779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165051" y="889336"/>
            <a:ext cx="17126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最终选择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8525934" y="1319954"/>
            <a:ext cx="33517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FINAL SUITE</a:t>
            </a:r>
            <a:endParaRPr lang="zh-CN" altLang="en-US" sz="2800" dirty="0">
              <a:solidFill>
                <a:srgbClr val="FFFFFF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15020" y="1917065"/>
            <a:ext cx="3717290" cy="474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注册中心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:consul</a:t>
            </a: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授权中心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自研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配置中心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:apollo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consul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混用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网关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初步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zuul1,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等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gateway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成熟了使用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gateway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监控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:springboot-admin,pinpoint,skywalking</a:t>
            </a: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成熟以后使用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skywalking</a:t>
            </a: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2908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微服务基础设施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4319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Base Infrastructure</a:t>
            </a: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7521575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注册中心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:eureka,consul,etcd,zookeeper,nacos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授权中心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自己研发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(sso,uaa,oauth2,2-factor)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配置中心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:springcloud-config,consul,apollo,nacos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网关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:zuul1,zuul2,gateway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监控组件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:springboot-admin,skywalking,pinpoint,sleuth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zipkin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201025" y="0"/>
            <a:ext cx="396367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分层依赖</a:t>
            </a:r>
            <a:r>
              <a:rPr lang="en-US" altLang="zh-CN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治理复杂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302115" y="1320165"/>
            <a:ext cx="2567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multi-layer</a:t>
            </a:r>
          </a:p>
        </p:txBody>
      </p:sp>
      <p:sp>
        <p:nvSpPr>
          <p:cNvPr id="93" name="矩形 92"/>
          <p:cNvSpPr/>
          <p:nvPr/>
        </p:nvSpPr>
        <p:spPr>
          <a:xfrm>
            <a:off x="8415020" y="1917065"/>
            <a:ext cx="371729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系统层级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:sys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基础服务层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:service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聚合服务层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:aggregator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应用层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:app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客户端</a:t>
            </a:r>
            <a:r>
              <a:rPr lang="en-US" altLang="zh-CN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:client</a:t>
            </a: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2908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微服务节点角色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4319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Node Role</a:t>
            </a: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7521575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系统层级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基础架构组件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基础服务层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简单的基础设施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聚合服务层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对基础设施层进行服务聚合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应用层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作为聚合服务的边界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处理一些业务强相关的修改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客户端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后台功能需要连接集群的情况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8529955" y="4298950"/>
            <a:ext cx="1722120" cy="276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gateway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8529955" y="4677410"/>
            <a:ext cx="1722120" cy="276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8529955" y="5053965"/>
            <a:ext cx="1722120" cy="276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aggregator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8529955" y="5432425"/>
            <a:ext cx="1722120" cy="276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8529955" y="5800090"/>
            <a:ext cx="1722120" cy="276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331450" y="4677410"/>
            <a:ext cx="1722120" cy="276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94675" y="0"/>
            <a:ext cx="396367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334375" y="798195"/>
            <a:ext cx="3535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领域驱动、形成合力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302115" y="1320165"/>
            <a:ext cx="2567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domain-drive</a:t>
            </a:r>
          </a:p>
        </p:txBody>
      </p:sp>
      <p:sp>
        <p:nvSpPr>
          <p:cNvPr id="93" name="矩形 92"/>
          <p:cNvSpPr/>
          <p:nvPr/>
        </p:nvSpPr>
        <p:spPr>
          <a:xfrm>
            <a:off x="8415020" y="1917065"/>
            <a:ext cx="3717290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技术基础能力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业务基础能力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业务线聚合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竞品应用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290195" y="209550"/>
            <a:ext cx="2908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业务设计图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14045" y="5878830"/>
            <a:ext cx="6136005" cy="668655"/>
            <a:chOff x="967" y="8658"/>
            <a:chExt cx="9663" cy="1053"/>
          </a:xfrm>
        </p:grpSpPr>
        <p:sp>
          <p:nvSpPr>
            <p:cNvPr id="2" name="流程图: 可选过程 1"/>
            <p:cNvSpPr/>
            <p:nvPr/>
          </p:nvSpPr>
          <p:spPr>
            <a:xfrm>
              <a:off x="967" y="9245"/>
              <a:ext cx="4765" cy="467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vpc</a:t>
              </a:r>
            </a:p>
          </p:txBody>
        </p:sp>
        <p:sp>
          <p:nvSpPr>
            <p:cNvPr id="3" name="流程图: 可选过程 2"/>
            <p:cNvSpPr/>
            <p:nvPr/>
          </p:nvSpPr>
          <p:spPr>
            <a:xfrm>
              <a:off x="5866" y="9245"/>
              <a:ext cx="4764" cy="467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k8s</a:t>
              </a:r>
            </a:p>
          </p:txBody>
        </p:sp>
        <p:sp>
          <p:nvSpPr>
            <p:cNvPr id="4" name="流程图: 可选过程 3"/>
            <p:cNvSpPr/>
            <p:nvPr/>
          </p:nvSpPr>
          <p:spPr>
            <a:xfrm>
              <a:off x="982" y="8673"/>
              <a:ext cx="2382" cy="467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mysql</a:t>
              </a:r>
            </a:p>
          </p:txBody>
        </p:sp>
        <p:sp>
          <p:nvSpPr>
            <p:cNvPr id="5" name="流程图: 可选过程 4"/>
            <p:cNvSpPr/>
            <p:nvPr/>
          </p:nvSpPr>
          <p:spPr>
            <a:xfrm>
              <a:off x="3394" y="8673"/>
              <a:ext cx="2382" cy="467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hdfs</a:t>
              </a:r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5836" y="8673"/>
              <a:ext cx="2382" cy="467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hive</a:t>
              </a:r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8248" y="8658"/>
              <a:ext cx="2382" cy="467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hbase</a:t>
              </a:r>
            </a:p>
          </p:txBody>
        </p:sp>
      </p:grpSp>
      <p:sp>
        <p:nvSpPr>
          <p:cNvPr id="8" name="流程图: 可选过程 7"/>
          <p:cNvSpPr/>
          <p:nvPr/>
        </p:nvSpPr>
        <p:spPr>
          <a:xfrm>
            <a:off x="643255" y="1188720"/>
            <a:ext cx="385445" cy="4640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consul apollo uaa pinpoint boot-admin</a:t>
            </a:r>
            <a:endParaRPr lang="zh-CN" altLang="en-US">
              <a:ea typeface="宋体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6365240" y="1188720"/>
            <a:ext cx="365760" cy="4640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>
                <a:ea typeface="宋体" charset="0"/>
              </a:rPr>
              <a:t>开发者平台 运营总台 商户后台</a:t>
            </a:r>
          </a:p>
        </p:txBody>
      </p:sp>
      <p:sp>
        <p:nvSpPr>
          <p:cNvPr id="20" name="流程图: 可选过程 19"/>
          <p:cNvSpPr/>
          <p:nvPr/>
        </p:nvSpPr>
        <p:spPr>
          <a:xfrm>
            <a:off x="1125855" y="4167505"/>
            <a:ext cx="5147945" cy="1626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技术基础能力</a:t>
            </a:r>
          </a:p>
          <a:p>
            <a:pPr algn="ctr"/>
            <a:r>
              <a:rPr lang="zh-CN" altLang="en-US">
                <a:ea typeface="宋体" charset="0"/>
              </a:rPr>
              <a:t>缓存、搜索、消息、爬虫</a:t>
            </a:r>
            <a:r>
              <a:rPr lang="zh-CN" altLang="en-US">
                <a:ea typeface="宋体" charset="0"/>
                <a:sym typeface="+mn-ea"/>
              </a:rPr>
              <a:t>、</a:t>
            </a:r>
            <a:r>
              <a:rPr lang="en-US" altLang="zh-CN">
                <a:ea typeface="宋体" charset="0"/>
                <a:sym typeface="+mn-ea"/>
              </a:rPr>
              <a:t>sdk</a:t>
            </a:r>
            <a:r>
              <a:rPr lang="zh-CN" altLang="en-US">
                <a:ea typeface="宋体" charset="0"/>
                <a:sym typeface="+mn-ea"/>
              </a:rPr>
              <a:t>、</a:t>
            </a:r>
            <a:endParaRPr lang="zh-CN" altLang="en-US">
              <a:ea typeface="宋体" charset="0"/>
            </a:endParaRPr>
          </a:p>
          <a:p>
            <a:pPr algn="ctr"/>
            <a:r>
              <a:rPr lang="zh-CN" altLang="en-US">
                <a:ea typeface="宋体" charset="0"/>
              </a:rPr>
              <a:t>安全、监控、运维</a:t>
            </a:r>
            <a:endParaRPr lang="en-US" altLang="zh-CN">
              <a:ea typeface="宋体" charset="0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1125855" y="2274570"/>
            <a:ext cx="5147945" cy="18091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业务基础能力</a:t>
            </a:r>
          </a:p>
          <a:p>
            <a:pPr algn="ctr"/>
            <a:r>
              <a:rPr lang="zh-CN" altLang="en-US">
                <a:ea typeface="宋体" charset="0"/>
              </a:rPr>
              <a:t>交易核心、资管、风控、收银台、账务、催收</a:t>
            </a:r>
          </a:p>
          <a:p>
            <a:pPr algn="ctr"/>
            <a:r>
              <a:rPr lang="zh-CN" altLang="en-US">
                <a:ea typeface="宋体" charset="0"/>
              </a:rPr>
              <a:t>产品、购物车、库存、</a:t>
            </a:r>
            <a:r>
              <a:rPr lang="zh-CN" altLang="en-US">
                <a:ea typeface="宋体" charset="0"/>
                <a:sym typeface="+mn-ea"/>
              </a:rPr>
              <a:t>推荐、</a:t>
            </a:r>
            <a:r>
              <a:rPr lang="en-US" altLang="zh-CN">
                <a:ea typeface="宋体" charset="0"/>
                <a:sym typeface="+mn-ea"/>
              </a:rPr>
              <a:t>BI</a:t>
            </a:r>
            <a:endParaRPr lang="zh-CN" altLang="en-US">
              <a:ea typeface="宋体" charset="0"/>
            </a:endParaRPr>
          </a:p>
          <a:p>
            <a:pPr algn="ctr"/>
            <a:r>
              <a:rPr lang="en-US" altLang="zh-CN">
                <a:ea typeface="宋体" charset="0"/>
              </a:rPr>
              <a:t>im</a:t>
            </a:r>
            <a:r>
              <a:rPr lang="zh-CN" altLang="en-US">
                <a:ea typeface="宋体" charset="0"/>
              </a:rPr>
              <a:t>、内容、联系人、地址库、</a:t>
            </a:r>
            <a:r>
              <a:rPr lang="en-US" altLang="zh-CN">
                <a:ea typeface="宋体" charset="0"/>
              </a:rPr>
              <a:t>ip</a:t>
            </a:r>
            <a:r>
              <a:rPr lang="zh-CN" altLang="en-US">
                <a:ea typeface="宋体" charset="0"/>
              </a:rPr>
              <a:t>库、三方数据</a:t>
            </a:r>
            <a:endParaRPr lang="en-US" altLang="zh-CN">
              <a:ea typeface="宋体" charset="0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1125855" y="1917065"/>
            <a:ext cx="5147945" cy="295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业务聚合</a:t>
            </a:r>
            <a:r>
              <a:rPr lang="en-US" altLang="zh-CN"/>
              <a:t>(</a:t>
            </a:r>
            <a:r>
              <a:rPr lang="zh-CN" altLang="en-US">
                <a:ea typeface="宋体" charset="0"/>
              </a:rPr>
              <a:t>医美、现金、电商、社区</a:t>
            </a:r>
            <a:r>
              <a:rPr lang="en-US" altLang="zh-CN"/>
              <a:t>)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1125855" y="1546225"/>
            <a:ext cx="5147945" cy="295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竞品应用</a:t>
            </a:r>
            <a:r>
              <a:rPr lang="en-US" altLang="zh-CN" dirty="0"/>
              <a:t>(</a:t>
            </a:r>
            <a:r>
              <a:rPr lang="zh-CN" altLang="en-US" dirty="0">
                <a:ea typeface="宋体" charset="0"/>
              </a:rPr>
              <a:t>医美、现金、优赏、颜玖</a:t>
            </a:r>
            <a:r>
              <a:rPr lang="en-US" altLang="zh-CN" dirty="0"/>
              <a:t>)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1125855" y="1188720"/>
            <a:ext cx="5147945" cy="295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odeLay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1460500"/>
            <a:ext cx="11680825" cy="4401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365" y="890905"/>
            <a:ext cx="2908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代码分层设计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342020" y="2301639"/>
              <a:ext cx="13563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/>
                  <a:ea typeface="微软雅黑"/>
                  <a:cs typeface="+mn-ea"/>
                  <a:sym typeface="Arial"/>
                </a:rPr>
                <a:t>开发人员组织协作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/>
                  <a:ea typeface="微软雅黑"/>
                  <a:cs typeface="+mn-ea"/>
                  <a:sym typeface="Arial"/>
                </a:rPr>
                <a:t>组织形态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/>
                  <a:ea typeface="微软雅黑"/>
                  <a:cs typeface="Microsoft YaHei" charset="-122"/>
                  <a:sym typeface="Arial"/>
                </a:rPr>
                <a:t>02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cs typeface="Microsoft YaHei" charset="-122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94675" y="0"/>
            <a:ext cx="396367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组织结构合并方案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  <a:latin typeface="Arial"/>
                <a:ea typeface="微软雅黑"/>
                <a:sym typeface="Arial"/>
              </a:rPr>
              <a:t>reorganization</a:t>
            </a: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基础架构技术人员分职责合并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业务技术人员慢慢合并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根据个人意愿与能力调整开发职责</a:t>
            </a: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Arial"/>
                <a:ea typeface="微软雅黑"/>
                <a:sym typeface="Arial"/>
              </a:rPr>
              <a:t>组织结构决定架构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/>
                <a:ea typeface="微软雅黑"/>
                <a:sym typeface="Arial"/>
              </a:rPr>
              <a:t>Organization Define Architecture</a:t>
            </a: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7521575" cy="407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 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协调开发人员去完成技术支持目标是架构的根本目标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什么样的组织架构才能决定什么样的架构选择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系统跟代码都是动态的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一切以协调为标准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更快更好无故障完成生产任务。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      相似的系统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相似的业务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系统合并中会产生一些更高的编码要求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人员会根据业务等级与技术等级自然分层。充分发挥公司的业务精英与技术骨干的能动性与自趋性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权利尽量下方基层组长，应该长期还是公司的一个重要原则。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      系统合并以后的团队组织一定会决定我们的架构选择。</a:t>
            </a: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      基础架构合并，业务系统技术人员也会慢慢合并，需要守好业务上的一切繁杂的事务。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bldLvl="0" animBg="1"/>
          <p:bldP spid="89" grpId="0"/>
          <p:bldP spid="90" grpId="0"/>
          <p:bldP spid="93" grpId="0"/>
          <p:bldP spid="97" grpId="0"/>
          <p:bldP spid="98" grpId="0"/>
          <p:bldP spid="9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809</Words>
  <Application>Microsoft Office PowerPoint</Application>
  <PresentationFormat>宽屏</PresentationFormat>
  <Paragraphs>156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DELL</cp:lastModifiedBy>
  <cp:revision>94</cp:revision>
  <dcterms:created xsi:type="dcterms:W3CDTF">2018-11-27T11:10:43Z</dcterms:created>
  <dcterms:modified xsi:type="dcterms:W3CDTF">2019-12-16T09:17:35Z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