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9" r:id="rId3"/>
    <p:sldId id="260" r:id="rId4"/>
    <p:sldId id="263" r:id="rId5"/>
    <p:sldId id="262" r:id="rId6"/>
    <p:sldId id="339" r:id="rId7"/>
    <p:sldId id="340" r:id="rId8"/>
    <p:sldId id="341" r:id="rId9"/>
    <p:sldId id="344" r:id="rId10"/>
    <p:sldId id="267" r:id="rId11"/>
    <p:sldId id="295" r:id="rId12"/>
    <p:sldId id="327" r:id="rId13"/>
    <p:sldId id="326" r:id="rId14"/>
    <p:sldId id="273" r:id="rId15"/>
    <p:sldId id="296" r:id="rId16"/>
    <p:sldId id="328" r:id="rId17"/>
    <p:sldId id="335" r:id="rId18"/>
    <p:sldId id="336" r:id="rId19"/>
    <p:sldId id="337" r:id="rId20"/>
    <p:sldId id="338" r:id="rId21"/>
    <p:sldId id="359" r:id="rId22"/>
    <p:sldId id="278" r:id="rId23"/>
    <p:sldId id="298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692"/>
    <a:srgbClr val="17C0D4"/>
    <a:srgbClr val="FFFFFF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21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DD99-F3AF-45D3-BA20-68BB8C4AC6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F6B9-B625-4EAA-87A1-8EC05E4C57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6" y="1"/>
            <a:ext cx="10278077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.jufandev.com/architect/docs/blob/master/instruction/tml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4270126" y="4246748"/>
            <a:ext cx="5059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基本概念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组件对比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最终选型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】【</a:t>
            </a:r>
            <a:r>
              <a:rPr lang="zh-CN" altLang="en-US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实施步骤</a:t>
            </a:r>
            <a:r>
              <a:rPr lang="en-US" altLang="zh-CN" sz="16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】</a:t>
            </a:r>
            <a:endParaRPr lang="zh-CN" altLang="en-US" sz="16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0126" y="3497760"/>
            <a:ext cx="7518212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系统监控全局规划</a:t>
            </a:r>
            <a:endParaRPr lang="zh-CN" altLang="en-US" sz="4265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163826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2019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3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：</a:t>
            </a:r>
            <a:r>
              <a:rPr lang="zh-CN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牛鹏飞</a:t>
            </a:r>
            <a:endParaRPr lang="zh-CN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70375" y="2345690"/>
            <a:ext cx="414210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8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2019</a:t>
            </a:r>
            <a:endParaRPr lang="zh-CN" altLang="en-US" sz="88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08000" y="2354580"/>
          <a:ext cx="11020425" cy="29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895"/>
                <a:gridCol w="2308860"/>
                <a:gridCol w="2491105"/>
                <a:gridCol w="1654175"/>
                <a:gridCol w="1729105"/>
                <a:gridCol w="1264285"/>
              </a:tblGrid>
              <a:tr h="558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报警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阿里云自带监控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即购即用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自定义能力差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时效性不足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26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zabbix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传统运维优秀组件、监控利器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扩展能力差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有，需要接入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springbootadmin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针对springboot栈进行专门开发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社区不够活跃，最近版本发展方向有些奇怪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需要二次开发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6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prometheus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针对时序数据，CNCF社区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需要agent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有，需要配置接入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日志收集组件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06425" y="2451100"/>
          <a:ext cx="107594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/>
                <a:gridCol w="3009900"/>
                <a:gridCol w="2454910"/>
                <a:gridCol w="2080260"/>
                <a:gridCol w="764540"/>
                <a:gridCol w="1490980"/>
              </a:tblGrid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报警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elk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索引通用实现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数据量级在TB级，查询语法复杂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对日志情景无强化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graylog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日志专门强化，一体设计，内置报警模块，查询语法简单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数据量级在TB级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有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大数据收集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收据量级基本无限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需要自己开发，代码侵入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需要大量开发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组织结构合并方案</a:t>
            </a:r>
            <a:endParaRPr lang="zh-CN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reorganization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41055" y="2110105"/>
            <a:ext cx="37172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基础架构技术人员分职责合并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业务技术人员慢慢合并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根据个人意愿与能力调整开发职责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以上纯属个人认为比较合理的情况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追踪组件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507365" y="2225040"/>
          <a:ext cx="1107503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665"/>
                <a:gridCol w="2355850"/>
                <a:gridCol w="3260090"/>
                <a:gridCol w="2762250"/>
                <a:gridCol w="1440180"/>
              </a:tblGrid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组件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优点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缺点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突出问题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发布运维难度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zipkin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社区活跃，追踪事实标准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缺少一些监控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无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jeager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基于zipkin，uber背书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用go模仿zipkin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模仿者，自吹强过zipkin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opentracing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 </a:t>
                      </a: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tracing标准倡导者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目前没有标准接口，只是个文档性质的东西，开源的组件也是bug多，体验不好，甚至于bug能影响业务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低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pinpoint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不单纯是一个tracing组件，很成熟，可以监控的信息很多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性能差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已经离开源世界跑得太远回不了头了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极高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skywalking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设计思路上非常高超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对zipkin的支持也事实上是空洞的，接入进去并不好使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因为zipkin传输的traceid是字符串，skywalking记录的是整形，无法查询某一个trace的拓扑结构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OpenCensus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谷歌开源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实践可能是在国外更多一些，国内很少，未进行深入调研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国内社区不活跃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4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高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1345" y="6032500"/>
            <a:ext cx="10980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注</a:t>
            </a:r>
            <a:r>
              <a:rPr lang="en-US" altLang="zh-CN" sz="1400">
                <a:solidFill>
                  <a:srgbClr val="FF0000"/>
                </a:solidFill>
              </a:rPr>
              <a:t>:以上所有组件都支持zipkin格式的数据收集，尽管都可以收集，但是收集过去的表现不太一样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799220" y="2301639"/>
              <a:ext cx="8991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现状与选型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 smtClean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最终选型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03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018780" y="0"/>
            <a:ext cx="413956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评价面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scopes of rating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82330" y="2110105"/>
            <a:ext cx="367601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稳定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好用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拓展性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适应公司发展现状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Principle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选取原则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有生产落地案例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功能健全丰富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领域专业度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运维难度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实施难度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31300" y="0"/>
            <a:ext cx="302704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17050" y="2110105"/>
            <a:ext cx="2741295" cy="17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时序数据优化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标准采集格式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标准查询语法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prometheus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prometheus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2206625"/>
            <a:ext cx="893635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70035" y="0"/>
            <a:ext cx="2988310" cy="6913245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92590" y="2110105"/>
            <a:ext cx="2865755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日志存储优化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标准采集格式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更容易的查询语法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权限功能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ldap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8.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图表功能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graylog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graylog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2110740"/>
            <a:ext cx="9001760" cy="419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103995" y="0"/>
            <a:ext cx="305435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307830" y="2110105"/>
            <a:ext cx="285051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落地案例多、实施容易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数据存于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，量级够用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更专业的追踪、生产问题更少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追踪事实标准，所有追踪组件均提供对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格式的支持，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springcloud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默认支持，无痛接入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异常也不会影响生产业务运行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7.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dubbo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协议与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 descr="zipkin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2175510"/>
            <a:ext cx="8899525" cy="434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15730" y="0"/>
            <a:ext cx="31426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66555" y="2110105"/>
            <a:ext cx="2891790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落地案例多、实施容易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ldap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有报警功能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界面丰富可调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有配置模板商店，可以直接拉取相似配置，再进行微调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社区活跃，组件丰富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UI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06220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grafana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grafana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2223135"/>
            <a:ext cx="8762365" cy="400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22715" y="0"/>
            <a:ext cx="313563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03080" y="2110105"/>
            <a:ext cx="2755265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二者均是开源社区推荐组件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gelf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传输与收集器收集更高安全标准的文件兼顾了速度与安全性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log-instrument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日志采集工具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163445"/>
            <a:ext cx="7521575" cy="345059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&lt;!--gelf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协议传输数据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--&gt;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&lt;groupId&gt;biz.paluch.logging&lt;/groupId&gt;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&lt;artifactId&gt;logstash-gelf&lt;/artifactId&gt;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&lt;!--logstash输出json日志--&gt;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&lt;groupId&gt;net.logstash.logback&lt;/groupId&gt;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  &lt;artifactId&gt;logstash-logback-encoder&lt;/artifactId&gt;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&lt;/dependency&gt;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前者可以支持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tcp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redis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kafka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，后者可以按照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格式输出日志内容，支持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tcp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udp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，可以使用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MDCFilter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获取需要关心的数据，为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log-sdk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的包配置单独的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logger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输出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json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日志文件，用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logstash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等工具收集日志发送到大数据平台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385458" y="991717"/>
            <a:ext cx="4603751" cy="4389967"/>
            <a:chOff x="1385458" y="991717"/>
            <a:chExt cx="4603751" cy="4389967"/>
          </a:xfrm>
        </p:grpSpPr>
        <p:sp>
          <p:nvSpPr>
            <p:cNvPr id="3" name="Freeform 52"/>
            <p:cNvSpPr/>
            <p:nvPr/>
          </p:nvSpPr>
          <p:spPr bwMode="auto">
            <a:xfrm>
              <a:off x="1385458" y="2090266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" name="Freeform 54"/>
            <p:cNvSpPr/>
            <p:nvPr/>
          </p:nvSpPr>
          <p:spPr bwMode="auto">
            <a:xfrm>
              <a:off x="2481891" y="991717"/>
              <a:ext cx="2194984" cy="2194984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" name="Freeform 58"/>
            <p:cNvSpPr/>
            <p:nvPr/>
          </p:nvSpPr>
          <p:spPr bwMode="auto">
            <a:xfrm>
              <a:off x="2481891" y="3188817"/>
              <a:ext cx="2194984" cy="2192867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0">
                  <a:srgbClr val="345692"/>
                </a:gs>
                <a:gs pos="10000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7" name="Freeform 74"/>
            <p:cNvSpPr/>
            <p:nvPr/>
          </p:nvSpPr>
          <p:spPr bwMode="auto">
            <a:xfrm>
              <a:off x="4615492" y="3296767"/>
              <a:ext cx="1373717" cy="13716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6324855" y="1604798"/>
            <a:ext cx="4416563" cy="707885"/>
            <a:chOff x="6764723" y="1520469"/>
            <a:chExt cx="4416563" cy="707886"/>
          </a:xfrm>
        </p:grpSpPr>
        <p:sp>
          <p:nvSpPr>
            <p:cNvPr id="9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0" name="Group 12"/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11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 smtClean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基本概念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2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微服务时代监控</a:t>
                </a:r>
                <a:endParaRPr lang="zh-CN" alt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3" name="Group 15"/>
          <p:cNvGrpSpPr/>
          <p:nvPr/>
        </p:nvGrpSpPr>
        <p:grpSpPr>
          <a:xfrm>
            <a:off x="6324855" y="2562715"/>
            <a:ext cx="4447821" cy="707885"/>
            <a:chOff x="6733465" y="2527404"/>
            <a:chExt cx="4447821" cy="707886"/>
          </a:xfrm>
        </p:grpSpPr>
        <p:sp>
          <p:nvSpPr>
            <p:cNvPr id="14" name="TextBox 16"/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5" name="Group 17"/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16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 smtClean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组件对比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7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调研涉猎组件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18" name="Group 20"/>
          <p:cNvGrpSpPr/>
          <p:nvPr/>
        </p:nvGrpSpPr>
        <p:grpSpPr>
          <a:xfrm>
            <a:off x="6324855" y="3415604"/>
            <a:ext cx="4455035" cy="707885"/>
            <a:chOff x="6726251" y="3534339"/>
            <a:chExt cx="4455035" cy="707886"/>
          </a:xfrm>
        </p:grpSpPr>
        <p:sp>
          <p:nvSpPr>
            <p:cNvPr id="19" name="TextBox 21"/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20" name="Group 22"/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21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650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最终选型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现状与选型</a:t>
                </a:r>
                <a:endParaRPr lang="zh-CN" altLang="en-US" sz="140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23" name="Group 25"/>
          <p:cNvGrpSpPr/>
          <p:nvPr/>
        </p:nvGrpSpPr>
        <p:grpSpPr>
          <a:xfrm>
            <a:off x="6325657" y="4268495"/>
            <a:ext cx="4447020" cy="707885"/>
            <a:chOff x="6734266" y="4541274"/>
            <a:chExt cx="4447020" cy="707886"/>
          </a:xfrm>
        </p:grpSpPr>
        <p:sp>
          <p:nvSpPr>
            <p:cNvPr id="24" name="TextBox 26"/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5335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  <a:endParaRPr lang="en-US" altLang="zh-CN" sz="5335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10800000" scaled="0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25" name="Group 27"/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2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75000" lnSpcReduction="20000"/>
              </a:bodyPr>
              <a:lstStyle/>
              <a:p>
                <a:r>
                  <a:rPr lang="zh-CN" altLang="en-US" sz="2135" b="1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cs typeface="微软雅黑" panose="020B0503020204020204" pitchFamily="34" charset="-122"/>
                    <a:sym typeface="Arial" panose="020B0604020202020204"/>
                  </a:rPr>
                  <a:t>实施步骤</a:t>
                </a:r>
                <a:endParaRPr lang="zh-CN" altLang="en-US" sz="21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7" name="TextBox 2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gradFill>
                      <a:gsLst>
                        <a:gs pos="0">
                          <a:srgbClr val="17C0D4"/>
                        </a:gs>
                        <a:gs pos="100000">
                          <a:srgbClr val="345692"/>
                        </a:gs>
                      </a:gsLst>
                      <a:lin ang="10800000" scaled="0"/>
                    </a:gra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建设目标开发计划</a:t>
                </a:r>
                <a:endParaRPr lang="zh-CN" altLang="en-US" sz="14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10800000" scaled="0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6" name="Freeform 73"/>
          <p:cNvSpPr/>
          <p:nvPr/>
        </p:nvSpPr>
        <p:spPr bwMode="auto">
          <a:xfrm>
            <a:off x="1967542" y="1578033"/>
            <a:ext cx="3217334" cy="3219451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320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98715" y="2301239"/>
            <a:ext cx="2110105" cy="1480828"/>
            <a:chOff x="3976890" y="518258"/>
            <a:chExt cx="1362791" cy="1110616"/>
          </a:xfrm>
        </p:grpSpPr>
        <p:sp>
          <p:nvSpPr>
            <p:cNvPr id="29" name="TextBox 7"/>
            <p:cNvSpPr txBox="1"/>
            <p:nvPr/>
          </p:nvSpPr>
          <p:spPr>
            <a:xfrm>
              <a:off x="3976890" y="1244311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sz="3200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Contents</a:t>
              </a:r>
              <a:endParaRPr lang="en-US" altLang="zh-CN" sz="3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Rectangle 9"/>
            <p:cNvSpPr/>
            <p:nvPr/>
          </p:nvSpPr>
          <p:spPr>
            <a:xfrm>
              <a:off x="3989531" y="518258"/>
              <a:ext cx="1350150" cy="6924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/>
              <a:r>
                <a:rPr lang="zh-CN" altLang="en-US" sz="5335" b="1" dirty="0">
                  <a:gradFill>
                    <a:gsLst>
                      <a:gs pos="0">
                        <a:srgbClr val="17C0D4"/>
                      </a:gs>
                      <a:gs pos="100000">
                        <a:srgbClr val="345692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目录</a:t>
              </a:r>
              <a:endParaRPr lang="zh-CN" altLang="en-US" sz="5335" b="1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9022715" y="0"/>
            <a:ext cx="3135630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优势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03080" y="2110105"/>
            <a:ext cx="275526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实时性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安全可达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业务赋能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智能分析可视化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BigData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日志采集</a:t>
            </a:r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SDK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163445"/>
            <a:ext cx="7521575" cy="1899920"/>
          </a:xfrm>
          <a:prstGeom prst="rect">
            <a:avLst/>
          </a:prstGeom>
        </p:spPr>
        <p:txBody>
          <a:bodyPr wrap="square">
            <a:spAutoFit/>
          </a:bodyPr>
          <a:p>
            <a:pPr defTabSz="1219200">
              <a:lnSpc>
                <a:spcPct val="120000"/>
              </a:lnSpc>
              <a:defRPr sz="1800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待开发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...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在我们业务飞速发展的过程中，需要关注用户的行为表现，偏好数据收集。现有方案分为两种：前端收集与后端收集。前端收集有很多技术方案，落地快，但体验不好，后端收集一贯采用工具收集固定格式的日志，收集到大数据平台，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hive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聚合、流式处理等手段进行数据分析、推荐、广告等能力，日志采集更应该是一个通用的方案，有固定的协议，全平台可以共享大数据工具带来的新赋能。短期需要制定标准日志格式的协议，开发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nodejs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go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 sdk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，长期要接入类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camel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协议适配、统计、流式反馈的管道。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342020" y="2301639"/>
              <a:ext cx="13563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建设目标开发计划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 smtClean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实施步骤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11364" y="1500308"/>
              <a:ext cx="1512099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04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实施步骤</a:t>
            </a:r>
            <a:endParaRPr lang="zh-CN" altLang="en-US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2628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Step by Step</a:t>
            </a:r>
            <a:endParaRPr lang="en-US" altLang="zh-CN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10304145" cy="267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基础组件搭建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(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除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zipkin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以外已经全部搭建完毕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进件系统试点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报警规则系统建立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业务规则尝试收集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系统稳定后所有系统接入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6.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收集内容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sdk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循环发布调整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代码级接入文档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 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  <a:hlinkClick r:id="rId1" tooltip="" action="ppaction://hlinkfile"/>
              </a:rPr>
              <a:t>https://git.jufandev.com/architect/docs/blob/master/instruction/tml.md</a:t>
            </a:r>
            <a:endParaRPr lang="en-US" altLang="zh-CN" sz="1400" dirty="0">
              <a:solidFill>
                <a:srgbClr val="FF000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3"/>
          <a:stretch>
            <a:fillRect/>
          </a:stretch>
        </p:blipFill>
        <p:spPr>
          <a:xfrm>
            <a:off x="1" y="0"/>
            <a:ext cx="5297714" cy="42721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7" b="-236"/>
          <a:stretch>
            <a:fillRect/>
          </a:stretch>
        </p:blipFill>
        <p:spPr>
          <a:xfrm rot="5400000">
            <a:off x="320675" y="2689225"/>
            <a:ext cx="3848100" cy="4489450"/>
          </a:xfrm>
          <a:prstGeom prst="rect">
            <a:avLst/>
          </a:prstGeom>
        </p:spPr>
      </p:pic>
      <p:sp>
        <p:nvSpPr>
          <p:cNvPr id="16" name="TextBox 71"/>
          <p:cNvSpPr txBox="1"/>
          <p:nvPr/>
        </p:nvSpPr>
        <p:spPr>
          <a:xfrm>
            <a:off x="7289165" y="5661660"/>
            <a:ext cx="4777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https://github.com/geercode    huifumanlove@hotmail.com</a:t>
            </a:r>
            <a:endParaRPr lang="en-US" altLang="zh-CN" sz="12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algn="l"/>
            <a:r>
              <a:rPr lang="en-US" altLang="zh-CN" sz="12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niupengfei@juxiangfen.com</a:t>
            </a:r>
            <a:endParaRPr lang="en-US" altLang="zh-CN" sz="12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  <a:p>
            <a:pPr algn="l"/>
            <a:endParaRPr lang="en-US" altLang="zh-CN" sz="12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31610" y="3321685"/>
            <a:ext cx="2502535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265" b="1" spc="400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感谢</a:t>
            </a:r>
            <a:endParaRPr lang="zh-CN" altLang="en-US" sz="4265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8" name="TextBox 84"/>
          <p:cNvSpPr txBox="1"/>
          <p:nvPr/>
        </p:nvSpPr>
        <p:spPr>
          <a:xfrm>
            <a:off x="4375056" y="4611220"/>
            <a:ext cx="4231062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汇报时间：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2019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年</a:t>
            </a:r>
            <a:r>
              <a:rPr lang="en-US" altLang="zh-CN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3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月      </a:t>
            </a:r>
            <a:r>
              <a:rPr lang="zh-CN" altLang="en-US" sz="1465" dirty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汇报人</a:t>
            </a:r>
            <a:r>
              <a:rPr lang="zh-CN" altLang="en-US" sz="1465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rPr>
              <a:t>：牛鹏飞</a:t>
            </a:r>
            <a:endParaRPr lang="en-US" sz="1465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37865" y="2319020"/>
            <a:ext cx="882840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400" b="1" spc="400" dirty="0" smtClean="0">
                <a:gradFill>
                  <a:gsLst>
                    <a:gs pos="0">
                      <a:srgbClr val="17C0D4"/>
                    </a:gs>
                    <a:gs pos="100000">
                      <a:srgbClr val="345692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Thank you for listening</a:t>
            </a:r>
            <a:endParaRPr lang="zh-CN" altLang="en-US" sz="4400" b="1" spc="400" dirty="0">
              <a:gradFill>
                <a:gsLst>
                  <a:gs pos="0">
                    <a:srgbClr val="17C0D4"/>
                  </a:gs>
                  <a:gs pos="100000">
                    <a:srgbClr val="345692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494420" y="2301639"/>
              <a:ext cx="12039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微服务时代监控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基本概念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6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7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5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8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2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3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9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0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1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01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64195" y="0"/>
            <a:ext cx="402780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655810" y="889635"/>
            <a:ext cx="2221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可监控数据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525934" y="1319954"/>
            <a:ext cx="33517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exported data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15020" y="1917065"/>
            <a:ext cx="3463290" cy="4779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此类数据更聚焦于聚合数据与系统实时数据，传统监控多聚焦于此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系统服务量级上升带来的系统权限审计、发布复杂、日志散落，降低了开发者对系统问题分析的精准度与速度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系统架构复杂带来的网络拓扑结构复杂，请求量巨大，难以定位请求上下游之间的关系与性能，无法确定系统瓶颈与问题，微服务时代对这个问题已经有了一套完善的理论与收集技术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Union: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三者集合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三种数据交集部分可以做出很多监控的规则与细节，从而达到一个对系统更好的控制、更实时的警报、更自定义的需求</a:t>
            </a:r>
            <a:endParaRPr lang="zh-CN" altLang="en-US" sz="1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40280" y="1885315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44900" y="1259840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43300" y="2849245"/>
            <a:ext cx="2223770" cy="22237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38320" y="1453515"/>
            <a:ext cx="12166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Metrics</a:t>
            </a:r>
            <a:endParaRPr lang="en-US" altLang="zh-CN" sz="1400"/>
          </a:p>
          <a:p>
            <a:r>
              <a:rPr lang="en-US" altLang="zh-CN" sz="1200"/>
              <a:t>Aggregatable</a:t>
            </a:r>
            <a:endParaRPr lang="en-US" altLang="zh-CN" sz="1200"/>
          </a:p>
          <a:p>
            <a:r>
              <a:rPr lang="zh-CN" altLang="en-US" sz="1200"/>
              <a:t>度量</a:t>
            </a:r>
            <a:r>
              <a:rPr lang="en-US" altLang="zh-CN" sz="1200"/>
              <a:t>-</a:t>
            </a:r>
            <a:r>
              <a:rPr lang="zh-CN" altLang="en-US" sz="1200"/>
              <a:t>聚合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351405" y="2637155"/>
            <a:ext cx="12680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Tracing</a:t>
            </a:r>
            <a:endParaRPr lang="en-US" altLang="zh-CN"/>
          </a:p>
          <a:p>
            <a:r>
              <a:rPr lang="en-US" altLang="zh-CN" sz="1200"/>
              <a:t>Request scoped</a:t>
            </a:r>
            <a:endParaRPr lang="en-US" altLang="zh-CN" sz="1200"/>
          </a:p>
          <a:p>
            <a:r>
              <a:rPr lang="zh-CN" altLang="en-US" sz="1200"/>
              <a:t>追踪</a:t>
            </a:r>
            <a:r>
              <a:rPr lang="en-US" altLang="zh-CN" sz="1200"/>
              <a:t>-</a:t>
            </a:r>
            <a:r>
              <a:rPr lang="zh-CN" altLang="en-US" sz="1200"/>
              <a:t>请求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4363720" y="3880485"/>
            <a:ext cx="11417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Logging</a:t>
            </a:r>
            <a:endParaRPr lang="en-US" altLang="zh-CN"/>
          </a:p>
          <a:p>
            <a:r>
              <a:rPr lang="en-US" altLang="zh-CN" sz="1200"/>
              <a:t>Events</a:t>
            </a:r>
            <a:endParaRPr lang="en-US" altLang="zh-CN" sz="1200"/>
          </a:p>
          <a:p>
            <a:r>
              <a:rPr lang="zh-CN" altLang="en-US" sz="1200"/>
              <a:t>日志</a:t>
            </a:r>
            <a:r>
              <a:rPr lang="en-US" altLang="zh-CN" sz="1200"/>
              <a:t>-</a:t>
            </a:r>
            <a:r>
              <a:rPr lang="zh-CN" altLang="en-US" sz="1200"/>
              <a:t>事件</a:t>
            </a:r>
            <a:endParaRPr lang="zh-CN" altLang="en-US" sz="1200"/>
          </a:p>
        </p:txBody>
      </p:sp>
      <p:cxnSp>
        <p:nvCxnSpPr>
          <p:cNvPr id="10" name="直接箭头连接符 9"/>
          <p:cNvCxnSpPr>
            <a:stCxn id="14" idx="2"/>
          </p:cNvCxnSpPr>
          <p:nvPr/>
        </p:nvCxnSpPr>
        <p:spPr>
          <a:xfrm>
            <a:off x="2581275" y="1258570"/>
            <a:ext cx="1459865" cy="1379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5" idx="1"/>
          </p:cNvCxnSpPr>
          <p:nvPr/>
        </p:nvCxnSpPr>
        <p:spPr>
          <a:xfrm flipH="1">
            <a:off x="4806315" y="3006090"/>
            <a:ext cx="1700530" cy="177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0"/>
          </p:cNvCxnSpPr>
          <p:nvPr/>
        </p:nvCxnSpPr>
        <p:spPr>
          <a:xfrm flipV="1">
            <a:off x="2630170" y="3583940"/>
            <a:ext cx="1308100" cy="1489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0"/>
          </p:cNvCxnSpPr>
          <p:nvPr/>
        </p:nvCxnSpPr>
        <p:spPr>
          <a:xfrm flipH="1" flipV="1">
            <a:off x="4279265" y="3153410"/>
            <a:ext cx="2626995" cy="1383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8615" y="767080"/>
            <a:ext cx="19246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 metrics</a:t>
            </a:r>
            <a:endParaRPr lang="en-US" altLang="zh-CN" sz="1400"/>
          </a:p>
          <a:p>
            <a:r>
              <a:rPr lang="zh-CN" altLang="en-US" sz="1200"/>
              <a:t>请求中的度量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6506845" y="2560320"/>
            <a:ext cx="165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Aggregatable events</a:t>
            </a:r>
            <a:endParaRPr lang="en-US" altLang="zh-CN" sz="1400"/>
          </a:p>
          <a:p>
            <a:r>
              <a:rPr lang="zh-CN" altLang="en-US" sz="1200"/>
              <a:t>可聚合的事件</a:t>
            </a:r>
            <a:endParaRPr lang="en-US" altLang="zh-CN" sz="1400"/>
          </a:p>
          <a:p>
            <a:r>
              <a:rPr lang="en-US" altLang="zh-CN" sz="1400"/>
              <a:t>e.g. rollups</a:t>
            </a:r>
            <a:endParaRPr lang="en-US" altLang="zh-CN" sz="1400"/>
          </a:p>
          <a:p>
            <a:r>
              <a:rPr lang="zh-CN" altLang="en-US" sz="1200"/>
              <a:t>譬如汇总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6001385" y="4536440"/>
            <a:ext cx="1809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Request-scoped,</a:t>
            </a:r>
            <a:endParaRPr lang="en-US" altLang="zh-CN" sz="1400"/>
          </a:p>
          <a:p>
            <a:r>
              <a:rPr lang="en-US" altLang="zh-CN" sz="1400"/>
              <a:t>aggregatable events</a:t>
            </a:r>
            <a:endParaRPr lang="en-US" altLang="zh-CN" sz="1400"/>
          </a:p>
          <a:p>
            <a:r>
              <a:rPr lang="zh-CN" altLang="en-US" sz="1200"/>
              <a:t>请求中可聚合的事件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40840" y="5073015"/>
            <a:ext cx="197866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Request-scoped events</a:t>
            </a:r>
            <a:endParaRPr lang="en-US" altLang="zh-CN" sz="1400"/>
          </a:p>
          <a:p>
            <a:r>
              <a:rPr lang="zh-CN" altLang="en-US" sz="1200"/>
              <a:t>请求中的事件</a:t>
            </a:r>
            <a:endParaRPr lang="zh-CN" altLang="en-US" sz="120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1017270" y="1277620"/>
            <a:ext cx="0" cy="36690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25450" y="782320"/>
            <a:ext cx="1220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low volume</a:t>
            </a:r>
            <a:endParaRPr lang="en-US" altLang="zh-CN" sz="1400"/>
          </a:p>
          <a:p>
            <a:r>
              <a:rPr lang="zh-CN" altLang="en-US" sz="1400"/>
              <a:t>低量级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466725" y="5049520"/>
            <a:ext cx="1200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high volume</a:t>
            </a:r>
            <a:endParaRPr lang="en-US" altLang="zh-CN" sz="1400"/>
          </a:p>
          <a:p>
            <a:r>
              <a:rPr lang="zh-CN" altLang="en-US" sz="1400"/>
              <a:t>高量级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表现形式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representation 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141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计数器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:Counter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计时器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:Timer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直方图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:Histogram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Summary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仪表盘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:Gauge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度量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308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网关层级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外部请求量、请求状态、响应时间、接口统计等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操作系统、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CPU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、内存、硬盘、连接、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、进程等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服务层级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版本、实例个数、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、端口、日志等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应用层级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启动时间、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JVM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tomcat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、线程、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GC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、缓存、缓冲、连接、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sql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、类加载、堆栈、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mapping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传输、日志、异常、业务统计等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采集模式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933815" y="1320165"/>
            <a:ext cx="2935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collecting mode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274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sniffer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probe(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探针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利用语言跟系统支持的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hack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方式去采集数据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reporter(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文件采集器、流采集器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instrument(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采集工具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对各类语言植入采集组件去采集数据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965" y="2285365"/>
            <a:ext cx="6582410" cy="208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系统层级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access_log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中间件层级：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nginx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kafka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，自建的其他组件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应用层级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: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k8s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nodjs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日志分等级全量收集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基本概念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724900" y="1320165"/>
            <a:ext cx="3144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basic conceptions</a:t>
            </a:r>
            <a:endParaRPr lang="en-US" sz="28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440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DAG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trace: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一次追踪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span: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一次请求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协议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针对不同的协议有不同的适配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http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是使用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header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dubbo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是使用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attachment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透传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baggage: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携带数据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propagation: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传播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tag: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标签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追踪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 descr="trace说明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084070"/>
            <a:ext cx="7272020" cy="312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8139430" y="0"/>
            <a:ext cx="4018915" cy="6858000"/>
          </a:xfrm>
          <a:prstGeom prst="rect">
            <a:avLst/>
          </a:prstGeom>
          <a:gradFill>
            <a:gsLst>
              <a:gs pos="100000">
                <a:srgbClr val="345692"/>
              </a:gs>
              <a:gs pos="0">
                <a:srgbClr val="17C0D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82965" y="798195"/>
            <a:ext cx="3386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sz="2800" b="1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监控报警定位</a:t>
            </a:r>
            <a:endParaRPr lang="zh-CN" altLang="en-US" sz="2800" b="1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101330" y="1320165"/>
            <a:ext cx="3920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monitor &amp; alert &amp; locate</a:t>
            </a:r>
            <a:endParaRPr lang="en-US" sz="2400" dirty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272780" y="2110105"/>
            <a:ext cx="3885565" cy="2416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三者顺应监控系统的发展，组件上也呈现三类关注点，可以极大提高监控、报警、定位能力。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可以做到：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异常消逝于萌芽之中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症结定位于分秒之间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问题解决于上报之前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07365" y="890905"/>
            <a:ext cx="351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Union</a:t>
            </a:r>
            <a:endParaRPr lang="en-US" altLang="zh-CN" sz="2800" b="1" dirty="0" smtClean="0">
              <a:solidFill>
                <a:srgbClr val="404040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07365" y="1514475"/>
            <a:ext cx="707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交集</a:t>
            </a:r>
            <a:endParaRPr lang="zh-CN" altLang="en-US" sz="2800" dirty="0" smtClean="0">
              <a:gradFill>
                <a:gsLst>
                  <a:gs pos="100000">
                    <a:srgbClr val="345692"/>
                  </a:gs>
                  <a:gs pos="0">
                    <a:srgbClr val="17C0D4"/>
                  </a:gs>
                </a:gsLst>
                <a:lin ang="5400000" scaled="1"/>
              </a:gra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4950" y="2285365"/>
            <a:ext cx="7904480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loggging -&gt; metrics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可以对业务跟更细的日志统计进行筛选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 -&gt; metrics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可以追踪客户一次请求消耗的总时间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logging -&gt;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日志中可以保存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span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的信息以确定上下游关系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-&gt;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可以由观测出的问题去查看上下游调用的拓扑关系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tracing -&gt; logging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可以由一次异常调用查找到上下游所有的日志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-&gt; logging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可以由观测到的异常情况查看细节日志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以上所有情况下都可以制定更为细致的监控规则去处理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defTabSz="1219200">
              <a:lnSpc>
                <a:spcPct val="120000"/>
              </a:lnSpc>
              <a:defRPr sz="1800"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最终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metrics logging tracing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收集到的三类数据可以衍生大量、高效的监控点与报警规则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6116" y="2411195"/>
            <a:ext cx="6192760" cy="1043736"/>
            <a:chOff x="4954587" y="1808397"/>
            <a:chExt cx="4644570" cy="782802"/>
          </a:xfrm>
        </p:grpSpPr>
        <p:sp>
          <p:nvSpPr>
            <p:cNvPr id="3" name="TextBox 71"/>
            <p:cNvSpPr txBox="1"/>
            <p:nvPr/>
          </p:nvSpPr>
          <p:spPr>
            <a:xfrm>
              <a:off x="6646820" y="2301639"/>
              <a:ext cx="1051560" cy="28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dirty="0"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调研涉猎组件</a:t>
              </a:r>
              <a:endParaRPr lang="zh-CN" altLang="en-US" sz="1600" dirty="0"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54587" y="1808397"/>
              <a:ext cx="4644570" cy="561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4265" b="1" spc="400" dirty="0">
                  <a:solidFill>
                    <a:srgbClr val="333333"/>
                  </a:solidFill>
                  <a:latin typeface="Arial" panose="020B0604020202020204"/>
                  <a:ea typeface="微软雅黑" panose="020B0503020204020204" pitchFamily="34" charset="-122"/>
                  <a:cs typeface="+mn-ea"/>
                  <a:sym typeface="Arial" panose="020B0604020202020204"/>
                </a:rPr>
                <a:t>组件对比</a:t>
              </a:r>
              <a:endParaRPr lang="zh-CN" altLang="en-US" sz="4265" b="1" spc="400" dirty="0">
                <a:solidFill>
                  <a:srgbClr val="333333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Arial" panose="020B0604020202020204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02784" y="14818"/>
            <a:ext cx="5198533" cy="6858001"/>
            <a:chOff x="827088" y="11113"/>
            <a:chExt cx="3898900" cy="5143501"/>
          </a:xfrm>
        </p:grpSpPr>
        <p:sp>
          <p:nvSpPr>
            <p:cNvPr id="3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5" name="Freeform 52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6" name="Freeform 53"/>
            <p:cNvSpPr/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7" name="Freeform 54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8" name="Freeform 55"/>
            <p:cNvSpPr/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39" name="Freeform 56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0" name="Freeform 57"/>
            <p:cNvSpPr/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1" name="Freeform 58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2" name="Freeform 59"/>
            <p:cNvSpPr/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3" name="Freeform 60"/>
            <p:cNvSpPr/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4" name="Freeform 61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Freeform 62"/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6" name="Freeform 63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7" name="Freeform 64"/>
            <p:cNvSpPr/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8" name="Freeform 65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9" name="Freeform 66"/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0" name="Freeform 67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1" name="Freeform 68"/>
            <p:cNvSpPr/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2" name="Freeform 69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3" name="Freeform 70"/>
            <p:cNvSpPr/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4" name="Freeform 71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Freeform 72"/>
            <p:cNvSpPr/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6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Freeform 74"/>
            <p:cNvSpPr/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8" name="Freeform 74"/>
            <p:cNvSpPr/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9" name="Freeform 74"/>
            <p:cNvSpPr/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gradFill>
              <a:gsLst>
                <a:gs pos="100000">
                  <a:srgbClr val="345692"/>
                </a:gs>
                <a:gs pos="0">
                  <a:srgbClr val="17C0D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995489" y="1500308"/>
              <a:ext cx="1272056" cy="10849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8800" b="1" spc="400" dirty="0" smtClean="0">
                  <a:gradFill>
                    <a:gsLst>
                      <a:gs pos="100000">
                        <a:srgbClr val="345692"/>
                      </a:gs>
                      <a:gs pos="0">
                        <a:srgbClr val="17C0D4"/>
                      </a:gs>
                    </a:gsLst>
                    <a:lin ang="5400000" scaled="1"/>
                  </a:gradFill>
                  <a:latin typeface="Arial" panose="020B0604020202020204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/>
                </a:rPr>
                <a:t>02</a:t>
              </a:r>
              <a:endParaRPr lang="zh-CN" altLang="en-US" sz="8800" b="1" spc="400" dirty="0">
                <a:gradFill>
                  <a:gsLst>
                    <a:gs pos="100000">
                      <a:srgbClr val="345692"/>
                    </a:gs>
                    <a:gs pos="0">
                      <a:srgbClr val="17C0D4"/>
                    </a:gs>
                  </a:gsLst>
                  <a:lin ang="5400000" scaled="1"/>
                </a:gradFill>
                <a:latin typeface="Arial" panose="020B0604020202020204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4205</Words>
  <Application>WPS 演示</Application>
  <PresentationFormat>宽屏</PresentationFormat>
  <Paragraphs>570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Jerry</cp:lastModifiedBy>
  <cp:revision>124</cp:revision>
  <dcterms:created xsi:type="dcterms:W3CDTF">2018-11-27T11:10:00Z</dcterms:created>
  <dcterms:modified xsi:type="dcterms:W3CDTF">2019-03-13T04:09:27Z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