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6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5" r:id="rId13"/>
    <p:sldId id="272" r:id="rId14"/>
    <p:sldId id="273" r:id="rId15"/>
    <p:sldId id="274" r:id="rId16"/>
    <p:sldId id="264" r:id="rId17"/>
    <p:sldId id="260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9A59-A507-467F-AA1D-DB95517E1D80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FC943-5A3A-4428-81E0-7C737A0E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6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080E-6764-48B8-9615-74CA0178E98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7532-6FAA-4E6F-A3A7-00EC3CA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130000"/>
        </a:lnSpc>
        <a:spcBef>
          <a:spcPts val="10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 그래픽스 </a:t>
            </a:r>
            <a:r>
              <a:rPr lang="en-US" altLang="ko-KR" dirty="0" smtClean="0"/>
              <a:t>HW02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20121955 </a:t>
            </a:r>
            <a:r>
              <a:rPr lang="ko-KR" altLang="en-US" dirty="0" smtClean="0"/>
              <a:t>정성우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</a:t>
            </a:r>
            <a:r>
              <a:rPr lang="en-US" dirty="0" err="1" smtClean="0"/>
              <a:t>TransformBuilder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각종 </a:t>
            </a:r>
            <a:r>
              <a:rPr lang="en-US" altLang="ko-KR" dirty="0" smtClean="0"/>
              <a:t>Transform Matrix</a:t>
            </a:r>
            <a:r>
              <a:rPr lang="ko-KR" altLang="en-US" dirty="0" smtClean="0"/>
              <a:t>의 생성을 돕는 유틸리티 함수들의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함수이기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데이터 타입의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buildTranslation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Vector3&lt;T&gt; </a:t>
            </a:r>
            <a:r>
              <a:rPr lang="en-US" dirty="0">
                <a:latin typeface="Consolas" panose="020B0609020204030204" pitchFamily="49" charset="0"/>
              </a:rPr>
              <a:t>xyz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ko-KR" altLang="en-US" dirty="0" smtClean="0"/>
              <a:t>주어진 </a:t>
            </a:r>
            <a:r>
              <a:rPr lang="en-US" altLang="ko-KR" dirty="0" smtClean="0"/>
              <a:t>Vector xyz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Translation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생성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buildScale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k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/>
              <a:t>k</a:t>
            </a:r>
            <a:r>
              <a:rPr lang="ko-KR" altLang="en-US" dirty="0" smtClean="0"/>
              <a:t>배로 </a:t>
            </a:r>
            <a:r>
              <a:rPr lang="en-US" dirty="0" smtClean="0"/>
              <a:t>Uniform scaling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생성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buildRotation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T radian,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Axis axis)</a:t>
            </a:r>
          </a:p>
          <a:p>
            <a:pPr lvl="2"/>
            <a:r>
              <a:rPr lang="ko-KR" altLang="en-US" dirty="0" smtClean="0"/>
              <a:t>주어진 축 </a:t>
            </a:r>
            <a:r>
              <a:rPr lang="en-US" altLang="ko-KR" dirty="0" smtClean="0"/>
              <a:t>axis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radian </a:t>
            </a:r>
            <a:r>
              <a:rPr lang="ko-KR" altLang="en-US" dirty="0" smtClean="0"/>
              <a:t>만큼 회전하는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생성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Camera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카메라 클래스</a:t>
            </a:r>
            <a:endParaRPr lang="en-US" altLang="ko-KR" dirty="0" smtClean="0"/>
          </a:p>
          <a:p>
            <a:pPr lvl="1"/>
            <a:r>
              <a:rPr lang="en-US" dirty="0" smtClean="0"/>
              <a:t>VRP, VPN, Projection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, Viewport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등이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카메라의 이동과 회전 지원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render(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Model &amp; model)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smtClean="0">
                <a:latin typeface="Consolas" panose="020B0609020204030204" pitchFamily="49" charset="0"/>
              </a:rPr>
              <a:t>model</a:t>
            </a:r>
            <a:r>
              <a:rPr lang="ko-KR" altLang="en-US" dirty="0" smtClean="0"/>
              <a:t>에 대해 렌더링 수행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move(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Vector3f &amp; vector)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smtClean="0">
                <a:latin typeface="Consolas" panose="020B0609020204030204" pitchFamily="49" charset="0"/>
              </a:rPr>
              <a:t>vector</a:t>
            </a:r>
            <a:r>
              <a:rPr lang="ko-KR" altLang="en-US" dirty="0" smtClean="0"/>
              <a:t>만큼 카메라의 </a:t>
            </a:r>
            <a:r>
              <a:rPr lang="en-US" altLang="ko-KR" dirty="0" smtClean="0"/>
              <a:t>VRP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좌표계는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World Coordinate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Camera Coordi</a:t>
            </a:r>
            <a:r>
              <a:rPr lang="en-US" altLang="ko-KR" dirty="0"/>
              <a:t>n</a:t>
            </a:r>
            <a:r>
              <a:rPr lang="en-US" altLang="ko-KR" dirty="0" smtClean="0"/>
              <a:t>ate </a:t>
            </a:r>
            <a:r>
              <a:rPr lang="ko-KR" altLang="en-US" dirty="0" smtClean="0"/>
              <a:t>기준임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카메라가 회전해 있더라도 </a:t>
            </a:r>
            <a:r>
              <a:rPr lang="en-US" altLang="ko-KR" dirty="0" smtClean="0"/>
              <a:t>(1, 0, 0)</a:t>
            </a:r>
            <a:r>
              <a:rPr lang="ko-KR" altLang="en-US" dirty="0" smtClean="0"/>
              <a:t>가 주어지면 카메라가 바라보고 있는 방향의 오른쪽으로 이동한다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rotate(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float radian)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smtClean="0">
                <a:latin typeface="Consolas" panose="020B0609020204030204" pitchFamily="49" charset="0"/>
              </a:rPr>
              <a:t>radian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각도만큼 카메라를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기준 회전 </a:t>
            </a:r>
            <a:r>
              <a:rPr lang="en-US" altLang="ko-KR" dirty="0" smtClean="0"/>
              <a:t>(Camera Coordinate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VPN</a:t>
            </a:r>
            <a:r>
              <a:rPr lang="ko-KR" altLang="en-US" dirty="0" smtClean="0"/>
              <a:t>을 회전하는 방식으로 구현함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39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Camera (cont.)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updateViewMatrix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smtClean="0"/>
              <a:t>VRP, VPN, scale </a:t>
            </a:r>
            <a:r>
              <a:rPr lang="ko-KR" altLang="en-US" dirty="0" smtClean="0"/>
              <a:t>값에 대해 </a:t>
            </a:r>
            <a:r>
              <a:rPr lang="en-US" altLang="ko-KR" dirty="0" smtClean="0"/>
              <a:t>View Matrix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setOrthographicProjection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err="1" smtClean="0"/>
              <a:t>Orothographic</a:t>
            </a:r>
            <a:r>
              <a:rPr lang="en-US" altLang="ko-KR" dirty="0" smtClean="0"/>
              <a:t> Projection Matrix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setPerspectiveProjection</a:t>
            </a:r>
            <a:r>
              <a:rPr lang="en-US" altLang="ko-KR" dirty="0" smtClean="0">
                <a:latin typeface="Consolas" panose="020B0609020204030204" pitchFamily="49" charset="0"/>
              </a:rPr>
              <a:t>(float </a:t>
            </a:r>
            <a:r>
              <a:rPr lang="en-US" altLang="ko-KR" dirty="0" err="1" smtClean="0">
                <a:latin typeface="Consolas" panose="020B0609020204030204" pitchFamily="49" charset="0"/>
              </a:rPr>
              <a:t>fieldOfView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err="1" smtClean="0"/>
              <a:t>FoV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 대해 </a:t>
            </a:r>
            <a:r>
              <a:rPr lang="en-US" altLang="ko-KR" dirty="0" smtClean="0"/>
              <a:t>Perspective Projection Matrix 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216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Camera</a:t>
            </a:r>
            <a:r>
              <a:rPr lang="ko-KR" altLang="en-US" dirty="0"/>
              <a:t> 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사용 과정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initShader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initShader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ko-KR" altLang="en-US" dirty="0" smtClean="0"/>
              <a:t>필요한 </a:t>
            </a:r>
            <a:r>
              <a:rPr lang="ko-KR" altLang="en-US" dirty="0" err="1" smtClean="0"/>
              <a:t>셰이더를</a:t>
            </a:r>
            <a:r>
              <a:rPr lang="ko-KR" altLang="en-US" dirty="0" smtClean="0"/>
              <a:t> 빌드하고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ShaderProgramBuilder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셰이더</a:t>
            </a:r>
            <a:r>
              <a:rPr lang="ko-KR" altLang="en-US" dirty="0" smtClean="0"/>
              <a:t> 파라미터들의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</a:t>
            </a:r>
            <a:r>
              <a:rPr lang="en-US" altLang="ko-KR" dirty="0" err="1" smtClean="0">
                <a:latin typeface="Consolas" panose="020B0609020204030204" pitchFamily="49" charset="0"/>
              </a:rPr>
              <a:t>glGetUniformLocation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/>
              <a:t>을 호출해 가져옴</a:t>
            </a:r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render() </a:t>
            </a:r>
            <a:r>
              <a:rPr lang="ko-KR" altLang="en-US" dirty="0" smtClean="0"/>
              <a:t>가 호출될 때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glUseProgram</a:t>
            </a:r>
            <a:r>
              <a:rPr lang="en-US" altLang="ko-KR" dirty="0">
                <a:latin typeface="Consolas" panose="020B0609020204030204" pitchFamily="49" charset="0"/>
              </a:rPr>
              <a:t>(Camera::</a:t>
            </a:r>
            <a:r>
              <a:rPr lang="en-US" altLang="ko-KR" dirty="0" err="1">
                <a:latin typeface="Consolas" panose="020B0609020204030204" pitchFamily="49" charset="0"/>
              </a:rPr>
              <a:t>transformProgramId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/>
              <a:t>로 </a:t>
            </a:r>
            <a:r>
              <a:rPr lang="ko-KR" altLang="en-US" dirty="0" err="1"/>
              <a:t>셰이더</a:t>
            </a:r>
            <a:r>
              <a:rPr lang="ko-KR" altLang="en-US" dirty="0"/>
              <a:t> 활성화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 smtClean="0"/>
              <a:t>앞서 가져온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들에 대해 </a:t>
            </a:r>
            <a:r>
              <a:rPr lang="en-US" altLang="ko-KR" dirty="0" smtClean="0">
                <a:latin typeface="Consolas" panose="020B0609020204030204" pitchFamily="49" charset="0"/>
              </a:rPr>
              <a:t>glUniformMatrix4fv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/>
              <a:t>등으로 </a:t>
            </a:r>
            <a:r>
              <a:rPr lang="ko-KR" altLang="en-US" dirty="0" err="1" smtClean="0"/>
              <a:t>파라미터값</a:t>
            </a:r>
            <a:r>
              <a:rPr lang="ko-KR" altLang="en-US" dirty="0" smtClean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en-US" altLang="ko-KR" dirty="0" err="1">
                <a:latin typeface="Consolas" panose="020B0609020204030204" pitchFamily="49" charset="0"/>
              </a:rPr>
              <a:t>model.getMesh</a:t>
            </a:r>
            <a:r>
              <a:rPr lang="en-US" altLang="ko-KR" dirty="0">
                <a:latin typeface="Consolas" panose="020B0609020204030204" pitchFamily="49" charset="0"/>
              </a:rPr>
              <a:t>()-&gt;draw(</a:t>
            </a:r>
            <a:r>
              <a:rPr lang="en-US" altLang="ko-KR" dirty="0" err="1">
                <a:latin typeface="Consolas" panose="020B0609020204030204" pitchFamily="49" charset="0"/>
              </a:rPr>
              <a:t>vertexPositionId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 smtClean="0"/>
              <a:t>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→ </a:t>
            </a:r>
            <a:r>
              <a:rPr lang="en-US" altLang="ko-KR" dirty="0" smtClean="0">
                <a:latin typeface="Consolas" panose="020B0609020204030204" pitchFamily="49" charset="0"/>
              </a:rPr>
              <a:t>Model::draw()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Vertex </a:t>
            </a:r>
            <a:r>
              <a:rPr lang="en-US" altLang="ko-KR" dirty="0" err="1" smtClean="0"/>
              <a:t>Attrib</a:t>
            </a:r>
            <a:r>
              <a:rPr lang="ko-KR" altLang="en-US" dirty="0" smtClean="0"/>
              <a:t>을 설정하고 </a:t>
            </a:r>
            <a:r>
              <a:rPr lang="en-US" altLang="ko-KR" dirty="0" err="1" smtClean="0">
                <a:latin typeface="Consolas" panose="020B0609020204030204" pitchFamily="49" charset="0"/>
              </a:rPr>
              <a:t>glDrawElements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/>
              <a:t>로 실제 그리기 수행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en-US" altLang="ko-KR" dirty="0" err="1">
                <a:latin typeface="Consolas" panose="020B0609020204030204" pitchFamily="49" charset="0"/>
              </a:rPr>
              <a:t>glUseProgram</a:t>
            </a:r>
            <a:r>
              <a:rPr lang="en-US" altLang="ko-KR" dirty="0">
                <a:latin typeface="Consolas" panose="020B0609020204030204" pitchFamily="49" charset="0"/>
              </a:rPr>
              <a:t>(0) </a:t>
            </a:r>
            <a:r>
              <a:rPr lang="ko-KR" altLang="en-US" dirty="0"/>
              <a:t>로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ko-KR" altLang="en-US" dirty="0" smtClean="0"/>
              <a:t>비활성화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24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Transform.vert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Coordinate</a:t>
            </a:r>
            <a:r>
              <a:rPr lang="ko-KR" altLang="en-US" dirty="0" smtClean="0"/>
              <a:t>상의 </a:t>
            </a:r>
            <a:r>
              <a:rPr lang="en-US" altLang="ko-KR" dirty="0" smtClean="0"/>
              <a:t>Vertex </a:t>
            </a:r>
            <a:r>
              <a:rPr lang="ko-KR" altLang="en-US" dirty="0" smtClean="0"/>
              <a:t>좌표들을 </a:t>
            </a:r>
            <a:r>
              <a:rPr lang="en-US" altLang="ko-KR" dirty="0" smtClean="0"/>
              <a:t>View Frustum</a:t>
            </a:r>
            <a:r>
              <a:rPr lang="ko-KR" altLang="en-US" dirty="0" smtClean="0"/>
              <a:t>에 매핑하는 </a:t>
            </a:r>
            <a:r>
              <a:rPr lang="ko-KR" altLang="en-US" dirty="0" err="1" smtClean="0"/>
              <a:t>셰이더</a:t>
            </a:r>
            <a:endParaRPr lang="en-US" dirty="0" smtClean="0"/>
          </a:p>
          <a:p>
            <a:pPr lvl="1"/>
            <a:r>
              <a:rPr lang="en-US" dirty="0" err="1" smtClean="0"/>
              <a:t>projectionMatrix</a:t>
            </a:r>
            <a:r>
              <a:rPr lang="en-US" dirty="0" smtClean="0"/>
              <a:t>, </a:t>
            </a:r>
            <a:r>
              <a:rPr lang="en-US" dirty="0" err="1"/>
              <a:t>v</a:t>
            </a:r>
            <a:r>
              <a:rPr lang="en-US" dirty="0" err="1" smtClean="0"/>
              <a:t>iewMatrix</a:t>
            </a:r>
            <a:r>
              <a:rPr lang="en-US" dirty="0" smtClean="0"/>
              <a:t>, </a:t>
            </a:r>
            <a:r>
              <a:rPr lang="en-US" dirty="0" err="1" smtClean="0"/>
              <a:t>modelMatrix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받음</a:t>
            </a:r>
            <a:endParaRPr lang="en-US" altLang="ko-KR" dirty="0" smtClean="0"/>
          </a:p>
          <a:p>
            <a:pPr lvl="1"/>
            <a:r>
              <a:rPr lang="en-US" dirty="0" err="1" smtClean="0"/>
              <a:t>vertexPosition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Vertex </a:t>
            </a:r>
            <a:r>
              <a:rPr lang="en-US" altLang="ko-KR" dirty="0" err="1" smtClean="0"/>
              <a:t>Attrib</a:t>
            </a:r>
            <a:r>
              <a:rPr lang="ko-KR" altLang="en-US" dirty="0" smtClean="0"/>
              <a:t>으로 받음</a:t>
            </a:r>
            <a:endParaRPr lang="en-US" altLang="ko-KR" dirty="0" smtClean="0"/>
          </a:p>
          <a:p>
            <a:r>
              <a:rPr lang="en-US" sz="1800" dirty="0">
                <a:latin typeface="Consolas" panose="020B0609020204030204" pitchFamily="49" charset="0"/>
              </a:rPr>
              <a:t>vec4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 = vec4(</a:t>
            </a:r>
            <a:r>
              <a:rPr lang="en-US" sz="1800" dirty="0" err="1">
                <a:latin typeface="Consolas" panose="020B0609020204030204" pitchFamily="49" charset="0"/>
              </a:rPr>
              <a:t>vertexPosition.x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vertexPosition.y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vertexPosition.z</a:t>
            </a:r>
            <a:r>
              <a:rPr lang="en-US" sz="1800" dirty="0">
                <a:latin typeface="Consolas" panose="020B0609020204030204" pitchFamily="49" charset="0"/>
              </a:rPr>
              <a:t>, 1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gl_Position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projectionMatrix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viewMatrix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modelMatrix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996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Color.frag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프래그먼트의</a:t>
            </a:r>
            <a:r>
              <a:rPr lang="ko-KR" altLang="en-US" dirty="0" smtClean="0"/>
              <a:t> 색상을 결정하는 </a:t>
            </a:r>
            <a:r>
              <a:rPr lang="ko-KR" altLang="en-US" dirty="0" err="1" smtClean="0"/>
              <a:t>셰이더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단색만을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r>
              <a:rPr lang="en-US" dirty="0" err="1">
                <a:latin typeface="Consolas" panose="020B0609020204030204" pitchFamily="49" charset="0"/>
              </a:rPr>
              <a:t>gl_FragColor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fragColor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712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Camera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불러오기 등 최초 환경 설정</a:t>
            </a:r>
            <a:endParaRPr lang="en-US" altLang="ko-KR" dirty="0"/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uninit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Camera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render()</a:t>
            </a:r>
          </a:p>
          <a:p>
            <a:pPr lvl="1"/>
            <a:r>
              <a:rPr lang="ko-KR" altLang="en-US" dirty="0" smtClean="0"/>
              <a:t>렌더링 과정 이벤트 </a:t>
            </a:r>
            <a:r>
              <a:rPr lang="en-US" altLang="ko-KR" dirty="0" smtClean="0"/>
              <a:t>– </a:t>
            </a:r>
            <a:r>
              <a:rPr lang="en-US" altLang="ko-KR" dirty="0" err="1" smtClean="0">
                <a:latin typeface="Consolas" panose="020B0609020204030204" pitchFamily="49" charset="0"/>
              </a:rPr>
              <a:t>glDisplayFunc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의 렌더링을 수행하기 위해 </a:t>
            </a:r>
            <a:r>
              <a:rPr lang="en-US" altLang="ko-KR" dirty="0" smtClean="0">
                <a:latin typeface="Consolas" panose="020B0609020204030204" pitchFamily="49" charset="0"/>
              </a:rPr>
              <a:t>drawExample1() </a:t>
            </a:r>
            <a:r>
              <a:rPr lang="ko-KR" altLang="en-US" dirty="0" smtClean="0"/>
              <a:t>등을 호출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</a:rPr>
              <a:t>idle()</a:t>
            </a:r>
          </a:p>
          <a:p>
            <a:pPr lvl="1"/>
            <a:r>
              <a:rPr lang="en-US" altLang="ko-KR" dirty="0" smtClean="0"/>
              <a:t>time diff </a:t>
            </a:r>
            <a:r>
              <a:rPr lang="ko-KR" altLang="en-US" dirty="0" smtClean="0"/>
              <a:t>계산 이벤트 </a:t>
            </a:r>
            <a:r>
              <a:rPr lang="en-US" altLang="ko-KR" dirty="0" smtClean="0"/>
              <a:t>– </a:t>
            </a:r>
            <a:r>
              <a:rPr lang="en-US" altLang="ko-KR" dirty="0" err="1" smtClean="0">
                <a:latin typeface="Consolas" panose="020B0609020204030204" pitchFamily="49" charset="0"/>
              </a:rPr>
              <a:t>glIdleFunc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onResize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dirty="0" smtClean="0"/>
              <a:t>창 크기 수정 이벤트 </a:t>
            </a:r>
            <a:r>
              <a:rPr lang="en-US" altLang="ko-KR" dirty="0" smtClean="0"/>
              <a:t>– </a:t>
            </a:r>
            <a:r>
              <a:rPr lang="en-US" altLang="ko-KR" dirty="0" err="1" smtClean="0">
                <a:latin typeface="Consolas" panose="020B0609020204030204" pitchFamily="49" charset="0"/>
              </a:rPr>
              <a:t>glReshapeFunc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onKeyboard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dirty="0" smtClean="0"/>
              <a:t>키 입력 이벤트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46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drawExample1()</a:t>
            </a:r>
          </a:p>
          <a:p>
            <a:pPr lvl="1"/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원점에서 </a:t>
            </a:r>
            <a:r>
              <a:rPr lang="en-US" altLang="ko-KR" dirty="0" smtClean="0"/>
              <a:t>+Y</a:t>
            </a:r>
            <a:r>
              <a:rPr lang="ko-KR" altLang="en-US" dirty="0" smtClean="0"/>
              <a:t>방향으로 떨어져 있는 모델을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원점 기준으로 회전</a:t>
            </a:r>
            <a:endParaRPr lang="en-US" dirty="0" smtClean="0"/>
          </a:p>
          <a:p>
            <a:pPr lvl="1"/>
            <a:r>
              <a:rPr lang="ko-KR" altLang="en-US" dirty="0" smtClean="0"/>
              <a:t>수식의 형태</a:t>
            </a:r>
            <a:r>
              <a:rPr lang="en-US" altLang="ko-KR" dirty="0" smtClean="0"/>
              <a:t>: </a:t>
            </a:r>
            <a:r>
              <a:rPr lang="en-US" dirty="0" smtClean="0"/>
              <a:t>[T</a:t>
            </a:r>
            <a:r>
              <a:rPr lang="en-US" baseline="-25000" dirty="0"/>
              <a:t>2</a:t>
            </a:r>
            <a:r>
              <a:rPr lang="en-US" dirty="0" smtClean="0"/>
              <a:t>][R][T</a:t>
            </a:r>
            <a:r>
              <a:rPr lang="en-US" baseline="-25000" dirty="0" smtClean="0"/>
              <a:t>1</a:t>
            </a:r>
            <a:r>
              <a:rPr lang="en-US" dirty="0" smtClean="0"/>
              <a:t>]V</a:t>
            </a:r>
          </a:p>
          <a:p>
            <a:pPr lvl="2"/>
            <a:r>
              <a:rPr lang="en-US" dirty="0" smtClean="0"/>
              <a:t>[T</a:t>
            </a:r>
            <a:r>
              <a:rPr lang="en-US" baseline="-25000" dirty="0" smtClean="0"/>
              <a:t>1</a:t>
            </a:r>
            <a:r>
              <a:rPr lang="en-US" dirty="0" smtClean="0"/>
              <a:t>]: </a:t>
            </a:r>
            <a:r>
              <a:rPr lang="ko-KR" altLang="en-US" dirty="0"/>
              <a:t>원</a:t>
            </a:r>
            <a:r>
              <a:rPr lang="ko-KR" altLang="en-US" dirty="0" smtClean="0"/>
              <a:t>점에서부터 모델을 </a:t>
            </a:r>
            <a:r>
              <a:rPr lang="en-US" altLang="ko-KR" dirty="0" smtClean="0"/>
              <a:t>+Y </a:t>
            </a:r>
            <a:r>
              <a:rPr lang="ko-KR" altLang="en-US" dirty="0" smtClean="0"/>
              <a:t>방향으로 옮기는 변환</a:t>
            </a:r>
            <a:endParaRPr lang="en-US" altLang="ko-KR" dirty="0" smtClean="0"/>
          </a:p>
          <a:p>
            <a:pPr lvl="2"/>
            <a:r>
              <a:rPr lang="en-US" dirty="0" smtClean="0"/>
              <a:t>[R]: </a:t>
            </a:r>
            <a:r>
              <a:rPr lang="ko-KR" altLang="en-US" dirty="0" smtClean="0"/>
              <a:t>원점 기준으로 모델을 회전</a:t>
            </a:r>
            <a:endParaRPr lang="en-US" dirty="0" smtClean="0"/>
          </a:p>
          <a:p>
            <a:pPr lvl="2"/>
            <a:r>
              <a:rPr lang="en-US" dirty="0" smtClean="0"/>
              <a:t>[T</a:t>
            </a:r>
            <a:r>
              <a:rPr lang="en-US" baseline="-25000" dirty="0" smtClean="0"/>
              <a:t>2</a:t>
            </a:r>
            <a:r>
              <a:rPr lang="en-US" dirty="0" smtClean="0"/>
              <a:t>]: </a:t>
            </a:r>
            <a:r>
              <a:rPr lang="ko-KR" altLang="en-US" dirty="0" smtClean="0"/>
              <a:t>화면의 </a:t>
            </a:r>
            <a:r>
              <a:rPr lang="ko-KR" altLang="en-US" dirty="0" err="1" smtClean="0"/>
              <a:t>좌상단으로</a:t>
            </a:r>
            <a:r>
              <a:rPr lang="ko-KR" altLang="en-US" dirty="0" smtClean="0"/>
              <a:t> 옮기는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코드</a:t>
            </a:r>
            <a:r>
              <a:rPr lang="en-US" altLang="ko-KR" dirty="0" smtClean="0"/>
              <a:t>:</a:t>
            </a:r>
            <a:endParaRPr lang="en-US" dirty="0" smtClean="0"/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Matrix4f t2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buildTranslation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GLfloat</a:t>
            </a:r>
            <a:r>
              <a:rPr lang="en-US" dirty="0">
                <a:latin typeface="Consolas" panose="020B0609020204030204" pitchFamily="49" charset="0"/>
              </a:rPr>
              <a:t>&gt;({ -400, 400, 0 });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Matrix4f </a:t>
            </a:r>
            <a:r>
              <a:rPr lang="en-US" dirty="0">
                <a:latin typeface="Consolas" panose="020B0609020204030204" pitchFamily="49" charset="0"/>
              </a:rPr>
              <a:t>t1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buildTranslation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GLfloat</a:t>
            </a:r>
            <a:r>
              <a:rPr lang="en-US" dirty="0">
                <a:latin typeface="Consolas" panose="020B0609020204030204" pitchFamily="49" charset="0"/>
              </a:rPr>
              <a:t>&gt;({ 0, 250 ,0 });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Matrix4f </a:t>
            </a:r>
            <a:r>
              <a:rPr lang="en-US" dirty="0">
                <a:latin typeface="Consolas" panose="020B0609020204030204" pitchFamily="49" charset="0"/>
              </a:rPr>
              <a:t>r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buildRotation</a:t>
            </a:r>
            <a:r>
              <a:rPr lang="en-US" dirty="0">
                <a:latin typeface="Consolas" panose="020B0609020204030204" pitchFamily="49" charset="0"/>
              </a:rPr>
              <a:t>(angle,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::Z);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Model </a:t>
            </a:r>
            <a:r>
              <a:rPr lang="en-US" dirty="0" err="1" smtClean="0">
                <a:latin typeface="Consolas" panose="020B0609020204030204" pitchFamily="49" charset="0"/>
              </a:rPr>
              <a:t>model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 Model().</a:t>
            </a:r>
            <a:r>
              <a:rPr lang="en-US" dirty="0" err="1" smtClean="0">
                <a:latin typeface="Consolas" panose="020B0609020204030204" pitchFamily="49" charset="0"/>
              </a:rPr>
              <a:t>setMesh</a:t>
            </a:r>
            <a:r>
              <a:rPr lang="en-US" dirty="0" smtClean="0">
                <a:latin typeface="Consolas" panose="020B0609020204030204" pitchFamily="49" charset="0"/>
              </a:rPr>
              <a:t>(mesh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setTransformMatrix</a:t>
            </a:r>
            <a:r>
              <a:rPr lang="en-US" dirty="0">
                <a:latin typeface="Consolas" panose="020B0609020204030204" pitchFamily="49" charset="0"/>
              </a:rPr>
              <a:t>(t2 * r * t1)</a:t>
            </a:r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setColor</a:t>
            </a:r>
            <a:r>
              <a:rPr lang="en-US" dirty="0">
                <a:latin typeface="Consolas" panose="020B0609020204030204" pitchFamily="49" charset="0"/>
              </a:rPr>
              <a:t>({ 1, 0, 0, 1 });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camera-</a:t>
            </a:r>
            <a:r>
              <a:rPr lang="en-US" dirty="0">
                <a:latin typeface="Consolas" panose="020B0609020204030204" pitchFamily="49" charset="0"/>
              </a:rPr>
              <a:t>&gt;render(model);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drawExample2()</a:t>
            </a:r>
          </a:p>
          <a:p>
            <a:pPr lvl="1"/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원점에서 </a:t>
            </a:r>
            <a:r>
              <a:rPr lang="en-US" altLang="ko-KR" dirty="0" smtClean="0"/>
              <a:t>+Y</a:t>
            </a:r>
            <a:r>
              <a:rPr lang="ko-KR" altLang="en-US" dirty="0" smtClean="0"/>
              <a:t>방향으로 떨어져 있는 위치를 기준으로 모델 회전</a:t>
            </a:r>
            <a:endParaRPr lang="en-US" dirty="0" smtClean="0"/>
          </a:p>
          <a:p>
            <a:pPr lvl="1"/>
            <a:r>
              <a:rPr lang="ko-KR" altLang="en-US" dirty="0" smtClean="0"/>
              <a:t>수식의 형태</a:t>
            </a:r>
            <a:r>
              <a:rPr lang="en-US" altLang="ko-KR" dirty="0" smtClean="0"/>
              <a:t>: </a:t>
            </a:r>
            <a:r>
              <a:rPr lang="en-US" dirty="0" smtClean="0"/>
              <a:t>[T</a:t>
            </a:r>
            <a:r>
              <a:rPr lang="en-US" baseline="-25000" dirty="0"/>
              <a:t>2</a:t>
            </a:r>
            <a:r>
              <a:rPr lang="en-US" dirty="0" smtClean="0"/>
              <a:t>][T</a:t>
            </a:r>
            <a:r>
              <a:rPr lang="en-US" baseline="-25000" dirty="0" smtClean="0"/>
              <a:t>1</a:t>
            </a:r>
            <a:r>
              <a:rPr lang="en-US" dirty="0" smtClean="0"/>
              <a:t>][R]V</a:t>
            </a:r>
          </a:p>
          <a:p>
            <a:pPr lvl="2"/>
            <a:r>
              <a:rPr lang="en-US" dirty="0" smtClean="0"/>
              <a:t>[R]: </a:t>
            </a:r>
            <a:r>
              <a:rPr lang="ko-KR" altLang="en-US" dirty="0" smtClean="0"/>
              <a:t>원점 기준으로 모델을 회전</a:t>
            </a:r>
            <a:endParaRPr lang="en-US" dirty="0" smtClean="0"/>
          </a:p>
          <a:p>
            <a:pPr lvl="2"/>
            <a:r>
              <a:rPr lang="en-US" dirty="0" smtClean="0"/>
              <a:t>[T</a:t>
            </a:r>
            <a:r>
              <a:rPr lang="en-US" baseline="-25000" dirty="0" smtClean="0"/>
              <a:t>1</a:t>
            </a:r>
            <a:r>
              <a:rPr lang="en-US" dirty="0" smtClean="0"/>
              <a:t>]: </a:t>
            </a:r>
            <a:r>
              <a:rPr lang="ko-KR" altLang="en-US" dirty="0"/>
              <a:t>원</a:t>
            </a:r>
            <a:r>
              <a:rPr lang="ko-KR" altLang="en-US" dirty="0" smtClean="0"/>
              <a:t>점에서부터 모델을 </a:t>
            </a:r>
            <a:r>
              <a:rPr lang="en-US" altLang="ko-KR" dirty="0" smtClean="0"/>
              <a:t>+Y </a:t>
            </a:r>
            <a:r>
              <a:rPr lang="ko-KR" altLang="en-US" dirty="0" smtClean="0"/>
              <a:t>방향으로 옮기는 변환</a:t>
            </a:r>
            <a:endParaRPr lang="en-US" altLang="ko-KR" dirty="0" smtClean="0"/>
          </a:p>
          <a:p>
            <a:pPr lvl="2"/>
            <a:r>
              <a:rPr lang="en-US" dirty="0" smtClean="0"/>
              <a:t>[T</a:t>
            </a:r>
            <a:r>
              <a:rPr lang="en-US" baseline="-25000" dirty="0" smtClean="0"/>
              <a:t>2</a:t>
            </a:r>
            <a:r>
              <a:rPr lang="en-US" dirty="0" smtClean="0"/>
              <a:t>]: </a:t>
            </a:r>
            <a:r>
              <a:rPr lang="ko-KR" altLang="en-US" dirty="0" smtClean="0"/>
              <a:t>화면의 </a:t>
            </a:r>
            <a:r>
              <a:rPr lang="ko-KR" altLang="en-US" dirty="0" err="1" smtClean="0"/>
              <a:t>우하단으로</a:t>
            </a:r>
            <a:r>
              <a:rPr lang="ko-KR" altLang="en-US" dirty="0" smtClean="0"/>
              <a:t> 옮기는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코드</a:t>
            </a:r>
            <a:r>
              <a:rPr lang="en-US" altLang="ko-KR" dirty="0" smtClean="0"/>
              <a:t>:</a:t>
            </a:r>
            <a:endParaRPr lang="en-US" dirty="0" smtClean="0"/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Matrix4f t2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buildTranslation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GLfloat</a:t>
            </a:r>
            <a:r>
              <a:rPr lang="en-US" dirty="0">
                <a:latin typeface="Consolas" panose="020B0609020204030204" pitchFamily="49" charset="0"/>
              </a:rPr>
              <a:t>&gt;({ 400, -400, 0 });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Matrix4f </a:t>
            </a:r>
            <a:r>
              <a:rPr lang="en-US" dirty="0">
                <a:latin typeface="Consolas" panose="020B0609020204030204" pitchFamily="49" charset="0"/>
              </a:rPr>
              <a:t>t1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buildTranslation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GLfloat</a:t>
            </a:r>
            <a:r>
              <a:rPr lang="en-US" dirty="0">
                <a:latin typeface="Consolas" panose="020B0609020204030204" pitchFamily="49" charset="0"/>
              </a:rPr>
              <a:t>&gt;({ 0, 250 ,0 });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Matrix4f </a:t>
            </a:r>
            <a:r>
              <a:rPr lang="en-US" dirty="0">
                <a:latin typeface="Consolas" panose="020B0609020204030204" pitchFamily="49" charset="0"/>
              </a:rPr>
              <a:t>r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buildRotation</a:t>
            </a:r>
            <a:r>
              <a:rPr lang="en-US" dirty="0">
                <a:latin typeface="Consolas" panose="020B0609020204030204" pitchFamily="49" charset="0"/>
              </a:rPr>
              <a:t>(angle,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::Z);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Model </a:t>
            </a:r>
            <a:r>
              <a:rPr lang="en-US" dirty="0" err="1" smtClean="0">
                <a:latin typeface="Consolas" panose="020B0609020204030204" pitchFamily="49" charset="0"/>
              </a:rPr>
              <a:t>model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 Model().</a:t>
            </a:r>
            <a:r>
              <a:rPr lang="en-US" dirty="0" err="1" smtClean="0">
                <a:latin typeface="Consolas" panose="020B0609020204030204" pitchFamily="49" charset="0"/>
              </a:rPr>
              <a:t>setMesh</a:t>
            </a:r>
            <a:r>
              <a:rPr lang="en-US" dirty="0" smtClean="0">
                <a:latin typeface="Consolas" panose="020B0609020204030204" pitchFamily="49" charset="0"/>
              </a:rPr>
              <a:t>(mesh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setTransformMatrix</a:t>
            </a:r>
            <a:r>
              <a:rPr lang="en-US" dirty="0">
                <a:latin typeface="Consolas" panose="020B0609020204030204" pitchFamily="49" charset="0"/>
              </a:rPr>
              <a:t>(t2 * t1 * r)</a:t>
            </a:r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setColor</a:t>
            </a:r>
            <a:r>
              <a:rPr lang="en-US" dirty="0">
                <a:latin typeface="Consolas" panose="020B0609020204030204" pitchFamily="49" charset="0"/>
              </a:rPr>
              <a:t>(Vector4f({ 0, 1, 0, 1 }));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camera-</a:t>
            </a:r>
            <a:r>
              <a:rPr lang="en-US" dirty="0">
                <a:latin typeface="Consolas" panose="020B0609020204030204" pitchFamily="49" charset="0"/>
              </a:rPr>
              <a:t>&gt;render(model);</a:t>
            </a:r>
          </a:p>
        </p:txBody>
      </p:sp>
    </p:spTree>
    <p:extLst>
      <p:ext uri="{BB962C8B-B14F-4D97-AF65-F5344CB8AC3E}">
        <p14:creationId xmlns:p14="http://schemas.microsoft.com/office/powerpoint/2010/main" val="42258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drawExample3()</a:t>
            </a:r>
          </a:p>
          <a:p>
            <a:pPr lvl="1"/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원점에서 </a:t>
            </a:r>
            <a:r>
              <a:rPr lang="en-US" altLang="ko-KR" dirty="0" smtClean="0"/>
              <a:t>+Y</a:t>
            </a:r>
            <a:r>
              <a:rPr lang="ko-KR" altLang="en-US" dirty="0" smtClean="0"/>
              <a:t>방향으로 떨어져 있는 위치를 기준으로 모델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</a:t>
            </a:r>
            <a:endParaRPr lang="en-US" dirty="0" smtClean="0"/>
          </a:p>
          <a:p>
            <a:pPr lvl="1"/>
            <a:r>
              <a:rPr lang="ko-KR" altLang="en-US" dirty="0" smtClean="0"/>
              <a:t>수식의 형태</a:t>
            </a:r>
            <a:r>
              <a:rPr lang="en-US" altLang="ko-KR" dirty="0" smtClean="0"/>
              <a:t>: </a:t>
            </a:r>
            <a:r>
              <a:rPr lang="en-US" dirty="0" smtClean="0"/>
              <a:t>[T</a:t>
            </a:r>
            <a:r>
              <a:rPr lang="en-US" baseline="-25000" dirty="0"/>
              <a:t>2</a:t>
            </a:r>
            <a:r>
              <a:rPr lang="en-US" dirty="0" smtClean="0"/>
              <a:t>][T</a:t>
            </a:r>
            <a:r>
              <a:rPr lang="en-US" baseline="-25000" dirty="0" smtClean="0"/>
              <a:t>1</a:t>
            </a:r>
            <a:r>
              <a:rPr lang="en-US" dirty="0" smtClean="0"/>
              <a:t>][S]V</a:t>
            </a:r>
          </a:p>
          <a:p>
            <a:pPr lvl="2"/>
            <a:r>
              <a:rPr lang="en-US" dirty="0" smtClean="0"/>
              <a:t>[S]: </a:t>
            </a:r>
            <a:r>
              <a:rPr lang="ko-KR" altLang="en-US" dirty="0" smtClean="0"/>
              <a:t>원점 기준으로 모델을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</a:t>
            </a:r>
            <a:endParaRPr lang="en-US" dirty="0" smtClean="0"/>
          </a:p>
          <a:p>
            <a:pPr lvl="2"/>
            <a:r>
              <a:rPr lang="en-US" dirty="0" smtClean="0"/>
              <a:t>[T</a:t>
            </a:r>
            <a:r>
              <a:rPr lang="en-US" baseline="-25000" dirty="0" smtClean="0"/>
              <a:t>1</a:t>
            </a:r>
            <a:r>
              <a:rPr lang="en-US" dirty="0" smtClean="0"/>
              <a:t>]: </a:t>
            </a:r>
            <a:r>
              <a:rPr lang="ko-KR" altLang="en-US" dirty="0" smtClean="0"/>
              <a:t>원점에서부터 모델을 </a:t>
            </a:r>
            <a:r>
              <a:rPr lang="en-US" altLang="ko-KR" dirty="0" smtClean="0"/>
              <a:t>+Y </a:t>
            </a:r>
            <a:r>
              <a:rPr lang="ko-KR" altLang="en-US" dirty="0" smtClean="0"/>
              <a:t>방향으로 옮기는 변환</a:t>
            </a:r>
            <a:endParaRPr lang="en-US" altLang="ko-KR" dirty="0" smtClean="0"/>
          </a:p>
          <a:p>
            <a:pPr lvl="2"/>
            <a:r>
              <a:rPr lang="en-US" dirty="0" smtClean="0"/>
              <a:t>[T</a:t>
            </a:r>
            <a:r>
              <a:rPr lang="en-US" baseline="-25000" dirty="0" smtClean="0"/>
              <a:t>2</a:t>
            </a:r>
            <a:r>
              <a:rPr lang="en-US" dirty="0" smtClean="0"/>
              <a:t>]: </a:t>
            </a:r>
            <a:r>
              <a:rPr lang="ko-KR" altLang="en-US" dirty="0" smtClean="0"/>
              <a:t>화면의 </a:t>
            </a:r>
            <a:r>
              <a:rPr lang="ko-KR" altLang="en-US" dirty="0" err="1" smtClean="0"/>
              <a:t>우상단으로</a:t>
            </a:r>
            <a:r>
              <a:rPr lang="ko-KR" altLang="en-US" dirty="0" smtClean="0"/>
              <a:t> 옮기는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코드</a:t>
            </a:r>
            <a:r>
              <a:rPr lang="en-US" altLang="ko-KR" dirty="0" smtClean="0"/>
              <a:t>:</a:t>
            </a:r>
            <a:endParaRPr lang="en-US" dirty="0" smtClean="0"/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float scale = 1 + </a:t>
            </a:r>
            <a:r>
              <a:rPr lang="en-US" dirty="0" err="1">
                <a:latin typeface="Consolas" panose="020B0609020204030204" pitchFamily="49" charset="0"/>
              </a:rPr>
              <a:t>cosf</a:t>
            </a:r>
            <a:r>
              <a:rPr lang="en-US" dirty="0">
                <a:latin typeface="Consolas" panose="020B0609020204030204" pitchFamily="49" charset="0"/>
              </a:rPr>
              <a:t>(angle * 8) * 0.5f;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Matrix4f </a:t>
            </a:r>
            <a:r>
              <a:rPr lang="en-US" dirty="0">
                <a:latin typeface="Consolas" panose="020B0609020204030204" pitchFamily="49" charset="0"/>
              </a:rPr>
              <a:t>t2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buildTranslation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GLfloat</a:t>
            </a:r>
            <a:r>
              <a:rPr lang="en-US" dirty="0">
                <a:latin typeface="Consolas" panose="020B0609020204030204" pitchFamily="49" charset="0"/>
              </a:rPr>
              <a:t>&gt;({ 400, 400, 0 });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Matrix4f </a:t>
            </a:r>
            <a:r>
              <a:rPr lang="en-US" dirty="0">
                <a:latin typeface="Consolas" panose="020B0609020204030204" pitchFamily="49" charset="0"/>
              </a:rPr>
              <a:t>t1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buildTranslation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GLfloat</a:t>
            </a:r>
            <a:r>
              <a:rPr lang="en-US" dirty="0">
                <a:latin typeface="Consolas" panose="020B0609020204030204" pitchFamily="49" charset="0"/>
              </a:rPr>
              <a:t>&gt;({ 0, 250 ,0 });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Matrix4f </a:t>
            </a:r>
            <a:r>
              <a:rPr lang="en-US" dirty="0">
                <a:latin typeface="Consolas" panose="020B0609020204030204" pitchFamily="49" charset="0"/>
              </a:rPr>
              <a:t>s = </a:t>
            </a:r>
            <a:r>
              <a:rPr lang="en-US" dirty="0" err="1">
                <a:latin typeface="Consolas" panose="020B0609020204030204" pitchFamily="49" charset="0"/>
              </a:rPr>
              <a:t>TransformBuilder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buildScale</a:t>
            </a:r>
            <a:r>
              <a:rPr lang="en-US" dirty="0">
                <a:latin typeface="Consolas" panose="020B0609020204030204" pitchFamily="49" charset="0"/>
              </a:rPr>
              <a:t>(scale);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Model </a:t>
            </a:r>
            <a:r>
              <a:rPr lang="en-US" dirty="0" err="1">
                <a:latin typeface="Consolas" panose="020B0609020204030204" pitchFamily="49" charset="0"/>
              </a:rPr>
              <a:t>model</a:t>
            </a:r>
            <a:r>
              <a:rPr lang="en-US" dirty="0">
                <a:latin typeface="Consolas" panose="020B0609020204030204" pitchFamily="49" charset="0"/>
              </a:rPr>
              <a:t> = Model().</a:t>
            </a:r>
            <a:r>
              <a:rPr lang="en-US" dirty="0" err="1">
                <a:latin typeface="Consolas" panose="020B0609020204030204" pitchFamily="49" charset="0"/>
              </a:rPr>
              <a:t>setMesh</a:t>
            </a:r>
            <a:r>
              <a:rPr lang="en-US" dirty="0">
                <a:latin typeface="Consolas" panose="020B0609020204030204" pitchFamily="49" charset="0"/>
              </a:rPr>
              <a:t>(mesh)</a:t>
            </a:r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setTransformMatrix</a:t>
            </a:r>
            <a:r>
              <a:rPr lang="en-US" dirty="0">
                <a:latin typeface="Consolas" panose="020B0609020204030204" pitchFamily="49" charset="0"/>
              </a:rPr>
              <a:t>(t2 * t1 * s)</a:t>
            </a:r>
          </a:p>
          <a:p>
            <a:pPr marL="91441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setColor</a:t>
            </a:r>
            <a:r>
              <a:rPr lang="en-US" dirty="0">
                <a:latin typeface="Consolas" panose="020B0609020204030204" pitchFamily="49" charset="0"/>
              </a:rPr>
              <a:t>(Vector4f({ 0, 0, 1, 1 }));</a:t>
            </a:r>
          </a:p>
          <a:p>
            <a:pPr marL="914411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camera-</a:t>
            </a:r>
            <a:r>
              <a:rPr lang="en-US" dirty="0">
                <a:latin typeface="Consolas" panose="020B0609020204030204" pitchFamily="49" charset="0"/>
              </a:rPr>
              <a:t>&gt;render(model);</a:t>
            </a:r>
          </a:p>
        </p:txBody>
      </p:sp>
    </p:spTree>
    <p:extLst>
      <p:ext uri="{BB962C8B-B14F-4D97-AF65-F5344CB8AC3E}">
        <p14:creationId xmlns:p14="http://schemas.microsoft.com/office/powerpoint/2010/main" val="11883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2015 Community Edition</a:t>
            </a:r>
          </a:p>
          <a:p>
            <a:r>
              <a:rPr lang="en-US" dirty="0" err="1" smtClean="0"/>
              <a:t>Freeglut</a:t>
            </a:r>
            <a:r>
              <a:rPr lang="en-US" dirty="0" smtClean="0"/>
              <a:t> 3.0.0</a:t>
            </a:r>
          </a:p>
          <a:p>
            <a:pPr lvl="1"/>
            <a:r>
              <a:rPr lang="en-US" altLang="ko-KR" dirty="0" smtClean="0"/>
              <a:t>glut</a:t>
            </a:r>
            <a:r>
              <a:rPr lang="ko-KR" altLang="en-US" dirty="0" smtClean="0"/>
              <a:t>과 호환되는 오픈소스 대체품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빌드 바이너리가 저장되는 디렉토리에 라이브러리와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 내장되어 있음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별도 설치 필요 없음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Debug\20121955.exe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파일과 같은 디렉토리에 </a:t>
            </a:r>
            <a:r>
              <a:rPr lang="en-US" altLang="ko-KR" dirty="0" smtClean="0"/>
              <a:t>freeglut.dll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models, </a:t>
            </a:r>
            <a:r>
              <a:rPr lang="en-US" altLang="ko-KR" dirty="0" err="1" smtClean="0"/>
              <a:t>shaders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 필수</a:t>
            </a:r>
            <a:endParaRPr lang="en-US" altLang="ko-KR" dirty="0" smtClean="0"/>
          </a:p>
          <a:p>
            <a:r>
              <a:rPr lang="en-US" altLang="ko-KR" dirty="0" smtClean="0"/>
              <a:t>VS </a:t>
            </a:r>
            <a:r>
              <a:rPr lang="ko-KR" altLang="en-US" dirty="0" smtClean="0"/>
              <a:t>빌드 과정에서 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모델 디렉토리를 자동으로 복사하도록 설정됨 </a:t>
            </a:r>
            <a:r>
              <a:rPr lang="en-US" altLang="ko-KR" dirty="0" smtClean="0"/>
              <a:t>(x86, Debug </a:t>
            </a:r>
            <a:r>
              <a:rPr lang="ko-KR" altLang="en-US" dirty="0" smtClean="0"/>
              <a:t>빌드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조작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조작법은 과제 요구사항과 동일</a:t>
            </a:r>
            <a:endParaRPr lang="en-US" dirty="0" smtClean="0"/>
          </a:p>
          <a:p>
            <a:r>
              <a:rPr lang="en-US" dirty="0" smtClean="0"/>
              <a:t>Shift </a:t>
            </a:r>
            <a:r>
              <a:rPr lang="ko-KR" altLang="en-US" dirty="0" smtClean="0"/>
              <a:t>키와 조합하면 카메라 이동 속도 </a:t>
            </a:r>
            <a:r>
              <a:rPr lang="ko-KR" altLang="en-US" dirty="0" err="1" smtClean="0"/>
              <a:t>빨라짐</a:t>
            </a:r>
            <a:endParaRPr lang="en-US" altLang="ko-KR" dirty="0"/>
          </a:p>
          <a:p>
            <a:r>
              <a:rPr lang="en-US" dirty="0"/>
              <a:t>Enter </a:t>
            </a:r>
            <a:r>
              <a:rPr lang="ko-KR" altLang="en-US" dirty="0"/>
              <a:t>키를 누르면 실행 초기 위치로 카메라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dirty="0" smtClean="0"/>
              <a:t>Space </a:t>
            </a:r>
            <a:r>
              <a:rPr lang="ko-KR" altLang="en-US" dirty="0" smtClean="0"/>
              <a:t>키를 누르면 다른 모델을 불러옴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8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소스코드 해설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_Vector, class _Matrix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 연산과 행렬 연산을 수행하기 위한 클래스</a:t>
            </a:r>
            <a:endParaRPr lang="en-US" altLang="ko-KR" dirty="0" smtClean="0"/>
          </a:p>
          <a:p>
            <a:r>
              <a:rPr lang="ko-KR" altLang="en-US" dirty="0"/>
              <a:t>템</a:t>
            </a:r>
            <a:r>
              <a:rPr lang="ko-KR" altLang="en-US" dirty="0" smtClean="0"/>
              <a:t>플릿으로 만들어져 임의의 크기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N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 </a:t>
            </a:r>
            <a:r>
              <a:rPr lang="en-US" altLang="ko-KR" dirty="0" smtClean="0">
                <a:latin typeface="Consolas" panose="020B0609020204030204" pitchFamily="49" charset="0"/>
              </a:rPr>
              <a:t>T</a:t>
            </a:r>
            <a:r>
              <a:rPr lang="ko-KR" altLang="en-US" dirty="0" smtClean="0"/>
              <a:t> 지정 가능</a:t>
            </a:r>
            <a:endParaRPr lang="en-US" altLang="ko-KR" dirty="0" smtClean="0"/>
          </a:p>
          <a:p>
            <a:r>
              <a:rPr lang="ko-KR" altLang="en-US" dirty="0" smtClean="0"/>
              <a:t>실제 사용할 때는 </a:t>
            </a:r>
            <a:r>
              <a:rPr lang="en-US" altLang="ko-KR" dirty="0" smtClean="0">
                <a:latin typeface="Consolas" panose="020B0609020204030204" pitchFamily="49" charset="0"/>
              </a:rPr>
              <a:t>Vector3f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Matrix4f</a:t>
            </a:r>
            <a:r>
              <a:rPr lang="ko-KR" altLang="en-US" dirty="0"/>
              <a:t> </a:t>
            </a:r>
            <a:r>
              <a:rPr lang="ko-KR" altLang="en-US" dirty="0" smtClean="0"/>
              <a:t>등등으로 사용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ko-KR" altLang="en-US" dirty="0" smtClean="0"/>
              <a:t>로 정의됨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상식적인 수준의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제공하므로 자세한 설명 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다만</a:t>
            </a:r>
            <a:r>
              <a:rPr lang="en-US" altLang="ko-KR" dirty="0" smtClean="0"/>
              <a:t>, data()</a:t>
            </a:r>
            <a:r>
              <a:rPr lang="ko-KR" altLang="en-US" dirty="0" smtClean="0"/>
              <a:t>를 통해 해당 클래스가 가지고 있는 데이터 배열의 포인터를 얻을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얻은 포인터를 관련 </a:t>
            </a:r>
            <a:r>
              <a:rPr lang="en-US" altLang="ko-KR" dirty="0" err="1" smtClean="0"/>
              <a:t>gl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사용할 수 있다 </a:t>
            </a:r>
            <a:r>
              <a:rPr lang="en-US" altLang="ko-KR" dirty="0" smtClean="0"/>
              <a:t>(</a:t>
            </a:r>
            <a:r>
              <a:rPr lang="en-US" dirty="0" smtClean="0">
                <a:latin typeface="Consolas" panose="020B0609020204030204" pitchFamily="49" charset="0"/>
              </a:rPr>
              <a:t>glUniformMatrix4fv()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쓴다든지</a:t>
            </a:r>
            <a:r>
              <a:rPr lang="en-US" altLang="ko-KR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Mesh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Face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형태 정보를 가지는 클래스</a:t>
            </a:r>
            <a:endParaRPr lang="en-US" altLang="ko-KR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draw(</a:t>
            </a:r>
            <a:r>
              <a:rPr lang="en-US" dirty="0" err="1" smtClean="0">
                <a:latin typeface="Consolas" panose="020B0609020204030204" pitchFamily="49" charset="0"/>
              </a:rPr>
              <a:t>GLuint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vertexAttribId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err="1" smtClean="0">
                <a:latin typeface="Consolas" panose="020B0609020204030204" pitchFamily="49" charset="0"/>
              </a:rPr>
              <a:t>vertexAttribId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Vertex </a:t>
            </a:r>
            <a:r>
              <a:rPr lang="ko-KR" altLang="en-US" dirty="0" smtClean="0"/>
              <a:t>배열의 포인터를 설정하고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glDrawElements</a:t>
            </a:r>
            <a:r>
              <a:rPr lang="ko-KR" altLang="en-US" dirty="0" smtClean="0"/>
              <a:t>를 수행한다</a:t>
            </a:r>
            <a:endParaRPr lang="en-US" altLang="ko-KR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Camera::render(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Model &amp; model) </a:t>
            </a:r>
            <a:r>
              <a:rPr lang="ko-KR" altLang="en-US" dirty="0" smtClean="0"/>
              <a:t>에서 호출함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나중에 설명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Model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Coordinate </a:t>
            </a:r>
            <a:r>
              <a:rPr lang="ko-KR" altLang="en-US" dirty="0" smtClean="0"/>
              <a:t>상의 어떤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표상하는 클래스</a:t>
            </a:r>
            <a:endParaRPr lang="en-US" altLang="ko-KR" dirty="0" smtClean="0"/>
          </a:p>
          <a:p>
            <a:r>
              <a:rPr lang="en-US" dirty="0" smtClean="0"/>
              <a:t>Object</a:t>
            </a:r>
            <a:r>
              <a:rPr lang="ko-KR" altLang="en-US" dirty="0" smtClean="0"/>
              <a:t>의 형태 정보인 </a:t>
            </a:r>
            <a:r>
              <a:rPr lang="en-US" altLang="ko-KR" dirty="0"/>
              <a:t>m</a:t>
            </a:r>
            <a:r>
              <a:rPr lang="en-US" dirty="0" smtClean="0"/>
              <a:t>esh, </a:t>
            </a:r>
            <a:r>
              <a:rPr lang="ko-KR" altLang="en-US" dirty="0" smtClean="0"/>
              <a:t>색상 정보인 </a:t>
            </a:r>
            <a:r>
              <a:rPr lang="en-US" altLang="ko-KR" dirty="0" smtClean="0"/>
              <a:t>color, </a:t>
            </a:r>
            <a:r>
              <a:rPr lang="ko-KR" altLang="en-US" dirty="0" smtClean="0"/>
              <a:t>좌표 정보인 </a:t>
            </a:r>
            <a:r>
              <a:rPr lang="en-US" altLang="ko-KR" dirty="0" err="1" smtClean="0"/>
              <a:t>transformMatrix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r>
              <a:rPr lang="ko-KR" altLang="en-US" dirty="0" smtClean="0"/>
              <a:t>서로 다른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동일한 </a:t>
            </a:r>
            <a:r>
              <a:rPr lang="en-US" altLang="ko-KR" dirty="0" smtClean="0"/>
              <a:t>Mesh</a:t>
            </a:r>
            <a:r>
              <a:rPr lang="ko-KR" altLang="en-US" dirty="0" smtClean="0"/>
              <a:t>의 포인터를 가리킬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4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ShaderProgramBuilder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셰</a:t>
            </a:r>
            <a:r>
              <a:rPr lang="ko-KR" altLang="en-US" dirty="0" err="1" smtClean="0"/>
              <a:t>이더</a:t>
            </a:r>
            <a:r>
              <a:rPr lang="ko-KR" altLang="en-US" dirty="0" smtClean="0"/>
              <a:t> 코드 파일을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링크하는 과정을 돕는 클래스</a:t>
            </a:r>
            <a:endParaRPr lang="en-US" altLang="ko-KR" dirty="0" smtClean="0"/>
          </a:p>
          <a:p>
            <a:r>
              <a:rPr lang="ko-KR" altLang="en-US" dirty="0" err="1" smtClean="0"/>
              <a:t>사용례</a:t>
            </a:r>
            <a:r>
              <a:rPr lang="en-US" altLang="ko-KR" dirty="0" smtClean="0"/>
              <a:t>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GLuint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programId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ShaderProgramBuilder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setVertexShaderFromFile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shaders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Transform.vert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setFragmentShaderFromFile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shaders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Color.frag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.</a:t>
            </a:r>
            <a:r>
              <a:rPr lang="en-US" dirty="0" err="1">
                <a:latin typeface="Consolas" panose="020B0609020204030204" pitchFamily="49" charset="0"/>
              </a:rPr>
              <a:t>buildProgram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678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922</Words>
  <Application>Microsoft Office PowerPoint</Application>
  <PresentationFormat>와이드스크린</PresentationFormat>
  <Paragraphs>141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Consolas</vt:lpstr>
      <vt:lpstr>Office 테마</vt:lpstr>
      <vt:lpstr>컴퓨터 그래픽스 HW02</vt:lpstr>
      <vt:lpstr>개발 환경</vt:lpstr>
      <vt:lpstr>실행 방법</vt:lpstr>
      <vt:lpstr>조작 방법</vt:lpstr>
      <vt:lpstr>소스코드 해설</vt:lpstr>
      <vt:lpstr>class _Vector, class _Matrix</vt:lpstr>
      <vt:lpstr>class Mesh</vt:lpstr>
      <vt:lpstr>class Model</vt:lpstr>
      <vt:lpstr>class ShaderProgramBuilder</vt:lpstr>
      <vt:lpstr>namespace TransformBuilder</vt:lpstr>
      <vt:lpstr>class Camera</vt:lpstr>
      <vt:lpstr>class Camera (cont.)</vt:lpstr>
      <vt:lpstr>class Camera 에서의 셰이더 사용 과정</vt:lpstr>
      <vt:lpstr>Transform.vert</vt:lpstr>
      <vt:lpstr>Color.frag</vt:lpstr>
      <vt:lpstr>main.cpp</vt:lpstr>
      <vt:lpstr>main.cpp</vt:lpstr>
      <vt:lpstr>main.cpp</vt:lpstr>
      <vt:lpstr>main.cpp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HW1</dc:title>
  <dc:creator>정성우</dc:creator>
  <cp:lastModifiedBy>정성우</cp:lastModifiedBy>
  <cp:revision>31</cp:revision>
  <dcterms:created xsi:type="dcterms:W3CDTF">2016-04-07T12:30:15Z</dcterms:created>
  <dcterms:modified xsi:type="dcterms:W3CDTF">2016-05-13T12:45:58Z</dcterms:modified>
</cp:coreProperties>
</file>