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439" r:id="rId6"/>
    <p:sldId id="2440" r:id="rId7"/>
    <p:sldId id="2442" r:id="rId8"/>
    <p:sldId id="2444" r:id="rId9"/>
    <p:sldId id="260" r:id="rId10"/>
    <p:sldId id="2434" r:id="rId11"/>
    <p:sldId id="258" r:id="rId12"/>
    <p:sldId id="2433" r:id="rId13"/>
    <p:sldId id="2438" r:id="rId14"/>
    <p:sldId id="2441" r:id="rId15"/>
    <p:sldId id="24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84948" autoAdjust="0"/>
  </p:normalViewPr>
  <p:slideViewPr>
    <p:cSldViewPr snapToGrid="0">
      <p:cViewPr varScale="1">
        <p:scale>
          <a:sx n="77" d="100"/>
          <a:sy n="77" d="100"/>
        </p:scale>
        <p:origin x="132" y="37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7/20/2021</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7/20/2021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3</a:t>
            </a:fld>
            <a:endParaRPr lang="en-US" dirty="0"/>
          </a:p>
        </p:txBody>
      </p:sp>
    </p:spTree>
    <p:extLst>
      <p:ext uri="{BB962C8B-B14F-4D97-AF65-F5344CB8AC3E}">
        <p14:creationId xmlns:p14="http://schemas.microsoft.com/office/powerpoint/2010/main" val="235310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10</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hyperlink" Target="https://data.census.gov/cedsci/table?tid=ACSDP5Y2019.DP04&amp;hidePreview=true"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Building electric vehicle infrastructure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Louisa Reilly</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YOUR TITLE GOES HERE</a:t>
            </a:r>
          </a:p>
          <a:p>
            <a:r>
              <a:rPr lang="en-US" sz="1200" dirty="0">
                <a:latin typeface="+mj-lt"/>
              </a:rPr>
              <a:t>Lorem ipsum dolor sit amet, consectetur adipiscing elit. </a:t>
            </a:r>
            <a:br>
              <a:rPr lang="en-US" sz="1200" dirty="0">
                <a:latin typeface="+mj-lt"/>
              </a:rPr>
            </a:br>
            <a:r>
              <a:rPr lang="en-US" sz="1200" dirty="0">
                <a:latin typeface="+mj-lt"/>
              </a:rPr>
              <a:t>Ut gravida eros erat. Proin a tellus sed risus lobortis sagitti</a:t>
            </a:r>
          </a:p>
        </p:txBody>
      </p:sp>
      <p:sp>
        <p:nvSpPr>
          <p:cNvPr id="2" name="Footer Placeholder 1">
            <a:extLst>
              <a:ext uri="{FF2B5EF4-FFF2-40B4-BE49-F238E27FC236}">
                <a16:creationId xmlns:a16="http://schemas.microsoft.com/office/drawing/2014/main" id="{3D8BBA11-131E-446B-BC9B-D0A09B1AF059}"/>
              </a:ext>
            </a:extLst>
          </p:cNvPr>
          <p:cNvSpPr>
            <a:spLocks noGrp="1"/>
          </p:cNvSpPr>
          <p:nvPr>
            <p:ph type="ftr" sz="quarter" idx="11"/>
          </p:nvPr>
        </p:nvSpPr>
        <p:spPr/>
        <p:txBody>
          <a:bodyPr/>
          <a:lstStyle/>
          <a:p>
            <a:r>
              <a:rPr lang="en-US" dirty="0"/>
              <a:t>Add a Footer</a:t>
            </a:r>
          </a:p>
        </p:txBody>
      </p:sp>
      <p:sp>
        <p:nvSpPr>
          <p:cNvPr id="9" name="Rectangle: Single Corner Snipped 8" descr="Footer accent box">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id="{3E9BAE4F-16CE-4F5D-9BC7-2CB992790F2F}"/>
              </a:ext>
            </a:extLst>
          </p:cNvPr>
          <p:cNvSpPr>
            <a:spLocks noGrp="1"/>
          </p:cNvSpPr>
          <p:nvPr>
            <p:ph type="subTitle" idx="1"/>
          </p:nvPr>
        </p:nvSpPr>
        <p:spPr/>
        <p:txBody>
          <a:bodyPr/>
          <a:lstStyle/>
          <a:p>
            <a:r>
              <a:rPr lang="en-US" dirty="0"/>
              <a:t>SUBTITLE GOES HERE</a:t>
            </a:r>
          </a:p>
        </p:txBody>
      </p:sp>
      <p:sp>
        <p:nvSpPr>
          <p:cNvPr id="2" name="Footer Placeholder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a:lstStyle/>
          <a:p>
            <a:r>
              <a:rPr lang="en-US" dirty="0"/>
              <a:t>Add a Footer</a:t>
            </a:r>
          </a:p>
        </p:txBody>
      </p:sp>
      <p:sp>
        <p:nvSpPr>
          <p:cNvPr id="25" name="Rectangle: Single Corner Snipped 24" descr="Footer accent box">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86D306-B4E6-47AF-A7F0-22B0BB044488}"/>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13125"/>
          </a:xfrm>
        </p:spPr>
        <p:txBody>
          <a:bodyPr anchor="ctr">
            <a:normAutofit/>
          </a:bodyPr>
          <a:lstStyle/>
          <a:p>
            <a:pPr marL="0" indent="0" algn="ctr">
              <a:lnSpc>
                <a:spcPct val="100000"/>
              </a:lnSpc>
              <a:buNone/>
            </a:pPr>
            <a:r>
              <a:rPr lang="en-US" sz="6000" u="sng" dirty="0">
                <a:hlinkClick r:id="rId2">
                  <a:extLst>
                    <a:ext uri="{A12FA001-AC4F-418D-AE19-62706E023703}">
                      <ahyp:hlinkClr xmlns:ahyp="http://schemas.microsoft.com/office/drawing/2018/hyperlinkcolor" val="tx"/>
                    </a:ext>
                  </a:extLst>
                </a:hlinkClick>
              </a:rPr>
              <a:t>Template Editing Instructions and Feedback</a:t>
            </a:r>
            <a:endParaRPr lang="en-US" sz="6000"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YOUR TITLE</a:t>
            </a:r>
            <a:br>
              <a:rPr lang="en-US" dirty="0"/>
            </a:br>
            <a:r>
              <a:rPr lang="en-US" dirty="0"/>
              <a:t>GOES HERE</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3" name="Footer Placeholder 2">
            <a:extLst>
              <a:ext uri="{FF2B5EF4-FFF2-40B4-BE49-F238E27FC236}">
                <a16:creationId xmlns:a16="http://schemas.microsoft.com/office/drawing/2014/main" id="{6F5A9FF5-7F76-43F9-8EBE-606AC1E2C553}"/>
              </a:ext>
            </a:extLst>
          </p:cNvPr>
          <p:cNvSpPr>
            <a:spLocks noGrp="1"/>
          </p:cNvSpPr>
          <p:nvPr>
            <p:ph type="ftr" sz="quarter" idx="16"/>
          </p:nvPr>
        </p:nvSpPr>
        <p:spPr/>
        <p:txBody>
          <a:bodyPr/>
          <a:lstStyle/>
          <a:p>
            <a:r>
              <a:rPr lang="en-US" dirty="0"/>
              <a:t>Add a Footer</a:t>
            </a:r>
          </a:p>
        </p:txBody>
      </p:sp>
      <p:sp>
        <p:nvSpPr>
          <p:cNvPr id="11" name="Rectangle: Single Corner Snipped 10" descr="Footer accent box">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42A4A83C-0C6B-4A7C-B582-33988B027F1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fontScale="90000"/>
          </a:bodyPr>
          <a:lstStyle/>
          <a:p>
            <a:r>
              <a:rPr lang="en-US" dirty="0"/>
              <a:t>The future of electric cars n</a:t>
            </a:r>
            <a:endParaRPr lang="en-US" dirty="0">
              <a:solidFill>
                <a:schemeClr val="bg1"/>
              </a:solidFill>
            </a:endParaRP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t>SUBTITLE GOES HERE</a:t>
            </a:r>
          </a:p>
        </p:txBody>
      </p:sp>
      <p:sp>
        <p:nvSpPr>
          <p:cNvPr id="8" name="Footer Placeholder 7">
            <a:extLst>
              <a:ext uri="{FF2B5EF4-FFF2-40B4-BE49-F238E27FC236}">
                <a16:creationId xmlns:a16="http://schemas.microsoft.com/office/drawing/2014/main" id="{B534C07A-363B-4948-8546-2503B45830DC}"/>
              </a:ext>
            </a:extLst>
          </p:cNvPr>
          <p:cNvSpPr>
            <a:spLocks noGrp="1"/>
          </p:cNvSpPr>
          <p:nvPr>
            <p:ph type="ftr" sz="quarter" idx="16"/>
          </p:nvPr>
        </p:nvSpPr>
        <p:spPr/>
        <p:txBody>
          <a:bodyPr/>
          <a:lstStyle/>
          <a:p>
            <a:r>
              <a:rPr lang="en-US" dirty="0"/>
              <a:t>Add a Footer</a:t>
            </a:r>
          </a:p>
        </p:txBody>
      </p:sp>
      <p:sp>
        <p:nvSpPr>
          <p:cNvPr id="17" name="Rectangle: Single Corner Snipped 16" descr="Footer accent box">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Slide Number Placeholder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Chart, histogram&#10;&#10;Description automatically generated">
            <a:extLst>
              <a:ext uri="{FF2B5EF4-FFF2-40B4-BE49-F238E27FC236}">
                <a16:creationId xmlns:a16="http://schemas.microsoft.com/office/drawing/2014/main" id="{58F3AA10-F8AA-4A79-8369-93BB773A06D3}"/>
              </a:ext>
            </a:extLst>
          </p:cNvPr>
          <p:cNvPicPr>
            <a:picLocks noGrp="1" noChangeAspect="1"/>
          </p:cNvPicPr>
          <p:nvPr>
            <p:ph type="pic" sz="quarter" idx="15"/>
          </p:nvPr>
        </p:nvPicPr>
        <p:blipFill rotWithShape="1">
          <a:blip r:embed="rId2"/>
          <a:srcRect t="-1" r="31322" b="-1"/>
          <a:stretch/>
        </p:blipFill>
        <p:spPr>
          <a:xfrm>
            <a:off x="5390642" y="1739238"/>
            <a:ext cx="6158627" cy="4147427"/>
          </a:xfrm>
          <a:noFill/>
        </p:spPr>
      </p:pic>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431498" y="675303"/>
            <a:ext cx="6117771" cy="573989"/>
          </a:xfrm>
        </p:spPr>
        <p:txBody>
          <a:bodyPr anchor="ctr">
            <a:normAutofit/>
          </a:bodyPr>
          <a:lstStyle/>
          <a:p>
            <a:r>
              <a:rPr lang="en-US" dirty="0"/>
              <a:t>Zero Vehicle Households (HHs)</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a:xfrm>
            <a:off x="5431498" y="1304187"/>
            <a:ext cx="6076915" cy="407670"/>
          </a:xfrm>
        </p:spPr>
        <p:txBody>
          <a:bodyPr>
            <a:normAutofit fontScale="70000" lnSpcReduction="20000"/>
          </a:bodyPr>
          <a:lstStyle/>
          <a:p>
            <a:r>
              <a:rPr lang="en-US" dirty="0"/>
              <a:t>Rural areas have significantly less 0 vehicle HHs compared to the nation</a:t>
            </a:r>
          </a:p>
        </p:txBody>
      </p:sp>
      <p:sp>
        <p:nvSpPr>
          <p:cNvPr id="11" name="Footer Placeholder 10">
            <a:extLst>
              <a:ext uri="{FF2B5EF4-FFF2-40B4-BE49-F238E27FC236}">
                <a16:creationId xmlns:a16="http://schemas.microsoft.com/office/drawing/2014/main" id="{27599ABA-671B-4E90-B4E8-5B2482234ACA}"/>
              </a:ext>
            </a:extLst>
          </p:cNvPr>
          <p:cNvSpPr>
            <a:spLocks noGrp="1"/>
          </p:cNvSpPr>
          <p:nvPr>
            <p:ph type="ftr" sz="quarter" idx="16"/>
          </p:nvPr>
        </p:nvSpPr>
        <p:spPr>
          <a:xfrm>
            <a:off x="595884" y="6405747"/>
            <a:ext cx="4537976" cy="427682"/>
          </a:xfrm>
        </p:spPr>
        <p:txBody>
          <a:bodyPr anchor="ctr">
            <a:normAutofit fontScale="32500" lnSpcReduction="20000"/>
          </a:bodyPr>
          <a:lstStyle/>
          <a:p>
            <a:pPr>
              <a:spcAft>
                <a:spcPts val="600"/>
              </a:spcAft>
            </a:pPr>
            <a:r>
              <a:rPr lang="en-US" sz="3100" dirty="0">
                <a:hlinkClick r:id="rId3"/>
              </a:rPr>
              <a:t>https://data.census.gov/cedsci/table?tid=ACSDP5Y2019.DP04&amp;hidePreview=true</a:t>
            </a:r>
            <a:endParaRPr lang="en-US" sz="3100" dirty="0"/>
          </a:p>
          <a:p>
            <a:pPr>
              <a:spcAft>
                <a:spcPts val="600"/>
              </a:spcAft>
            </a:pPr>
            <a:endParaRPr lang="en-US" dirty="0"/>
          </a:p>
        </p:txBody>
      </p:sp>
      <p:sp>
        <p:nvSpPr>
          <p:cNvPr id="12" name="Slide Number Placeholder 11">
            <a:extLst>
              <a:ext uri="{FF2B5EF4-FFF2-40B4-BE49-F238E27FC236}">
                <a16:creationId xmlns:a16="http://schemas.microsoft.com/office/drawing/2014/main" id="{A40D7403-0D24-42D0-9DE5-23601D8FBC17}"/>
              </a:ext>
            </a:extLst>
          </p:cNvPr>
          <p:cNvSpPr>
            <a:spLocks noGrp="1"/>
          </p:cNvSpPr>
          <p:nvPr>
            <p:ph type="sldNum" sz="quarter" idx="17"/>
          </p:nvPr>
        </p:nvSpPr>
        <p:spPr>
          <a:xfrm>
            <a:off x="11549269" y="6405746"/>
            <a:ext cx="642731" cy="407804"/>
          </a:xfrm>
        </p:spPr>
        <p:txBody>
          <a:bodyPr anchor="ctr">
            <a:normAutofit/>
          </a:bodyPr>
          <a:lstStyle/>
          <a:p>
            <a:pPr>
              <a:spcAft>
                <a:spcPts val="600"/>
              </a:spcAft>
            </a:pPr>
            <a:fld id="{8C2E478F-E849-4A8C-AF1F-CBCC78A7CBFA}" type="slidenum">
              <a:rPr lang="en-US" smtClean="0"/>
              <a:pPr>
                <a:spcAft>
                  <a:spcPts val="600"/>
                </a:spcAft>
              </a:pPr>
              <a:t>4</a:t>
            </a:fld>
            <a:endParaRPr lang="en-US"/>
          </a:p>
        </p:txBody>
      </p:sp>
      <p:sp>
        <p:nvSpPr>
          <p:cNvPr id="36" name="Rectangle 35">
            <a:extLst>
              <a:ext uri="{FF2B5EF4-FFF2-40B4-BE49-F238E27FC236}">
                <a16:creationId xmlns:a16="http://schemas.microsoft.com/office/drawing/2014/main" id="{9C123A60-91D2-4553-8DA0-CDCCC6BAE5B0}"/>
              </a:ext>
            </a:extLst>
          </p:cNvPr>
          <p:cNvSpPr/>
          <p:nvPr/>
        </p:nvSpPr>
        <p:spPr>
          <a:xfrm>
            <a:off x="275422" y="1811587"/>
            <a:ext cx="3547431" cy="2554545"/>
          </a:xfrm>
          <a:prstGeom prst="rect">
            <a:avLst/>
          </a:prstGeom>
          <a:noFill/>
          <a:ln w="57150">
            <a:solidFill>
              <a:schemeClr val="accent2">
                <a:lumMod val="75000"/>
              </a:schemeClr>
            </a:solid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4000" dirty="0">
                <a:ln w="0"/>
                <a:solidFill>
                  <a:schemeClr val="bg1"/>
                </a:solidFill>
                <a:effectLst/>
              </a:rPr>
              <a:t>U.S.A.</a:t>
            </a:r>
          </a:p>
          <a:p>
            <a:pPr algn="ctr"/>
            <a:r>
              <a:rPr lang="en-US" sz="4000" dirty="0">
                <a:ln w="0"/>
                <a:solidFill>
                  <a:schemeClr val="bg1"/>
                </a:solidFill>
                <a:effectLst/>
              </a:rPr>
              <a:t>Zero Vehicle Households:</a:t>
            </a:r>
          </a:p>
          <a:p>
            <a:pPr algn="ctr"/>
            <a:r>
              <a:rPr lang="en-US" sz="4000" dirty="0">
                <a:ln w="0"/>
                <a:solidFill>
                  <a:schemeClr val="bg1"/>
                </a:solidFill>
                <a:effectLst/>
              </a:rPr>
              <a:t>8.6 %</a:t>
            </a:r>
          </a:p>
        </p:txBody>
      </p:sp>
      <p:cxnSp>
        <p:nvCxnSpPr>
          <p:cNvPr id="38" name="Straight Connector 37">
            <a:extLst>
              <a:ext uri="{FF2B5EF4-FFF2-40B4-BE49-F238E27FC236}">
                <a16:creationId xmlns:a16="http://schemas.microsoft.com/office/drawing/2014/main" id="{CD0A64F7-281C-48F2-B178-F7A5A108CC5E}"/>
              </a:ext>
            </a:extLst>
          </p:cNvPr>
          <p:cNvCxnSpPr>
            <a:cxnSpLocks/>
          </p:cNvCxnSpPr>
          <p:nvPr/>
        </p:nvCxnSpPr>
        <p:spPr>
          <a:xfrm flipV="1">
            <a:off x="8510875" y="1734275"/>
            <a:ext cx="0" cy="4152390"/>
          </a:xfrm>
          <a:prstGeom prst="line">
            <a:avLst/>
          </a:prstGeom>
          <a:ln w="31750" cmpd="sng">
            <a:solidFill>
              <a:schemeClr val="accent2"/>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0775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hart, box and whisker chart&#10;&#10;Description automatically generated">
            <a:extLst>
              <a:ext uri="{FF2B5EF4-FFF2-40B4-BE49-F238E27FC236}">
                <a16:creationId xmlns:a16="http://schemas.microsoft.com/office/drawing/2014/main" id="{FE701098-85F1-4C35-909E-BAB76C8A2E63}"/>
              </a:ext>
            </a:extLst>
          </p:cNvPr>
          <p:cNvPicPr>
            <a:picLocks noGrp="1" noChangeAspect="1"/>
          </p:cNvPicPr>
          <p:nvPr>
            <p:ph idx="1"/>
          </p:nvPr>
        </p:nvPicPr>
        <p:blipFill rotWithShape="1">
          <a:blip r:embed="rId2"/>
          <a:stretch/>
        </p:blipFill>
        <p:spPr>
          <a:xfrm>
            <a:off x="2317269" y="1189038"/>
            <a:ext cx="7557462" cy="4987925"/>
          </a:xfrm>
          <a:noFill/>
        </p:spPr>
      </p:pic>
      <p:sp>
        <p:nvSpPr>
          <p:cNvPr id="12" name="Speech Bubble: Rectangle with Corners Rounded 11">
            <a:extLst>
              <a:ext uri="{FF2B5EF4-FFF2-40B4-BE49-F238E27FC236}">
                <a16:creationId xmlns:a16="http://schemas.microsoft.com/office/drawing/2014/main" id="{666C9523-E527-4CBC-A2DD-60EC056BD917}"/>
              </a:ext>
            </a:extLst>
          </p:cNvPr>
          <p:cNvSpPr/>
          <p:nvPr/>
        </p:nvSpPr>
        <p:spPr>
          <a:xfrm>
            <a:off x="9346020" y="4328205"/>
            <a:ext cx="2434854" cy="615553"/>
          </a:xfrm>
          <a:prstGeom prst="wedgeRoundRectCallout">
            <a:avLst>
              <a:gd name="adj1" fmla="val -37621"/>
              <a:gd name="adj2" fmla="val 70177"/>
              <a:gd name="adj3" fmla="val 1666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2">
            <a:extLst>
              <a:ext uri="{FF2B5EF4-FFF2-40B4-BE49-F238E27FC236}">
                <a16:creationId xmlns:a16="http://schemas.microsoft.com/office/drawing/2014/main" id="{0E5388AF-4ED6-442F-BDC0-B2D4D4062E91}"/>
              </a:ext>
            </a:extLst>
          </p:cNvPr>
          <p:cNvSpPr>
            <a:spLocks noGrp="1"/>
          </p:cNvSpPr>
          <p:nvPr>
            <p:ph type="title"/>
          </p:nvPr>
        </p:nvSpPr>
        <p:spPr>
          <a:xfrm>
            <a:off x="594519" y="0"/>
            <a:ext cx="11002962" cy="1189038"/>
          </a:xfrm>
        </p:spPr>
        <p:txBody>
          <a:bodyPr anchor="ctr">
            <a:normAutofit/>
          </a:bodyPr>
          <a:lstStyle/>
          <a:p>
            <a:r>
              <a:rPr lang="en-US" sz="4000" dirty="0"/>
              <a:t>Rural areas: Seniors, poverty, and unemployment</a:t>
            </a:r>
          </a:p>
        </p:txBody>
      </p:sp>
      <p:sp>
        <p:nvSpPr>
          <p:cNvPr id="5" name="Footer Placeholder 4">
            <a:extLst>
              <a:ext uri="{FF2B5EF4-FFF2-40B4-BE49-F238E27FC236}">
                <a16:creationId xmlns:a16="http://schemas.microsoft.com/office/drawing/2014/main" id="{2D788E78-202D-4552-BA6E-9869C925140D}"/>
              </a:ext>
            </a:extLst>
          </p:cNvPr>
          <p:cNvSpPr>
            <a:spLocks noGrp="1"/>
          </p:cNvSpPr>
          <p:nvPr>
            <p:ph type="ftr" sz="quarter" idx="10"/>
          </p:nvPr>
        </p:nvSpPr>
        <p:spPr>
          <a:xfrm>
            <a:off x="595884" y="6468303"/>
            <a:ext cx="4114800" cy="365125"/>
          </a:xfrm>
        </p:spPr>
        <p:txBody>
          <a:bodyPr anchor="ctr">
            <a:normAutofit/>
          </a:bodyPr>
          <a:lstStyle/>
          <a:p>
            <a:pPr>
              <a:spcAft>
                <a:spcPts val="600"/>
              </a:spcAft>
            </a:pPr>
            <a:r>
              <a:rPr lang="en-US"/>
              <a:t>Add a Footer</a:t>
            </a:r>
          </a:p>
        </p:txBody>
      </p:sp>
      <p:sp>
        <p:nvSpPr>
          <p:cNvPr id="6" name="Slide Number Placeholder 5">
            <a:extLst>
              <a:ext uri="{FF2B5EF4-FFF2-40B4-BE49-F238E27FC236}">
                <a16:creationId xmlns:a16="http://schemas.microsoft.com/office/drawing/2014/main" id="{EDFB4D4B-8524-4562-89A3-D53A9ED91368}"/>
              </a:ext>
            </a:extLst>
          </p:cNvPr>
          <p:cNvSpPr>
            <a:spLocks noGrp="1"/>
          </p:cNvSpPr>
          <p:nvPr>
            <p:ph type="sldNum" sz="quarter" idx="11"/>
          </p:nvPr>
        </p:nvSpPr>
        <p:spPr>
          <a:xfrm>
            <a:off x="11549269" y="6405746"/>
            <a:ext cx="642731" cy="407804"/>
          </a:xfrm>
        </p:spPr>
        <p:txBody>
          <a:bodyPr anchor="ctr">
            <a:normAutofit/>
          </a:bodyPr>
          <a:lstStyle/>
          <a:p>
            <a:pPr>
              <a:spcAft>
                <a:spcPts val="600"/>
              </a:spcAft>
            </a:pPr>
            <a:fld id="{8C2E478F-E849-4A8C-AF1F-CBCC78A7CBFA}" type="slidenum">
              <a:rPr lang="en-US" smtClean="0"/>
              <a:pPr>
                <a:spcAft>
                  <a:spcPts val="600"/>
                </a:spcAft>
              </a:pPr>
              <a:t>5</a:t>
            </a:fld>
            <a:endParaRPr lang="en-US"/>
          </a:p>
        </p:txBody>
      </p:sp>
      <p:sp>
        <p:nvSpPr>
          <p:cNvPr id="11" name="Rectangle 10">
            <a:extLst>
              <a:ext uri="{FF2B5EF4-FFF2-40B4-BE49-F238E27FC236}">
                <a16:creationId xmlns:a16="http://schemas.microsoft.com/office/drawing/2014/main" id="{4D789DC8-7412-466F-9C2B-2628861D067D}"/>
              </a:ext>
            </a:extLst>
          </p:cNvPr>
          <p:cNvSpPr/>
          <p:nvPr/>
        </p:nvSpPr>
        <p:spPr>
          <a:xfrm>
            <a:off x="9208951" y="4349104"/>
            <a:ext cx="2690036" cy="584775"/>
          </a:xfrm>
          <a:prstGeom prst="rect">
            <a:avLst/>
          </a:prstGeom>
          <a:noFill/>
        </p:spPr>
        <p:txBody>
          <a:bodyPr wrap="square" lIns="91440" tIns="45720" rIns="91440" bIns="45720">
            <a:spAutoFit/>
          </a:bodyPr>
          <a:lstStyle/>
          <a:p>
            <a:pPr algn="ctr"/>
            <a:r>
              <a:rPr lang="en-US" sz="1600" b="1" cap="none" spc="0" dirty="0">
                <a:ln w="9525">
                  <a:noFill/>
                  <a:prstDash val="solid"/>
                </a:ln>
                <a:solidFill>
                  <a:schemeClr val="tx2"/>
                </a:solidFill>
              </a:rPr>
              <a:t>U.S. Unemployment: 3.4 %</a:t>
            </a:r>
          </a:p>
          <a:p>
            <a:pPr algn="ctr"/>
            <a:r>
              <a:rPr lang="en-US" sz="1600" b="1" dirty="0">
                <a:ln w="9525">
                  <a:noFill/>
                  <a:prstDash val="solid"/>
                </a:ln>
                <a:solidFill>
                  <a:schemeClr val="tx2"/>
                </a:solidFill>
              </a:rPr>
              <a:t>Rural Unemployment: 5.0 %</a:t>
            </a:r>
            <a:endParaRPr lang="en-US" sz="1600" b="1" cap="none" spc="0" dirty="0">
              <a:ln w="9525">
                <a:noFill/>
                <a:prstDash val="solid"/>
              </a:ln>
              <a:solidFill>
                <a:schemeClr val="tx2"/>
              </a:solidFill>
            </a:endParaRPr>
          </a:p>
        </p:txBody>
      </p:sp>
      <p:sp>
        <p:nvSpPr>
          <p:cNvPr id="21" name="Speech Bubble: Rectangle with Corners Rounded 20">
            <a:extLst>
              <a:ext uri="{FF2B5EF4-FFF2-40B4-BE49-F238E27FC236}">
                <a16:creationId xmlns:a16="http://schemas.microsoft.com/office/drawing/2014/main" id="{BB6B29B5-D689-46F9-A227-32A858880B44}"/>
              </a:ext>
            </a:extLst>
          </p:cNvPr>
          <p:cNvSpPr/>
          <p:nvPr/>
        </p:nvSpPr>
        <p:spPr>
          <a:xfrm>
            <a:off x="6096000" y="2673070"/>
            <a:ext cx="2328530" cy="615553"/>
          </a:xfrm>
          <a:prstGeom prst="wedgeRoundRectCallout">
            <a:avLst>
              <a:gd name="adj1" fmla="val -37621"/>
              <a:gd name="adj2" fmla="val 70177"/>
              <a:gd name="adj3" fmla="val 1666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C54E22-438D-49E8-BFE8-DED965DEF20F}"/>
              </a:ext>
            </a:extLst>
          </p:cNvPr>
          <p:cNvSpPr/>
          <p:nvPr/>
        </p:nvSpPr>
        <p:spPr>
          <a:xfrm>
            <a:off x="5915247" y="2673070"/>
            <a:ext cx="2690036" cy="584775"/>
          </a:xfrm>
          <a:prstGeom prst="rect">
            <a:avLst/>
          </a:prstGeom>
          <a:noFill/>
        </p:spPr>
        <p:txBody>
          <a:bodyPr wrap="square" lIns="91440" tIns="45720" rIns="91440" bIns="45720">
            <a:spAutoFit/>
          </a:bodyPr>
          <a:lstStyle/>
          <a:p>
            <a:pPr algn="ctr"/>
            <a:r>
              <a:rPr lang="en-US" sz="1600" b="1" cap="none" spc="0" dirty="0">
                <a:ln w="9525">
                  <a:noFill/>
                  <a:prstDash val="solid"/>
                </a:ln>
                <a:solidFill>
                  <a:schemeClr val="tx2"/>
                </a:solidFill>
              </a:rPr>
              <a:t>U.S. Poverty: 11.8 %</a:t>
            </a:r>
          </a:p>
          <a:p>
            <a:pPr algn="ctr"/>
            <a:r>
              <a:rPr lang="en-US" sz="1600" b="1" dirty="0">
                <a:ln w="9525">
                  <a:noFill/>
                  <a:prstDash val="solid"/>
                </a:ln>
                <a:solidFill>
                  <a:schemeClr val="tx2"/>
                </a:solidFill>
              </a:rPr>
              <a:t>Rural Poverty: 12.5 %</a:t>
            </a:r>
            <a:endParaRPr lang="en-US" sz="1600" b="1" cap="none" spc="0" dirty="0">
              <a:ln w="9525">
                <a:noFill/>
                <a:prstDash val="solid"/>
              </a:ln>
              <a:solidFill>
                <a:schemeClr val="tx2"/>
              </a:solidFill>
            </a:endParaRPr>
          </a:p>
        </p:txBody>
      </p:sp>
      <p:sp>
        <p:nvSpPr>
          <p:cNvPr id="25" name="Speech Bubble: Rectangle with Corners Rounded 24">
            <a:extLst>
              <a:ext uri="{FF2B5EF4-FFF2-40B4-BE49-F238E27FC236}">
                <a16:creationId xmlns:a16="http://schemas.microsoft.com/office/drawing/2014/main" id="{1943BC7A-4AAD-4C07-84AB-238CB041B97A}"/>
              </a:ext>
            </a:extLst>
          </p:cNvPr>
          <p:cNvSpPr/>
          <p:nvPr/>
        </p:nvSpPr>
        <p:spPr>
          <a:xfrm>
            <a:off x="3198353" y="1845741"/>
            <a:ext cx="2328530" cy="615553"/>
          </a:xfrm>
          <a:prstGeom prst="wedgeRoundRectCallout">
            <a:avLst>
              <a:gd name="adj1" fmla="val -14332"/>
              <a:gd name="adj2" fmla="val 116815"/>
              <a:gd name="adj3" fmla="val 16667"/>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42A1118-2202-45C1-80DD-96CAC14C7662}"/>
              </a:ext>
            </a:extLst>
          </p:cNvPr>
          <p:cNvSpPr/>
          <p:nvPr/>
        </p:nvSpPr>
        <p:spPr>
          <a:xfrm>
            <a:off x="3017600" y="1845741"/>
            <a:ext cx="2690036" cy="584775"/>
          </a:xfrm>
          <a:prstGeom prst="rect">
            <a:avLst/>
          </a:prstGeom>
          <a:noFill/>
        </p:spPr>
        <p:txBody>
          <a:bodyPr wrap="square" lIns="91440" tIns="45720" rIns="91440" bIns="45720">
            <a:spAutoFit/>
          </a:bodyPr>
          <a:lstStyle/>
          <a:p>
            <a:pPr algn="ctr"/>
            <a:r>
              <a:rPr lang="en-US" sz="1600" b="1" cap="none" spc="0" dirty="0">
                <a:ln w="9525">
                  <a:noFill/>
                  <a:prstDash val="solid"/>
                </a:ln>
                <a:solidFill>
                  <a:schemeClr val="tx2"/>
                </a:solidFill>
              </a:rPr>
              <a:t>U.S. Seniors: 16.0 %</a:t>
            </a:r>
          </a:p>
          <a:p>
            <a:pPr algn="ctr"/>
            <a:r>
              <a:rPr lang="en-US" sz="1600" b="1" dirty="0">
                <a:ln w="9525">
                  <a:noFill/>
                  <a:prstDash val="solid"/>
                </a:ln>
                <a:solidFill>
                  <a:schemeClr val="tx2"/>
                </a:solidFill>
              </a:rPr>
              <a:t>Rural Seniors: 18.4 %</a:t>
            </a:r>
            <a:endParaRPr lang="en-US" sz="1600" b="1" cap="none" spc="0" dirty="0">
              <a:ln w="9525">
                <a:noFill/>
                <a:prstDash val="solid"/>
              </a:ln>
              <a:solidFill>
                <a:schemeClr val="tx2"/>
              </a:solidFill>
            </a:endParaRPr>
          </a:p>
        </p:txBody>
      </p:sp>
    </p:spTree>
    <p:extLst>
      <p:ext uri="{BB962C8B-B14F-4D97-AF65-F5344CB8AC3E}">
        <p14:creationId xmlns:p14="http://schemas.microsoft.com/office/powerpoint/2010/main" val="31885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5" presetClass="emph" presetSubtype="0" fill="hold" grpId="1" nodeType="clickEffect">
                                  <p:stCondLst>
                                    <p:cond delay="0"/>
                                  </p:stCondLst>
                                  <p:childTnLst>
                                    <p:animClr clrSpc="hsl" dir="cw">
                                      <p:cBhvr override="childStyle">
                                        <p:cTn id="12" dur="500" fill="hold"/>
                                        <p:tgtEl>
                                          <p:spTgt spid="25"/>
                                        </p:tgtEl>
                                        <p:attrNameLst>
                                          <p:attrName>style.color</p:attrName>
                                        </p:attrNameLst>
                                      </p:cBhvr>
                                      <p:by>
                                        <p:hsl h="0" s="-70588" l="0"/>
                                      </p:by>
                                    </p:animClr>
                                    <p:animClr clrSpc="hsl" dir="cw">
                                      <p:cBhvr>
                                        <p:cTn id="13" dur="500" fill="hold"/>
                                        <p:tgtEl>
                                          <p:spTgt spid="25"/>
                                        </p:tgtEl>
                                        <p:attrNameLst>
                                          <p:attrName>fillcolor</p:attrName>
                                        </p:attrNameLst>
                                      </p:cBhvr>
                                      <p:by>
                                        <p:hsl h="0" s="-70588" l="0"/>
                                      </p:by>
                                    </p:animClr>
                                    <p:animClr clrSpc="hsl" dir="cw">
                                      <p:cBhvr>
                                        <p:cTn id="14" dur="500" fill="hold"/>
                                        <p:tgtEl>
                                          <p:spTgt spid="25"/>
                                        </p:tgtEl>
                                        <p:attrNameLst>
                                          <p:attrName>stroke.color</p:attrName>
                                        </p:attrNameLst>
                                      </p:cBhvr>
                                      <p:by>
                                        <p:hsl h="0" s="-70588" l="0"/>
                                      </p:by>
                                    </p:animClr>
                                    <p:set>
                                      <p:cBhvr>
                                        <p:cTn id="15" dur="500" fill="hold"/>
                                        <p:tgtEl>
                                          <p:spTgt spid="25"/>
                                        </p:tgtEl>
                                        <p:attrNameLst>
                                          <p:attrName>fill.type</p:attrName>
                                        </p:attrNameLst>
                                      </p:cBhvr>
                                      <p:to>
                                        <p:strVal val="solid"/>
                                      </p:to>
                                    </p:set>
                                  </p:childTnLst>
                                </p:cTn>
                              </p:par>
                              <p:par>
                                <p:cTn id="16" presetID="25" presetClass="emph" presetSubtype="0" fill="hold" grpId="1" nodeType="withEffect">
                                  <p:stCondLst>
                                    <p:cond delay="0"/>
                                  </p:stCondLst>
                                  <p:childTnLst>
                                    <p:animClr clrSpc="hsl" dir="cw">
                                      <p:cBhvr override="childStyle">
                                        <p:cTn id="17" dur="500" fill="hold"/>
                                        <p:tgtEl>
                                          <p:spTgt spid="28"/>
                                        </p:tgtEl>
                                        <p:attrNameLst>
                                          <p:attrName>style.color</p:attrName>
                                        </p:attrNameLst>
                                      </p:cBhvr>
                                      <p:by>
                                        <p:hsl h="0" s="-70588" l="0"/>
                                      </p:by>
                                    </p:animClr>
                                    <p:animClr clrSpc="hsl" dir="cw">
                                      <p:cBhvr>
                                        <p:cTn id="18" dur="500" fill="hold"/>
                                        <p:tgtEl>
                                          <p:spTgt spid="28"/>
                                        </p:tgtEl>
                                        <p:attrNameLst>
                                          <p:attrName>fillcolor</p:attrName>
                                        </p:attrNameLst>
                                      </p:cBhvr>
                                      <p:by>
                                        <p:hsl h="0" s="-70588" l="0"/>
                                      </p:by>
                                    </p:animClr>
                                    <p:animClr clrSpc="hsl" dir="cw">
                                      <p:cBhvr>
                                        <p:cTn id="19" dur="500" fill="hold"/>
                                        <p:tgtEl>
                                          <p:spTgt spid="28"/>
                                        </p:tgtEl>
                                        <p:attrNameLst>
                                          <p:attrName>stroke.color</p:attrName>
                                        </p:attrNameLst>
                                      </p:cBhvr>
                                      <p:by>
                                        <p:hsl h="0" s="-70588" l="0"/>
                                      </p:by>
                                    </p:animClr>
                                    <p:set>
                                      <p:cBhvr>
                                        <p:cTn id="20" dur="500" fill="hold"/>
                                        <p:tgtEl>
                                          <p:spTgt spid="28"/>
                                        </p:tgtEl>
                                        <p:attrNameLst>
                                          <p:attrName>fill.type</p:attrName>
                                        </p:attrNameLst>
                                      </p:cBhvr>
                                      <p:to>
                                        <p:strVal val="solid"/>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25" presetClass="emph" presetSubtype="0" fill="hold" grpId="1" nodeType="withEffect">
                                  <p:stCondLst>
                                    <p:cond delay="0"/>
                                  </p:stCondLst>
                                  <p:childTnLst>
                                    <p:animClr clrSpc="hsl" dir="cw">
                                      <p:cBhvr override="childStyle">
                                        <p:cTn id="32" dur="500" fill="hold"/>
                                        <p:tgtEl>
                                          <p:spTgt spid="21"/>
                                        </p:tgtEl>
                                        <p:attrNameLst>
                                          <p:attrName>style.color</p:attrName>
                                        </p:attrNameLst>
                                      </p:cBhvr>
                                      <p:by>
                                        <p:hsl h="0" s="-70588" l="0"/>
                                      </p:by>
                                    </p:animClr>
                                    <p:animClr clrSpc="hsl" dir="cw">
                                      <p:cBhvr>
                                        <p:cTn id="33" dur="500" fill="hold"/>
                                        <p:tgtEl>
                                          <p:spTgt spid="21"/>
                                        </p:tgtEl>
                                        <p:attrNameLst>
                                          <p:attrName>fillcolor</p:attrName>
                                        </p:attrNameLst>
                                      </p:cBhvr>
                                      <p:by>
                                        <p:hsl h="0" s="-70588" l="0"/>
                                      </p:by>
                                    </p:animClr>
                                    <p:animClr clrSpc="hsl" dir="cw">
                                      <p:cBhvr>
                                        <p:cTn id="34" dur="500" fill="hold"/>
                                        <p:tgtEl>
                                          <p:spTgt spid="21"/>
                                        </p:tgtEl>
                                        <p:attrNameLst>
                                          <p:attrName>stroke.color</p:attrName>
                                        </p:attrNameLst>
                                      </p:cBhvr>
                                      <p:by>
                                        <p:hsl h="0" s="-70588" l="0"/>
                                      </p:by>
                                    </p:animClr>
                                    <p:set>
                                      <p:cBhvr>
                                        <p:cTn id="35" dur="500" fill="hold"/>
                                        <p:tgtEl>
                                          <p:spTgt spid="21"/>
                                        </p:tgtEl>
                                        <p:attrNameLst>
                                          <p:attrName>fill.type</p:attrName>
                                        </p:attrNameLst>
                                      </p:cBhvr>
                                      <p:to>
                                        <p:strVal val="solid"/>
                                      </p:to>
                                    </p:set>
                                  </p:childTnLst>
                                </p:cTn>
                              </p:par>
                              <p:par>
                                <p:cTn id="36" presetID="25" presetClass="emph" presetSubtype="0" fill="hold" grpId="1" nodeType="withEffect">
                                  <p:stCondLst>
                                    <p:cond delay="0"/>
                                  </p:stCondLst>
                                  <p:childTnLst>
                                    <p:animClr clrSpc="hsl" dir="cw">
                                      <p:cBhvr override="childStyle">
                                        <p:cTn id="37" dur="500" fill="hold"/>
                                        <p:tgtEl>
                                          <p:spTgt spid="23"/>
                                        </p:tgtEl>
                                        <p:attrNameLst>
                                          <p:attrName>style.color</p:attrName>
                                        </p:attrNameLst>
                                      </p:cBhvr>
                                      <p:by>
                                        <p:hsl h="0" s="-70588" l="0"/>
                                      </p:by>
                                    </p:animClr>
                                    <p:animClr clrSpc="hsl" dir="cw">
                                      <p:cBhvr>
                                        <p:cTn id="38" dur="500" fill="hold"/>
                                        <p:tgtEl>
                                          <p:spTgt spid="23"/>
                                        </p:tgtEl>
                                        <p:attrNameLst>
                                          <p:attrName>fillcolor</p:attrName>
                                        </p:attrNameLst>
                                      </p:cBhvr>
                                      <p:by>
                                        <p:hsl h="0" s="-70588" l="0"/>
                                      </p:by>
                                    </p:animClr>
                                    <p:animClr clrSpc="hsl" dir="cw">
                                      <p:cBhvr>
                                        <p:cTn id="39" dur="500" fill="hold"/>
                                        <p:tgtEl>
                                          <p:spTgt spid="23"/>
                                        </p:tgtEl>
                                        <p:attrNameLst>
                                          <p:attrName>stroke.color</p:attrName>
                                        </p:attrNameLst>
                                      </p:cBhvr>
                                      <p:by>
                                        <p:hsl h="0" s="-70588" l="0"/>
                                      </p:by>
                                    </p:animClr>
                                    <p:set>
                                      <p:cBhvr>
                                        <p:cTn id="40" dur="500" fill="hold"/>
                                        <p:tgtEl>
                                          <p:spTgt spid="23"/>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5" presetClass="emph" presetSubtype="0" fill="hold" grpId="1" nodeType="clickEffect">
                                  <p:stCondLst>
                                    <p:cond delay="0"/>
                                  </p:stCondLst>
                                  <p:childTnLst>
                                    <p:animClr clrSpc="hsl" dir="cw">
                                      <p:cBhvr override="childStyle">
                                        <p:cTn id="44" dur="500" fill="hold"/>
                                        <p:tgtEl>
                                          <p:spTgt spid="11"/>
                                        </p:tgtEl>
                                        <p:attrNameLst>
                                          <p:attrName>style.color</p:attrName>
                                        </p:attrNameLst>
                                      </p:cBhvr>
                                      <p:by>
                                        <p:hsl h="0" s="-70588" l="0"/>
                                      </p:by>
                                    </p:animClr>
                                    <p:animClr clrSpc="hsl" dir="cw">
                                      <p:cBhvr>
                                        <p:cTn id="45" dur="500" fill="hold"/>
                                        <p:tgtEl>
                                          <p:spTgt spid="11"/>
                                        </p:tgtEl>
                                        <p:attrNameLst>
                                          <p:attrName>fillcolor</p:attrName>
                                        </p:attrNameLst>
                                      </p:cBhvr>
                                      <p:by>
                                        <p:hsl h="0" s="-70588" l="0"/>
                                      </p:by>
                                    </p:animClr>
                                    <p:animClr clrSpc="hsl" dir="cw">
                                      <p:cBhvr>
                                        <p:cTn id="46" dur="500" fill="hold"/>
                                        <p:tgtEl>
                                          <p:spTgt spid="11"/>
                                        </p:tgtEl>
                                        <p:attrNameLst>
                                          <p:attrName>stroke.color</p:attrName>
                                        </p:attrNameLst>
                                      </p:cBhvr>
                                      <p:by>
                                        <p:hsl h="0" s="-70588" l="0"/>
                                      </p:by>
                                    </p:animClr>
                                    <p:set>
                                      <p:cBhvr>
                                        <p:cTn id="47" dur="500" fill="hold"/>
                                        <p:tgtEl>
                                          <p:spTgt spid="11"/>
                                        </p:tgtEl>
                                        <p:attrNameLst>
                                          <p:attrName>fill.type</p:attrName>
                                        </p:attrNameLst>
                                      </p:cBhvr>
                                      <p:to>
                                        <p:strVal val="solid"/>
                                      </p:to>
                                    </p:set>
                                  </p:childTnLst>
                                </p:cTn>
                              </p:par>
                              <p:par>
                                <p:cTn id="48" presetID="25" presetClass="emph" presetSubtype="0" fill="hold" grpId="1" nodeType="withEffect">
                                  <p:stCondLst>
                                    <p:cond delay="0"/>
                                  </p:stCondLst>
                                  <p:childTnLst>
                                    <p:animClr clrSpc="hsl" dir="cw">
                                      <p:cBhvr override="childStyle">
                                        <p:cTn id="49" dur="500" fill="hold"/>
                                        <p:tgtEl>
                                          <p:spTgt spid="12"/>
                                        </p:tgtEl>
                                        <p:attrNameLst>
                                          <p:attrName>style.color</p:attrName>
                                        </p:attrNameLst>
                                      </p:cBhvr>
                                      <p:by>
                                        <p:hsl h="0" s="-70588" l="0"/>
                                      </p:by>
                                    </p:animClr>
                                    <p:animClr clrSpc="hsl" dir="cw">
                                      <p:cBhvr>
                                        <p:cTn id="50" dur="500" fill="hold"/>
                                        <p:tgtEl>
                                          <p:spTgt spid="12"/>
                                        </p:tgtEl>
                                        <p:attrNameLst>
                                          <p:attrName>fillcolor</p:attrName>
                                        </p:attrNameLst>
                                      </p:cBhvr>
                                      <p:by>
                                        <p:hsl h="0" s="-70588" l="0"/>
                                      </p:by>
                                    </p:animClr>
                                    <p:animClr clrSpc="hsl" dir="cw">
                                      <p:cBhvr>
                                        <p:cTn id="51" dur="500" fill="hold"/>
                                        <p:tgtEl>
                                          <p:spTgt spid="12"/>
                                        </p:tgtEl>
                                        <p:attrNameLst>
                                          <p:attrName>stroke.color</p:attrName>
                                        </p:attrNameLst>
                                      </p:cBhvr>
                                      <p:by>
                                        <p:hsl h="0" s="-70588" l="0"/>
                                      </p:by>
                                    </p:animClr>
                                    <p:set>
                                      <p:cBhvr>
                                        <p:cTn id="52"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1" grpId="0"/>
      <p:bldP spid="11" grpId="1"/>
      <p:bldP spid="21" grpId="0" animBg="1"/>
      <p:bldP spid="21" grpId="1" animBg="1"/>
      <p:bldP spid="23" grpId="0"/>
      <p:bldP spid="23" grpId="1"/>
      <p:bldP spid="25" grpId="0" animBg="1"/>
      <p:bldP spid="25" grpId="1" animBg="1"/>
      <p:bldP spid="28" grpId="0"/>
      <p:bldP spid="2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3</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id="{F17BB2B3-BB1E-4588-97D3-522970C829A4}"/>
              </a:ext>
            </a:extLst>
          </p:cNvPr>
          <p:cNvSpPr>
            <a:spLocks noGrp="1"/>
          </p:cNvSpPr>
          <p:nvPr>
            <p:ph type="ftr" sz="quarter" idx="14"/>
          </p:nvPr>
        </p:nvSpPr>
        <p:spPr/>
        <p:txBody>
          <a:bodyPr/>
          <a:lstStyle/>
          <a:p>
            <a:r>
              <a:rPr lang="en-US" dirty="0"/>
              <a:t>Add a Footer</a:t>
            </a:r>
          </a:p>
        </p:txBody>
      </p:sp>
      <p:sp>
        <p:nvSpPr>
          <p:cNvPr id="10" name="Rectangle: Single Corner Snipped 9" descr="Footer accent box">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 4</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 5</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YOUR TITLE GOES HERE 7</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164396029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YOUR</a:t>
                      </a:r>
                      <a:r>
                        <a:rPr lang="en-US" sz="2400" baseline="0" dirty="0">
                          <a:solidFill>
                            <a:srgbClr val="2F3342"/>
                          </a:solidFill>
                        </a:rPr>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08DF2641-88A5-4690-98BC-859695C8E3C8}"/>
              </a:ext>
            </a:extLst>
          </p:cNvPr>
          <p:cNvSpPr>
            <a:spLocks noGrp="1"/>
          </p:cNvSpPr>
          <p:nvPr>
            <p:ph type="ftr" sz="quarter" idx="10"/>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77909568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2075</TotalTime>
  <Words>644</Words>
  <Application>Microsoft Office PowerPoint</Application>
  <PresentationFormat>Widescreen</PresentationFormat>
  <Paragraphs>100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Gill Sans</vt:lpstr>
      <vt:lpstr>Gill Sans Light</vt:lpstr>
      <vt:lpstr>Office Theme</vt:lpstr>
      <vt:lpstr>Building electric vehicle infrastructure</vt:lpstr>
      <vt:lpstr>YOUR TITLE GOES HERE</vt:lpstr>
      <vt:lpstr>The future of electric cars n</vt:lpstr>
      <vt:lpstr>Zero Vehicle Households (HHs)</vt:lpstr>
      <vt:lpstr>Rural areas: Seniors, poverty, and unemployment</vt:lpstr>
      <vt:lpstr>YOUR TITLE GOES HERE 3</vt:lpstr>
      <vt:lpstr>YOUR TITLE GOES HERE 4</vt:lpstr>
      <vt:lpstr>Title</vt:lpstr>
      <vt:lpstr>YOUR TITLE GOES HERE 7</vt:lpstr>
      <vt:lpstr>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Louisa Reilly</dc:creator>
  <cp:lastModifiedBy>Louisa Reilly</cp:lastModifiedBy>
  <cp:revision>16</cp:revision>
  <dcterms:created xsi:type="dcterms:W3CDTF">2021-07-12T21:20:07Z</dcterms:created>
  <dcterms:modified xsi:type="dcterms:W3CDTF">2021-07-20T19:58:36Z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