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3" r:id="rId4"/>
  </p:sldMasterIdLst>
  <p:notesMasterIdLst>
    <p:notesMasterId r:id="rId44"/>
  </p:notesMasterIdLst>
  <p:handoutMasterIdLst>
    <p:handoutMasterId r:id="rId45"/>
  </p:handoutMasterIdLst>
  <p:sldIdLst>
    <p:sldId id="256" r:id="rId5"/>
    <p:sldId id="257" r:id="rId6"/>
    <p:sldId id="258" r:id="rId7"/>
    <p:sldId id="259" r:id="rId8"/>
    <p:sldId id="291" r:id="rId9"/>
    <p:sldId id="261" r:id="rId10"/>
    <p:sldId id="262" r:id="rId11"/>
    <p:sldId id="292" r:id="rId12"/>
    <p:sldId id="264" r:id="rId13"/>
    <p:sldId id="265" r:id="rId14"/>
    <p:sldId id="266" r:id="rId15"/>
    <p:sldId id="267" r:id="rId16"/>
    <p:sldId id="293"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94" r:id="rId33"/>
    <p:sldId id="285" r:id="rId34"/>
    <p:sldId id="295" r:id="rId35"/>
    <p:sldId id="298" r:id="rId36"/>
    <p:sldId id="299" r:id="rId37"/>
    <p:sldId id="287" r:id="rId38"/>
    <p:sldId id="296" r:id="rId39"/>
    <p:sldId id="300" r:id="rId40"/>
    <p:sldId id="289" r:id="rId41"/>
    <p:sldId id="290" r:id="rId42"/>
    <p:sldId id="297" r:id="rId43"/>
  </p:sldIdLst>
  <p:sldSz cx="9144000" cy="6858000" type="screen4x3"/>
  <p:notesSz cx="7315200" cy="9601200"/>
  <p:embeddedFontLst>
    <p:embeddedFont>
      <p:font typeface="Calibri" panose="020F0502020204030204" pitchFamily="34" charset="0"/>
      <p:regular r:id="rId46"/>
      <p:bold r:id="rId47"/>
      <p:italic r:id="rId48"/>
      <p:boldItalic r:id="rId49"/>
    </p:embeddedFont>
    <p:embeddedFont>
      <p:font typeface="Candara" panose="020E0502030303020204" pitchFamily="34" charset="0"/>
      <p:regular r:id="rId50"/>
      <p:bold r:id="rId51"/>
      <p:italic r:id="rId52"/>
      <p:boldItalic r:id="rId53"/>
    </p:embeddedFont>
    <p:embeddedFont>
      <p:font typeface="MS PGothic" panose="020B0600070205080204" pitchFamily="34" charset="-128"/>
      <p:regular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33">
          <p15:clr>
            <a:srgbClr val="A4A3A4"/>
          </p15:clr>
        </p15:guide>
        <p15:guide id="2" pos="1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3651" autoAdjust="0"/>
  </p:normalViewPr>
  <p:slideViewPr>
    <p:cSldViewPr snapToGrid="0" showGuides="1">
      <p:cViewPr varScale="1">
        <p:scale>
          <a:sx n="60" d="100"/>
          <a:sy n="60" d="100"/>
        </p:scale>
        <p:origin x="1364"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8"/>
    </p:cViewPr>
  </p:sorterViewPr>
  <p:notesViewPr>
    <p:cSldViewPr snapToGrid="0">
      <p:cViewPr>
        <p:scale>
          <a:sx n="70" d="100"/>
          <a:sy n="70" d="100"/>
        </p:scale>
        <p:origin x="2120" y="32"/>
      </p:cViewPr>
      <p:guideLst>
        <p:guide orient="horz" pos="3033"/>
        <p:guide pos="1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BFF3B1-9BCE-4A0B-844C-1D780EE16DBE}"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D72DEAF2-2C19-4F31-817F-2445A9D38988}">
      <dgm:prSet phldrT="[Text]" custT="1"/>
      <dgm:spPr/>
      <dgm:t>
        <a:bodyPr/>
        <a:lstStyle/>
        <a:p>
          <a:r>
            <a:rPr lang="en-US" sz="1800" dirty="0">
              <a:latin typeface="+mj-lt"/>
            </a:rPr>
            <a:t>Open Connection</a:t>
          </a:r>
        </a:p>
      </dgm:t>
    </dgm:pt>
    <dgm:pt modelId="{DBCFB071-2E94-4FCE-814A-4D4A9889AF43}" type="parTrans" cxnId="{73E1BAB6-23C7-4643-907B-D141CB6FEC25}">
      <dgm:prSet/>
      <dgm:spPr/>
      <dgm:t>
        <a:bodyPr/>
        <a:lstStyle/>
        <a:p>
          <a:endParaRPr lang="en-US" sz="1800">
            <a:latin typeface="Candara" panose="020E0502030303020204" pitchFamily="34" charset="0"/>
          </a:endParaRPr>
        </a:p>
      </dgm:t>
    </dgm:pt>
    <dgm:pt modelId="{476F71B5-5051-47CF-8283-F7D558F9C98A}" type="sibTrans" cxnId="{73E1BAB6-23C7-4643-907B-D141CB6FEC25}">
      <dgm:prSet/>
      <dgm:spPr/>
      <dgm:t>
        <a:bodyPr/>
        <a:lstStyle/>
        <a:p>
          <a:endParaRPr lang="en-US" sz="1800">
            <a:latin typeface="Candara" panose="020E0502030303020204" pitchFamily="34" charset="0"/>
          </a:endParaRPr>
        </a:p>
      </dgm:t>
    </dgm:pt>
    <dgm:pt modelId="{D08C6C38-812A-405F-A9F6-189EEB9916A7}">
      <dgm:prSet phldrT="[Text]" custT="1"/>
      <dgm:spPr/>
      <dgm:t>
        <a:bodyPr/>
        <a:lstStyle/>
        <a:p>
          <a:r>
            <a:rPr lang="en-US" sz="1800" dirty="0">
              <a:latin typeface="+mj-lt"/>
            </a:rPr>
            <a:t>Execute Command</a:t>
          </a:r>
        </a:p>
      </dgm:t>
    </dgm:pt>
    <dgm:pt modelId="{9423E1FE-48FF-4956-BEF4-43355EA2BCFC}" type="parTrans" cxnId="{83ECA9FA-C677-443D-83A8-7533E5E0F9DD}">
      <dgm:prSet/>
      <dgm:spPr/>
      <dgm:t>
        <a:bodyPr/>
        <a:lstStyle/>
        <a:p>
          <a:endParaRPr lang="en-US" sz="1800">
            <a:latin typeface="Candara" panose="020E0502030303020204" pitchFamily="34" charset="0"/>
          </a:endParaRPr>
        </a:p>
      </dgm:t>
    </dgm:pt>
    <dgm:pt modelId="{EEFDD90A-81D9-4959-8628-D2D48209B791}" type="sibTrans" cxnId="{83ECA9FA-C677-443D-83A8-7533E5E0F9DD}">
      <dgm:prSet/>
      <dgm:spPr/>
      <dgm:t>
        <a:bodyPr/>
        <a:lstStyle/>
        <a:p>
          <a:endParaRPr lang="en-US" sz="1800">
            <a:latin typeface="Candara" panose="020E0502030303020204" pitchFamily="34" charset="0"/>
          </a:endParaRPr>
        </a:p>
      </dgm:t>
    </dgm:pt>
    <dgm:pt modelId="{20A748D9-277A-445A-A2F3-803D90B36A02}">
      <dgm:prSet phldrT="[Text]" custT="1"/>
      <dgm:spPr/>
      <dgm:t>
        <a:bodyPr/>
        <a:lstStyle/>
        <a:p>
          <a:r>
            <a:rPr lang="en-US" sz="1800" dirty="0">
              <a:latin typeface="+mj-lt"/>
            </a:rPr>
            <a:t>Process data in Reader</a:t>
          </a:r>
        </a:p>
      </dgm:t>
    </dgm:pt>
    <dgm:pt modelId="{FD297495-87BE-4E86-A743-187D5B860480}" type="parTrans" cxnId="{36BB53B1-20FE-4D30-990C-57EE1C3FBCA8}">
      <dgm:prSet/>
      <dgm:spPr/>
      <dgm:t>
        <a:bodyPr/>
        <a:lstStyle/>
        <a:p>
          <a:endParaRPr lang="en-US" sz="1800">
            <a:latin typeface="Candara" panose="020E0502030303020204" pitchFamily="34" charset="0"/>
          </a:endParaRPr>
        </a:p>
      </dgm:t>
    </dgm:pt>
    <dgm:pt modelId="{72563D13-E050-4E02-9C1B-E36C3EBC5C7F}" type="sibTrans" cxnId="{36BB53B1-20FE-4D30-990C-57EE1C3FBCA8}">
      <dgm:prSet/>
      <dgm:spPr/>
      <dgm:t>
        <a:bodyPr/>
        <a:lstStyle/>
        <a:p>
          <a:endParaRPr lang="en-US" sz="1800">
            <a:latin typeface="Candara" panose="020E0502030303020204" pitchFamily="34" charset="0"/>
          </a:endParaRPr>
        </a:p>
      </dgm:t>
    </dgm:pt>
    <dgm:pt modelId="{5A530EE1-70A8-4F9C-9EB3-1B21569D39DB}">
      <dgm:prSet phldrT="[Text]" custT="1"/>
      <dgm:spPr/>
      <dgm:t>
        <a:bodyPr/>
        <a:lstStyle/>
        <a:p>
          <a:r>
            <a:rPr lang="en-US" sz="1800" dirty="0">
              <a:latin typeface="+mj-lt"/>
            </a:rPr>
            <a:t>Close Reader</a:t>
          </a:r>
        </a:p>
      </dgm:t>
    </dgm:pt>
    <dgm:pt modelId="{F8D73712-6C79-4E32-90E3-F3CE39F06D8A}" type="parTrans" cxnId="{1A834856-D68A-45F2-8F0C-7EBF29E149EF}">
      <dgm:prSet/>
      <dgm:spPr/>
      <dgm:t>
        <a:bodyPr/>
        <a:lstStyle/>
        <a:p>
          <a:endParaRPr lang="en-US" sz="1800">
            <a:latin typeface="Candara" panose="020E0502030303020204" pitchFamily="34" charset="0"/>
          </a:endParaRPr>
        </a:p>
      </dgm:t>
    </dgm:pt>
    <dgm:pt modelId="{AF42F1FC-05F1-4610-85BD-48242918A5DC}" type="sibTrans" cxnId="{1A834856-D68A-45F2-8F0C-7EBF29E149EF}">
      <dgm:prSet/>
      <dgm:spPr/>
      <dgm:t>
        <a:bodyPr/>
        <a:lstStyle/>
        <a:p>
          <a:endParaRPr lang="en-US" sz="1800">
            <a:latin typeface="Candara" panose="020E0502030303020204" pitchFamily="34" charset="0"/>
          </a:endParaRPr>
        </a:p>
      </dgm:t>
    </dgm:pt>
    <dgm:pt modelId="{84701843-1D58-48DC-B33F-FD7642702C33}">
      <dgm:prSet phldrT="[Text]" custT="1"/>
      <dgm:spPr/>
      <dgm:t>
        <a:bodyPr/>
        <a:lstStyle/>
        <a:p>
          <a:r>
            <a:rPr lang="en-US" sz="1800" dirty="0">
              <a:latin typeface="+mj-lt"/>
            </a:rPr>
            <a:t>Close Connection</a:t>
          </a:r>
        </a:p>
      </dgm:t>
    </dgm:pt>
    <dgm:pt modelId="{AF1E9BCA-20C3-4EDC-B3B4-5805901FF75B}" type="parTrans" cxnId="{6957D2D3-92D0-4064-9F77-385E99C8D4DA}">
      <dgm:prSet/>
      <dgm:spPr/>
      <dgm:t>
        <a:bodyPr/>
        <a:lstStyle/>
        <a:p>
          <a:endParaRPr lang="en-US" sz="1800">
            <a:latin typeface="Candara" panose="020E0502030303020204" pitchFamily="34" charset="0"/>
          </a:endParaRPr>
        </a:p>
      </dgm:t>
    </dgm:pt>
    <dgm:pt modelId="{750A483A-60A5-46ED-A383-540AB5E55371}" type="sibTrans" cxnId="{6957D2D3-92D0-4064-9F77-385E99C8D4DA}">
      <dgm:prSet/>
      <dgm:spPr/>
      <dgm:t>
        <a:bodyPr/>
        <a:lstStyle/>
        <a:p>
          <a:endParaRPr lang="en-US" sz="1800">
            <a:latin typeface="Candara" panose="020E0502030303020204" pitchFamily="34" charset="0"/>
          </a:endParaRPr>
        </a:p>
      </dgm:t>
    </dgm:pt>
    <dgm:pt modelId="{997C4945-2C8F-4E45-B21B-31C5826BABA2}" type="pres">
      <dgm:prSet presAssocID="{1EBFF3B1-9BCE-4A0B-844C-1D780EE16DBE}" presName="Name0" presStyleCnt="0">
        <dgm:presLayoutVars>
          <dgm:dir/>
          <dgm:animLvl val="lvl"/>
          <dgm:resizeHandles val="exact"/>
        </dgm:presLayoutVars>
      </dgm:prSet>
      <dgm:spPr/>
    </dgm:pt>
    <dgm:pt modelId="{55854A25-E47C-4B19-9808-EC962E2B7E16}" type="pres">
      <dgm:prSet presAssocID="{84701843-1D58-48DC-B33F-FD7642702C33}" presName="boxAndChildren" presStyleCnt="0"/>
      <dgm:spPr/>
    </dgm:pt>
    <dgm:pt modelId="{14877738-E417-4DA5-96C5-53CB9672A020}" type="pres">
      <dgm:prSet presAssocID="{84701843-1D58-48DC-B33F-FD7642702C33}" presName="parentTextBox" presStyleLbl="node1" presStyleIdx="0" presStyleCnt="5"/>
      <dgm:spPr/>
    </dgm:pt>
    <dgm:pt modelId="{9F5E283C-702F-4EB5-9BD8-3CD7298DD484}" type="pres">
      <dgm:prSet presAssocID="{AF42F1FC-05F1-4610-85BD-48242918A5DC}" presName="sp" presStyleCnt="0"/>
      <dgm:spPr/>
    </dgm:pt>
    <dgm:pt modelId="{0BFD3AFA-A759-499B-BA68-DF5F3F21F76B}" type="pres">
      <dgm:prSet presAssocID="{5A530EE1-70A8-4F9C-9EB3-1B21569D39DB}" presName="arrowAndChildren" presStyleCnt="0"/>
      <dgm:spPr/>
    </dgm:pt>
    <dgm:pt modelId="{A1716991-CD6D-4F14-AA9E-17472980DC25}" type="pres">
      <dgm:prSet presAssocID="{5A530EE1-70A8-4F9C-9EB3-1B21569D39DB}" presName="parentTextArrow" presStyleLbl="node1" presStyleIdx="1" presStyleCnt="5"/>
      <dgm:spPr/>
    </dgm:pt>
    <dgm:pt modelId="{858B491E-79CF-4A75-8F70-87DC9EFC8985}" type="pres">
      <dgm:prSet presAssocID="{72563D13-E050-4E02-9C1B-E36C3EBC5C7F}" presName="sp" presStyleCnt="0"/>
      <dgm:spPr/>
    </dgm:pt>
    <dgm:pt modelId="{7502E1D8-73C6-4051-8315-0D621C6C5A8E}" type="pres">
      <dgm:prSet presAssocID="{20A748D9-277A-445A-A2F3-803D90B36A02}" presName="arrowAndChildren" presStyleCnt="0"/>
      <dgm:spPr/>
    </dgm:pt>
    <dgm:pt modelId="{BD55F9A9-0A8F-46A6-BB0E-C43E8D76B231}" type="pres">
      <dgm:prSet presAssocID="{20A748D9-277A-445A-A2F3-803D90B36A02}" presName="parentTextArrow" presStyleLbl="node1" presStyleIdx="2" presStyleCnt="5"/>
      <dgm:spPr/>
    </dgm:pt>
    <dgm:pt modelId="{B8294D64-2B5F-4C0D-A21A-89458B5C29DB}" type="pres">
      <dgm:prSet presAssocID="{EEFDD90A-81D9-4959-8628-D2D48209B791}" presName="sp" presStyleCnt="0"/>
      <dgm:spPr/>
    </dgm:pt>
    <dgm:pt modelId="{369F68F7-8152-4FF8-8544-07CAA61A173D}" type="pres">
      <dgm:prSet presAssocID="{D08C6C38-812A-405F-A9F6-189EEB9916A7}" presName="arrowAndChildren" presStyleCnt="0"/>
      <dgm:spPr/>
    </dgm:pt>
    <dgm:pt modelId="{E5990E53-B4B8-42D1-A879-A6DAB67AB90A}" type="pres">
      <dgm:prSet presAssocID="{D08C6C38-812A-405F-A9F6-189EEB9916A7}" presName="parentTextArrow" presStyleLbl="node1" presStyleIdx="3" presStyleCnt="5" custLinFactNeighborY="3541"/>
      <dgm:spPr/>
    </dgm:pt>
    <dgm:pt modelId="{F4A3F981-BB28-442B-8A87-C5CC5A94D732}" type="pres">
      <dgm:prSet presAssocID="{476F71B5-5051-47CF-8283-F7D558F9C98A}" presName="sp" presStyleCnt="0"/>
      <dgm:spPr/>
    </dgm:pt>
    <dgm:pt modelId="{C17E1443-A812-4E4A-8278-852618D682B6}" type="pres">
      <dgm:prSet presAssocID="{D72DEAF2-2C19-4F31-817F-2445A9D38988}" presName="arrowAndChildren" presStyleCnt="0"/>
      <dgm:spPr/>
    </dgm:pt>
    <dgm:pt modelId="{056D839C-4E1D-4F27-96AF-C5B11BFCC2A2}" type="pres">
      <dgm:prSet presAssocID="{D72DEAF2-2C19-4F31-817F-2445A9D38988}" presName="parentTextArrow" presStyleLbl="node1" presStyleIdx="4" presStyleCnt="5" custLinFactNeighborY="3541"/>
      <dgm:spPr/>
    </dgm:pt>
  </dgm:ptLst>
  <dgm:cxnLst>
    <dgm:cxn modelId="{61449E2D-74AF-4589-9EF5-A6B327BDE574}" type="presOf" srcId="{D08C6C38-812A-405F-A9F6-189EEB9916A7}" destId="{E5990E53-B4B8-42D1-A879-A6DAB67AB90A}" srcOrd="0" destOrd="0" presId="urn:microsoft.com/office/officeart/2005/8/layout/process4"/>
    <dgm:cxn modelId="{D4B6B742-7E84-47BF-8C2B-2F9955F3F861}" type="presOf" srcId="{5A530EE1-70A8-4F9C-9EB3-1B21569D39DB}" destId="{A1716991-CD6D-4F14-AA9E-17472980DC25}" srcOrd="0" destOrd="0" presId="urn:microsoft.com/office/officeart/2005/8/layout/process4"/>
    <dgm:cxn modelId="{1A834856-D68A-45F2-8F0C-7EBF29E149EF}" srcId="{1EBFF3B1-9BCE-4A0B-844C-1D780EE16DBE}" destId="{5A530EE1-70A8-4F9C-9EB3-1B21569D39DB}" srcOrd="3" destOrd="0" parTransId="{F8D73712-6C79-4E32-90E3-F3CE39F06D8A}" sibTransId="{AF42F1FC-05F1-4610-85BD-48242918A5DC}"/>
    <dgm:cxn modelId="{C23DA876-6391-4A74-B129-41F6D6FA1543}" type="presOf" srcId="{D72DEAF2-2C19-4F31-817F-2445A9D38988}" destId="{056D839C-4E1D-4F27-96AF-C5B11BFCC2A2}" srcOrd="0" destOrd="0" presId="urn:microsoft.com/office/officeart/2005/8/layout/process4"/>
    <dgm:cxn modelId="{36BB53B1-20FE-4D30-990C-57EE1C3FBCA8}" srcId="{1EBFF3B1-9BCE-4A0B-844C-1D780EE16DBE}" destId="{20A748D9-277A-445A-A2F3-803D90B36A02}" srcOrd="2" destOrd="0" parTransId="{FD297495-87BE-4E86-A743-187D5B860480}" sibTransId="{72563D13-E050-4E02-9C1B-E36C3EBC5C7F}"/>
    <dgm:cxn modelId="{73E1BAB6-23C7-4643-907B-D141CB6FEC25}" srcId="{1EBFF3B1-9BCE-4A0B-844C-1D780EE16DBE}" destId="{D72DEAF2-2C19-4F31-817F-2445A9D38988}" srcOrd="0" destOrd="0" parTransId="{DBCFB071-2E94-4FCE-814A-4D4A9889AF43}" sibTransId="{476F71B5-5051-47CF-8283-F7D558F9C98A}"/>
    <dgm:cxn modelId="{8E54AEC5-EB22-4DC2-AE44-B5BFF093F861}" type="presOf" srcId="{20A748D9-277A-445A-A2F3-803D90B36A02}" destId="{BD55F9A9-0A8F-46A6-BB0E-C43E8D76B231}" srcOrd="0" destOrd="0" presId="urn:microsoft.com/office/officeart/2005/8/layout/process4"/>
    <dgm:cxn modelId="{6957D2D3-92D0-4064-9F77-385E99C8D4DA}" srcId="{1EBFF3B1-9BCE-4A0B-844C-1D780EE16DBE}" destId="{84701843-1D58-48DC-B33F-FD7642702C33}" srcOrd="4" destOrd="0" parTransId="{AF1E9BCA-20C3-4EDC-B3B4-5805901FF75B}" sibTransId="{750A483A-60A5-46ED-A383-540AB5E55371}"/>
    <dgm:cxn modelId="{A9FA00D6-AC71-4269-9763-56E1A4A0A000}" type="presOf" srcId="{84701843-1D58-48DC-B33F-FD7642702C33}" destId="{14877738-E417-4DA5-96C5-53CB9672A020}" srcOrd="0" destOrd="0" presId="urn:microsoft.com/office/officeart/2005/8/layout/process4"/>
    <dgm:cxn modelId="{2E3D4DDE-53EB-4398-9C6F-34AC1CCC9F04}" type="presOf" srcId="{1EBFF3B1-9BCE-4A0B-844C-1D780EE16DBE}" destId="{997C4945-2C8F-4E45-B21B-31C5826BABA2}" srcOrd="0" destOrd="0" presId="urn:microsoft.com/office/officeart/2005/8/layout/process4"/>
    <dgm:cxn modelId="{83ECA9FA-C677-443D-83A8-7533E5E0F9DD}" srcId="{1EBFF3B1-9BCE-4A0B-844C-1D780EE16DBE}" destId="{D08C6C38-812A-405F-A9F6-189EEB9916A7}" srcOrd="1" destOrd="0" parTransId="{9423E1FE-48FF-4956-BEF4-43355EA2BCFC}" sibTransId="{EEFDD90A-81D9-4959-8628-D2D48209B791}"/>
    <dgm:cxn modelId="{6DE02056-4BBB-426C-A304-9059E027C9DF}" type="presParOf" srcId="{997C4945-2C8F-4E45-B21B-31C5826BABA2}" destId="{55854A25-E47C-4B19-9808-EC962E2B7E16}" srcOrd="0" destOrd="0" presId="urn:microsoft.com/office/officeart/2005/8/layout/process4"/>
    <dgm:cxn modelId="{9E35ABBE-E4AE-47AF-A11C-6F71E77977EF}" type="presParOf" srcId="{55854A25-E47C-4B19-9808-EC962E2B7E16}" destId="{14877738-E417-4DA5-96C5-53CB9672A020}" srcOrd="0" destOrd="0" presId="urn:microsoft.com/office/officeart/2005/8/layout/process4"/>
    <dgm:cxn modelId="{92E385C0-6242-4C2A-A62F-194CEF51CDCC}" type="presParOf" srcId="{997C4945-2C8F-4E45-B21B-31C5826BABA2}" destId="{9F5E283C-702F-4EB5-9BD8-3CD7298DD484}" srcOrd="1" destOrd="0" presId="urn:microsoft.com/office/officeart/2005/8/layout/process4"/>
    <dgm:cxn modelId="{484D243C-76C8-4949-8182-A8D8307F1292}" type="presParOf" srcId="{997C4945-2C8F-4E45-B21B-31C5826BABA2}" destId="{0BFD3AFA-A759-499B-BA68-DF5F3F21F76B}" srcOrd="2" destOrd="0" presId="urn:microsoft.com/office/officeart/2005/8/layout/process4"/>
    <dgm:cxn modelId="{001D635B-F7A8-440F-B06D-38782E861923}" type="presParOf" srcId="{0BFD3AFA-A759-499B-BA68-DF5F3F21F76B}" destId="{A1716991-CD6D-4F14-AA9E-17472980DC25}" srcOrd="0" destOrd="0" presId="urn:microsoft.com/office/officeart/2005/8/layout/process4"/>
    <dgm:cxn modelId="{A4CEED3D-E74D-4069-AC4B-7146638A3BFA}" type="presParOf" srcId="{997C4945-2C8F-4E45-B21B-31C5826BABA2}" destId="{858B491E-79CF-4A75-8F70-87DC9EFC8985}" srcOrd="3" destOrd="0" presId="urn:microsoft.com/office/officeart/2005/8/layout/process4"/>
    <dgm:cxn modelId="{05D223EB-E537-46FB-983C-CED8DD9961B9}" type="presParOf" srcId="{997C4945-2C8F-4E45-B21B-31C5826BABA2}" destId="{7502E1D8-73C6-4051-8315-0D621C6C5A8E}" srcOrd="4" destOrd="0" presId="urn:microsoft.com/office/officeart/2005/8/layout/process4"/>
    <dgm:cxn modelId="{1B5E370C-F47E-4CFF-B923-A38A6C0F4A33}" type="presParOf" srcId="{7502E1D8-73C6-4051-8315-0D621C6C5A8E}" destId="{BD55F9A9-0A8F-46A6-BB0E-C43E8D76B231}" srcOrd="0" destOrd="0" presId="urn:microsoft.com/office/officeart/2005/8/layout/process4"/>
    <dgm:cxn modelId="{5A16DF63-D289-4727-B270-B17F31DE6FA7}" type="presParOf" srcId="{997C4945-2C8F-4E45-B21B-31C5826BABA2}" destId="{B8294D64-2B5F-4C0D-A21A-89458B5C29DB}" srcOrd="5" destOrd="0" presId="urn:microsoft.com/office/officeart/2005/8/layout/process4"/>
    <dgm:cxn modelId="{4365D287-C079-46F0-96CC-0D9A0C1F6DD3}" type="presParOf" srcId="{997C4945-2C8F-4E45-B21B-31C5826BABA2}" destId="{369F68F7-8152-4FF8-8544-07CAA61A173D}" srcOrd="6" destOrd="0" presId="urn:microsoft.com/office/officeart/2005/8/layout/process4"/>
    <dgm:cxn modelId="{09926288-BC7F-4D93-9210-E4186F12A001}" type="presParOf" srcId="{369F68F7-8152-4FF8-8544-07CAA61A173D}" destId="{E5990E53-B4B8-42D1-A879-A6DAB67AB90A}" srcOrd="0" destOrd="0" presId="urn:microsoft.com/office/officeart/2005/8/layout/process4"/>
    <dgm:cxn modelId="{B1D383BC-D580-4D0F-9975-0023873AC2EE}" type="presParOf" srcId="{997C4945-2C8F-4E45-B21B-31C5826BABA2}" destId="{F4A3F981-BB28-442B-8A87-C5CC5A94D732}" srcOrd="7" destOrd="0" presId="urn:microsoft.com/office/officeart/2005/8/layout/process4"/>
    <dgm:cxn modelId="{2C8FDCDB-F916-48FC-92CF-D6F23F6674CC}" type="presParOf" srcId="{997C4945-2C8F-4E45-B21B-31C5826BABA2}" destId="{C17E1443-A812-4E4A-8278-852618D682B6}" srcOrd="8" destOrd="0" presId="urn:microsoft.com/office/officeart/2005/8/layout/process4"/>
    <dgm:cxn modelId="{5095EE9F-E044-44DB-B00D-CF9CCF8DBE99}" type="presParOf" srcId="{C17E1443-A812-4E4A-8278-852618D682B6}" destId="{056D839C-4E1D-4F27-96AF-C5B11BFCC2A2}" srcOrd="0" destOrd="0" presId="urn:microsoft.com/office/officeart/2005/8/layout/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FF3B1-9BCE-4A0B-844C-1D780EE16DBE}"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D72DEAF2-2C19-4F31-817F-2445A9D38988}">
      <dgm:prSet phldrT="[Text]" custT="1"/>
      <dgm:spPr/>
      <dgm:t>
        <a:bodyPr/>
        <a:lstStyle/>
        <a:p>
          <a:pPr algn="ctr"/>
          <a:r>
            <a:rPr lang="en-US" sz="1800" dirty="0">
              <a:latin typeface="+mj-lt"/>
            </a:rPr>
            <a:t>Open Connection</a:t>
          </a:r>
        </a:p>
      </dgm:t>
    </dgm:pt>
    <dgm:pt modelId="{DBCFB071-2E94-4FCE-814A-4D4A9889AF43}" type="parTrans" cxnId="{73E1BAB6-23C7-4643-907B-D141CB6FEC25}">
      <dgm:prSet/>
      <dgm:spPr/>
      <dgm:t>
        <a:bodyPr/>
        <a:lstStyle/>
        <a:p>
          <a:endParaRPr lang="en-US" sz="1800">
            <a:latin typeface="Candara" panose="020E0502030303020204" pitchFamily="34" charset="0"/>
          </a:endParaRPr>
        </a:p>
      </dgm:t>
    </dgm:pt>
    <dgm:pt modelId="{476F71B5-5051-47CF-8283-F7D558F9C98A}" type="sibTrans" cxnId="{73E1BAB6-23C7-4643-907B-D141CB6FEC25}">
      <dgm:prSet/>
      <dgm:spPr/>
      <dgm:t>
        <a:bodyPr/>
        <a:lstStyle/>
        <a:p>
          <a:endParaRPr lang="en-US" sz="1800">
            <a:latin typeface="Candara" panose="020E0502030303020204" pitchFamily="34" charset="0"/>
          </a:endParaRPr>
        </a:p>
      </dgm:t>
    </dgm:pt>
    <dgm:pt modelId="{D08C6C38-812A-405F-A9F6-189EEB9916A7}">
      <dgm:prSet phldrT="[Text]" custT="1"/>
      <dgm:spPr/>
      <dgm:t>
        <a:bodyPr/>
        <a:lstStyle/>
        <a:p>
          <a:r>
            <a:rPr lang="en-US" sz="1800" dirty="0">
              <a:latin typeface="+mj-lt"/>
            </a:rPr>
            <a:t>Fill the DataSet</a:t>
          </a:r>
        </a:p>
      </dgm:t>
    </dgm:pt>
    <dgm:pt modelId="{9423E1FE-48FF-4956-BEF4-43355EA2BCFC}" type="parTrans" cxnId="{83ECA9FA-C677-443D-83A8-7533E5E0F9DD}">
      <dgm:prSet/>
      <dgm:spPr/>
      <dgm:t>
        <a:bodyPr/>
        <a:lstStyle/>
        <a:p>
          <a:endParaRPr lang="en-US" sz="1800">
            <a:latin typeface="Candara" panose="020E0502030303020204" pitchFamily="34" charset="0"/>
          </a:endParaRPr>
        </a:p>
      </dgm:t>
    </dgm:pt>
    <dgm:pt modelId="{EEFDD90A-81D9-4959-8628-D2D48209B791}" type="sibTrans" cxnId="{83ECA9FA-C677-443D-83A8-7533E5E0F9DD}">
      <dgm:prSet/>
      <dgm:spPr/>
      <dgm:t>
        <a:bodyPr/>
        <a:lstStyle/>
        <a:p>
          <a:endParaRPr lang="en-US" sz="1800">
            <a:latin typeface="Candara" panose="020E0502030303020204" pitchFamily="34" charset="0"/>
          </a:endParaRPr>
        </a:p>
      </dgm:t>
    </dgm:pt>
    <dgm:pt modelId="{20A748D9-277A-445A-A2F3-803D90B36A02}">
      <dgm:prSet phldrT="[Text]" custT="1"/>
      <dgm:spPr/>
      <dgm:t>
        <a:bodyPr/>
        <a:lstStyle/>
        <a:p>
          <a:r>
            <a:rPr lang="en-US" sz="1800" dirty="0">
              <a:latin typeface="+mj-lt"/>
            </a:rPr>
            <a:t>Close Connection</a:t>
          </a:r>
        </a:p>
      </dgm:t>
    </dgm:pt>
    <dgm:pt modelId="{FD297495-87BE-4E86-A743-187D5B860480}" type="parTrans" cxnId="{36BB53B1-20FE-4D30-990C-57EE1C3FBCA8}">
      <dgm:prSet/>
      <dgm:spPr/>
      <dgm:t>
        <a:bodyPr/>
        <a:lstStyle/>
        <a:p>
          <a:endParaRPr lang="en-US" sz="1800">
            <a:latin typeface="Candara" panose="020E0502030303020204" pitchFamily="34" charset="0"/>
          </a:endParaRPr>
        </a:p>
      </dgm:t>
    </dgm:pt>
    <dgm:pt modelId="{72563D13-E050-4E02-9C1B-E36C3EBC5C7F}" type="sibTrans" cxnId="{36BB53B1-20FE-4D30-990C-57EE1C3FBCA8}">
      <dgm:prSet/>
      <dgm:spPr/>
      <dgm:t>
        <a:bodyPr/>
        <a:lstStyle/>
        <a:p>
          <a:endParaRPr lang="en-US" sz="1800">
            <a:latin typeface="Candara" panose="020E0502030303020204" pitchFamily="34" charset="0"/>
          </a:endParaRPr>
        </a:p>
      </dgm:t>
    </dgm:pt>
    <dgm:pt modelId="{5A530EE1-70A8-4F9C-9EB3-1B21569D39DB}">
      <dgm:prSet phldrT="[Text]" custT="1"/>
      <dgm:spPr/>
      <dgm:t>
        <a:bodyPr/>
        <a:lstStyle/>
        <a:p>
          <a:r>
            <a:rPr lang="en-US" sz="1800" dirty="0">
              <a:latin typeface="+mj-lt"/>
            </a:rPr>
            <a:t>Process the DataSet</a:t>
          </a:r>
        </a:p>
      </dgm:t>
    </dgm:pt>
    <dgm:pt modelId="{F8D73712-6C79-4E32-90E3-F3CE39F06D8A}" type="parTrans" cxnId="{1A834856-D68A-45F2-8F0C-7EBF29E149EF}">
      <dgm:prSet/>
      <dgm:spPr/>
      <dgm:t>
        <a:bodyPr/>
        <a:lstStyle/>
        <a:p>
          <a:endParaRPr lang="en-US" sz="1800">
            <a:latin typeface="Candara" panose="020E0502030303020204" pitchFamily="34" charset="0"/>
          </a:endParaRPr>
        </a:p>
      </dgm:t>
    </dgm:pt>
    <dgm:pt modelId="{AF42F1FC-05F1-4610-85BD-48242918A5DC}" type="sibTrans" cxnId="{1A834856-D68A-45F2-8F0C-7EBF29E149EF}">
      <dgm:prSet/>
      <dgm:spPr/>
      <dgm:t>
        <a:bodyPr/>
        <a:lstStyle/>
        <a:p>
          <a:endParaRPr lang="en-US" sz="1800">
            <a:latin typeface="Candara" panose="020E0502030303020204" pitchFamily="34" charset="0"/>
          </a:endParaRPr>
        </a:p>
      </dgm:t>
    </dgm:pt>
    <dgm:pt modelId="{84701843-1D58-48DC-B33F-FD7642702C33}">
      <dgm:prSet phldrT="[Text]" custT="1"/>
      <dgm:spPr/>
      <dgm:t>
        <a:bodyPr/>
        <a:lstStyle/>
        <a:p>
          <a:r>
            <a:rPr lang="en-US" sz="1800" dirty="0">
              <a:latin typeface="+mj-lt"/>
            </a:rPr>
            <a:t>Open Connection</a:t>
          </a:r>
        </a:p>
      </dgm:t>
    </dgm:pt>
    <dgm:pt modelId="{AF1E9BCA-20C3-4EDC-B3B4-5805901FF75B}" type="parTrans" cxnId="{6957D2D3-92D0-4064-9F77-385E99C8D4DA}">
      <dgm:prSet/>
      <dgm:spPr/>
      <dgm:t>
        <a:bodyPr/>
        <a:lstStyle/>
        <a:p>
          <a:endParaRPr lang="en-US" sz="1800">
            <a:latin typeface="Candara" panose="020E0502030303020204" pitchFamily="34" charset="0"/>
          </a:endParaRPr>
        </a:p>
      </dgm:t>
    </dgm:pt>
    <dgm:pt modelId="{750A483A-60A5-46ED-A383-540AB5E55371}" type="sibTrans" cxnId="{6957D2D3-92D0-4064-9F77-385E99C8D4DA}">
      <dgm:prSet/>
      <dgm:spPr/>
      <dgm:t>
        <a:bodyPr/>
        <a:lstStyle/>
        <a:p>
          <a:endParaRPr lang="en-US" sz="1800">
            <a:latin typeface="Candara" panose="020E0502030303020204" pitchFamily="34" charset="0"/>
          </a:endParaRPr>
        </a:p>
      </dgm:t>
    </dgm:pt>
    <dgm:pt modelId="{5A76818C-F160-45F8-9276-C6B8971DE5D4}">
      <dgm:prSet phldrT="[Text]" custT="1"/>
      <dgm:spPr/>
      <dgm:t>
        <a:bodyPr/>
        <a:lstStyle/>
        <a:p>
          <a:r>
            <a:rPr lang="en-US" sz="1800" dirty="0">
              <a:latin typeface="+mj-lt"/>
            </a:rPr>
            <a:t>Update DataSource with DataSet Changes</a:t>
          </a:r>
        </a:p>
      </dgm:t>
    </dgm:pt>
    <dgm:pt modelId="{3135FD9E-675E-4463-951F-DA595C3F194E}" type="parTrans" cxnId="{FB3A3350-CA5D-4475-9BBA-FC0B9C83D27D}">
      <dgm:prSet/>
      <dgm:spPr/>
      <dgm:t>
        <a:bodyPr/>
        <a:lstStyle/>
        <a:p>
          <a:endParaRPr lang="en-US" sz="1800">
            <a:latin typeface="Candara" panose="020E0502030303020204" pitchFamily="34" charset="0"/>
          </a:endParaRPr>
        </a:p>
      </dgm:t>
    </dgm:pt>
    <dgm:pt modelId="{BF4DEDBB-EC53-4706-A637-9416BF658007}" type="sibTrans" cxnId="{FB3A3350-CA5D-4475-9BBA-FC0B9C83D27D}">
      <dgm:prSet/>
      <dgm:spPr/>
      <dgm:t>
        <a:bodyPr/>
        <a:lstStyle/>
        <a:p>
          <a:endParaRPr lang="en-US" sz="1800">
            <a:latin typeface="Candara" panose="020E0502030303020204" pitchFamily="34" charset="0"/>
          </a:endParaRPr>
        </a:p>
      </dgm:t>
    </dgm:pt>
    <dgm:pt modelId="{F4F2A442-5A54-4143-9805-2CCE9A3378ED}">
      <dgm:prSet phldrT="[Text]" custT="1"/>
      <dgm:spPr/>
      <dgm:t>
        <a:bodyPr/>
        <a:lstStyle/>
        <a:p>
          <a:r>
            <a:rPr lang="en-US" sz="1800" dirty="0">
              <a:latin typeface="+mj-lt"/>
            </a:rPr>
            <a:t>Close Connection</a:t>
          </a:r>
        </a:p>
      </dgm:t>
    </dgm:pt>
    <dgm:pt modelId="{B8A7D42E-2D1F-4F66-B03E-907035864B18}" type="parTrans" cxnId="{7570A7AD-CEC9-4A19-9EDC-EC1829AA674D}">
      <dgm:prSet/>
      <dgm:spPr/>
      <dgm:t>
        <a:bodyPr/>
        <a:lstStyle/>
        <a:p>
          <a:endParaRPr lang="en-US" sz="1800">
            <a:latin typeface="Candara" panose="020E0502030303020204" pitchFamily="34" charset="0"/>
          </a:endParaRPr>
        </a:p>
      </dgm:t>
    </dgm:pt>
    <dgm:pt modelId="{85777B73-5568-4AEE-8A02-8846BC8226C1}" type="sibTrans" cxnId="{7570A7AD-CEC9-4A19-9EDC-EC1829AA674D}">
      <dgm:prSet/>
      <dgm:spPr/>
      <dgm:t>
        <a:bodyPr/>
        <a:lstStyle/>
        <a:p>
          <a:endParaRPr lang="en-US" sz="1800">
            <a:latin typeface="Candara" panose="020E0502030303020204" pitchFamily="34" charset="0"/>
          </a:endParaRPr>
        </a:p>
      </dgm:t>
    </dgm:pt>
    <dgm:pt modelId="{997C4945-2C8F-4E45-B21B-31C5826BABA2}" type="pres">
      <dgm:prSet presAssocID="{1EBFF3B1-9BCE-4A0B-844C-1D780EE16DBE}" presName="Name0" presStyleCnt="0">
        <dgm:presLayoutVars>
          <dgm:dir/>
          <dgm:animLvl val="lvl"/>
          <dgm:resizeHandles val="exact"/>
        </dgm:presLayoutVars>
      </dgm:prSet>
      <dgm:spPr/>
    </dgm:pt>
    <dgm:pt modelId="{1274F6F7-0726-4EFE-8AAB-0DF27604A3ED}" type="pres">
      <dgm:prSet presAssocID="{F4F2A442-5A54-4143-9805-2CCE9A3378ED}" presName="boxAndChildren" presStyleCnt="0"/>
      <dgm:spPr/>
    </dgm:pt>
    <dgm:pt modelId="{CE75F394-5053-454F-84AE-69C222B3027D}" type="pres">
      <dgm:prSet presAssocID="{F4F2A442-5A54-4143-9805-2CCE9A3378ED}" presName="parentTextBox" presStyleLbl="node1" presStyleIdx="0" presStyleCnt="7"/>
      <dgm:spPr/>
    </dgm:pt>
    <dgm:pt modelId="{C21F1B7A-AEB0-481A-B6C0-7A3AC797499F}" type="pres">
      <dgm:prSet presAssocID="{BF4DEDBB-EC53-4706-A637-9416BF658007}" presName="sp" presStyleCnt="0"/>
      <dgm:spPr/>
    </dgm:pt>
    <dgm:pt modelId="{B6583DA1-D870-41EB-AF43-B051C0C209A1}" type="pres">
      <dgm:prSet presAssocID="{5A76818C-F160-45F8-9276-C6B8971DE5D4}" presName="arrowAndChildren" presStyleCnt="0"/>
      <dgm:spPr/>
    </dgm:pt>
    <dgm:pt modelId="{6F172EA3-85FE-4466-AAE1-28F1A151798D}" type="pres">
      <dgm:prSet presAssocID="{5A76818C-F160-45F8-9276-C6B8971DE5D4}" presName="parentTextArrow" presStyleLbl="node1" presStyleIdx="1" presStyleCnt="7"/>
      <dgm:spPr/>
    </dgm:pt>
    <dgm:pt modelId="{728D69B9-3D3B-4310-846F-85770461C980}" type="pres">
      <dgm:prSet presAssocID="{750A483A-60A5-46ED-A383-540AB5E55371}" presName="sp" presStyleCnt="0"/>
      <dgm:spPr/>
    </dgm:pt>
    <dgm:pt modelId="{121CE028-E044-482F-877D-89AD21691A62}" type="pres">
      <dgm:prSet presAssocID="{84701843-1D58-48DC-B33F-FD7642702C33}" presName="arrowAndChildren" presStyleCnt="0"/>
      <dgm:spPr/>
    </dgm:pt>
    <dgm:pt modelId="{66556E40-1956-4D20-B6D1-C2E2E3A1835E}" type="pres">
      <dgm:prSet presAssocID="{84701843-1D58-48DC-B33F-FD7642702C33}" presName="parentTextArrow" presStyleLbl="node1" presStyleIdx="2" presStyleCnt="7"/>
      <dgm:spPr/>
    </dgm:pt>
    <dgm:pt modelId="{9F5E283C-702F-4EB5-9BD8-3CD7298DD484}" type="pres">
      <dgm:prSet presAssocID="{AF42F1FC-05F1-4610-85BD-48242918A5DC}" presName="sp" presStyleCnt="0"/>
      <dgm:spPr/>
    </dgm:pt>
    <dgm:pt modelId="{0BFD3AFA-A759-499B-BA68-DF5F3F21F76B}" type="pres">
      <dgm:prSet presAssocID="{5A530EE1-70A8-4F9C-9EB3-1B21569D39DB}" presName="arrowAndChildren" presStyleCnt="0"/>
      <dgm:spPr/>
    </dgm:pt>
    <dgm:pt modelId="{A1716991-CD6D-4F14-AA9E-17472980DC25}" type="pres">
      <dgm:prSet presAssocID="{5A530EE1-70A8-4F9C-9EB3-1B21569D39DB}" presName="parentTextArrow" presStyleLbl="node1" presStyleIdx="3" presStyleCnt="7"/>
      <dgm:spPr/>
    </dgm:pt>
    <dgm:pt modelId="{858B491E-79CF-4A75-8F70-87DC9EFC8985}" type="pres">
      <dgm:prSet presAssocID="{72563D13-E050-4E02-9C1B-E36C3EBC5C7F}" presName="sp" presStyleCnt="0"/>
      <dgm:spPr/>
    </dgm:pt>
    <dgm:pt modelId="{7502E1D8-73C6-4051-8315-0D621C6C5A8E}" type="pres">
      <dgm:prSet presAssocID="{20A748D9-277A-445A-A2F3-803D90B36A02}" presName="arrowAndChildren" presStyleCnt="0"/>
      <dgm:spPr/>
    </dgm:pt>
    <dgm:pt modelId="{BD55F9A9-0A8F-46A6-BB0E-C43E8D76B231}" type="pres">
      <dgm:prSet presAssocID="{20A748D9-277A-445A-A2F3-803D90B36A02}" presName="parentTextArrow" presStyleLbl="node1" presStyleIdx="4" presStyleCnt="7"/>
      <dgm:spPr/>
    </dgm:pt>
    <dgm:pt modelId="{B8294D64-2B5F-4C0D-A21A-89458B5C29DB}" type="pres">
      <dgm:prSet presAssocID="{EEFDD90A-81D9-4959-8628-D2D48209B791}" presName="sp" presStyleCnt="0"/>
      <dgm:spPr/>
    </dgm:pt>
    <dgm:pt modelId="{369F68F7-8152-4FF8-8544-07CAA61A173D}" type="pres">
      <dgm:prSet presAssocID="{D08C6C38-812A-405F-A9F6-189EEB9916A7}" presName="arrowAndChildren" presStyleCnt="0"/>
      <dgm:spPr/>
    </dgm:pt>
    <dgm:pt modelId="{E5990E53-B4B8-42D1-A879-A6DAB67AB90A}" type="pres">
      <dgm:prSet presAssocID="{D08C6C38-812A-405F-A9F6-189EEB9916A7}" presName="parentTextArrow" presStyleLbl="node1" presStyleIdx="5" presStyleCnt="7"/>
      <dgm:spPr/>
    </dgm:pt>
    <dgm:pt modelId="{F4A3F981-BB28-442B-8A87-C5CC5A94D732}" type="pres">
      <dgm:prSet presAssocID="{476F71B5-5051-47CF-8283-F7D558F9C98A}" presName="sp" presStyleCnt="0"/>
      <dgm:spPr/>
    </dgm:pt>
    <dgm:pt modelId="{C17E1443-A812-4E4A-8278-852618D682B6}" type="pres">
      <dgm:prSet presAssocID="{D72DEAF2-2C19-4F31-817F-2445A9D38988}" presName="arrowAndChildren" presStyleCnt="0"/>
      <dgm:spPr/>
    </dgm:pt>
    <dgm:pt modelId="{056D839C-4E1D-4F27-96AF-C5B11BFCC2A2}" type="pres">
      <dgm:prSet presAssocID="{D72DEAF2-2C19-4F31-817F-2445A9D38988}" presName="parentTextArrow" presStyleLbl="node1" presStyleIdx="6" presStyleCnt="7"/>
      <dgm:spPr/>
    </dgm:pt>
  </dgm:ptLst>
  <dgm:cxnLst>
    <dgm:cxn modelId="{8B157D11-D49D-4513-9722-BCB5960DDB3A}" type="presOf" srcId="{F4F2A442-5A54-4143-9805-2CCE9A3378ED}" destId="{CE75F394-5053-454F-84AE-69C222B3027D}" srcOrd="0" destOrd="0" presId="urn:microsoft.com/office/officeart/2005/8/layout/process4"/>
    <dgm:cxn modelId="{FB3A3350-CA5D-4475-9BBA-FC0B9C83D27D}" srcId="{1EBFF3B1-9BCE-4A0B-844C-1D780EE16DBE}" destId="{5A76818C-F160-45F8-9276-C6B8971DE5D4}" srcOrd="5" destOrd="0" parTransId="{3135FD9E-675E-4463-951F-DA595C3F194E}" sibTransId="{BF4DEDBB-EC53-4706-A637-9416BF658007}"/>
    <dgm:cxn modelId="{1A834856-D68A-45F2-8F0C-7EBF29E149EF}" srcId="{1EBFF3B1-9BCE-4A0B-844C-1D780EE16DBE}" destId="{5A530EE1-70A8-4F9C-9EB3-1B21569D39DB}" srcOrd="3" destOrd="0" parTransId="{F8D73712-6C79-4E32-90E3-F3CE39F06D8A}" sibTransId="{AF42F1FC-05F1-4610-85BD-48242918A5DC}"/>
    <dgm:cxn modelId="{B82BB256-4F96-47EC-8B51-1E7FF107D65A}" type="presOf" srcId="{20A748D9-277A-445A-A2F3-803D90B36A02}" destId="{BD55F9A9-0A8F-46A6-BB0E-C43E8D76B231}" srcOrd="0" destOrd="0" presId="urn:microsoft.com/office/officeart/2005/8/layout/process4"/>
    <dgm:cxn modelId="{AC17AF58-295A-403E-A1C5-40C6CE2EED79}" type="presOf" srcId="{5A530EE1-70A8-4F9C-9EB3-1B21569D39DB}" destId="{A1716991-CD6D-4F14-AA9E-17472980DC25}" srcOrd="0" destOrd="0" presId="urn:microsoft.com/office/officeart/2005/8/layout/process4"/>
    <dgm:cxn modelId="{44861B7B-8E6D-48C5-9843-99FC127C6FD3}" type="presOf" srcId="{84701843-1D58-48DC-B33F-FD7642702C33}" destId="{66556E40-1956-4D20-B6D1-C2E2E3A1835E}" srcOrd="0" destOrd="0" presId="urn:microsoft.com/office/officeart/2005/8/layout/process4"/>
    <dgm:cxn modelId="{6943B79C-C7DB-4A56-9119-B1F30E970A83}" type="presOf" srcId="{5A76818C-F160-45F8-9276-C6B8971DE5D4}" destId="{6F172EA3-85FE-4466-AAE1-28F1A151798D}" srcOrd="0" destOrd="0" presId="urn:microsoft.com/office/officeart/2005/8/layout/process4"/>
    <dgm:cxn modelId="{7570A7AD-CEC9-4A19-9EDC-EC1829AA674D}" srcId="{1EBFF3B1-9BCE-4A0B-844C-1D780EE16DBE}" destId="{F4F2A442-5A54-4143-9805-2CCE9A3378ED}" srcOrd="6" destOrd="0" parTransId="{B8A7D42E-2D1F-4F66-B03E-907035864B18}" sibTransId="{85777B73-5568-4AEE-8A02-8846BC8226C1}"/>
    <dgm:cxn modelId="{36BB53B1-20FE-4D30-990C-57EE1C3FBCA8}" srcId="{1EBFF3B1-9BCE-4A0B-844C-1D780EE16DBE}" destId="{20A748D9-277A-445A-A2F3-803D90B36A02}" srcOrd="2" destOrd="0" parTransId="{FD297495-87BE-4E86-A743-187D5B860480}" sibTransId="{72563D13-E050-4E02-9C1B-E36C3EBC5C7F}"/>
    <dgm:cxn modelId="{73E1BAB6-23C7-4643-907B-D141CB6FEC25}" srcId="{1EBFF3B1-9BCE-4A0B-844C-1D780EE16DBE}" destId="{D72DEAF2-2C19-4F31-817F-2445A9D38988}" srcOrd="0" destOrd="0" parTransId="{DBCFB071-2E94-4FCE-814A-4D4A9889AF43}" sibTransId="{476F71B5-5051-47CF-8283-F7D558F9C98A}"/>
    <dgm:cxn modelId="{115E6FBC-7E6A-467E-A0D9-CABAC8934824}" type="presOf" srcId="{D72DEAF2-2C19-4F31-817F-2445A9D38988}" destId="{056D839C-4E1D-4F27-96AF-C5B11BFCC2A2}" srcOrd="0" destOrd="0" presId="urn:microsoft.com/office/officeart/2005/8/layout/process4"/>
    <dgm:cxn modelId="{669C2DC2-C3A2-4506-BCA3-B4E7EA295D6A}" type="presOf" srcId="{1EBFF3B1-9BCE-4A0B-844C-1D780EE16DBE}" destId="{997C4945-2C8F-4E45-B21B-31C5826BABA2}" srcOrd="0" destOrd="0" presId="urn:microsoft.com/office/officeart/2005/8/layout/process4"/>
    <dgm:cxn modelId="{6957D2D3-92D0-4064-9F77-385E99C8D4DA}" srcId="{1EBFF3B1-9BCE-4A0B-844C-1D780EE16DBE}" destId="{84701843-1D58-48DC-B33F-FD7642702C33}" srcOrd="4" destOrd="0" parTransId="{AF1E9BCA-20C3-4EDC-B3B4-5805901FF75B}" sibTransId="{750A483A-60A5-46ED-A383-540AB5E55371}"/>
    <dgm:cxn modelId="{9E03FBD4-9D63-49E9-B4BB-8D909291AF13}" type="presOf" srcId="{D08C6C38-812A-405F-A9F6-189EEB9916A7}" destId="{E5990E53-B4B8-42D1-A879-A6DAB67AB90A}" srcOrd="0" destOrd="0" presId="urn:microsoft.com/office/officeart/2005/8/layout/process4"/>
    <dgm:cxn modelId="{83ECA9FA-C677-443D-83A8-7533E5E0F9DD}" srcId="{1EBFF3B1-9BCE-4A0B-844C-1D780EE16DBE}" destId="{D08C6C38-812A-405F-A9F6-189EEB9916A7}" srcOrd="1" destOrd="0" parTransId="{9423E1FE-48FF-4956-BEF4-43355EA2BCFC}" sibTransId="{EEFDD90A-81D9-4959-8628-D2D48209B791}"/>
    <dgm:cxn modelId="{F3DEA2FC-2C02-4689-A0C7-DB73B941A176}" type="presParOf" srcId="{997C4945-2C8F-4E45-B21B-31C5826BABA2}" destId="{1274F6F7-0726-4EFE-8AAB-0DF27604A3ED}" srcOrd="0" destOrd="0" presId="urn:microsoft.com/office/officeart/2005/8/layout/process4"/>
    <dgm:cxn modelId="{25BDCB6B-C5F3-47E4-96B8-2DBB722F3300}" type="presParOf" srcId="{1274F6F7-0726-4EFE-8AAB-0DF27604A3ED}" destId="{CE75F394-5053-454F-84AE-69C222B3027D}" srcOrd="0" destOrd="0" presId="urn:microsoft.com/office/officeart/2005/8/layout/process4"/>
    <dgm:cxn modelId="{B5245C8A-85A3-4D2E-833B-A993BBF7D22A}" type="presParOf" srcId="{997C4945-2C8F-4E45-B21B-31C5826BABA2}" destId="{C21F1B7A-AEB0-481A-B6C0-7A3AC797499F}" srcOrd="1" destOrd="0" presId="urn:microsoft.com/office/officeart/2005/8/layout/process4"/>
    <dgm:cxn modelId="{4118685C-F12C-418D-B5E6-81BE19526355}" type="presParOf" srcId="{997C4945-2C8F-4E45-B21B-31C5826BABA2}" destId="{B6583DA1-D870-41EB-AF43-B051C0C209A1}" srcOrd="2" destOrd="0" presId="urn:microsoft.com/office/officeart/2005/8/layout/process4"/>
    <dgm:cxn modelId="{7A6EEA4E-D2E7-4090-AFAF-80933015541F}" type="presParOf" srcId="{B6583DA1-D870-41EB-AF43-B051C0C209A1}" destId="{6F172EA3-85FE-4466-AAE1-28F1A151798D}" srcOrd="0" destOrd="0" presId="urn:microsoft.com/office/officeart/2005/8/layout/process4"/>
    <dgm:cxn modelId="{67438F4B-89C6-4541-B96C-63D4034FCF2F}" type="presParOf" srcId="{997C4945-2C8F-4E45-B21B-31C5826BABA2}" destId="{728D69B9-3D3B-4310-846F-85770461C980}" srcOrd="3" destOrd="0" presId="urn:microsoft.com/office/officeart/2005/8/layout/process4"/>
    <dgm:cxn modelId="{5139B62B-187D-4503-96DC-100769ADD03B}" type="presParOf" srcId="{997C4945-2C8F-4E45-B21B-31C5826BABA2}" destId="{121CE028-E044-482F-877D-89AD21691A62}" srcOrd="4" destOrd="0" presId="urn:microsoft.com/office/officeart/2005/8/layout/process4"/>
    <dgm:cxn modelId="{E41BDE48-05D2-4826-B666-A29BCF012CB4}" type="presParOf" srcId="{121CE028-E044-482F-877D-89AD21691A62}" destId="{66556E40-1956-4D20-B6D1-C2E2E3A1835E}" srcOrd="0" destOrd="0" presId="urn:microsoft.com/office/officeart/2005/8/layout/process4"/>
    <dgm:cxn modelId="{059D08C2-0E1B-4E60-8D9B-FE1D8768BBD9}" type="presParOf" srcId="{997C4945-2C8F-4E45-B21B-31C5826BABA2}" destId="{9F5E283C-702F-4EB5-9BD8-3CD7298DD484}" srcOrd="5" destOrd="0" presId="urn:microsoft.com/office/officeart/2005/8/layout/process4"/>
    <dgm:cxn modelId="{7B89DCEB-5F84-4F3C-A835-6E4216C7B811}" type="presParOf" srcId="{997C4945-2C8F-4E45-B21B-31C5826BABA2}" destId="{0BFD3AFA-A759-499B-BA68-DF5F3F21F76B}" srcOrd="6" destOrd="0" presId="urn:microsoft.com/office/officeart/2005/8/layout/process4"/>
    <dgm:cxn modelId="{00F9A98E-BC29-4F61-A2C3-C0F541FD379B}" type="presParOf" srcId="{0BFD3AFA-A759-499B-BA68-DF5F3F21F76B}" destId="{A1716991-CD6D-4F14-AA9E-17472980DC25}" srcOrd="0" destOrd="0" presId="urn:microsoft.com/office/officeart/2005/8/layout/process4"/>
    <dgm:cxn modelId="{119C483B-D143-4B7E-8FB5-31307F45F1E3}" type="presParOf" srcId="{997C4945-2C8F-4E45-B21B-31C5826BABA2}" destId="{858B491E-79CF-4A75-8F70-87DC9EFC8985}" srcOrd="7" destOrd="0" presId="urn:microsoft.com/office/officeart/2005/8/layout/process4"/>
    <dgm:cxn modelId="{16FFAB07-FFC9-4252-B8E5-93D7F44E9BD2}" type="presParOf" srcId="{997C4945-2C8F-4E45-B21B-31C5826BABA2}" destId="{7502E1D8-73C6-4051-8315-0D621C6C5A8E}" srcOrd="8" destOrd="0" presId="urn:microsoft.com/office/officeart/2005/8/layout/process4"/>
    <dgm:cxn modelId="{F260095F-7AD9-4BE9-A8DC-E83417610CC9}" type="presParOf" srcId="{7502E1D8-73C6-4051-8315-0D621C6C5A8E}" destId="{BD55F9A9-0A8F-46A6-BB0E-C43E8D76B231}" srcOrd="0" destOrd="0" presId="urn:microsoft.com/office/officeart/2005/8/layout/process4"/>
    <dgm:cxn modelId="{4FF22273-9E2E-450F-9DB7-04A6A94EA1B6}" type="presParOf" srcId="{997C4945-2C8F-4E45-B21B-31C5826BABA2}" destId="{B8294D64-2B5F-4C0D-A21A-89458B5C29DB}" srcOrd="9" destOrd="0" presId="urn:microsoft.com/office/officeart/2005/8/layout/process4"/>
    <dgm:cxn modelId="{9AFFFE9C-8216-4298-B170-F115D9CAABD3}" type="presParOf" srcId="{997C4945-2C8F-4E45-B21B-31C5826BABA2}" destId="{369F68F7-8152-4FF8-8544-07CAA61A173D}" srcOrd="10" destOrd="0" presId="urn:microsoft.com/office/officeart/2005/8/layout/process4"/>
    <dgm:cxn modelId="{C3F38D9C-958D-4A92-AD0D-C702B6157F61}" type="presParOf" srcId="{369F68F7-8152-4FF8-8544-07CAA61A173D}" destId="{E5990E53-B4B8-42D1-A879-A6DAB67AB90A}" srcOrd="0" destOrd="0" presId="urn:microsoft.com/office/officeart/2005/8/layout/process4"/>
    <dgm:cxn modelId="{E58FC569-66B2-4688-9A87-FFCA584E72F4}" type="presParOf" srcId="{997C4945-2C8F-4E45-B21B-31C5826BABA2}" destId="{F4A3F981-BB28-442B-8A87-C5CC5A94D732}" srcOrd="11" destOrd="0" presId="urn:microsoft.com/office/officeart/2005/8/layout/process4"/>
    <dgm:cxn modelId="{341E4B9E-162F-4604-A4E6-8470C0200D3E}" type="presParOf" srcId="{997C4945-2C8F-4E45-B21B-31C5826BABA2}" destId="{C17E1443-A812-4E4A-8278-852618D682B6}" srcOrd="12" destOrd="0" presId="urn:microsoft.com/office/officeart/2005/8/layout/process4"/>
    <dgm:cxn modelId="{A5F03150-0381-479A-A106-14E59FD6F863}" type="presParOf" srcId="{C17E1443-A812-4E4A-8278-852618D682B6}" destId="{056D839C-4E1D-4F27-96AF-C5B11BFCC2A2}" srcOrd="0" destOrd="0" presId="urn:microsoft.com/office/officeart/2005/8/layout/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77738-E417-4DA5-96C5-53CB9672A020}">
      <dsp:nvSpPr>
        <dsp:cNvPr id="0" name=""/>
        <dsp:cNvSpPr/>
      </dsp:nvSpPr>
      <dsp:spPr>
        <a:xfrm>
          <a:off x="0" y="3987101"/>
          <a:ext cx="8539163" cy="654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Close Connection</a:t>
          </a:r>
        </a:p>
      </dsp:txBody>
      <dsp:txXfrm>
        <a:off x="0" y="3987101"/>
        <a:ext cx="8539163" cy="654117"/>
      </dsp:txXfrm>
    </dsp:sp>
    <dsp:sp modelId="{A1716991-CD6D-4F14-AA9E-17472980DC25}">
      <dsp:nvSpPr>
        <dsp:cNvPr id="0" name=""/>
        <dsp:cNvSpPr/>
      </dsp:nvSpPr>
      <dsp:spPr>
        <a:xfrm rot="10800000">
          <a:off x="0" y="2990880"/>
          <a:ext cx="8539163" cy="100603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Close Reader</a:t>
          </a:r>
        </a:p>
      </dsp:txBody>
      <dsp:txXfrm rot="10800000">
        <a:off x="0" y="2990880"/>
        <a:ext cx="8539163" cy="653689"/>
      </dsp:txXfrm>
    </dsp:sp>
    <dsp:sp modelId="{BD55F9A9-0A8F-46A6-BB0E-C43E8D76B231}">
      <dsp:nvSpPr>
        <dsp:cNvPr id="0" name=""/>
        <dsp:cNvSpPr/>
      </dsp:nvSpPr>
      <dsp:spPr>
        <a:xfrm rot="10800000">
          <a:off x="0" y="1994660"/>
          <a:ext cx="8539163" cy="100603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Process data in Reader</a:t>
          </a:r>
        </a:p>
      </dsp:txBody>
      <dsp:txXfrm rot="10800000">
        <a:off x="0" y="1994660"/>
        <a:ext cx="8539163" cy="653689"/>
      </dsp:txXfrm>
    </dsp:sp>
    <dsp:sp modelId="{E5990E53-B4B8-42D1-A879-A6DAB67AB90A}">
      <dsp:nvSpPr>
        <dsp:cNvPr id="0" name=""/>
        <dsp:cNvSpPr/>
      </dsp:nvSpPr>
      <dsp:spPr>
        <a:xfrm rot="10800000">
          <a:off x="0" y="1034063"/>
          <a:ext cx="8539163" cy="100603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Execute Command</a:t>
          </a:r>
        </a:p>
      </dsp:txBody>
      <dsp:txXfrm rot="10800000">
        <a:off x="0" y="1034063"/>
        <a:ext cx="8539163" cy="653689"/>
      </dsp:txXfrm>
    </dsp:sp>
    <dsp:sp modelId="{056D839C-4E1D-4F27-96AF-C5B11BFCC2A2}">
      <dsp:nvSpPr>
        <dsp:cNvPr id="0" name=""/>
        <dsp:cNvSpPr/>
      </dsp:nvSpPr>
      <dsp:spPr>
        <a:xfrm rot="10800000">
          <a:off x="0" y="37843"/>
          <a:ext cx="8539163" cy="100603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Open Connection</a:t>
          </a:r>
        </a:p>
      </dsp:txBody>
      <dsp:txXfrm rot="10800000">
        <a:off x="0" y="37843"/>
        <a:ext cx="8539163" cy="653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5F394-5053-454F-84AE-69C222B3027D}">
      <dsp:nvSpPr>
        <dsp:cNvPr id="0" name=""/>
        <dsp:cNvSpPr/>
      </dsp:nvSpPr>
      <dsp:spPr>
        <a:xfrm>
          <a:off x="0" y="4185302"/>
          <a:ext cx="8539163" cy="4579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Close Connection</a:t>
          </a:r>
        </a:p>
      </dsp:txBody>
      <dsp:txXfrm>
        <a:off x="0" y="4185302"/>
        <a:ext cx="8539163" cy="457995"/>
      </dsp:txXfrm>
    </dsp:sp>
    <dsp:sp modelId="{6F172EA3-85FE-4466-AAE1-28F1A151798D}">
      <dsp:nvSpPr>
        <dsp:cNvPr id="0" name=""/>
        <dsp:cNvSpPr/>
      </dsp:nvSpPr>
      <dsp:spPr>
        <a:xfrm rot="10800000">
          <a:off x="0" y="3487775"/>
          <a:ext cx="8539163" cy="7043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Update DataSource with DataSet Changes</a:t>
          </a:r>
        </a:p>
      </dsp:txBody>
      <dsp:txXfrm rot="10800000">
        <a:off x="0" y="3487775"/>
        <a:ext cx="8539163" cy="457695"/>
      </dsp:txXfrm>
    </dsp:sp>
    <dsp:sp modelId="{66556E40-1956-4D20-B6D1-C2E2E3A1835E}">
      <dsp:nvSpPr>
        <dsp:cNvPr id="0" name=""/>
        <dsp:cNvSpPr/>
      </dsp:nvSpPr>
      <dsp:spPr>
        <a:xfrm rot="10800000">
          <a:off x="0" y="2790248"/>
          <a:ext cx="8539163" cy="7043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Open Connection</a:t>
          </a:r>
        </a:p>
      </dsp:txBody>
      <dsp:txXfrm rot="10800000">
        <a:off x="0" y="2790248"/>
        <a:ext cx="8539163" cy="457695"/>
      </dsp:txXfrm>
    </dsp:sp>
    <dsp:sp modelId="{A1716991-CD6D-4F14-AA9E-17472980DC25}">
      <dsp:nvSpPr>
        <dsp:cNvPr id="0" name=""/>
        <dsp:cNvSpPr/>
      </dsp:nvSpPr>
      <dsp:spPr>
        <a:xfrm rot="10800000">
          <a:off x="0" y="2092721"/>
          <a:ext cx="8539163" cy="7043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Process the DataSet</a:t>
          </a:r>
        </a:p>
      </dsp:txBody>
      <dsp:txXfrm rot="10800000">
        <a:off x="0" y="2092721"/>
        <a:ext cx="8539163" cy="457695"/>
      </dsp:txXfrm>
    </dsp:sp>
    <dsp:sp modelId="{BD55F9A9-0A8F-46A6-BB0E-C43E8D76B231}">
      <dsp:nvSpPr>
        <dsp:cNvPr id="0" name=""/>
        <dsp:cNvSpPr/>
      </dsp:nvSpPr>
      <dsp:spPr>
        <a:xfrm rot="10800000">
          <a:off x="0" y="1395194"/>
          <a:ext cx="8539163" cy="7043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Close Connection</a:t>
          </a:r>
        </a:p>
      </dsp:txBody>
      <dsp:txXfrm rot="10800000">
        <a:off x="0" y="1395194"/>
        <a:ext cx="8539163" cy="457695"/>
      </dsp:txXfrm>
    </dsp:sp>
    <dsp:sp modelId="{E5990E53-B4B8-42D1-A879-A6DAB67AB90A}">
      <dsp:nvSpPr>
        <dsp:cNvPr id="0" name=""/>
        <dsp:cNvSpPr/>
      </dsp:nvSpPr>
      <dsp:spPr>
        <a:xfrm rot="10800000">
          <a:off x="0" y="697667"/>
          <a:ext cx="8539163" cy="7043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Fill the DataSet</a:t>
          </a:r>
        </a:p>
      </dsp:txBody>
      <dsp:txXfrm rot="10800000">
        <a:off x="0" y="697667"/>
        <a:ext cx="8539163" cy="457695"/>
      </dsp:txXfrm>
    </dsp:sp>
    <dsp:sp modelId="{056D839C-4E1D-4F27-96AF-C5B11BFCC2A2}">
      <dsp:nvSpPr>
        <dsp:cNvPr id="0" name=""/>
        <dsp:cNvSpPr/>
      </dsp:nvSpPr>
      <dsp:spPr>
        <a:xfrm rot="10800000">
          <a:off x="0" y="140"/>
          <a:ext cx="8539163" cy="7043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Open Connection</a:t>
          </a:r>
        </a:p>
      </dsp:txBody>
      <dsp:txXfrm rot="10800000">
        <a:off x="0" y="140"/>
        <a:ext cx="8539163" cy="4576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2/22/2019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93168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6624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a:latin typeface="Arial" pitchFamily="34" charset="0"/>
                <a:ea typeface="ＭＳ Ｐゴシック" pitchFamily="34" charset="-128"/>
                <a:cs typeface="Arial" pitchFamily="34" charset="0"/>
              </a:rPr>
              <a:t>ADO.NET 4.5			</a:t>
            </a:r>
            <a:r>
              <a:rPr lang="en-US" sz="1200" b="0" dirty="0">
                <a:latin typeface="Arial" pitchFamily="34" charset="0"/>
                <a:cs typeface="Arial" pitchFamily="34" charset="0"/>
              </a:rPr>
              <a:t>	           </a:t>
            </a:r>
            <a:r>
              <a:rPr lang="en-US" sz="1200" b="0" kern="1200" dirty="0">
                <a:solidFill>
                  <a:schemeClr val="tx1"/>
                </a:solidFill>
                <a:latin typeface="Arial" pitchFamily="34" charset="0"/>
                <a:ea typeface="ＭＳ Ｐゴシック" pitchFamily="34" charset="-128"/>
                <a:cs typeface="Arial" pitchFamily="34" charset="0"/>
              </a:rPr>
              <a:t>Introduction to ADO.NET 4.5</a:t>
            </a:r>
          </a:p>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a:latin typeface="Arial" pitchFamily="34" charset="0"/>
                <a:cs typeface="Arial" pitchFamily="34" charset="0"/>
              </a:rPr>
              <a:t>		</a:t>
            </a:r>
          </a:p>
        </p:txBody>
      </p:sp>
      <p:sp>
        <p:nvSpPr>
          <p:cNvPr id="12" name="Rectangle 14"/>
          <p:cNvSpPr>
            <a:spLocks noChangeArrowheads="1"/>
          </p:cNvSpPr>
          <p:nvPr/>
        </p:nvSpPr>
        <p:spPr bwMode="auto">
          <a:xfrm>
            <a:off x="3885779" y="8791411"/>
            <a:ext cx="2946699" cy="3389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00819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body" idx="1"/>
          </p:nvPr>
        </p:nvSpPr>
        <p:spPr/>
        <p:txBody>
          <a:bodyPr/>
          <a:lstStyle/>
          <a:p>
            <a:r>
              <a:rPr lang="en-US" dirty="0"/>
              <a:t>The .NET Data Provider is responsible for providing and maintaining the </a:t>
            </a:r>
          </a:p>
          <a:p>
            <a:r>
              <a:rPr lang="en-US" dirty="0"/>
              <a:t>connection to the database. It is a set of related components that work together </a:t>
            </a:r>
          </a:p>
          <a:p>
            <a:r>
              <a:rPr lang="en-US" dirty="0"/>
              <a:t>to provide data in an efficient and performance driven manner.</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552733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body" idx="1"/>
          </p:nvPr>
        </p:nvSpPr>
        <p:spPr/>
        <p:txBody>
          <a:bodyPr>
            <a:normAutofit lnSpcReduction="10000"/>
          </a:bodyPr>
          <a:lstStyle/>
          <a:p>
            <a:r>
              <a:rPr lang="en-US" dirty="0"/>
              <a:t>Data Provider for SQL Server: The .NET Framework Data Provider for SQL Server uses its own protocol to communicate with SQL Server. It is lightweight and performs well because it is optimized to access a SQL Server directly without adding an OLE DB or Open Database Connectivity (ODBC) layer. It provides data access for Microsoft SQL Server version 7.0 or later. The classes for this provider are located in the </a:t>
            </a:r>
            <a:r>
              <a:rPr lang="en-US" dirty="0" err="1"/>
              <a:t>System.Data.SqlClient</a:t>
            </a:r>
            <a:r>
              <a:rPr lang="en-US" dirty="0"/>
              <a:t> namespace. The .NET Framework Data Provider for SQL Server supports both local and distributed transactions. To include this namespace in your application:</a:t>
            </a:r>
          </a:p>
          <a:p>
            <a:endParaRPr lang="en-US" dirty="0"/>
          </a:p>
          <a:p>
            <a:r>
              <a:rPr lang="en-US" dirty="0"/>
              <a:t>   	using </a:t>
            </a:r>
            <a:r>
              <a:rPr lang="en-US" dirty="0" err="1"/>
              <a:t>System.Data.SqlClient</a:t>
            </a:r>
            <a:r>
              <a:rPr lang="en-US" dirty="0"/>
              <a:t>; </a:t>
            </a:r>
          </a:p>
          <a:p>
            <a:endParaRPr lang="en-US" dirty="0"/>
          </a:p>
          <a:p>
            <a:r>
              <a:rPr lang="en-US" dirty="0"/>
              <a:t>Data Provider for OLE DB:  </a:t>
            </a:r>
            <a:r>
              <a:rPr lang="en-US" dirty="0" err="1"/>
              <a:t>OleDbDataProvider</a:t>
            </a:r>
            <a:r>
              <a:rPr lang="en-US" dirty="0"/>
              <a:t> allows us to connect to other types of databases like Access and Oracle. To use this data provider, include the following namespace in your application:</a:t>
            </a:r>
          </a:p>
          <a:p>
            <a:endParaRPr lang="en-US" dirty="0"/>
          </a:p>
          <a:p>
            <a:r>
              <a:rPr lang="en-US" dirty="0"/>
              <a:t>     using </a:t>
            </a:r>
            <a:r>
              <a:rPr lang="en-US" dirty="0" err="1"/>
              <a:t>System.Data.OleDb</a:t>
            </a:r>
            <a:r>
              <a:rPr lang="en-US" dirty="0"/>
              <a:t>;</a:t>
            </a:r>
          </a:p>
          <a:p>
            <a:endParaRPr lang="en-US" dirty="0"/>
          </a:p>
          <a:p>
            <a:r>
              <a:rPr lang="en-US" dirty="0"/>
              <a:t>Data Provider for Oracle: You can use this provider for connecting to Oracle data sources. The .NET Framework Data Provider for Oracle supports Oracle client software version 8.1.7 and later. To use this data provider, include the following namespace in your application:</a:t>
            </a:r>
          </a:p>
          <a:p>
            <a:endParaRPr lang="en-US" dirty="0"/>
          </a:p>
          <a:p>
            <a:r>
              <a:rPr lang="en-US" dirty="0"/>
              <a:t>      using </a:t>
            </a:r>
            <a:r>
              <a:rPr lang="en-US" dirty="0" err="1"/>
              <a:t>System.Data.OracleClient</a:t>
            </a:r>
            <a:r>
              <a:rPr lang="en-US" dirty="0"/>
              <a:t>;</a:t>
            </a:r>
          </a:p>
          <a:p>
            <a:endParaRPr lang="en-US" dirty="0"/>
          </a:p>
          <a:p>
            <a:r>
              <a:rPr lang="en-US" dirty="0"/>
              <a:t>Data Provider for ODBC: You can use this provider for connecting to databases like IBM DB2, Informix etc. To use this data provider, include the following namespace in your application:</a:t>
            </a:r>
          </a:p>
          <a:p>
            <a:endParaRPr lang="en-US" dirty="0"/>
          </a:p>
          <a:p>
            <a:r>
              <a:rPr lang="en-US" dirty="0"/>
              <a:t>     using </a:t>
            </a:r>
            <a:r>
              <a:rPr lang="en-US" dirty="0" err="1"/>
              <a:t>System.Data.Odbc</a:t>
            </a:r>
            <a:r>
              <a:rPr lang="en-US" dirty="0"/>
              <a: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79090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p:txBody>
          <a:bodyPr/>
          <a:lstStyle/>
          <a:p>
            <a:r>
              <a:rPr lang="en-US" dirty="0"/>
              <a:t>Core Objects of Data Provider:</a:t>
            </a:r>
          </a:p>
          <a:p>
            <a:endParaRPr lang="en-US" dirty="0"/>
          </a:p>
          <a:p>
            <a:r>
              <a:rPr lang="en-US" dirty="0"/>
              <a:t>Connection: This is the object that allows you to establish a connection with the data source. Depending on the actual .NET data provider involved, connection objects automatically pool physical database connections for you. It’s important to realize that they don’t pool connection object instances, but they try and recycle physical database connections. Examples of connection objects are </a:t>
            </a:r>
            <a:r>
              <a:rPr lang="en-US" dirty="0" err="1"/>
              <a:t>OleDbConnection</a:t>
            </a:r>
            <a:r>
              <a:rPr lang="en-US" dirty="0"/>
              <a:t>, </a:t>
            </a:r>
            <a:r>
              <a:rPr lang="en-US" dirty="0" err="1"/>
              <a:t>SqlConnection</a:t>
            </a:r>
            <a:r>
              <a:rPr lang="en-US" dirty="0"/>
              <a:t>, </a:t>
            </a:r>
            <a:r>
              <a:rPr lang="en-US" dirty="0" err="1"/>
              <a:t>OracleConnection</a:t>
            </a:r>
            <a:r>
              <a:rPr lang="en-US" dirty="0"/>
              <a:t>, and so on.</a:t>
            </a:r>
          </a:p>
          <a:p>
            <a:endParaRPr lang="en-US" dirty="0"/>
          </a:p>
          <a:p>
            <a:r>
              <a:rPr lang="en-US" dirty="0"/>
              <a:t>• Command: This object represents an executable command on the underlying data source. This command may or may not return any results. These commands can be used to manipulate existing data, query existing data, and update or even delete existing data. In addition, these commands can be used to manipulate underlying table structures. Examples of command objects are </a:t>
            </a:r>
            <a:r>
              <a:rPr lang="en-US" dirty="0" err="1"/>
              <a:t>SqlCommand</a:t>
            </a:r>
            <a:r>
              <a:rPr lang="en-US" dirty="0"/>
              <a:t>, </a:t>
            </a:r>
            <a:r>
              <a:rPr lang="en-US" dirty="0" err="1"/>
              <a:t>OracleCommand</a:t>
            </a:r>
            <a:r>
              <a:rPr lang="en-US" dirty="0"/>
              <a:t>, and so on. A command needs to be able to accept parameters. The Parameter object of ADO.NET allows commands to be more flexible and accept input values and act accordingly.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309280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p:txBody>
          <a:bodyPr>
            <a:normAutofit/>
          </a:bodyPr>
          <a:lstStyle/>
          <a:p>
            <a:r>
              <a:rPr lang="en-US"/>
              <a:t>Core Objects of Data Provider:</a:t>
            </a:r>
          </a:p>
          <a:p>
            <a:endParaRPr lang="en-US"/>
          </a:p>
          <a:p>
            <a:r>
              <a:rPr lang="en-US"/>
              <a:t>DataReader – This object is designed to help you retrieve and examine the rows returned by your query as quickly as possible.  You can use the DataReader object to examine the results of a query one row at a time.  When you move forward to the next row, the contents of the previous row are discarded.  The DataReader doesn’t support updating.  The data returned by the DataReader is read-only.  Because the DataReader object supports such a minimal set of features, it’s extremely fast and lightweight.  The disadvantage of using a DataReader object is that it requires an open database connection and increases network activity.</a:t>
            </a:r>
          </a:p>
          <a:p>
            <a:endParaRPr lang="en-US"/>
          </a:p>
          <a:p>
            <a:r>
              <a:rPr lang="en-US"/>
              <a:t> DataAdapter: This object acts as a gateway between the disconnected and connected flavors of ADO.NET. The architecture of ADO.NET, in which connection must be opened to access the data retrieved from database is called as connected architecture where as in a disconnected architecture data retrieved from database can be accessed by holding it in a memory with the help of DataSet object even when connection to database was closed (We will be discussing more about both of these architecture and the objects involved in it in detail on the coming lessons). It establishes the connection for you or, given an established connection, it has enough information specified to itself to enable it to understand a disconnected object’s data and act upon the database in a prespecified manner. Examples of DataAdapters are SqlDataAdapter, OracleDataAdapter, and so on. It has commands like select, insert, update and delete. Select command is used to retrieve data from database and insert, update and delete commands are used to send changes to the data in dataset to database. It needs a connection to transfer the data.</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859302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body" idx="1"/>
          </p:nvPr>
        </p:nvSpPr>
        <p:spPr/>
        <p:txBody>
          <a:bodyPr/>
          <a:lstStyle/>
          <a:p>
            <a:r>
              <a:rPr lang="en-US" dirty="0" err="1"/>
              <a:t>DataSet</a:t>
            </a:r>
            <a:r>
              <a:rPr lang="en-US" dirty="0"/>
              <a:t> is one of the very important component of ADO.NET Architecture </a:t>
            </a:r>
          </a:p>
          <a:p>
            <a:r>
              <a:rPr lang="en-US" dirty="0"/>
              <a:t>which basically an independent object is explicitly designed for data access </a:t>
            </a:r>
          </a:p>
          <a:p>
            <a:r>
              <a:rPr lang="en-US" dirty="0"/>
              <a:t>independent of any data source.</a:t>
            </a:r>
          </a:p>
          <a:p>
            <a:endParaRPr lang="en-US" dirty="0"/>
          </a:p>
          <a:p>
            <a:r>
              <a:rPr lang="en-US" dirty="0" err="1"/>
              <a:t>DataSet</a:t>
            </a:r>
            <a:r>
              <a:rPr lang="en-US" dirty="0"/>
              <a:t> Object – Its an in-memory cache of data retrieved from the data source. The </a:t>
            </a:r>
            <a:r>
              <a:rPr lang="en-US" dirty="0" err="1"/>
              <a:t>DataSet</a:t>
            </a:r>
            <a:r>
              <a:rPr lang="en-US" dirty="0"/>
              <a:t> exhibits similar properties to an in-memory relational database - for example, data is organized into multiple tables using </a:t>
            </a:r>
            <a:r>
              <a:rPr lang="en-US" dirty="0" err="1"/>
              <a:t>DataTable</a:t>
            </a:r>
            <a:r>
              <a:rPr lang="en-US" dirty="0"/>
              <a:t> objects, tables can be related using </a:t>
            </a:r>
            <a:r>
              <a:rPr lang="en-US" dirty="0" err="1"/>
              <a:t>DataRelation</a:t>
            </a:r>
            <a:r>
              <a:rPr lang="en-US" dirty="0"/>
              <a:t> objects, and data integrity can be enforced using the constraint objects </a:t>
            </a:r>
            <a:r>
              <a:rPr lang="en-US" dirty="0" err="1"/>
              <a:t>UniqueConstraint</a:t>
            </a:r>
            <a:r>
              <a:rPr lang="en-US" dirty="0"/>
              <a:t> and </a:t>
            </a:r>
            <a:r>
              <a:rPr lang="en-US" dirty="0" err="1"/>
              <a:t>ForeignKeyConstraint</a:t>
            </a:r>
            <a:r>
              <a:rPr lang="en-US" dirty="0"/>
              <a:t>.</a:t>
            </a:r>
          </a:p>
          <a:p>
            <a:r>
              <a:rPr lang="en-US" dirty="0"/>
              <a:t>	Another feature of the </a:t>
            </a:r>
            <a:r>
              <a:rPr lang="en-US" dirty="0" err="1"/>
              <a:t>DataSet</a:t>
            </a:r>
            <a:r>
              <a:rPr lang="en-US" dirty="0"/>
              <a:t> is that it tracks changes that are made to the data it holds before updating the source data. </a:t>
            </a:r>
            <a:r>
              <a:rPr lang="en-US" dirty="0" err="1"/>
              <a:t>DataSet</a:t>
            </a:r>
            <a:r>
              <a:rPr lang="en-US" dirty="0"/>
              <a:t> are also fully XML-featured. They contain methods such as </a:t>
            </a:r>
            <a:r>
              <a:rPr lang="en-US" dirty="0" err="1"/>
              <a:t>GetXml</a:t>
            </a:r>
            <a:r>
              <a:rPr lang="en-US" dirty="0"/>
              <a:t> and </a:t>
            </a:r>
            <a:r>
              <a:rPr lang="en-US" dirty="0" err="1"/>
              <a:t>WriteXml</a:t>
            </a:r>
            <a:r>
              <a:rPr lang="en-US" dirty="0"/>
              <a:t> that respectively produce and consume XML data easily. In an XML scenario where there is no database, these methods enable use of ADO.NET without the Data Provider being involved.</a:t>
            </a:r>
          </a:p>
          <a:p>
            <a:r>
              <a:rPr lang="en-US" dirty="0"/>
              <a:t>	The </a:t>
            </a:r>
            <a:r>
              <a:rPr lang="en-US" dirty="0" err="1"/>
              <a:t>DataSet</a:t>
            </a:r>
            <a:r>
              <a:rPr lang="en-US" dirty="0"/>
              <a:t> object provides a consistent programming model that works with all current models of data storage: flat, relational, and hierarchical. It represents the data that it holds as collections and data types. The data within a </a:t>
            </a:r>
            <a:r>
              <a:rPr lang="en-US" dirty="0" err="1"/>
              <a:t>DataSet</a:t>
            </a:r>
            <a:r>
              <a:rPr lang="en-US" dirty="0"/>
              <a:t> is manipulated via the set of standard APIs exposed through the </a:t>
            </a:r>
            <a:r>
              <a:rPr lang="en-US" dirty="0" err="1"/>
              <a:t>DataSet</a:t>
            </a:r>
            <a:r>
              <a:rPr lang="en-US" dirty="0"/>
              <a:t> and its child objects regardless of its data source.</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4086660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body" idx="1"/>
          </p:nvPr>
        </p:nvSpPr>
        <p:spPr/>
        <p:txBody>
          <a:bodyPr/>
          <a:lstStyle/>
          <a:p>
            <a:r>
              <a:rPr lang="en-US"/>
              <a:t>The DataSet Object in detail </a:t>
            </a:r>
          </a:p>
          <a:p>
            <a:endParaRPr lang="en-US"/>
          </a:p>
          <a:p>
            <a:r>
              <a:rPr lang="en-US"/>
              <a:t>DataTable: A DataSet object is made up of a collection of tables, relationships, and constraints.  In ADO.NET, DataTable objects are used to represent the tables in a DataSet object. </a:t>
            </a:r>
          </a:p>
          <a:p>
            <a:endParaRPr lang="en-US"/>
          </a:p>
          <a:p>
            <a:r>
              <a:rPr lang="en-US"/>
              <a:t>DataColumn: Each DataTable object has a Columns collection, which is a container for DataColumn objects. A DataColumn object corresponds to a column in a table.</a:t>
            </a:r>
          </a:p>
          <a:p>
            <a:endParaRPr lang="en-US"/>
          </a:p>
          <a:p>
            <a:r>
              <a:rPr lang="en-US"/>
              <a:t>DataRow: To access the actual values stored in a DataTable object, use the object’s Rows collection, which contains a series of DataRow objects.</a:t>
            </a:r>
          </a:p>
          <a:p>
            <a:endParaRPr lang="en-US"/>
          </a:p>
          <a:p>
            <a:r>
              <a:rPr lang="en-US"/>
              <a:t>DataView: Once we’ve retrieved the results of a query into a DataTable object, we can use a DataView object to view the data in different ways.  If we want to sort the contents of a DataTable object based on a column, simply set the DataView object’s Sort property to the name of that column.  We can also use the Filter property of the DataView so that only the rows that match certain criteria are visible.  We can use multiple DataView objects to examine the same DataTable at the same time.</a:t>
            </a:r>
          </a:p>
          <a:p>
            <a:endParaRPr lang="en-US"/>
          </a:p>
          <a:p>
            <a:r>
              <a:rPr lang="en-US"/>
              <a:t>DataRelation: A DataSet, like a database, might contain various interrelated tables. A DataRelation object lets you specify relations between various tables that allow you to both validate data across tables and browse parent and child rows in various DataTables.</a:t>
            </a:r>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067544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143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84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7255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260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54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8931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3245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3"/>
          <p:cNvSpPr>
            <a:spLocks noGrp="1" noChangeArrowheads="1"/>
          </p:cNvSpPr>
          <p:nvPr>
            <p:ph type="body" idx="1"/>
          </p:nvPr>
        </p:nvSpPr>
        <p:spPr/>
        <p:txBody>
          <a:bodyPr>
            <a:normAutofit/>
          </a:bodyPr>
          <a:lstStyle/>
          <a:p>
            <a:r>
              <a:rPr lang="en-US" dirty="0"/>
              <a:t>The Connection Object: </a:t>
            </a:r>
          </a:p>
          <a:p>
            <a:endParaRPr lang="en-US" dirty="0"/>
          </a:p>
          <a:p>
            <a:r>
              <a:rPr lang="en-US" dirty="0"/>
              <a:t>Database connections are a critical and limited resource. Connections must be managed to ensure that an application performs well and is scalable. </a:t>
            </a:r>
          </a:p>
          <a:p>
            <a:endParaRPr lang="en-US" dirty="0"/>
          </a:p>
          <a:p>
            <a:r>
              <a:rPr lang="en-US" dirty="0"/>
              <a:t>A connection object is used to connect to a specific data source. A </a:t>
            </a:r>
            <a:r>
              <a:rPr lang="en-US" dirty="0" err="1"/>
              <a:t>SqlConnection</a:t>
            </a:r>
            <a:r>
              <a:rPr lang="en-US" dirty="0"/>
              <a:t> object represents a unique session to a SQL Server data source. Similarly an </a:t>
            </a:r>
            <a:r>
              <a:rPr lang="en-US" dirty="0" err="1"/>
              <a:t>OracleConnection</a:t>
            </a:r>
            <a:r>
              <a:rPr lang="en-US" dirty="0"/>
              <a:t> or </a:t>
            </a:r>
            <a:r>
              <a:rPr lang="en-US" dirty="0" err="1"/>
              <a:t>OLEDBConnection</a:t>
            </a:r>
            <a:r>
              <a:rPr lang="en-US" dirty="0"/>
              <a:t> represents unique session to an Oracle data source or OLEDB data source respectively. SQL Server and Oracle data providers provide connection pooling, while the OLE DB and ODBC providers use the pooling provided by OLE DB or ODBC, respectively.</a:t>
            </a:r>
          </a:p>
          <a:p>
            <a:endParaRPr lang="en-US" dirty="0"/>
          </a:p>
          <a:p>
            <a:r>
              <a:rPr lang="en-US" dirty="0"/>
              <a:t>The </a:t>
            </a:r>
            <a:r>
              <a:rPr lang="en-US" dirty="0" err="1"/>
              <a:t>SqlConnection</a:t>
            </a:r>
            <a:r>
              <a:rPr lang="en-US" dirty="0"/>
              <a:t> is used together with </a:t>
            </a:r>
            <a:r>
              <a:rPr lang="en-US" dirty="0" err="1"/>
              <a:t>SqlDataAdapter</a:t>
            </a:r>
            <a:r>
              <a:rPr lang="en-US" dirty="0"/>
              <a:t> and </a:t>
            </a:r>
            <a:r>
              <a:rPr lang="en-US" dirty="0" err="1"/>
              <a:t>SqlCommand</a:t>
            </a:r>
            <a:r>
              <a:rPr lang="en-US" dirty="0"/>
              <a:t> to increase performance when connecting to a Microsoft SQL Server database. For all third-party SQL server products, and other OLE DB-supported data sources, use </a:t>
            </a:r>
            <a:r>
              <a:rPr lang="en-US" dirty="0" err="1"/>
              <a:t>OleDbConnection</a:t>
            </a:r>
            <a:r>
              <a:rPr lang="en-US" dirty="0"/>
              <a:t>.</a:t>
            </a:r>
          </a:p>
          <a:p>
            <a:endParaRPr lang="en-US" dirty="0"/>
          </a:p>
          <a:p>
            <a:r>
              <a:rPr lang="en-US" dirty="0"/>
              <a:t>When you create an instance of </a:t>
            </a:r>
            <a:r>
              <a:rPr lang="en-US" dirty="0" err="1"/>
              <a:t>SqlConnection</a:t>
            </a:r>
            <a:r>
              <a:rPr lang="en-US" dirty="0"/>
              <a:t>, all properties are set to their initial values. The following code examples demonstrate how to create and open connections:</a:t>
            </a:r>
          </a:p>
          <a:p>
            <a:endParaRPr lang="en-US" dirty="0"/>
          </a:p>
          <a:p>
            <a:r>
              <a:rPr lang="en-US" dirty="0"/>
              <a:t>For SQL Server:</a:t>
            </a:r>
          </a:p>
          <a:p>
            <a:r>
              <a:rPr lang="en-US" dirty="0"/>
              <a:t>Using </a:t>
            </a:r>
            <a:r>
              <a:rPr lang="en-US" dirty="0" err="1"/>
              <a:t>System.Data.SQLClient</a:t>
            </a:r>
            <a:r>
              <a:rPr lang="en-US" dirty="0"/>
              <a:t>;</a:t>
            </a:r>
          </a:p>
          <a:p>
            <a:r>
              <a:rPr lang="en-US" dirty="0" err="1"/>
              <a:t>SQLConnection</a:t>
            </a:r>
            <a:r>
              <a:rPr lang="en-US" dirty="0"/>
              <a:t> con;</a:t>
            </a:r>
          </a:p>
          <a:p>
            <a:r>
              <a:rPr lang="en-US" dirty="0"/>
              <a:t>Con=new SQL Connection();</a:t>
            </a:r>
          </a:p>
          <a:p>
            <a:r>
              <a:rPr lang="en-US" dirty="0" err="1"/>
              <a:t>con.open</a:t>
            </a:r>
            <a:r>
              <a:rPr lang="en-US" dirty="0"/>
              <a:t>();</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305118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body" idx="1"/>
          </p:nvPr>
        </p:nvSpPr>
        <p:spPr/>
        <p:txBody>
          <a:bodyPr>
            <a:normAutofit lnSpcReduction="10000"/>
          </a:bodyPr>
          <a:lstStyle/>
          <a:p>
            <a:r>
              <a:rPr lang="en-US" dirty="0"/>
              <a:t>The </a:t>
            </a:r>
            <a:r>
              <a:rPr lang="en-US" dirty="0" err="1"/>
              <a:t>ConnectionString</a:t>
            </a:r>
            <a:r>
              <a:rPr lang="en-US" dirty="0"/>
              <a:t> Property : A connection string contains initialization information that is passed as a parameter from a data provider to a data source. The syntax depends on the data provider, and the connection string is parsed during the attempt to open a connection. Syntax errors generate a run-time exception, but other errors occur only after the data source receives connection information. Once validated, the data source applies the options specified in the connection string and opens the connection.</a:t>
            </a:r>
          </a:p>
          <a:p>
            <a:r>
              <a:rPr lang="en-US" dirty="0"/>
              <a:t>Keywords are not case sensitive, and spaces between key/value pairs are ignored. However, values may be case sensitive, depending on the data source. Any values containing a semicolon, single quotation marks, or double quotation marks must be enclosed in double quotation marks. </a:t>
            </a:r>
          </a:p>
          <a:p>
            <a:endParaRPr lang="en-US" dirty="0"/>
          </a:p>
          <a:p>
            <a:r>
              <a:rPr lang="en-US" dirty="0"/>
              <a:t>E.g.- "Data Source=SSM0107;Initial Catalog=</a:t>
            </a:r>
            <a:r>
              <a:rPr lang="en-US" dirty="0" err="1"/>
              <a:t>EMS;User</a:t>
            </a:r>
            <a:r>
              <a:rPr lang="en-US" dirty="0"/>
              <a:t> ID=</a:t>
            </a:r>
            <a:r>
              <a:rPr lang="en-US" dirty="0" err="1"/>
              <a:t>sa;Password</a:t>
            </a:r>
            <a:r>
              <a:rPr lang="en-US" dirty="0"/>
              <a:t>=</a:t>
            </a:r>
            <a:r>
              <a:rPr lang="en-US" dirty="0" err="1"/>
              <a:t>sa</a:t>
            </a:r>
            <a:r>
              <a:rPr lang="en-US" dirty="0"/>
              <a:t>"</a:t>
            </a:r>
          </a:p>
          <a:p>
            <a:endParaRPr lang="en-US" dirty="0"/>
          </a:p>
          <a:p>
            <a:r>
              <a:rPr lang="en-US" dirty="0"/>
              <a:t>Connection string parameters</a:t>
            </a:r>
          </a:p>
          <a:p>
            <a:endParaRPr lang="en-US" dirty="0"/>
          </a:p>
          <a:p>
            <a:r>
              <a:rPr lang="en-US" dirty="0"/>
              <a:t> Data Source - The name or network address of the instance of SQL Server to </a:t>
            </a:r>
          </a:p>
          <a:p>
            <a:r>
              <a:rPr lang="en-US" dirty="0"/>
              <a:t>  which to connect.</a:t>
            </a:r>
          </a:p>
          <a:p>
            <a:r>
              <a:rPr lang="en-US" dirty="0"/>
              <a:t> Initial Catalog – The name of the database.</a:t>
            </a:r>
          </a:p>
          <a:p>
            <a:r>
              <a:rPr lang="en-US" dirty="0"/>
              <a:t> Integrated Security – When false, User ID and Password are specified in the </a:t>
            </a:r>
          </a:p>
          <a:p>
            <a:r>
              <a:rPr lang="en-US" dirty="0"/>
              <a:t>  connection. When true, the current Windows account credentials </a:t>
            </a:r>
          </a:p>
          <a:p>
            <a:r>
              <a:rPr lang="en-US" dirty="0"/>
              <a:t>  are used for authentication.</a:t>
            </a:r>
          </a:p>
          <a:p>
            <a:r>
              <a:rPr lang="en-US" dirty="0"/>
              <a:t> User ID/Password – Valid User credentials to get an access to data source.</a:t>
            </a:r>
          </a:p>
          <a:p>
            <a:r>
              <a:rPr lang="en-US" dirty="0"/>
              <a:t> Persist Security Info - When set to false or no (strongly recommended),  </a:t>
            </a:r>
          </a:p>
          <a:p>
            <a:r>
              <a:rPr lang="en-US" dirty="0"/>
              <a:t>  security-sensitive information, such as the password, is not returned as part of </a:t>
            </a:r>
          </a:p>
          <a:p>
            <a:r>
              <a:rPr lang="en-US" dirty="0"/>
              <a:t>  the connection if the connection is open or has ever been in an open state.</a:t>
            </a:r>
          </a:p>
          <a:p>
            <a:endParaRPr lang="en-US" dirty="0"/>
          </a:p>
          <a:p>
            <a:r>
              <a:rPr lang="en-US" dirty="0"/>
              <a:t>Resetting the connection string resets all connection string values including the password. Recognized values are true, false, yes, and no.</a:t>
            </a:r>
          </a:p>
        </p:txBody>
      </p:sp>
      <p:sp>
        <p:nvSpPr>
          <p:cNvPr id="5" name="Slide Image Placeholder 4"/>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00966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type="body" idx="1"/>
          </p:nvPr>
        </p:nvSpPr>
        <p:spPr/>
        <p:txBody>
          <a:bodyPr/>
          <a:lstStyle/>
          <a:p>
            <a:r>
              <a:rPr lang="en-US"/>
              <a:t>Disconnecting from Database: </a:t>
            </a:r>
          </a:p>
          <a:p>
            <a:endParaRPr lang="en-US"/>
          </a:p>
          <a:p>
            <a:r>
              <a:rPr lang="en-US"/>
              <a:t>Connections should be opened as late as possible and closed as soon as possible using the Close() method. Alternatively, you can create the  connection in a using block to ensure that the system disposes of the connection when the code exits the block. The connection should be used as briefly as possible, meaning that connections should not last longer than a method call. Connections should not be passed between methods—in addition to creating performance problems and limiting scalability, this can lead to security vulnerabilities.</a:t>
            </a:r>
          </a:p>
          <a:p>
            <a:endParaRPr lang="en-US"/>
          </a:p>
          <a:p>
            <a:r>
              <a:rPr lang="en-US"/>
              <a:t>The SQLConnection object acts a link through which other objects like the DataAdaptor and the Command objects communicate with the database and submit queries and retrieve results. Whenever SqlConnection goes out of scope, it remains open. Therefore, you must explicitly close the connection by calling Close or Dispose methods. Close and Dispose are functionally equivalent.</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58007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type="body" idx="1"/>
          </p:nvPr>
        </p:nvSpPr>
        <p:spPr/>
        <p:txBody>
          <a:bodyPr/>
          <a:lstStyle/>
          <a:p>
            <a:r>
              <a:rPr lang="en-US"/>
              <a:t>SQLConnection class and its members:      </a:t>
            </a:r>
          </a:p>
          <a:p>
            <a:endParaRPr lang="en-US"/>
          </a:p>
          <a:p>
            <a:r>
              <a:rPr lang="en-US"/>
              <a:t>      The SQLConnection class cannot be inherited. As specified earlier, the SQLConnection represents open connection to SQL server database. The SQLConnection class exposes various properties and methods which allows a .NET programmer the ease to work with the Connection Object. Some of the members are as follows:</a:t>
            </a:r>
          </a:p>
          <a:p>
            <a:endParaRPr lang="en-US"/>
          </a:p>
          <a:p>
            <a:r>
              <a:rPr lang="en-US"/>
              <a:t>ConnectionString: Gets or sets the string to open a SQL Server database.</a:t>
            </a:r>
          </a:p>
          <a:p>
            <a:r>
              <a:rPr lang="en-US"/>
              <a:t>ConnectionTimeout: The wait time while trying to establish a connection before the attempt is terminated and error is generated</a:t>
            </a:r>
          </a:p>
          <a:p>
            <a:r>
              <a:rPr lang="en-US"/>
              <a:t>Database: Obtains the name of the current database or the database to be used after a connection is opened</a:t>
            </a:r>
          </a:p>
          <a:p>
            <a:r>
              <a:rPr lang="en-US"/>
              <a:t>DataSource: - Gets the name of the instance of SQL Server to which to connect</a:t>
            </a:r>
          </a:p>
          <a:p>
            <a:r>
              <a:rPr lang="en-US"/>
              <a:t>Open(): Opens a database connection with the property settings specified by the ConnectionString</a:t>
            </a:r>
          </a:p>
          <a:p>
            <a:r>
              <a:rPr lang="en-US"/>
              <a:t>BeginTransaction(): Starts a database transaction</a:t>
            </a:r>
          </a:p>
          <a:p>
            <a:r>
              <a:rPr lang="en-US"/>
              <a:t>ChangeDatabase(): Changes the current database for an open SqlConnection </a:t>
            </a:r>
          </a:p>
          <a:p>
            <a:r>
              <a:rPr lang="en-US"/>
              <a:t>Close(): Closes the connection to the database. This is the preferred method of closing any open connection</a:t>
            </a:r>
          </a:p>
          <a:p>
            <a:r>
              <a:rPr lang="en-US"/>
              <a:t>CreateCommand(): Creates and returns a SqlCommand object associated with the SqlConnection.</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01606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type="body" idx="1"/>
          </p:nvPr>
        </p:nvSpPr>
        <p:spPr>
          <a:xfrm>
            <a:off x="1951038" y="599242"/>
            <a:ext cx="5100002" cy="8402717"/>
          </a:xfrm>
          <a:noFill/>
          <a:ln/>
        </p:spPr>
        <p:txBody>
          <a:bodyPr>
            <a:normAutofit/>
          </a:bodyPr>
          <a:lstStyle/>
          <a:p>
            <a:pPr marL="241653" indent="-241653"/>
            <a:r>
              <a:rPr lang="en-US" b="1" u="sng" dirty="0"/>
              <a:t>Working with the InfoMessage Event</a:t>
            </a:r>
          </a:p>
          <a:p>
            <a:pPr marL="241653" indent="-241653"/>
            <a:endParaRPr lang="en-US" b="1" u="sng" dirty="0"/>
          </a:p>
          <a:p>
            <a:pPr marL="241653" indent="-241653" algn="just"/>
            <a:r>
              <a:rPr lang="en-US" dirty="0"/>
              <a:t>You can retrieve warnings and informational messages from a SQL Server data </a:t>
            </a:r>
          </a:p>
          <a:p>
            <a:pPr marL="241653" indent="-241653" algn="just"/>
            <a:r>
              <a:rPr lang="en-US" dirty="0"/>
              <a:t>source using the InfoMessage event of the SqlConnection object. </a:t>
            </a:r>
          </a:p>
          <a:p>
            <a:pPr marL="241653" indent="-241653" algn="just"/>
            <a:endParaRPr lang="en-US" dirty="0"/>
          </a:p>
          <a:p>
            <a:pPr marL="241653" indent="-241653" algn="just"/>
            <a:r>
              <a:rPr lang="en-US" dirty="0"/>
              <a:t>The following code example shows how to add an event handler for the </a:t>
            </a:r>
          </a:p>
          <a:p>
            <a:pPr marL="241653" indent="-241653" algn="just"/>
            <a:r>
              <a:rPr lang="en-US" dirty="0"/>
              <a:t>InfoMessage event. </a:t>
            </a:r>
          </a:p>
          <a:p>
            <a:pPr marL="241653" indent="-241653" algn="just"/>
            <a:endParaRPr lang="en-US" dirty="0"/>
          </a:p>
          <a:p>
            <a:pPr marL="241653" indent="-241653"/>
            <a:r>
              <a:rPr lang="en-US" b="1" dirty="0"/>
              <a:t>// Assumes that connection represents a SqlConnection object. </a:t>
            </a:r>
          </a:p>
          <a:p>
            <a:pPr marL="241653" indent="-241653"/>
            <a:r>
              <a:rPr lang="en-US" b="1" dirty="0"/>
              <a:t>connection.InfoMessage += new </a:t>
            </a:r>
          </a:p>
          <a:p>
            <a:pPr marL="241653" indent="-241653"/>
            <a:r>
              <a:rPr lang="en-US" b="1" dirty="0"/>
              <a:t>SqlInfoMessageEventHandler(OnInfoMessage);</a:t>
            </a:r>
          </a:p>
          <a:p>
            <a:pPr marL="241653" indent="-241653"/>
            <a:endParaRPr lang="en-US" b="1" dirty="0"/>
          </a:p>
          <a:p>
            <a:pPr marL="241653" indent="-241653"/>
            <a:r>
              <a:rPr lang="en-US" b="1" dirty="0"/>
              <a:t>protected static void OnInfoMessage(object sender, </a:t>
            </a:r>
          </a:p>
          <a:p>
            <a:pPr marL="241653" indent="-241653"/>
            <a:r>
              <a:rPr lang="en-US" b="1" dirty="0"/>
              <a:t>SqlInfoMessageEventArgs args)</a:t>
            </a:r>
          </a:p>
          <a:p>
            <a:pPr marL="241653" indent="-241653"/>
            <a:r>
              <a:rPr lang="en-US" b="1" dirty="0"/>
              <a:t>{</a:t>
            </a:r>
          </a:p>
          <a:p>
            <a:pPr marL="241653" indent="-241653"/>
            <a:r>
              <a:rPr lang="en-US" b="1" dirty="0"/>
              <a:t>	 foreach (SqlError err in args.Errors)</a:t>
            </a:r>
          </a:p>
          <a:p>
            <a:pPr marL="241653" indent="-241653"/>
            <a:r>
              <a:rPr lang="en-US" b="1" dirty="0"/>
              <a:t>	 {</a:t>
            </a:r>
          </a:p>
          <a:p>
            <a:pPr marL="241653" indent="-241653"/>
            <a:r>
              <a:rPr lang="en-US" b="1" dirty="0"/>
              <a:t>	         Console.WriteLine( "The {0} has received a severity {1}, state {2}  </a:t>
            </a:r>
          </a:p>
          <a:p>
            <a:pPr marL="241653" indent="-241653"/>
            <a:r>
              <a:rPr lang="en-US" b="1" dirty="0"/>
              <a:t>                error number {3}\n" + "on line {4} of procedure {5} on server  </a:t>
            </a:r>
          </a:p>
          <a:p>
            <a:pPr marL="241653" indent="-241653"/>
            <a:r>
              <a:rPr lang="en-US" b="1" dirty="0"/>
              <a:t>                {6}:\n{7}", err.Source, err.Class, err.State, err.Number, </a:t>
            </a:r>
          </a:p>
          <a:p>
            <a:pPr marL="241653" indent="-241653"/>
            <a:r>
              <a:rPr lang="en-US" b="1" dirty="0"/>
              <a:t>                err.LineNumber,err.Procedure, err.Server, err.Message);</a:t>
            </a:r>
          </a:p>
          <a:p>
            <a:pPr marL="241653" indent="-241653"/>
            <a:r>
              <a:rPr lang="en-US" b="1" dirty="0"/>
              <a:t>      }</a:t>
            </a:r>
          </a:p>
          <a:p>
            <a:pPr marL="241653" indent="-241653"/>
            <a:r>
              <a:rPr lang="en-US" b="1" dirty="0"/>
              <a:t>}</a:t>
            </a:r>
          </a:p>
          <a:p>
            <a:pPr marL="241653" indent="-241653"/>
            <a:endParaRPr lang="en-US" dirty="0"/>
          </a:p>
          <a:p>
            <a:pPr marL="241653" indent="-241653"/>
            <a:r>
              <a:rPr lang="en-US" b="1" u="sng" dirty="0"/>
              <a:t>Working  with the StateChange Event</a:t>
            </a:r>
          </a:p>
          <a:p>
            <a:pPr marL="241653" indent="-241653"/>
            <a:endParaRPr lang="en-US" b="1" dirty="0"/>
          </a:p>
          <a:p>
            <a:pPr marL="241653" indent="-241653"/>
            <a:r>
              <a:rPr lang="en-US" dirty="0"/>
              <a:t>The StateChange event occurs when the state of a Connection changes. The </a:t>
            </a:r>
          </a:p>
          <a:p>
            <a:pPr marL="241653" indent="-241653"/>
            <a:r>
              <a:rPr lang="en-US" dirty="0"/>
              <a:t>StateChange event receives StateChangeEventArgs that enable you </a:t>
            </a:r>
          </a:p>
          <a:p>
            <a:pPr marL="241653" indent="-241653"/>
            <a:r>
              <a:rPr lang="en-US" dirty="0"/>
              <a:t>to determine the change in state of the Connection by using the OriginalState and </a:t>
            </a:r>
          </a:p>
          <a:p>
            <a:pPr marL="241653" indent="-241653"/>
            <a:r>
              <a:rPr lang="en-US" dirty="0"/>
              <a:t>CurrentState properties. The OriginalState property is a ConnectionState </a:t>
            </a:r>
          </a:p>
          <a:p>
            <a:pPr marL="241653" indent="-241653"/>
            <a:r>
              <a:rPr lang="en-US" dirty="0"/>
              <a:t>enumeration that indicates the state of the Connection before it changed. </a:t>
            </a:r>
          </a:p>
          <a:p>
            <a:pPr marL="241653" indent="-241653"/>
            <a:r>
              <a:rPr lang="en-US" dirty="0"/>
              <a:t>CurrentState is a ConnectionState enumeration that indicates the state of the </a:t>
            </a:r>
          </a:p>
          <a:p>
            <a:pPr marL="241653" indent="-241653"/>
            <a:r>
              <a:rPr lang="en-US" dirty="0"/>
              <a:t>Connection after it changed. </a:t>
            </a:r>
          </a:p>
          <a:p>
            <a:pPr marL="241653" indent="-241653"/>
            <a:endParaRPr lang="en-US" dirty="0"/>
          </a:p>
          <a:p>
            <a:pPr marL="241653" indent="-241653"/>
            <a:r>
              <a:rPr lang="en-US" dirty="0"/>
              <a:t>The following code example uses the StateChange event to write a message to the </a:t>
            </a:r>
          </a:p>
          <a:p>
            <a:pPr marL="241653" indent="-241653"/>
            <a:r>
              <a:rPr lang="en-US" dirty="0"/>
              <a:t>console when the state of the Connection changes. </a:t>
            </a:r>
          </a:p>
          <a:p>
            <a:pPr marL="241653" indent="-241653"/>
            <a:endParaRPr lang="en-US" dirty="0"/>
          </a:p>
          <a:p>
            <a:pPr marL="241653" indent="-241653"/>
            <a:r>
              <a:rPr lang="en-US" b="1" dirty="0"/>
              <a:t>// Assumes connection represents a SqlConnection object.</a:t>
            </a:r>
          </a:p>
          <a:p>
            <a:pPr marL="241653" indent="-241653"/>
            <a:r>
              <a:rPr lang="en-US" b="1" dirty="0"/>
              <a:t>connection.StateChange += new StateChangeEventHandler(OnStateChange);</a:t>
            </a:r>
          </a:p>
          <a:p>
            <a:pPr marL="241653" indent="-241653"/>
            <a:endParaRPr lang="en-US" b="1" dirty="0"/>
          </a:p>
          <a:p>
            <a:pPr marL="241653" indent="-241653"/>
            <a:r>
              <a:rPr lang="en-US" b="1" dirty="0"/>
              <a:t>protected static void OnStateChange(object sender, StateChangeEventArgs </a:t>
            </a:r>
          </a:p>
          <a:p>
            <a:pPr marL="241653" indent="-241653"/>
            <a:r>
              <a:rPr lang="en-US" b="1" dirty="0"/>
              <a:t>args)</a:t>
            </a:r>
          </a:p>
          <a:p>
            <a:pPr marL="241653" indent="-241653"/>
            <a:r>
              <a:rPr lang="en-US" b="1" dirty="0"/>
              <a:t> { </a:t>
            </a:r>
          </a:p>
          <a:p>
            <a:pPr marL="241653" indent="-241653"/>
            <a:r>
              <a:rPr lang="en-US" b="1" dirty="0"/>
              <a:t>	Console.WriteLine( "The current Connection state has changed from {0} to {1}.", args.OriginalState,args.CurrentState);</a:t>
            </a:r>
          </a:p>
          <a:p>
            <a:pPr marL="241653" indent="-241653"/>
            <a:r>
              <a:rPr lang="en-US" b="1" dirty="0"/>
              <a:t> } </a:t>
            </a:r>
          </a:p>
        </p:txBody>
      </p:sp>
    </p:spTree>
    <p:extLst>
      <p:ext uri="{BB962C8B-B14F-4D97-AF65-F5344CB8AC3E}">
        <p14:creationId xmlns:p14="http://schemas.microsoft.com/office/powerpoint/2010/main" val="1517091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dirty="0"/>
              <a:t>Mapping SQL Server Data Types to </a:t>
            </a:r>
            <a:r>
              <a:rPr lang="en-US" dirty="0" err="1"/>
              <a:t>.Net</a:t>
            </a:r>
            <a:r>
              <a:rPr lang="en-US" dirty="0"/>
              <a:t> Types:</a:t>
            </a:r>
          </a:p>
          <a:p>
            <a:endParaRPr lang="en-US" dirty="0"/>
          </a:p>
          <a:p>
            <a:r>
              <a:rPr lang="en-US" dirty="0"/>
              <a:t>Databases and </a:t>
            </a:r>
            <a:r>
              <a:rPr lang="en-US" dirty="0" err="1"/>
              <a:t>.Net</a:t>
            </a:r>
            <a:r>
              <a:rPr lang="en-US" dirty="0"/>
              <a:t> Framework are based on different type systems. Hence each </a:t>
            </a:r>
            <a:r>
              <a:rPr lang="en-US" dirty="0" err="1"/>
              <a:t>.Net</a:t>
            </a:r>
            <a:r>
              <a:rPr lang="en-US" dirty="0"/>
              <a:t> data provider defined mappings between database types and </a:t>
            </a:r>
            <a:r>
              <a:rPr lang="en-US" dirty="0" err="1"/>
              <a:t>.Net</a:t>
            </a:r>
            <a:r>
              <a:rPr lang="en-US" dirty="0"/>
              <a:t> Framework types to maintain data integrity when reading and writing. </a:t>
            </a:r>
          </a:p>
          <a:p>
            <a:r>
              <a:rPr lang="en-US" dirty="0"/>
              <a:t>In our course, since we are dealing with examples based on SQL Server we take a look at the Mapping SQL Server </a:t>
            </a:r>
            <a:r>
              <a:rPr lang="en-US" dirty="0" err="1"/>
              <a:t>Datatypes</a:t>
            </a:r>
            <a:r>
              <a:rPr lang="en-US" dirty="0"/>
              <a:t> to </a:t>
            </a:r>
            <a:r>
              <a:rPr lang="en-US" dirty="0" err="1"/>
              <a:t>.Net</a:t>
            </a:r>
            <a:r>
              <a:rPr lang="en-US" dirty="0"/>
              <a:t> Framework </a:t>
            </a:r>
            <a:r>
              <a:rPr lang="en-US" dirty="0" err="1"/>
              <a:t>Datatypes</a:t>
            </a:r>
            <a:r>
              <a:rPr lang="en-US" dirty="0"/>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631369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a:t>The Generic Classes:</a:t>
            </a:r>
          </a:p>
          <a:p>
            <a:endParaRPr lang="en-US"/>
          </a:p>
          <a:p>
            <a:r>
              <a:rPr lang="en-US"/>
              <a:t>The table represents the Generic Base Classes and their corresponding Provider Specific classes. That means SqlConnection and  OracleConnection classes inherit from a common base class called DbConnection. As we progress along in the course, we will see how to use the provider specific class.</a:t>
            </a:r>
          </a:p>
          <a:p>
            <a:endParaRPr lang="en-US"/>
          </a:p>
          <a:p>
            <a:r>
              <a:rPr lang="en-US"/>
              <a:t>You can take advantage of polymorphism via inheritance and write generic code capable of dealing with multiple database in neutral manner. ADO.NET offers much more than common base classes. In addition to the classes mentioned in the table shown on the slide, ADO.NET also provides a set of classes called "Factory" classes. These factory classes help you to create instances of these base classes dynamically. This ability makes it possible to store the choice of your data provider in a configuration file and then at run time create instances of corresponding data provider classes. For example, SQL server data provider has a factory class called SqlClientFactory that allows you to create instances of SqlConnection, SqlCommand and so on. Similar classes exists for other data providers also. </a:t>
            </a:r>
          </a:p>
          <a:p>
            <a:endParaRPr lang="en-US"/>
          </a:p>
          <a:p>
            <a:r>
              <a:rPr lang="en-US"/>
              <a:t>The SqlClientFactory class has various methods shown as follows:-</a:t>
            </a:r>
          </a:p>
          <a:p>
            <a:endParaRPr lang="en-US"/>
          </a:p>
          <a:p>
            <a:r>
              <a:rPr lang="en-US"/>
              <a:t>CreateConnection - Creates an instance of SqlConnection class</a:t>
            </a:r>
          </a:p>
          <a:p>
            <a:r>
              <a:rPr lang="en-US"/>
              <a:t>CreateCommand - Creates an instance of SqlCommand class</a:t>
            </a:r>
          </a:p>
          <a:p>
            <a:r>
              <a:rPr lang="en-US"/>
              <a:t>CreateParameter - Creates an instance of SqlParameter class</a:t>
            </a:r>
          </a:p>
          <a:p>
            <a:r>
              <a:rPr lang="en-US"/>
              <a:t>CreateDataAdapter - Creates an instance of SqlDataAdapter class</a:t>
            </a:r>
          </a:p>
          <a:p>
            <a:r>
              <a:rPr lang="en-US"/>
              <a:t>CreateCommandBuilder - Creates an instance of SqlCommandBuilder class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621611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body" idx="1"/>
          </p:nvPr>
        </p:nvSpPr>
        <p:spPr/>
        <p:txBody>
          <a:bodyPr/>
          <a:lstStyle/>
          <a:p>
            <a:r>
              <a:rPr lang="en-US" dirty="0"/>
              <a:t>The Generic Classes:</a:t>
            </a:r>
          </a:p>
          <a:p>
            <a:endParaRPr lang="en-US" dirty="0"/>
          </a:p>
          <a:p>
            <a:r>
              <a:rPr lang="en-US" dirty="0"/>
              <a:t>Consider the following code snippet:</a:t>
            </a:r>
          </a:p>
          <a:p>
            <a:endParaRPr lang="en-US" dirty="0"/>
          </a:p>
          <a:p>
            <a:pPr lvl="1"/>
            <a:r>
              <a:rPr lang="en-US" dirty="0"/>
              <a:t>public void </a:t>
            </a:r>
            <a:r>
              <a:rPr lang="en-US" dirty="0" err="1"/>
              <a:t>ExecuteQuery</a:t>
            </a:r>
            <a:r>
              <a:rPr lang="en-US" dirty="0"/>
              <a:t>(string </a:t>
            </a:r>
            <a:r>
              <a:rPr lang="en-US" dirty="0" err="1"/>
              <a:t>sql,string</a:t>
            </a:r>
            <a:r>
              <a:rPr lang="en-US" dirty="0"/>
              <a:t> provider) </a:t>
            </a:r>
          </a:p>
          <a:p>
            <a:pPr lvl="1"/>
            <a:r>
              <a:rPr lang="en-US" dirty="0"/>
              <a:t>{ </a:t>
            </a:r>
          </a:p>
          <a:p>
            <a:pPr lvl="1"/>
            <a:r>
              <a:rPr lang="en-US" dirty="0"/>
              <a:t>   </a:t>
            </a:r>
            <a:r>
              <a:rPr lang="en-US" dirty="0" err="1"/>
              <a:t>DbConnection</a:t>
            </a:r>
            <a:r>
              <a:rPr lang="en-US" dirty="0"/>
              <a:t> </a:t>
            </a:r>
            <a:r>
              <a:rPr lang="en-US" dirty="0" err="1"/>
              <a:t>cnn</a:t>
            </a:r>
            <a:r>
              <a:rPr lang="en-US" dirty="0"/>
              <a:t>=null; </a:t>
            </a:r>
          </a:p>
          <a:p>
            <a:pPr lvl="1"/>
            <a:r>
              <a:rPr lang="en-US" dirty="0"/>
              <a:t>   </a:t>
            </a:r>
            <a:r>
              <a:rPr lang="en-US" dirty="0" err="1"/>
              <a:t>DbCommand</a:t>
            </a:r>
            <a:r>
              <a:rPr lang="en-US" dirty="0"/>
              <a:t> </a:t>
            </a:r>
            <a:r>
              <a:rPr lang="en-US" dirty="0" err="1"/>
              <a:t>cmd</a:t>
            </a:r>
            <a:r>
              <a:rPr lang="en-US" dirty="0"/>
              <a:t>=null; </a:t>
            </a:r>
          </a:p>
          <a:p>
            <a:pPr lvl="1"/>
            <a:r>
              <a:rPr lang="en-US" dirty="0"/>
              <a:t>   </a:t>
            </a:r>
            <a:r>
              <a:rPr lang="en-US" dirty="0" err="1"/>
              <a:t>DbProviderFactory</a:t>
            </a:r>
            <a:r>
              <a:rPr lang="en-US" dirty="0"/>
              <a:t> factory = null; </a:t>
            </a:r>
          </a:p>
          <a:p>
            <a:pPr lvl="1"/>
            <a:r>
              <a:rPr lang="en-US" dirty="0"/>
              <a:t>          switch(provider) </a:t>
            </a:r>
          </a:p>
          <a:p>
            <a:pPr lvl="1"/>
            <a:r>
              <a:rPr lang="en-US" dirty="0"/>
              <a:t>           { </a:t>
            </a:r>
          </a:p>
          <a:p>
            <a:pPr lvl="1"/>
            <a:r>
              <a:rPr lang="en-US" dirty="0"/>
              <a:t>	case "</a:t>
            </a:r>
            <a:r>
              <a:rPr lang="en-US" dirty="0" err="1"/>
              <a:t>sqlclient</a:t>
            </a:r>
            <a:r>
              <a:rPr lang="en-US" dirty="0"/>
              <a:t>": </a:t>
            </a:r>
          </a:p>
          <a:p>
            <a:pPr lvl="1"/>
            <a:r>
              <a:rPr lang="en-US" dirty="0"/>
              <a:t>	factory = </a:t>
            </a:r>
            <a:r>
              <a:rPr lang="en-US" dirty="0" err="1"/>
              <a:t>SqlClientFactory.Instance</a:t>
            </a:r>
            <a:r>
              <a:rPr lang="en-US" dirty="0"/>
              <a:t>; </a:t>
            </a:r>
          </a:p>
          <a:p>
            <a:pPr lvl="1"/>
            <a:r>
              <a:rPr lang="en-US" dirty="0"/>
              <a:t>	break; </a:t>
            </a:r>
          </a:p>
          <a:p>
            <a:pPr lvl="1"/>
            <a:r>
              <a:rPr lang="en-US" dirty="0"/>
              <a:t>	case "</a:t>
            </a:r>
            <a:r>
              <a:rPr lang="en-US" dirty="0" err="1"/>
              <a:t>oracleclient</a:t>
            </a:r>
            <a:r>
              <a:rPr lang="en-US" dirty="0"/>
              <a:t>": </a:t>
            </a:r>
          </a:p>
          <a:p>
            <a:pPr lvl="1"/>
            <a:r>
              <a:rPr lang="en-US" dirty="0"/>
              <a:t>	factory = </a:t>
            </a:r>
            <a:r>
              <a:rPr lang="en-US" dirty="0" err="1"/>
              <a:t>OracleClientFactory.Instance</a:t>
            </a:r>
            <a:r>
              <a:rPr lang="en-US" dirty="0"/>
              <a:t>; </a:t>
            </a:r>
          </a:p>
          <a:p>
            <a:pPr lvl="1"/>
            <a:r>
              <a:rPr lang="en-US" dirty="0"/>
              <a:t>	break; </a:t>
            </a:r>
          </a:p>
          <a:p>
            <a:pPr lvl="1"/>
            <a:r>
              <a:rPr lang="en-US" dirty="0"/>
              <a:t>         } </a:t>
            </a:r>
          </a:p>
          <a:p>
            <a:pPr lvl="1"/>
            <a:r>
              <a:rPr lang="en-US" dirty="0"/>
              <a:t>    </a:t>
            </a:r>
            <a:r>
              <a:rPr lang="en-US" dirty="0" err="1"/>
              <a:t>cnn</a:t>
            </a:r>
            <a:r>
              <a:rPr lang="en-US" dirty="0"/>
              <a:t> = </a:t>
            </a:r>
            <a:r>
              <a:rPr lang="en-US" dirty="0" err="1"/>
              <a:t>factory.CreateConnection</a:t>
            </a:r>
            <a:r>
              <a:rPr lang="en-US" dirty="0"/>
              <a:t>(); </a:t>
            </a:r>
          </a:p>
          <a:p>
            <a:pPr lvl="1"/>
            <a:r>
              <a:rPr lang="en-US" dirty="0"/>
              <a:t>    </a:t>
            </a:r>
            <a:r>
              <a:rPr lang="en-US" dirty="0" err="1"/>
              <a:t>cmd</a:t>
            </a:r>
            <a:r>
              <a:rPr lang="en-US" dirty="0"/>
              <a:t> = </a:t>
            </a:r>
            <a:r>
              <a:rPr lang="en-US" dirty="0" err="1"/>
              <a:t>factory.CreateCommand</a:t>
            </a:r>
            <a:r>
              <a:rPr lang="en-US" dirty="0"/>
              <a:t>(); </a:t>
            </a:r>
          </a:p>
          <a:p>
            <a:pPr lvl="1"/>
            <a:r>
              <a:rPr lang="en-US" dirty="0"/>
              <a:t>   //now use </a:t>
            </a:r>
            <a:r>
              <a:rPr lang="en-US" dirty="0" err="1"/>
              <a:t>cnn</a:t>
            </a:r>
            <a:r>
              <a:rPr lang="en-US" dirty="0"/>
              <a:t> and </a:t>
            </a:r>
            <a:r>
              <a:rPr lang="en-US" dirty="0" err="1"/>
              <a:t>cmd</a:t>
            </a:r>
            <a:r>
              <a:rPr lang="en-US" dirty="0"/>
              <a:t> as usual to execute a query </a:t>
            </a:r>
          </a:p>
          <a:p>
            <a:pPr lvl="1"/>
            <a:r>
              <a:rPr lang="en-US" dirty="0"/>
              <a:t>} </a:t>
            </a:r>
          </a:p>
          <a:p>
            <a:endParaRPr lang="en-US" dirty="0"/>
          </a:p>
          <a:p>
            <a:r>
              <a:rPr lang="en-US" dirty="0"/>
              <a:t>Note, the usage of Instance property of </a:t>
            </a:r>
            <a:r>
              <a:rPr lang="en-US" dirty="0" err="1"/>
              <a:t>SqlClientFactory</a:t>
            </a:r>
            <a:r>
              <a:rPr lang="en-US" dirty="0"/>
              <a:t> and </a:t>
            </a:r>
            <a:r>
              <a:rPr lang="en-US" dirty="0" err="1"/>
              <a:t>OracleClientFactory</a:t>
            </a:r>
            <a:r>
              <a:rPr lang="en-US" dirty="0"/>
              <a:t> classes to get an instance of corresponding factory class.</a:t>
            </a:r>
          </a:p>
        </p:txBody>
      </p:sp>
      <p:sp>
        <p:nvSpPr>
          <p:cNvPr id="70661" name="AutoShape 3"/>
          <p:cNvSpPr>
            <a:spLocks noChangeArrowheads="1"/>
          </p:cNvSpPr>
          <p:nvPr/>
        </p:nvSpPr>
        <p:spPr bwMode="auto">
          <a:xfrm>
            <a:off x="2048283" y="1296537"/>
            <a:ext cx="4693920" cy="2852381"/>
          </a:xfrm>
          <a:prstGeom prst="roundRect">
            <a:avLst>
              <a:gd name="adj" fmla="val 6208"/>
            </a:avLst>
          </a:prstGeom>
          <a:noFill/>
          <a:ln w="9525">
            <a:solidFill>
              <a:schemeClr val="tx1"/>
            </a:solidFill>
            <a:round/>
            <a:headEnd/>
            <a:tailEnd/>
          </a:ln>
        </p:spPr>
        <p:txBody>
          <a:bodyPr wrap="none" lIns="96661" tIns="48331" rIns="96661" bIns="48331" anchor="ctr"/>
          <a:lstStyle/>
          <a:p>
            <a:endParaRPr lang="en-US" dirty="0">
              <a:latin typeface="Candara" panose="020E0502030303020204" pitchFamily="34" charset="0"/>
            </a:endParaRP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033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body" idx="1"/>
          </p:nvPr>
        </p:nvSpPr>
        <p:spPr/>
        <p:txBody>
          <a:bodyPr>
            <a:normAutofit/>
          </a:bodyPr>
          <a:lstStyle/>
          <a:p>
            <a:r>
              <a:rPr lang="en-US" dirty="0"/>
              <a:t>An overview of ADO.NET</a:t>
            </a:r>
          </a:p>
          <a:p>
            <a:endParaRPr lang="en-US" dirty="0"/>
          </a:p>
          <a:p>
            <a:r>
              <a:rPr lang="en-US" dirty="0"/>
              <a:t>ADO.NET is Microsoft's latest data access technology. As an integral part of the .NET Framework it is far more than simply an upgrade of previous incarnations of ActiveX Data Objects ADO. ADO.NET provides an extensive set of .NET classes that facilitate efficient access to data from a large variety of sources also enabling sophisticated manipulation and sorting of data. ADO.NET is essentially a collection of classes that expose methods and attributes used to manage communications between an application and a data store.</a:t>
            </a:r>
          </a:p>
          <a:p>
            <a:endParaRPr lang="en-US" dirty="0"/>
          </a:p>
          <a:p>
            <a:r>
              <a:rPr lang="en-US" dirty="0"/>
              <a:t>ADO.NET is essentially a collection of classes that expose methods used to manage communications between an application and a data store. Being an integral part of the .NET Framework, ADO.NET simplifies integration of data sharing in distributed ASP.NET applications.</a:t>
            </a:r>
          </a:p>
          <a:p>
            <a:endParaRPr lang="en-US" dirty="0"/>
          </a:p>
          <a:p>
            <a:r>
              <a:rPr lang="en-US" dirty="0"/>
              <a:t>Native support for XML is another principal feature for ADO.NET. ADO.NET enables you to create an XML representation of a dataset, with or without its schema. In an XML representation the data is represented in the XML format, and the data metadata is written by using the XML Schema definition language (XSD). XML and XML Schema provide a convenient format for transferring the contents of a actual data to and from remote clients.</a:t>
            </a:r>
          </a:p>
          <a:p>
            <a:endParaRPr lang="en-US" dirty="0"/>
          </a:p>
          <a:p>
            <a:r>
              <a:rPr lang="en-US" dirty="0"/>
              <a:t>ADO.NET also supports the scalability required by Web-based data-sharing applications. Web applications must serve tens, hundreds, or even thousands of users. ADO.NET does not retain lengthy database locks or active connections that monopolize limited resources. This allows the number of users to grow with only minimal increase in the demands on the resources of a system.</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775748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type="body" idx="1"/>
          </p:nvPr>
        </p:nvSpPr>
        <p:spPr/>
        <p:txBody>
          <a:bodyPr/>
          <a:lstStyle/>
          <a:p>
            <a:r>
              <a:rPr lang="en-US"/>
              <a:t>Storing Connections in Configuration file: </a:t>
            </a:r>
          </a:p>
          <a:p>
            <a:endParaRPr lang="en-US"/>
          </a:p>
          <a:p>
            <a:r>
              <a:rPr lang="en-US"/>
              <a:t>Database connections are a critical and limited resource. Connections must be managed to ensure that an application not only performs well but is also scalable. Data Providers use a connection string to establish connection to the database.</a:t>
            </a:r>
          </a:p>
          <a:p>
            <a:r>
              <a:rPr lang="en-US"/>
              <a:t>Where should a developer store the connections string? Ideally the connection string should be stored in such a place wherein it increases maintainability of the application and also eliminates the need to recompile the application when it is modified.</a:t>
            </a:r>
          </a:p>
          <a:p>
            <a:r>
              <a:rPr lang="en-US"/>
              <a:t>The popular option would be store the connection string in the configuration file. An application configuration file is an XML based file to store application specific settings. Storing the connection string in the configuration file makes it consistent, secure and maintainable.</a:t>
            </a:r>
          </a:p>
          <a:p>
            <a:r>
              <a:rPr lang="en-US"/>
              <a:t>The connectionStrings Section -  Connection strings can be stored as key/value pairs in the connectionStrings section of the configuration element of an application configuration file. Child elements include add, clear, and remove. The connection string can be placed in the configuration file as shown on the slide.</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601931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type="body" idx="1"/>
          </p:nvPr>
        </p:nvSpPr>
        <p:spPr/>
        <p:txBody>
          <a:bodyPr/>
          <a:lstStyle/>
          <a:p>
            <a:r>
              <a:rPr lang="en-US" dirty="0"/>
              <a:t>// Retrieves a connection string by name. </a:t>
            </a:r>
          </a:p>
          <a:p>
            <a:r>
              <a:rPr lang="en-US" dirty="0"/>
              <a:t>// Returns null if the name is not found. </a:t>
            </a:r>
          </a:p>
          <a:p>
            <a:r>
              <a:rPr lang="en-US" dirty="0"/>
              <a:t>static string </a:t>
            </a:r>
            <a:r>
              <a:rPr lang="en-US" dirty="0" err="1"/>
              <a:t>GetConnectionStringByName</a:t>
            </a:r>
            <a:r>
              <a:rPr lang="en-US" dirty="0"/>
              <a:t>(string name)</a:t>
            </a:r>
          </a:p>
          <a:p>
            <a:r>
              <a:rPr lang="en-US" dirty="0"/>
              <a:t>{ </a:t>
            </a:r>
          </a:p>
          <a:p>
            <a:r>
              <a:rPr lang="en-US" dirty="0"/>
              <a:t>// Assume failure. </a:t>
            </a:r>
          </a:p>
          <a:p>
            <a:r>
              <a:rPr lang="en-US" dirty="0"/>
              <a:t>string </a:t>
            </a:r>
            <a:r>
              <a:rPr lang="en-US" dirty="0" err="1"/>
              <a:t>returnValue</a:t>
            </a:r>
            <a:r>
              <a:rPr lang="en-US" dirty="0"/>
              <a:t> = null; </a:t>
            </a:r>
          </a:p>
          <a:p>
            <a:r>
              <a:rPr lang="en-US" dirty="0"/>
              <a:t>// Look for the name in the </a:t>
            </a:r>
            <a:r>
              <a:rPr lang="en-US" dirty="0" err="1"/>
              <a:t>connectionStrings</a:t>
            </a:r>
            <a:r>
              <a:rPr lang="en-US" dirty="0"/>
              <a:t> section. </a:t>
            </a:r>
            <a:r>
              <a:rPr lang="en-US" dirty="0" err="1"/>
              <a:t>ConnectionStringSettings</a:t>
            </a:r>
            <a:r>
              <a:rPr lang="en-US" dirty="0"/>
              <a:t> settings = </a:t>
            </a:r>
            <a:r>
              <a:rPr lang="en-US" dirty="0" err="1"/>
              <a:t>ConfigurationManager.ConnectionStrings</a:t>
            </a:r>
            <a:r>
              <a:rPr lang="en-US" dirty="0"/>
              <a:t>[name];</a:t>
            </a:r>
          </a:p>
          <a:p>
            <a:r>
              <a:rPr lang="en-US" dirty="0"/>
              <a:t> // If found, return the connection string.</a:t>
            </a:r>
          </a:p>
          <a:p>
            <a:r>
              <a:rPr lang="en-US" dirty="0"/>
              <a:t> if (settings != null) </a:t>
            </a:r>
          </a:p>
          <a:p>
            <a:r>
              <a:rPr lang="en-US" dirty="0" err="1"/>
              <a:t>returnValue</a:t>
            </a:r>
            <a:r>
              <a:rPr lang="en-US" dirty="0"/>
              <a:t> = </a:t>
            </a:r>
            <a:r>
              <a:rPr lang="en-US" dirty="0" err="1"/>
              <a:t>settings.ConnectionString</a:t>
            </a:r>
            <a:r>
              <a:rPr lang="en-US" dirty="0"/>
              <a:t>; </a:t>
            </a:r>
          </a:p>
          <a:p>
            <a:r>
              <a:rPr lang="en-US" dirty="0"/>
              <a:t>return </a:t>
            </a:r>
            <a:r>
              <a:rPr lang="en-US" dirty="0" err="1"/>
              <a:t>returnValue</a:t>
            </a:r>
            <a:r>
              <a:rPr lang="en-US" dirty="0"/>
              <a:t>; </a:t>
            </a:r>
          </a:p>
          <a:p>
            <a:r>
              <a:rPr lang="en-US" dirty="0"/>
              <a:t>}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982566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a:xfrm>
            <a:off x="1931681" y="4447616"/>
            <a:ext cx="4892673" cy="4669087"/>
          </a:xfrm>
        </p:spPr>
        <p:txBody>
          <a:bodyPr>
            <a:normAutofit/>
          </a:bodyPr>
          <a:lstStyle/>
          <a:p>
            <a:r>
              <a:rPr lang="en-US" dirty="0"/>
              <a:t>Managing Connections:</a:t>
            </a:r>
          </a:p>
          <a:p>
            <a:r>
              <a:rPr lang="en-US" dirty="0"/>
              <a:t>Database connections represents a very critical, expensive, and limited </a:t>
            </a:r>
          </a:p>
          <a:p>
            <a:r>
              <a:rPr lang="en-US" dirty="0"/>
              <a:t>resource. On optimizing how you use them is therefore very important for any </a:t>
            </a:r>
          </a:p>
          <a:p>
            <a:r>
              <a:rPr lang="en-US" dirty="0"/>
              <a:t>application; not just for .NET Framework applications, but in particular for multi-</a:t>
            </a:r>
          </a:p>
          <a:p>
            <a:r>
              <a:rPr lang="en-US" dirty="0"/>
              <a:t>tier Web applications. The bottom line for database connections can be </a:t>
            </a:r>
          </a:p>
          <a:p>
            <a:r>
              <a:rPr lang="en-US" dirty="0"/>
              <a:t>summarized in the following two points:</a:t>
            </a:r>
          </a:p>
          <a:p>
            <a:endParaRPr lang="en-US" dirty="0"/>
          </a:p>
          <a:p>
            <a:r>
              <a:rPr lang="en-US" dirty="0"/>
              <a:t>Store connection strings securely </a:t>
            </a:r>
          </a:p>
          <a:p>
            <a:r>
              <a:rPr lang="en-US" dirty="0"/>
              <a:t>Open connections late and close them early</a:t>
            </a:r>
          </a:p>
          <a:p>
            <a:endParaRPr lang="en-US" dirty="0"/>
          </a:p>
          <a:p>
            <a:r>
              <a:rPr lang="en-US" dirty="0"/>
              <a:t>For connecting to a database, you can follow the steps mentioned below:</a:t>
            </a:r>
          </a:p>
          <a:p>
            <a:pPr lvl="1"/>
            <a:r>
              <a:rPr lang="en-US" dirty="0"/>
              <a:t>Define a string and assign the connection information to it.</a:t>
            </a:r>
          </a:p>
          <a:p>
            <a:pPr lvl="1"/>
            <a:r>
              <a:rPr lang="en-US" dirty="0"/>
              <a:t>Create the connection object using the connection string.</a:t>
            </a:r>
          </a:p>
          <a:p>
            <a:pPr lvl="1"/>
            <a:r>
              <a:rPr lang="en-US" dirty="0"/>
              <a:t>Invoke the open method on the Connection object.</a:t>
            </a:r>
          </a:p>
          <a:p>
            <a:pPr lvl="1"/>
            <a:r>
              <a:rPr lang="en-US" dirty="0"/>
              <a:t>Close the Connection object when not in use.</a:t>
            </a:r>
          </a:p>
          <a:p>
            <a:pPr lvl="1"/>
            <a:endParaRPr lang="en-US" dirty="0"/>
          </a:p>
          <a:p>
            <a:r>
              <a:rPr lang="en-US" dirty="0"/>
              <a:t>For creating a type safe connection you can use the </a:t>
            </a:r>
            <a:r>
              <a:rPr lang="en-US" dirty="0" err="1"/>
              <a:t>ConnectionBuilder</a:t>
            </a:r>
            <a:r>
              <a:rPr lang="en-US" dirty="0"/>
              <a:t> object as follows: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Keep connections open to the database only when required. Reduce the number of times you open and close a connection for multiple operations.</a:t>
            </a:r>
          </a:p>
        </p:txBody>
      </p:sp>
      <p:sp>
        <p:nvSpPr>
          <p:cNvPr id="194566" name="AutoShape 6"/>
          <p:cNvSpPr>
            <a:spLocks noChangeArrowheads="1"/>
          </p:cNvSpPr>
          <p:nvPr/>
        </p:nvSpPr>
        <p:spPr bwMode="auto">
          <a:xfrm>
            <a:off x="2598342" y="7178910"/>
            <a:ext cx="3420321" cy="1173520"/>
          </a:xfrm>
          <a:prstGeom prst="roundRect">
            <a:avLst>
              <a:gd name="adj" fmla="val 16667"/>
            </a:avLst>
          </a:prstGeom>
          <a:noFill/>
          <a:ln w="19050">
            <a:solidFill>
              <a:schemeClr val="tx1"/>
            </a:solidFill>
            <a:round/>
            <a:headEnd/>
            <a:tailEnd/>
          </a:ln>
          <a:effectLst/>
        </p:spPr>
        <p:txBody>
          <a:bodyPr lIns="96661" tIns="48331" rIns="96661" bIns="48331" anchor="ctr"/>
          <a:lstStyle/>
          <a:p>
            <a:pPr marL="241653" lvl="1">
              <a:lnSpc>
                <a:spcPct val="135000"/>
              </a:lnSpc>
            </a:pPr>
            <a:r>
              <a:rPr lang="en-US" sz="1000" dirty="0">
                <a:latin typeface="Arial" pitchFamily="34" charset="0"/>
                <a:cs typeface="Arial" pitchFamily="34" charset="0"/>
              </a:rPr>
              <a:t>SqlConnectionStringBuilder sb= New SqlConnectionStringBuilder()</a:t>
            </a:r>
          </a:p>
          <a:p>
            <a:pPr marL="241653" lvl="1">
              <a:lnSpc>
                <a:spcPct val="135000"/>
              </a:lnSpc>
            </a:pPr>
            <a:r>
              <a:rPr lang="en-US" sz="1000" dirty="0">
                <a:latin typeface="Arial" pitchFamily="34" charset="0"/>
                <a:cs typeface="Arial" pitchFamily="34" charset="0"/>
              </a:rPr>
              <a:t>sb("Data Source") = “192.166.67.176”</a:t>
            </a:r>
          </a:p>
          <a:p>
            <a:pPr marL="241653" lvl="1">
              <a:lnSpc>
                <a:spcPct val="135000"/>
              </a:lnSpc>
            </a:pPr>
            <a:r>
              <a:rPr lang="en-US" sz="1000" dirty="0">
                <a:latin typeface="Arial" pitchFamily="34" charset="0"/>
                <a:cs typeface="Arial" pitchFamily="34" charset="0"/>
              </a:rPr>
              <a:t>sb("Initial Catalog") = “Northwind"</a:t>
            </a:r>
          </a:p>
          <a:p>
            <a:pPr marL="241653" lvl="1">
              <a:lnSpc>
                <a:spcPct val="135000"/>
              </a:lnSpc>
            </a:pPr>
            <a:r>
              <a:rPr lang="en-US" sz="1000" dirty="0">
                <a:latin typeface="Arial" pitchFamily="34" charset="0"/>
                <a:cs typeface="Arial" pitchFamily="34" charset="0"/>
              </a:rPr>
              <a:t>String  conn=sb.ConnectionString;</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40990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9340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p:txBody>
          <a:bodyPr/>
          <a:lstStyle/>
          <a:p>
            <a:r>
              <a:rPr lang="en-US" dirty="0"/>
              <a:t>Connection Pooling:</a:t>
            </a:r>
          </a:p>
          <a:p>
            <a:endParaRPr lang="en-US" dirty="0"/>
          </a:p>
          <a:p>
            <a:r>
              <a:rPr lang="en-US" dirty="0"/>
              <a:t>Connection pooling enables connections to be reused efficiently instead of repeatedly creating and destroying new connections. Data Providers pool connections that have same security context. SQL Server and Oracle data providers provide connection pooling. If Integrated Security is used then Connection Pool is created for each user accessing the client system, and if </a:t>
            </a:r>
            <a:r>
              <a:rPr lang="en-US" dirty="0" err="1"/>
              <a:t>userid</a:t>
            </a:r>
            <a:r>
              <a:rPr lang="en-US" dirty="0"/>
              <a:t> and password is used then single connection pool is maintained across for the application. In case of using user id and password, each user can use the connections of the pool created and then released to the pool by other users. This option is recommended for better performance experience for the end user.</a:t>
            </a:r>
          </a:p>
          <a:p>
            <a:endParaRPr lang="en-US" dirty="0"/>
          </a:p>
          <a:p>
            <a:r>
              <a:rPr lang="en-US" dirty="0"/>
              <a:t>A connection pool is created for each unique connection string. An algorithm associates items in the pool based on an exact match with the connection string; this includes capitalization, order of name/value pairs, and even spaces between name/ value pairs.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974620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3"/>
          <p:cNvSpPr>
            <a:spLocks noGrp="1" noChangeArrowheads="1"/>
          </p:cNvSpPr>
          <p:nvPr>
            <p:ph type="body" idx="1"/>
          </p:nvPr>
        </p:nvSpPr>
        <p:spPr/>
        <p:txBody>
          <a:bodyPr/>
          <a:lstStyle/>
          <a:p>
            <a:r>
              <a:rPr lang="en-US" dirty="0"/>
              <a:t>Properties used while specifying connection string to implement Connection Pooling .</a:t>
            </a:r>
          </a:p>
          <a:p>
            <a:endParaRPr lang="en-US" dirty="0"/>
          </a:p>
          <a:p>
            <a:r>
              <a:rPr lang="en-US" dirty="0"/>
              <a:t>Connection Timeout – Default is 15. Maximum Time (in </a:t>
            </a:r>
            <a:r>
              <a:rPr lang="en-US" dirty="0" err="1"/>
              <a:t>secs</a:t>
            </a:r>
            <a:r>
              <a:rPr lang="en-US" dirty="0"/>
              <a:t>) to wait for a free connection from the pool.</a:t>
            </a:r>
          </a:p>
          <a:p>
            <a:endParaRPr lang="en-US" dirty="0"/>
          </a:p>
          <a:p>
            <a:r>
              <a:rPr lang="en-US" dirty="0"/>
              <a:t>Min Pool Size – Default is 0. The minimum number of connections allowed in the pool. </a:t>
            </a:r>
          </a:p>
          <a:p>
            <a:endParaRPr lang="en-US" dirty="0"/>
          </a:p>
          <a:p>
            <a:r>
              <a:rPr lang="en-US" dirty="0"/>
              <a:t>Max Pool Size – Default is 100. The maximum number of connections allowed in the pool. </a:t>
            </a:r>
          </a:p>
          <a:p>
            <a:endParaRPr lang="en-US" dirty="0"/>
          </a:p>
          <a:p>
            <a:r>
              <a:rPr lang="en-US" dirty="0" err="1"/>
              <a:t>Incr</a:t>
            </a:r>
            <a:r>
              <a:rPr lang="en-US" dirty="0"/>
              <a:t> Pool Size – Default is 5. Controls the number of connections that are established when all the connections are used. </a:t>
            </a:r>
          </a:p>
          <a:p>
            <a:endParaRPr lang="en-US" dirty="0"/>
          </a:p>
          <a:p>
            <a:r>
              <a:rPr lang="en-US" dirty="0" err="1"/>
              <a:t>Decr</a:t>
            </a:r>
            <a:r>
              <a:rPr lang="en-US" dirty="0"/>
              <a:t> Pool Size – Default is 1. Controls the number of connections that are closed when an excessive amount of established connections are unused.</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214065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p:txBody>
          <a:bodyPr/>
          <a:lstStyle/>
          <a:p>
            <a:r>
              <a:rPr lang="en-US"/>
              <a:t>Connection Pooling – Tips</a:t>
            </a:r>
          </a:p>
          <a:p>
            <a:endParaRPr lang="en-US"/>
          </a:p>
          <a:p>
            <a:r>
              <a:rPr lang="en-US"/>
              <a:t>Only open connections when needed. That is, timing is everything, so open a connection just before you need it and not any sooner. Also, close that connection as soon as you are finished with it—don't wait for the garbage collector to do it.</a:t>
            </a:r>
          </a:p>
          <a:p>
            <a:r>
              <a:rPr lang="en-US"/>
              <a:t>Close user-defined transactions before closing related connections.</a:t>
            </a:r>
          </a:p>
          <a:p>
            <a:r>
              <a:rPr lang="en-US"/>
              <a:t>To maintain the connection pool, you should keep at least one connection open. Therefore, do not close all your connections in the pool. If server resources become a problem, you may close all connections, and the pool will be recreated with the next request.</a:t>
            </a:r>
          </a:p>
          <a:p>
            <a:r>
              <a:rPr lang="en-US"/>
              <a:t>Do not use connection pooling if integrated security is utilized. This results in a unique connection string per user, so each user has a connection pool that is not available to other users. The end result is poor performance, so pooling should be avoided in this scenario.</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009539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p:txBody>
          <a:bodyPr/>
          <a:lstStyle/>
          <a:p>
            <a:r>
              <a:rPr lang="en-US"/>
              <a:t>Add the notes here.</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10891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3"/>
          <p:cNvSpPr>
            <a:spLocks noGrp="1" noChangeArrowheads="1"/>
          </p:cNvSpPr>
          <p:nvPr>
            <p:ph type="body" idx="1"/>
          </p:nvPr>
        </p:nvSpPr>
        <p:spPr/>
        <p:txBody>
          <a:bodyPr/>
          <a:lstStyle/>
          <a:p>
            <a:r>
              <a:rPr lang="en-US"/>
              <a:t>Add the notes here.</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895137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a:t>Add the notes here.</a:t>
            </a:r>
            <a:endParaRPr lang="en-US" dirty="0"/>
          </a:p>
        </p:txBody>
      </p:sp>
      <p:sp>
        <p:nvSpPr>
          <p:cNvPr id="5" name="Slide Image Placeholder 4"/>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5917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type="body" idx="1"/>
          </p:nvPr>
        </p:nvSpPr>
        <p:spPr/>
        <p:txBody>
          <a:bodyPr/>
          <a:lstStyle/>
          <a:p>
            <a:r>
              <a:rPr lang="en-US" dirty="0"/>
              <a:t>What is ADO.NET?</a:t>
            </a:r>
          </a:p>
          <a:p>
            <a:endParaRPr lang="en-US" dirty="0"/>
          </a:p>
          <a:p>
            <a:r>
              <a:rPr lang="en-US" dirty="0"/>
              <a:t>Nearly all business applications need to store large volumes of data and storage of data is accomplished by a database management system. Accessing data has become a major programming task for modern software programming, both for standalone applications and for web applications. A mechanism is needed to work with this data without having to concern low level details such as how data is stored in a database.</a:t>
            </a:r>
          </a:p>
          <a:p>
            <a:endParaRPr lang="en-US" dirty="0"/>
          </a:p>
          <a:p>
            <a:r>
              <a:rPr lang="en-US" dirty="0"/>
              <a:t>Microsoft’s ADO.NET technology offers a solution to many of the problems associated with data access. ADO.NET is a .NET library including a set of classes which expose data access services to any .NET programmer. With ADO.NET you get a rich set of components for creating distributed, data-sharing applications. It is an integral part of the .NET Framework, providing access to relational, XML, and application data. ADO.NET supports a variety of development needs, including the creation of front-end database clients and middle-tier business objects used by applications, tools, languages, or Internet browsers. ADO.NET provides consistent access to data sources such as Microsoft SQL Server and XML, and also to data sources exposed through OLE DB and ODBC.</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920273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body" idx="1"/>
          </p:nvPr>
        </p:nvSpPr>
        <p:spPr/>
        <p:txBody>
          <a:bodyPr/>
          <a:lstStyle/>
          <a:p>
            <a:r>
              <a:rPr lang="en-US" dirty="0"/>
              <a:t>Data-sharing consumer applications can use ADO.NET to connect to these data sources and retrieve, manipulate, and update the data that they contain. ADO.NET separates data access from data manipulation into discrete components that can be used separately or in sequence. ADO.NET includes .NET Framework data providers which can be used for connecting to a database, executing commands, and retrieving results. Microsoft's ADO.NET announced the introduction of a disconnected mode of data access, enabling data exchange even across process boundaries efficiently. This is in sharp contrast to the earlier data access technologies with only connected data access mode of operation. It should be noted that ADO.NET supports both connected and disconnected mode of data access. We will be discussing more on the disconnected feature as we go along the course.</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2670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type="body" idx="1"/>
          </p:nvPr>
        </p:nvSpPr>
        <p:spPr/>
        <p:txBody>
          <a:bodyPr>
            <a:normAutofit/>
          </a:bodyPr>
          <a:lstStyle/>
          <a:p>
            <a:r>
              <a:rPr lang="en-US"/>
              <a:t>Design Goals of ADO.NET</a:t>
            </a:r>
          </a:p>
          <a:p>
            <a:r>
              <a:rPr lang="en-US"/>
              <a:t>ADO.NET was designed to meet certain needs :</a:t>
            </a:r>
          </a:p>
          <a:p>
            <a:endParaRPr lang="en-US"/>
          </a:p>
          <a:p>
            <a:r>
              <a:rPr lang="en-US"/>
              <a:t>Using the current knowledge of ADO: The design for ADO.NET addresses many of the today's application development model requirements. However, at the same time, the programming model stays as similar as possible to ADO, so that the current ADO developers do not have to start from the scratch. ADO.NET is an intrinsic part of the .NET Framework yet retains familiarity to the ADO programmer.</a:t>
            </a:r>
          </a:p>
          <a:p>
            <a:r>
              <a:rPr lang="en-US"/>
              <a:t>      ADO.NET also coexists with ADO. Although most new .NET-based applications will be written using ADO.NET, ADO remains available to</a:t>
            </a:r>
          </a:p>
          <a:p>
            <a:r>
              <a:rPr lang="en-US"/>
              <a:t>      the .NET programmer through .NET COM interoperability services. </a:t>
            </a:r>
          </a:p>
          <a:p>
            <a:endParaRPr lang="en-US"/>
          </a:p>
          <a:p>
            <a:r>
              <a:rPr lang="en-US"/>
              <a:t>Supporting the N-Tier Programming Model: The concept of working with a disconnected set of data has become a focal point in the programming model. ADO.NET provides first-class support for the disconnected, n-tier programming environment for which many new applications are written. </a:t>
            </a:r>
          </a:p>
          <a:p>
            <a:endParaRPr lang="en-US"/>
          </a:p>
          <a:p>
            <a:r>
              <a:rPr lang="en-US"/>
              <a:t>Integrating XML Support: XML and data access are closely tied. XML is about encoding data, and data access is increasingly becoming about XML. XML support is built into ADO.NET at a very fundamental level. The XML classes in the .NET Framework and ADO.NET are part of the same architecture; they integrate at many different levels. You therefore no longer have to choose between the data access set of services and their XML counterparts; the ability to cross over from one to the other is inherent in the design of both.</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38771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p:txBody>
          <a:bodyPr>
            <a:normAutofit/>
          </a:bodyPr>
          <a:lstStyle/>
          <a:p>
            <a:r>
              <a:rPr lang="en-US"/>
              <a:t>Features of ADO.NET:</a:t>
            </a:r>
          </a:p>
          <a:p>
            <a:r>
              <a:rPr lang="en-US"/>
              <a:t>ADO.NET offers several features which are advantageous over the previous</a:t>
            </a:r>
          </a:p>
          <a:p>
            <a:r>
              <a:rPr lang="en-US"/>
              <a:t>data access methods. They can be broadly categorized as:</a:t>
            </a:r>
          </a:p>
          <a:p>
            <a:endParaRPr lang="en-US"/>
          </a:p>
          <a:p>
            <a:r>
              <a:rPr lang="en-US"/>
              <a:t>Interoperability: All data in ADO.NET is transported in XML format. In other words ADO.NET applications takes full advantage of the flexibility and broad acceptance of XML. An ADO.NET application can transmit data in XML format and at the receiving end any component which can be a Visual Studio application or any other application can receive the data. The only requirement is that the receiving component should be able to read XML. As an industry standard, XML was designed keeping this kind of interoperability in mind.</a:t>
            </a:r>
          </a:p>
          <a:p>
            <a:endParaRPr lang="en-US"/>
          </a:p>
          <a:p>
            <a:r>
              <a:rPr lang="en-US"/>
              <a:t>Scalability: Today’s implementation model of applications can have huge data requirements, and hence, scalability is necessary. The client/server model is out which had limited amount of requirements. An application that consumes resources such as database locks and database connections may serve hundreds of users well, but as the number increases, it will not continue to do so.  ADO.NET promotes the use of disconnected datasets, with automatic connection pooling bundled as part of the package which accommodates scalability. </a:t>
            </a:r>
          </a:p>
          <a:p>
            <a:endParaRPr lang="en-US"/>
          </a:p>
          <a:p>
            <a:r>
              <a:rPr lang="en-US"/>
              <a:t>Performance: Since ADO.NET is mainly about disconnected datasets, the database server is no longer a bottleneck, and hence, applications should incur a performance boost. While transmitting a disconnected recordset among tiers, a significant processing cost can result from converting the values in the recordset to data types. In ADO.NET, such data type conversion is not necessary.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24312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body" idx="1"/>
          </p:nvPr>
        </p:nvSpPr>
        <p:spPr/>
        <p:txBody>
          <a:bodyPr/>
          <a:lstStyle/>
          <a:p>
            <a:r>
              <a:rPr lang="en-US" dirty="0"/>
              <a:t>Features of ADO.NET:</a:t>
            </a:r>
          </a:p>
          <a:p>
            <a:endParaRPr lang="en-US" dirty="0"/>
          </a:p>
          <a:p>
            <a:r>
              <a:rPr lang="en-US" dirty="0"/>
              <a:t>Programmability - ADO.NET data components in Visual Studio encapsulate data access functionality in various ways that help you program more quickly and with fewer mistakes. For example, data commands abstract the task of building and executing SQL statements or stored procedures.</a:t>
            </a:r>
          </a:p>
          <a:p>
            <a:endParaRPr lang="en-US" dirty="0"/>
          </a:p>
          <a:p>
            <a:r>
              <a:rPr lang="en-US" dirty="0"/>
              <a:t>Maintainability: In the life of a deployed system, modest changes are possible, but substantial, architectural changes are rarely attempted because they are so difficult. That is unfortunate, because in a natural course of events, such substantial changes can become necessary. For example, as a deployed application becomes popular with users, the increased performance load might require architectural changes. As the performance load on a deployed application server grows, system resources can become scarce and response time or throughput can suffer. Faced with this problem, software architects can choose to divide the server's business-logic processing and user-interface processing onto separate tiers on separate machines. In effect, the application server tier is replaced with two tiers, alleviating the shortage of system resources.    The problem is not about designing a three-tiered application. Rather, it is about increasing the number of tiers after an application is deployed. If the original application is implemented in ADO.NET using datasets, this transformation is made easier. Remember, when you replace a single tier with two tiers, you arrange for those two tiers to trade information. Because the tiers can transmit data through XML-formatted datasets, the communication is relatively easy.</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216479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body" idx="1"/>
          </p:nvPr>
        </p:nvSpPr>
        <p:spPr/>
        <p:txBody>
          <a:bodyPr/>
          <a:lstStyle/>
          <a:p>
            <a:r>
              <a:rPr lang="en-US" dirty="0"/>
              <a:t>The ADO.NET Architecture :</a:t>
            </a:r>
          </a:p>
          <a:p>
            <a:endParaRPr lang="en-US" dirty="0"/>
          </a:p>
          <a:p>
            <a:r>
              <a:rPr lang="en-US" dirty="0"/>
              <a:t>Like any other architecture, there are certain important parts that make up  ADO.NET. In this section, you’ll look at the various objects that make up ADO.NET. As you probably know, .NET classes can be grouped under namespaces. All ADO.NET-related functionality appears under the </a:t>
            </a:r>
            <a:r>
              <a:rPr lang="en-US" dirty="0" err="1"/>
              <a:t>System.Data</a:t>
            </a:r>
            <a:r>
              <a:rPr lang="en-US" dirty="0"/>
              <a:t> namespace. This doesn’t mean that some other software developer cannot write libraries that don’t belong to that namespace, but as the Microsoft .NET Framework ships, all ADO.NET-related functionality sits inside the </a:t>
            </a:r>
            <a:r>
              <a:rPr lang="en-US" dirty="0" err="1"/>
              <a:t>System.Data</a:t>
            </a:r>
            <a:r>
              <a:rPr lang="en-US" dirty="0"/>
              <a:t> namespace. Let’s further examine the various details of ADO.NET Architecture.</a:t>
            </a:r>
          </a:p>
          <a:p>
            <a:endParaRPr lang="en-IN" dirty="0"/>
          </a:p>
          <a:p>
            <a:r>
              <a:rPr lang="en-US" dirty="0"/>
              <a:t>Data Access in ADO.NET relies on two components - .NET Data Providers and </a:t>
            </a:r>
            <a:r>
              <a:rPr lang="en-US" dirty="0" err="1"/>
              <a:t>DataSet</a:t>
            </a:r>
            <a:r>
              <a:rPr lang="en-US" dirty="0"/>
              <a:t> </a:t>
            </a:r>
            <a:endParaRPr lang="en-IN" dirty="0"/>
          </a:p>
          <a:p>
            <a:r>
              <a:rPr lang="en-IN" dirty="0"/>
              <a:t> </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230365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741964643"/>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95E7A3B7-3CA8-4534-9741-C72E7F7EDF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grpSp>
        <p:nvGrpSpPr>
          <p:cNvPr id="7" name="Groupe 1">
            <a:extLst>
              <a:ext uri="{FF2B5EF4-FFF2-40B4-BE49-F238E27FC236}">
                <a16:creationId xmlns:a16="http://schemas.microsoft.com/office/drawing/2014/main" id="{38C3B85D-0613-4FF1-81BB-3E095E4CCF74}"/>
              </a:ext>
            </a:extLst>
          </p:cNvPr>
          <p:cNvGrpSpPr/>
          <p:nvPr userDrawn="1"/>
        </p:nvGrpSpPr>
        <p:grpSpPr>
          <a:xfrm>
            <a:off x="8625827" y="171573"/>
            <a:ext cx="314577" cy="388988"/>
            <a:chOff x="11501102" y="171573"/>
            <a:chExt cx="419436" cy="388988"/>
          </a:xfrm>
        </p:grpSpPr>
        <p:sp>
          <p:nvSpPr>
            <p:cNvPr id="8" name="Freeform 13">
              <a:extLst>
                <a:ext uri="{FF2B5EF4-FFF2-40B4-BE49-F238E27FC236}">
                  <a16:creationId xmlns:a16="http://schemas.microsoft.com/office/drawing/2014/main" id="{037329D9-ABA7-437D-95B1-B4F4EB70358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9" name="Freeform 14">
              <a:extLst>
                <a:ext uri="{FF2B5EF4-FFF2-40B4-BE49-F238E27FC236}">
                  <a16:creationId xmlns:a16="http://schemas.microsoft.com/office/drawing/2014/main" id="{F0C53795-B1C7-4810-A617-2270AB1515A1}"/>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grpSp>
    </p:spTree>
    <p:extLst>
      <p:ext uri="{BB962C8B-B14F-4D97-AF65-F5344CB8AC3E}">
        <p14:creationId xmlns:p14="http://schemas.microsoft.com/office/powerpoint/2010/main" val="49711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3482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grpSp>
        <p:nvGrpSpPr>
          <p:cNvPr id="5" name="Groupe 1">
            <a:extLst>
              <a:ext uri="{FF2B5EF4-FFF2-40B4-BE49-F238E27FC236}">
                <a16:creationId xmlns:a16="http://schemas.microsoft.com/office/drawing/2014/main" id="{AEC8D13A-606D-45E9-9260-F73943228DC6}"/>
              </a:ext>
            </a:extLst>
          </p:cNvPr>
          <p:cNvGrpSpPr/>
          <p:nvPr userDrawn="1"/>
        </p:nvGrpSpPr>
        <p:grpSpPr>
          <a:xfrm>
            <a:off x="8625827" y="171573"/>
            <a:ext cx="314577" cy="388988"/>
            <a:chOff x="11501102" y="171573"/>
            <a:chExt cx="419436" cy="388988"/>
          </a:xfrm>
        </p:grpSpPr>
        <p:sp>
          <p:nvSpPr>
            <p:cNvPr id="6" name="Freeform 13">
              <a:extLst>
                <a:ext uri="{FF2B5EF4-FFF2-40B4-BE49-F238E27FC236}">
                  <a16:creationId xmlns:a16="http://schemas.microsoft.com/office/drawing/2014/main" id="{9FE6E668-698D-4B67-B4CE-F45414B3CA9A}"/>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7" name="Freeform 14">
              <a:extLst>
                <a:ext uri="{FF2B5EF4-FFF2-40B4-BE49-F238E27FC236}">
                  <a16:creationId xmlns:a16="http://schemas.microsoft.com/office/drawing/2014/main" id="{8361DF36-6077-496A-A51E-2939D150B8E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grpSp>
    </p:spTree>
    <p:extLst>
      <p:ext uri="{BB962C8B-B14F-4D97-AF65-F5344CB8AC3E}">
        <p14:creationId xmlns:p14="http://schemas.microsoft.com/office/powerpoint/2010/main" val="341945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76621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EC2DAA15-FF9E-4BD9-9A56-4B5EF671335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1">
            <a:extLst>
              <a:ext uri="{FF2B5EF4-FFF2-40B4-BE49-F238E27FC236}">
                <a16:creationId xmlns:a16="http://schemas.microsoft.com/office/drawing/2014/main" id="{48914F02-D166-4D9F-9FE1-C51D3EA13CE6}"/>
              </a:ext>
            </a:extLst>
          </p:cNvPr>
          <p:cNvGrpSpPr/>
          <p:nvPr userDrawn="1"/>
        </p:nvGrpSpPr>
        <p:grpSpPr>
          <a:xfrm>
            <a:off x="8625827" y="171573"/>
            <a:ext cx="314577" cy="388988"/>
            <a:chOff x="11501102" y="171573"/>
            <a:chExt cx="419436" cy="388988"/>
          </a:xfrm>
        </p:grpSpPr>
        <p:sp>
          <p:nvSpPr>
            <p:cNvPr id="7" name="Freeform 13">
              <a:extLst>
                <a:ext uri="{FF2B5EF4-FFF2-40B4-BE49-F238E27FC236}">
                  <a16:creationId xmlns:a16="http://schemas.microsoft.com/office/drawing/2014/main" id="{7AF8A1F3-8562-4391-97A2-1A3FB74797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8" name="Freeform 14">
              <a:extLst>
                <a:ext uri="{FF2B5EF4-FFF2-40B4-BE49-F238E27FC236}">
                  <a16:creationId xmlns:a16="http://schemas.microsoft.com/office/drawing/2014/main" id="{6A65DA29-B6BC-4327-A7BF-9C328EE83174}"/>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grpSp>
    </p:spTree>
    <p:extLst>
      <p:ext uri="{BB962C8B-B14F-4D97-AF65-F5344CB8AC3E}">
        <p14:creationId xmlns:p14="http://schemas.microsoft.com/office/powerpoint/2010/main" val="74809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8279370D-32CE-4EB9-9607-900B383461D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e 1">
            <a:extLst>
              <a:ext uri="{FF2B5EF4-FFF2-40B4-BE49-F238E27FC236}">
                <a16:creationId xmlns:a16="http://schemas.microsoft.com/office/drawing/2014/main" id="{803C31A1-9424-41C4-8EFD-7EF77E7B12D2}"/>
              </a:ext>
            </a:extLst>
          </p:cNvPr>
          <p:cNvGrpSpPr/>
          <p:nvPr userDrawn="1"/>
        </p:nvGrpSpPr>
        <p:grpSpPr>
          <a:xfrm>
            <a:off x="8625827" y="171573"/>
            <a:ext cx="314577" cy="388988"/>
            <a:chOff x="11501102" y="171573"/>
            <a:chExt cx="419436" cy="388988"/>
          </a:xfrm>
        </p:grpSpPr>
        <p:sp>
          <p:nvSpPr>
            <p:cNvPr id="7" name="Freeform 13">
              <a:extLst>
                <a:ext uri="{FF2B5EF4-FFF2-40B4-BE49-F238E27FC236}">
                  <a16:creationId xmlns:a16="http://schemas.microsoft.com/office/drawing/2014/main" id="{54C87302-A2A8-468F-989D-4AE2DA1F7CD2}"/>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8" name="Freeform 14">
              <a:extLst>
                <a:ext uri="{FF2B5EF4-FFF2-40B4-BE49-F238E27FC236}">
                  <a16:creationId xmlns:a16="http://schemas.microsoft.com/office/drawing/2014/main" id="{8CFF8ABD-372D-4D9B-AEE8-A7D3F71CDAA1}"/>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grpSp>
    </p:spTree>
    <p:extLst>
      <p:ext uri="{BB962C8B-B14F-4D97-AF65-F5344CB8AC3E}">
        <p14:creationId xmlns:p14="http://schemas.microsoft.com/office/powerpoint/2010/main" val="396452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80870450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ADO.NET 4.5</a:t>
            </a:r>
          </a:p>
        </p:txBody>
      </p:sp>
      <p:sp>
        <p:nvSpPr>
          <p:cNvPr id="12" name="Subtitle 11"/>
          <p:cNvSpPr>
            <a:spLocks noGrp="1"/>
          </p:cNvSpPr>
          <p:nvPr>
            <p:ph type="subTitle" idx="1"/>
          </p:nvPr>
        </p:nvSpPr>
        <p:spPr/>
        <p:txBody>
          <a:bodyPr>
            <a:normAutofit/>
          </a:bodyPr>
          <a:lstStyle/>
          <a:p>
            <a:pPr algn="l"/>
            <a:r>
              <a:rPr lang="en-US" sz="2400" b="0" dirty="0">
                <a:ea typeface="ＭＳ Ｐゴシック" pitchFamily="34" charset="-128"/>
              </a:rPr>
              <a:t>Lesson 01: Introduction to ADO.NET 4.5</a:t>
            </a:r>
          </a:p>
          <a:p>
            <a:pPr algn="l"/>
            <a:endParaRPr lang="en-US" sz="2400" b="0" dirty="0"/>
          </a:p>
        </p:txBody>
      </p:sp>
    </p:spTree>
    <p:extLst>
      <p:ext uri="{BB962C8B-B14F-4D97-AF65-F5344CB8AC3E}">
        <p14:creationId xmlns:p14="http://schemas.microsoft.com/office/powerpoint/2010/main" val="60164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a:t>.NET Data Providers</a:t>
            </a:r>
          </a:p>
        </p:txBody>
      </p:sp>
      <p:sp>
        <p:nvSpPr>
          <p:cNvPr id="3" name="Content Placeholder 2"/>
          <p:cNvSpPr>
            <a:spLocks noGrp="1"/>
          </p:cNvSpPr>
          <p:nvPr>
            <p:ph idx="1"/>
          </p:nvPr>
        </p:nvSpPr>
        <p:spPr/>
        <p:txBody>
          <a:bodyPr/>
          <a:lstStyle/>
          <a:p>
            <a:r>
              <a:rPr lang="en-US" dirty="0"/>
              <a:t>A .NET data provider is used for connecting to a database, executing commands, and retrieving results</a:t>
            </a:r>
          </a:p>
          <a:p>
            <a:r>
              <a:rPr lang="en-US" dirty="0"/>
              <a:t>Those results are either processed directly, or placed in an ADO.NET </a:t>
            </a:r>
            <a:r>
              <a:rPr lang="en-US" dirty="0" err="1"/>
              <a:t>DataSets</a:t>
            </a:r>
            <a:endParaRPr lang="en-US" dirty="0"/>
          </a:p>
          <a:p>
            <a:r>
              <a:rPr lang="en-US" dirty="0"/>
              <a:t>They are designed for fast, efficient means of data retrieval and reconciliation</a:t>
            </a:r>
          </a:p>
          <a:p>
            <a:r>
              <a:rPr lang="en-US" dirty="0"/>
              <a:t>.NET Data Provider is a set of related components that work together to provide data in an efficient and performance driven manner</a:t>
            </a:r>
          </a:p>
          <a:p>
            <a:endParaRPr lang="en-US" dirty="0"/>
          </a:p>
          <a:p>
            <a:endParaRPr lang="en-US" dirty="0"/>
          </a:p>
        </p:txBody>
      </p:sp>
    </p:spTree>
    <p:extLst>
      <p:ext uri="{BB962C8B-B14F-4D97-AF65-F5344CB8AC3E}">
        <p14:creationId xmlns:p14="http://schemas.microsoft.com/office/powerpoint/2010/main" val="84159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a:t>Types Of .NET Data Providers</a:t>
            </a:r>
          </a:p>
        </p:txBody>
      </p:sp>
      <p:sp>
        <p:nvSpPr>
          <p:cNvPr id="3" name="Content Placeholder 2"/>
          <p:cNvSpPr>
            <a:spLocks noGrp="1"/>
          </p:cNvSpPr>
          <p:nvPr>
            <p:ph idx="1"/>
          </p:nvPr>
        </p:nvSpPr>
        <p:spPr/>
        <p:txBody>
          <a:bodyPr/>
          <a:lstStyle/>
          <a:p>
            <a:r>
              <a:rPr lang="en-US" dirty="0"/>
              <a:t>The various providers are:</a:t>
            </a:r>
          </a:p>
          <a:p>
            <a:pPr lvl="1"/>
            <a:r>
              <a:rPr lang="en-US" dirty="0"/>
              <a:t>.NET Framework Data Provider for SQL Server</a:t>
            </a:r>
          </a:p>
          <a:p>
            <a:pPr lvl="1"/>
            <a:r>
              <a:rPr lang="en-US" dirty="0"/>
              <a:t>.NET Framework Data Provider for Oracle</a:t>
            </a:r>
          </a:p>
          <a:p>
            <a:pPr lvl="1"/>
            <a:r>
              <a:rPr lang="en-US" dirty="0"/>
              <a:t>.NET Framework Data Provider for OLE DB </a:t>
            </a:r>
          </a:p>
          <a:p>
            <a:pPr lvl="1"/>
            <a:r>
              <a:rPr lang="en-US" dirty="0"/>
              <a:t>.NET Framework Data Provider for ODBC</a:t>
            </a:r>
          </a:p>
          <a:p>
            <a:endParaRPr lang="en-US" dirty="0"/>
          </a:p>
          <a:p>
            <a:endParaRPr lang="en-US" dirty="0"/>
          </a:p>
        </p:txBody>
      </p:sp>
    </p:spTree>
    <p:extLst>
      <p:ext uri="{BB962C8B-B14F-4D97-AF65-F5344CB8AC3E}">
        <p14:creationId xmlns:p14="http://schemas.microsoft.com/office/powerpoint/2010/main" val="212905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a:t>Core Objects Of Data Provider </a:t>
            </a:r>
          </a:p>
        </p:txBody>
      </p:sp>
      <p:sp>
        <p:nvSpPr>
          <p:cNvPr id="3" name="Content Placeholder 2"/>
          <p:cNvSpPr>
            <a:spLocks noGrp="1"/>
          </p:cNvSpPr>
          <p:nvPr>
            <p:ph idx="1"/>
          </p:nvPr>
        </p:nvSpPr>
        <p:spPr/>
        <p:txBody>
          <a:bodyPr/>
          <a:lstStyle/>
          <a:p>
            <a:r>
              <a:rPr lang="en-US" dirty="0"/>
              <a:t>Each data provider gives us the following FOUR core objects</a:t>
            </a:r>
          </a:p>
          <a:p>
            <a:pPr lvl="1"/>
            <a:r>
              <a:rPr lang="en-US" dirty="0"/>
              <a:t>Connection</a:t>
            </a:r>
          </a:p>
          <a:p>
            <a:pPr lvl="1"/>
            <a:r>
              <a:rPr lang="en-US" dirty="0"/>
              <a:t>Command</a:t>
            </a:r>
          </a:p>
          <a:p>
            <a:pPr lvl="1"/>
            <a:r>
              <a:rPr lang="en-US" dirty="0" err="1"/>
              <a:t>DataReader</a:t>
            </a:r>
            <a:endParaRPr lang="en-US" dirty="0"/>
          </a:p>
          <a:p>
            <a:pPr lvl="1"/>
            <a:r>
              <a:rPr lang="en-US" dirty="0" err="1"/>
              <a:t>DataAdapter</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67218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gn="l" eaLnBrk="0" hangingPunct="0">
              <a:lnSpc>
                <a:spcPct val="80000"/>
              </a:lnSpc>
            </a:pPr>
            <a:endParaRPr lang="en-US" sz="2400" b="1" dirty="0">
              <a:solidFill>
                <a:schemeClr val="tx2"/>
              </a:solidFill>
              <a:latin typeface="Arial" pitchFamily="34" charset="0"/>
              <a:ea typeface="ヒラギノ角ゴ Pro W3"/>
              <a:cs typeface="Arial" pitchFamily="34" charset="0"/>
            </a:endParaRPr>
          </a:p>
        </p:txBody>
      </p:sp>
      <p:sp>
        <p:nvSpPr>
          <p:cNvPr id="13"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algn="l" eaLnBrk="0" hangingPunct="0">
              <a:spcBef>
                <a:spcPct val="20000"/>
              </a:spcBef>
              <a:buFont typeface="Arial" pitchFamily="34" charset="0"/>
              <a:buChar char="•"/>
            </a:pPr>
            <a:endParaRPr lang="en-US" dirty="0">
              <a:solidFill>
                <a:schemeClr val="tx2"/>
              </a:solidFill>
              <a:latin typeface="Arial" pitchFamily="34" charset="0"/>
              <a:cs typeface="Arial" pitchFamily="34" charset="0"/>
            </a:endParaRPr>
          </a:p>
        </p:txBody>
      </p:sp>
      <p:sp>
        <p:nvSpPr>
          <p:cNvPr id="79879" name="Title 1"/>
          <p:cNvSpPr>
            <a:spLocks/>
          </p:cNvSpPr>
          <p:nvPr/>
        </p:nvSpPr>
        <p:spPr bwMode="auto">
          <a:xfrm>
            <a:off x="465138" y="117475"/>
            <a:ext cx="8153400" cy="715963"/>
          </a:xfrm>
          <a:prstGeom prst="rect">
            <a:avLst/>
          </a:prstGeom>
          <a:noFill/>
          <a:ln w="9525">
            <a:noFill/>
            <a:miter lim="800000"/>
            <a:headEnd/>
            <a:tailEnd/>
          </a:ln>
        </p:spPr>
        <p:txBody>
          <a:bodyPr anchor="ctr"/>
          <a:lstStyle/>
          <a:p>
            <a:pPr algn="l" eaLnBrk="0" hangingPunct="0">
              <a:lnSpc>
                <a:spcPct val="80000"/>
              </a:lnSpc>
            </a:pPr>
            <a:endParaRPr lang="en-US" sz="2400" b="1" dirty="0">
              <a:solidFill>
                <a:schemeClr val="tx2"/>
              </a:solidFill>
              <a:latin typeface="Arial" pitchFamily="34" charset="0"/>
              <a:ea typeface="ヒラギノ角ゴ Pro W3"/>
              <a:cs typeface="Arial" pitchFamily="34" charset="0"/>
            </a:endParaRPr>
          </a:p>
        </p:txBody>
      </p:sp>
      <p:sp>
        <p:nvSpPr>
          <p:cNvPr id="4" name="Title 3">
            <a:extLst>
              <a:ext uri="{FF2B5EF4-FFF2-40B4-BE49-F238E27FC236}">
                <a16:creationId xmlns:a16="http://schemas.microsoft.com/office/drawing/2014/main" id="{B1C36B9C-8EEB-4B49-81AE-55D786B0AE9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66EF371-D79A-48DA-9F31-0241C97611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86283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err="1"/>
              <a:t>DataSet</a:t>
            </a:r>
            <a:r>
              <a:rPr lang="en-US" dirty="0"/>
              <a:t> Object</a:t>
            </a:r>
          </a:p>
        </p:txBody>
      </p:sp>
      <p:sp>
        <p:nvSpPr>
          <p:cNvPr id="3" name="Content Placeholder 2"/>
          <p:cNvSpPr>
            <a:spLocks noGrp="1"/>
          </p:cNvSpPr>
          <p:nvPr>
            <p:ph idx="1"/>
          </p:nvPr>
        </p:nvSpPr>
        <p:spPr/>
        <p:txBody>
          <a:bodyPr/>
          <a:lstStyle/>
          <a:p>
            <a:r>
              <a:rPr lang="en-US" dirty="0"/>
              <a:t>The </a:t>
            </a:r>
            <a:r>
              <a:rPr lang="en-US" dirty="0" err="1"/>
              <a:t>DataSet</a:t>
            </a:r>
            <a:r>
              <a:rPr lang="en-US" dirty="0"/>
              <a:t> is the core component of the disconnected architecture of ADO.NET that caches data locally on the client</a:t>
            </a:r>
          </a:p>
          <a:p>
            <a:r>
              <a:rPr lang="en-US" dirty="0"/>
              <a:t>The </a:t>
            </a:r>
            <a:r>
              <a:rPr lang="en-US" dirty="0" err="1"/>
              <a:t>DataSet</a:t>
            </a:r>
            <a:r>
              <a:rPr lang="en-US" dirty="0"/>
              <a:t> is explicitly designed for data access independent of any data source</a:t>
            </a:r>
          </a:p>
          <a:p>
            <a:r>
              <a:rPr lang="en-US" dirty="0"/>
              <a:t>It is an in-memory representation of data retrieved from the data source</a:t>
            </a:r>
          </a:p>
          <a:p>
            <a:r>
              <a:rPr lang="en-US" dirty="0"/>
              <a:t>The </a:t>
            </a:r>
            <a:r>
              <a:rPr lang="en-US" dirty="0" err="1"/>
              <a:t>DataSet</a:t>
            </a:r>
            <a:r>
              <a:rPr lang="en-US" dirty="0"/>
              <a:t> contains a collection of one or more </a:t>
            </a:r>
            <a:r>
              <a:rPr lang="en-US" dirty="0" err="1"/>
              <a:t>DataTable</a:t>
            </a:r>
            <a:r>
              <a:rPr lang="en-US" dirty="0"/>
              <a:t> objects</a:t>
            </a:r>
          </a:p>
          <a:p>
            <a:endParaRPr lang="en-US" dirty="0"/>
          </a:p>
        </p:txBody>
      </p:sp>
    </p:spTree>
    <p:extLst>
      <p:ext uri="{BB962C8B-B14F-4D97-AF65-F5344CB8AC3E}">
        <p14:creationId xmlns:p14="http://schemas.microsoft.com/office/powerpoint/2010/main" val="2387461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err="1"/>
              <a:t>DataSet</a:t>
            </a:r>
            <a:r>
              <a:rPr lang="en-US" dirty="0"/>
              <a:t> Object</a:t>
            </a:r>
          </a:p>
        </p:txBody>
      </p:sp>
      <p:sp>
        <p:nvSpPr>
          <p:cNvPr id="3" name="Content Placeholder 2"/>
          <p:cNvSpPr>
            <a:spLocks noGrp="1"/>
          </p:cNvSpPr>
          <p:nvPr>
            <p:ph idx="1"/>
          </p:nvPr>
        </p:nvSpPr>
        <p:spPr/>
        <p:txBody>
          <a:bodyPr/>
          <a:lstStyle/>
          <a:p>
            <a:r>
              <a:rPr lang="en-US" dirty="0"/>
              <a:t>These </a:t>
            </a:r>
            <a:r>
              <a:rPr lang="en-US" dirty="0" err="1"/>
              <a:t>DataTable</a:t>
            </a:r>
            <a:r>
              <a:rPr lang="en-US" dirty="0"/>
              <a:t> objects are made up of rows and columns </a:t>
            </a:r>
          </a:p>
          <a:p>
            <a:r>
              <a:rPr lang="en-US" dirty="0"/>
              <a:t>The </a:t>
            </a:r>
            <a:r>
              <a:rPr lang="en-US" dirty="0" err="1"/>
              <a:t>DataTable</a:t>
            </a:r>
            <a:r>
              <a:rPr lang="en-US" dirty="0"/>
              <a:t> objects are the containers which holds actual data in the </a:t>
            </a:r>
            <a:r>
              <a:rPr lang="en-US" dirty="0" err="1"/>
              <a:t>DataSet</a:t>
            </a:r>
            <a:endParaRPr lang="en-US" dirty="0"/>
          </a:p>
          <a:p>
            <a:r>
              <a:rPr lang="en-US" dirty="0"/>
              <a:t>Along with data it also stores primary key, foreign key, constraint and relation information about </a:t>
            </a:r>
            <a:r>
              <a:rPr lang="en-US" dirty="0" err="1"/>
              <a:t>DataTable</a:t>
            </a:r>
            <a:r>
              <a:rPr lang="en-US" dirty="0"/>
              <a:t> Objects</a:t>
            </a:r>
          </a:p>
          <a:p>
            <a:endParaRPr lang="en-US" dirty="0"/>
          </a:p>
          <a:p>
            <a:endParaRPr lang="en-US" dirty="0"/>
          </a:p>
        </p:txBody>
      </p:sp>
    </p:spTree>
    <p:extLst>
      <p:ext uri="{BB962C8B-B14F-4D97-AF65-F5344CB8AC3E}">
        <p14:creationId xmlns:p14="http://schemas.microsoft.com/office/powerpoint/2010/main" val="392714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a:t>ADO.NET Connected Architecture</a:t>
            </a:r>
          </a:p>
        </p:txBody>
      </p:sp>
      <p:sp>
        <p:nvSpPr>
          <p:cNvPr id="3" name="Content Placeholder 2"/>
          <p:cNvSpPr>
            <a:spLocks noGrp="1"/>
          </p:cNvSpPr>
          <p:nvPr>
            <p:ph idx="1"/>
          </p:nvPr>
        </p:nvSpPr>
        <p:spPr/>
        <p:txBody>
          <a:bodyPr/>
          <a:lstStyle/>
          <a:p>
            <a:r>
              <a:rPr lang="en-US" dirty="0"/>
              <a:t>In Connected Architecture the application makes a connection to the Data Source</a:t>
            </a:r>
          </a:p>
          <a:p>
            <a:r>
              <a:rPr lang="en-US" dirty="0"/>
              <a:t>It interacts with data source through SQL requests using the same connection and command objects</a:t>
            </a:r>
          </a:p>
          <a:p>
            <a:r>
              <a:rPr lang="en-US" dirty="0"/>
              <a:t>After the execution of command, </a:t>
            </a:r>
            <a:r>
              <a:rPr lang="en-US" dirty="0" err="1"/>
              <a:t>resultset</a:t>
            </a:r>
            <a:r>
              <a:rPr lang="en-US" dirty="0"/>
              <a:t> is fetched and used for read operations</a:t>
            </a:r>
          </a:p>
          <a:p>
            <a:r>
              <a:rPr lang="en-US" dirty="0"/>
              <a:t>Any kind of updates takes place directly in the data source</a:t>
            </a:r>
          </a:p>
          <a:p>
            <a:r>
              <a:rPr lang="en-US" dirty="0"/>
              <a:t>Disadvantages of Connected environment are:</a:t>
            </a:r>
          </a:p>
          <a:p>
            <a:pPr lvl="1"/>
            <a:r>
              <a:rPr lang="en-US" dirty="0"/>
              <a:t>Database Locking issue</a:t>
            </a:r>
          </a:p>
          <a:p>
            <a:pPr lvl="1"/>
            <a:r>
              <a:rPr lang="en-US" dirty="0"/>
              <a:t>Required constant database connection</a:t>
            </a:r>
          </a:p>
          <a:p>
            <a:endParaRPr lang="en-US" dirty="0"/>
          </a:p>
          <a:p>
            <a:endParaRPr lang="en-US" dirty="0"/>
          </a:p>
          <a:p>
            <a:endParaRPr lang="en-US" dirty="0"/>
          </a:p>
        </p:txBody>
      </p:sp>
    </p:spTree>
    <p:extLst>
      <p:ext uri="{BB962C8B-B14F-4D97-AF65-F5344CB8AC3E}">
        <p14:creationId xmlns:p14="http://schemas.microsoft.com/office/powerpoint/2010/main" val="333602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ADO.NET Connected And Disconnected </a:t>
            </a:r>
            <a:br>
              <a:rPr lang="en-US" sz="1200" dirty="0"/>
            </a:br>
            <a:r>
              <a:rPr lang="en-US" dirty="0"/>
              <a:t>Architecture Flow Connected Architecture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59879757"/>
              </p:ext>
            </p:extLst>
          </p:nvPr>
        </p:nvGraphicFramePr>
        <p:xfrm>
          <a:off x="298450" y="1495425"/>
          <a:ext cx="8539163" cy="4643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155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1.2: ADO.NET Connected And Disconnected </a:t>
            </a:r>
            <a:br>
              <a:rPr lang="en-US" sz="1200" dirty="0"/>
            </a:br>
            <a:r>
              <a:rPr lang="en-US" dirty="0"/>
              <a:t>Architecture ADO.NET Disconnected Architecture</a:t>
            </a:r>
          </a:p>
        </p:txBody>
      </p:sp>
      <p:sp>
        <p:nvSpPr>
          <p:cNvPr id="3" name="Content Placeholder 2"/>
          <p:cNvSpPr>
            <a:spLocks noGrp="1"/>
          </p:cNvSpPr>
          <p:nvPr>
            <p:ph idx="1"/>
          </p:nvPr>
        </p:nvSpPr>
        <p:spPr/>
        <p:txBody>
          <a:bodyPr/>
          <a:lstStyle/>
          <a:p>
            <a:r>
              <a:rPr lang="en-US" dirty="0"/>
              <a:t>In this environment, a subset of data from a central data store can be copied and stored in the </a:t>
            </a:r>
            <a:r>
              <a:rPr lang="en-US" dirty="0" err="1"/>
              <a:t>DataSet</a:t>
            </a:r>
            <a:r>
              <a:rPr lang="en-US" dirty="0"/>
              <a:t> object</a:t>
            </a:r>
          </a:p>
          <a:p>
            <a:r>
              <a:rPr lang="en-US" dirty="0"/>
              <a:t>The data is modified independently &amp; changes are merged back into the central data store</a:t>
            </a:r>
          </a:p>
          <a:p>
            <a:r>
              <a:rPr lang="en-US" dirty="0"/>
              <a:t>A disconnected environment improves the scalability and performance of an applications</a:t>
            </a:r>
          </a:p>
          <a:p>
            <a:r>
              <a:rPr lang="en-US" dirty="0"/>
              <a:t>Disadvantages of disconnected environment are</a:t>
            </a:r>
          </a:p>
          <a:p>
            <a:pPr lvl="1"/>
            <a:r>
              <a:rPr lang="en-US" dirty="0"/>
              <a:t>Data is not always up to date</a:t>
            </a:r>
          </a:p>
          <a:p>
            <a:pPr lvl="1"/>
            <a:r>
              <a:rPr lang="en-US" dirty="0"/>
              <a:t>Change conflicts can occur and must be resolved</a:t>
            </a:r>
          </a:p>
          <a:p>
            <a:endParaRPr lang="en-US" dirty="0"/>
          </a:p>
          <a:p>
            <a:endParaRPr lang="en-US" dirty="0"/>
          </a:p>
          <a:p>
            <a:endParaRPr lang="en-US" dirty="0"/>
          </a:p>
        </p:txBody>
      </p:sp>
    </p:spTree>
    <p:extLst>
      <p:ext uri="{BB962C8B-B14F-4D97-AF65-F5344CB8AC3E}">
        <p14:creationId xmlns:p14="http://schemas.microsoft.com/office/powerpoint/2010/main" val="60751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1.2: ADO.NET Connected And Disconnected </a:t>
            </a:r>
            <a:br>
              <a:rPr lang="en-US" sz="1200" dirty="0"/>
            </a:br>
            <a:r>
              <a:rPr lang="en-US" dirty="0"/>
              <a:t>Architecture Flow In </a:t>
            </a:r>
            <a:r>
              <a:rPr lang="en-US" dirty="0" err="1"/>
              <a:t>Disonnected</a:t>
            </a:r>
            <a:r>
              <a:rPr lang="en-US" dirty="0"/>
              <a:t> Architecture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06074106"/>
              </p:ext>
            </p:extLst>
          </p:nvPr>
        </p:nvGraphicFramePr>
        <p:xfrm>
          <a:off x="298450" y="1495425"/>
          <a:ext cx="8539163" cy="4643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776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In this lesson, you will learn about:</a:t>
            </a:r>
          </a:p>
          <a:p>
            <a:pPr lvl="1"/>
            <a:r>
              <a:rPr lang="en-US" dirty="0"/>
              <a:t>Getting started with ADO.NET 4.5</a:t>
            </a:r>
          </a:p>
          <a:p>
            <a:pPr lvl="1"/>
            <a:r>
              <a:rPr lang="en-US" dirty="0"/>
              <a:t>Overview of .NET Data Providers</a:t>
            </a:r>
          </a:p>
          <a:p>
            <a:pPr lvl="1"/>
            <a:r>
              <a:rPr lang="en-US" dirty="0"/>
              <a:t>ADO.NET Connected and Disconnected Architecture</a:t>
            </a:r>
          </a:p>
          <a:p>
            <a:pPr lvl="1"/>
            <a:r>
              <a:rPr lang="en-US" dirty="0"/>
              <a:t>ADO.NET Generic Classes</a:t>
            </a:r>
          </a:p>
          <a:p>
            <a:pPr lvl="1"/>
            <a:r>
              <a:rPr lang="en-US" dirty="0"/>
              <a:t>Best Practices for Managing Connections</a:t>
            </a:r>
          </a:p>
          <a:p>
            <a:endParaRPr lang="en-US" dirty="0"/>
          </a:p>
          <a:p>
            <a:endParaRPr lang="en-US" dirty="0"/>
          </a:p>
        </p:txBody>
      </p:sp>
    </p:spTree>
    <p:extLst>
      <p:ext uri="{BB962C8B-B14F-4D97-AF65-F5344CB8AC3E}">
        <p14:creationId xmlns:p14="http://schemas.microsoft.com/office/powerpoint/2010/main" val="2404042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1.2: ADO.NET Connected And Disconnected </a:t>
            </a:r>
            <a:br>
              <a:rPr lang="en-US" sz="1200" dirty="0"/>
            </a:br>
            <a:r>
              <a:rPr lang="en-US" dirty="0"/>
              <a:t>Architecture ADO.NET Connected And Disconnected Object </a:t>
            </a:r>
          </a:p>
        </p:txBody>
      </p:sp>
      <p:sp>
        <p:nvSpPr>
          <p:cNvPr id="22532" name="Rounded Rectangle 5"/>
          <p:cNvSpPr>
            <a:spLocks noChangeArrowheads="1"/>
          </p:cNvSpPr>
          <p:nvPr/>
        </p:nvSpPr>
        <p:spPr bwMode="auto">
          <a:xfrm>
            <a:off x="24508" y="3472542"/>
            <a:ext cx="2318706" cy="515679"/>
          </a:xfrm>
          <a:prstGeom prst="roundRect">
            <a:avLst>
              <a:gd name="adj" fmla="val 16667"/>
            </a:avLst>
          </a:prstGeom>
          <a:noFill/>
          <a:ln w="25400" algn="ctr">
            <a:solidFill>
              <a:schemeClr val="tx1"/>
            </a:solidFill>
            <a:round/>
            <a:headEnd/>
            <a:tailEnd/>
          </a:ln>
        </p:spPr>
        <p:txBody>
          <a:bodyPr wrap="none" anchor="ctr"/>
          <a:lstStyle/>
          <a:p>
            <a:endParaRPr lang="en-US" dirty="0">
              <a:solidFill>
                <a:srgbClr val="000000"/>
              </a:solidFill>
              <a:latin typeface="Candara"/>
            </a:endParaRPr>
          </a:p>
        </p:txBody>
      </p:sp>
      <p:sp>
        <p:nvSpPr>
          <p:cNvPr id="22533" name="TextBox 6"/>
          <p:cNvSpPr txBox="1">
            <a:spLocks noChangeArrowheads="1"/>
          </p:cNvSpPr>
          <p:nvPr/>
        </p:nvSpPr>
        <p:spPr bwMode="auto">
          <a:xfrm>
            <a:off x="286015" y="3579089"/>
            <a:ext cx="1706298" cy="276999"/>
          </a:xfrm>
          <a:prstGeom prst="rect">
            <a:avLst/>
          </a:prstGeom>
          <a:noFill/>
          <a:ln w="0">
            <a:noFill/>
            <a:miter lim="800000"/>
            <a:headEnd/>
            <a:tailEnd/>
          </a:ln>
        </p:spPr>
        <p:txBody>
          <a:bodyPr wrap="square">
            <a:spAutoFit/>
          </a:bodyPr>
          <a:lstStyle/>
          <a:p>
            <a:r>
              <a:rPr lang="en-US" sz="1200" b="1" dirty="0">
                <a:latin typeface="+mj-lt"/>
              </a:rPr>
              <a:t>Your Application</a:t>
            </a:r>
          </a:p>
        </p:txBody>
      </p:sp>
      <p:sp>
        <p:nvSpPr>
          <p:cNvPr id="22534" name="Rounded Rectangle 9"/>
          <p:cNvSpPr>
            <a:spLocks noChangeArrowheads="1"/>
          </p:cNvSpPr>
          <p:nvPr/>
        </p:nvSpPr>
        <p:spPr bwMode="auto">
          <a:xfrm>
            <a:off x="6708336" y="3429000"/>
            <a:ext cx="2318706" cy="515679"/>
          </a:xfrm>
          <a:prstGeom prst="roundRect">
            <a:avLst>
              <a:gd name="adj" fmla="val 16667"/>
            </a:avLst>
          </a:prstGeom>
          <a:noFill/>
          <a:ln w="25400" algn="ctr">
            <a:solidFill>
              <a:schemeClr val="tx1"/>
            </a:solidFill>
            <a:round/>
            <a:headEnd/>
            <a:tailEnd/>
          </a:ln>
        </p:spPr>
        <p:txBody>
          <a:bodyPr wrap="none" anchor="ctr"/>
          <a:lstStyle/>
          <a:p>
            <a:endParaRPr lang="en-US" dirty="0">
              <a:solidFill>
                <a:srgbClr val="000000"/>
              </a:solidFill>
              <a:latin typeface="Candara"/>
            </a:endParaRPr>
          </a:p>
        </p:txBody>
      </p:sp>
      <p:sp>
        <p:nvSpPr>
          <p:cNvPr id="22535" name="TextBox 10"/>
          <p:cNvSpPr txBox="1">
            <a:spLocks noChangeArrowheads="1"/>
          </p:cNvSpPr>
          <p:nvPr/>
        </p:nvSpPr>
        <p:spPr bwMode="auto">
          <a:xfrm>
            <a:off x="7199543" y="3505200"/>
            <a:ext cx="1053999" cy="276999"/>
          </a:xfrm>
          <a:prstGeom prst="rect">
            <a:avLst/>
          </a:prstGeom>
          <a:noFill/>
          <a:ln w="9525">
            <a:noFill/>
            <a:miter lim="800000"/>
            <a:headEnd/>
            <a:tailEnd/>
          </a:ln>
        </p:spPr>
        <p:txBody>
          <a:bodyPr wrap="square">
            <a:spAutoFit/>
          </a:bodyPr>
          <a:lstStyle/>
          <a:p>
            <a:r>
              <a:rPr lang="en-US" sz="1200" b="1" dirty="0">
                <a:latin typeface="+mj-lt"/>
              </a:rPr>
              <a:t>Database</a:t>
            </a:r>
          </a:p>
        </p:txBody>
      </p:sp>
      <p:sp>
        <p:nvSpPr>
          <p:cNvPr id="22536" name="Rounded Rectangle 11"/>
          <p:cNvSpPr>
            <a:spLocks noChangeArrowheads="1"/>
          </p:cNvSpPr>
          <p:nvPr/>
        </p:nvSpPr>
        <p:spPr bwMode="auto">
          <a:xfrm>
            <a:off x="2158409" y="2057400"/>
            <a:ext cx="4787575" cy="2799402"/>
          </a:xfrm>
          <a:prstGeom prst="roundRect">
            <a:avLst>
              <a:gd name="adj" fmla="val 16667"/>
            </a:avLst>
          </a:prstGeom>
          <a:noFill/>
          <a:ln w="25400" algn="ctr">
            <a:solidFill>
              <a:schemeClr val="tx1"/>
            </a:solidFill>
            <a:round/>
            <a:headEnd/>
            <a:tailEnd/>
          </a:ln>
        </p:spPr>
        <p:txBody>
          <a:bodyPr wrap="none" anchor="ctr"/>
          <a:lstStyle/>
          <a:p>
            <a:endParaRPr lang="en-US" dirty="0">
              <a:solidFill>
                <a:srgbClr val="000000"/>
              </a:solidFill>
              <a:latin typeface="Candara"/>
            </a:endParaRPr>
          </a:p>
        </p:txBody>
      </p:sp>
      <p:sp>
        <p:nvSpPr>
          <p:cNvPr id="22537" name="TextBox 14"/>
          <p:cNvSpPr txBox="1">
            <a:spLocks noChangeArrowheads="1"/>
          </p:cNvSpPr>
          <p:nvPr/>
        </p:nvSpPr>
        <p:spPr bwMode="auto">
          <a:xfrm>
            <a:off x="3669650" y="2133600"/>
            <a:ext cx="1067655" cy="276999"/>
          </a:xfrm>
          <a:prstGeom prst="rect">
            <a:avLst/>
          </a:prstGeom>
          <a:noFill/>
          <a:ln w="9525">
            <a:noFill/>
            <a:miter lim="800000"/>
            <a:headEnd/>
            <a:tailEnd/>
          </a:ln>
        </p:spPr>
        <p:txBody>
          <a:bodyPr wrap="square">
            <a:spAutoFit/>
          </a:bodyPr>
          <a:lstStyle/>
          <a:p>
            <a:r>
              <a:rPr lang="en-US" sz="1200" b="1" dirty="0">
                <a:latin typeface="+mj-lt"/>
              </a:rPr>
              <a:t>ADO.NET</a:t>
            </a:r>
          </a:p>
        </p:txBody>
      </p:sp>
      <p:sp>
        <p:nvSpPr>
          <p:cNvPr id="22538" name="TextBox 16"/>
          <p:cNvSpPr txBox="1">
            <a:spLocks noChangeArrowheads="1"/>
          </p:cNvSpPr>
          <p:nvPr/>
        </p:nvSpPr>
        <p:spPr bwMode="auto">
          <a:xfrm>
            <a:off x="4674881" y="2819400"/>
            <a:ext cx="1947713" cy="461665"/>
          </a:xfrm>
          <a:prstGeom prst="rect">
            <a:avLst/>
          </a:prstGeom>
          <a:noFill/>
          <a:ln w="9525">
            <a:noFill/>
            <a:miter lim="800000"/>
            <a:headEnd/>
            <a:tailEnd/>
          </a:ln>
        </p:spPr>
        <p:txBody>
          <a:bodyPr wrap="square">
            <a:spAutoFit/>
          </a:bodyPr>
          <a:lstStyle/>
          <a:p>
            <a:r>
              <a:rPr lang="en-US" sz="1200" b="1" dirty="0">
                <a:latin typeface="+mj-lt"/>
              </a:rPr>
              <a:t>Disconnected </a:t>
            </a:r>
          </a:p>
          <a:p>
            <a:r>
              <a:rPr lang="en-US" sz="1200" b="1" dirty="0">
                <a:latin typeface="+mj-lt"/>
              </a:rPr>
              <a:t>Objects</a:t>
            </a:r>
          </a:p>
        </p:txBody>
      </p:sp>
      <p:sp>
        <p:nvSpPr>
          <p:cNvPr id="22539" name="Rectangle 12"/>
          <p:cNvSpPr>
            <a:spLocks noChangeArrowheads="1"/>
          </p:cNvSpPr>
          <p:nvPr/>
        </p:nvSpPr>
        <p:spPr bwMode="auto">
          <a:xfrm>
            <a:off x="2491571" y="2772228"/>
            <a:ext cx="1762216" cy="1620706"/>
          </a:xfrm>
          <a:prstGeom prst="rect">
            <a:avLst/>
          </a:prstGeom>
          <a:noFill/>
          <a:ln w="25400" algn="ctr">
            <a:solidFill>
              <a:schemeClr val="tx1"/>
            </a:solidFill>
            <a:round/>
            <a:headEnd/>
            <a:tailEnd/>
          </a:ln>
        </p:spPr>
        <p:txBody>
          <a:bodyPr wrap="none" anchor="ctr"/>
          <a:lstStyle/>
          <a:p>
            <a:endParaRPr lang="en-US" dirty="0">
              <a:solidFill>
                <a:srgbClr val="000000"/>
              </a:solidFill>
              <a:latin typeface="Candara"/>
            </a:endParaRPr>
          </a:p>
        </p:txBody>
      </p:sp>
      <p:sp>
        <p:nvSpPr>
          <p:cNvPr id="22540" name="TextBox 15"/>
          <p:cNvSpPr txBox="1">
            <a:spLocks noChangeArrowheads="1"/>
          </p:cNvSpPr>
          <p:nvPr/>
        </p:nvSpPr>
        <p:spPr bwMode="auto">
          <a:xfrm>
            <a:off x="2559741" y="2819400"/>
            <a:ext cx="1661739" cy="461665"/>
          </a:xfrm>
          <a:prstGeom prst="rect">
            <a:avLst/>
          </a:prstGeom>
          <a:noFill/>
          <a:ln w="9525">
            <a:noFill/>
            <a:miter lim="800000"/>
            <a:headEnd/>
            <a:tailEnd/>
          </a:ln>
        </p:spPr>
        <p:txBody>
          <a:bodyPr wrap="square">
            <a:spAutoFit/>
          </a:bodyPr>
          <a:lstStyle/>
          <a:p>
            <a:r>
              <a:rPr lang="en-US" sz="1200" b="1" dirty="0">
                <a:latin typeface="+mj-lt"/>
              </a:rPr>
              <a:t>Connected </a:t>
            </a:r>
          </a:p>
          <a:p>
            <a:r>
              <a:rPr lang="en-US" sz="1200" b="1" dirty="0">
                <a:latin typeface="+mj-lt"/>
              </a:rPr>
              <a:t>Objects</a:t>
            </a:r>
          </a:p>
        </p:txBody>
      </p:sp>
      <p:sp>
        <p:nvSpPr>
          <p:cNvPr id="22541" name="TextBox 17"/>
          <p:cNvSpPr txBox="1">
            <a:spLocks noChangeArrowheads="1"/>
          </p:cNvSpPr>
          <p:nvPr/>
        </p:nvSpPr>
        <p:spPr bwMode="auto">
          <a:xfrm>
            <a:off x="2730561" y="3414487"/>
            <a:ext cx="1256915" cy="830997"/>
          </a:xfrm>
          <a:prstGeom prst="rect">
            <a:avLst/>
          </a:prstGeom>
          <a:noFill/>
          <a:ln w="9525">
            <a:noFill/>
            <a:miter lim="800000"/>
            <a:headEnd/>
            <a:tailEnd/>
          </a:ln>
        </p:spPr>
        <p:txBody>
          <a:bodyPr wrap="square">
            <a:spAutoFit/>
          </a:bodyPr>
          <a:lstStyle/>
          <a:p>
            <a:r>
              <a:rPr lang="en-US" sz="1200" b="1" dirty="0">
                <a:latin typeface="+mj-lt"/>
              </a:rPr>
              <a:t>Connection</a:t>
            </a:r>
          </a:p>
          <a:p>
            <a:r>
              <a:rPr lang="en-US" sz="1200" b="1" dirty="0">
                <a:latin typeface="+mj-lt"/>
              </a:rPr>
              <a:t>Command</a:t>
            </a:r>
          </a:p>
          <a:p>
            <a:r>
              <a:rPr lang="en-US" sz="1200" b="1" dirty="0">
                <a:latin typeface="+mj-lt"/>
              </a:rPr>
              <a:t>Parameter</a:t>
            </a:r>
          </a:p>
          <a:p>
            <a:r>
              <a:rPr lang="en-US" sz="1200" b="1" dirty="0">
                <a:latin typeface="+mj-lt"/>
              </a:rPr>
              <a:t>Etc.</a:t>
            </a:r>
          </a:p>
        </p:txBody>
      </p:sp>
      <p:sp>
        <p:nvSpPr>
          <p:cNvPr id="22542" name="Rectangle 13"/>
          <p:cNvSpPr>
            <a:spLocks noChangeArrowheads="1"/>
          </p:cNvSpPr>
          <p:nvPr/>
        </p:nvSpPr>
        <p:spPr bwMode="auto">
          <a:xfrm>
            <a:off x="4763056" y="2743200"/>
            <a:ext cx="1762216" cy="1620706"/>
          </a:xfrm>
          <a:prstGeom prst="rect">
            <a:avLst/>
          </a:prstGeom>
          <a:noFill/>
          <a:ln w="25400" algn="ctr">
            <a:solidFill>
              <a:schemeClr val="tx1"/>
            </a:solidFill>
            <a:round/>
            <a:headEnd/>
            <a:tailEnd/>
          </a:ln>
        </p:spPr>
        <p:txBody>
          <a:bodyPr wrap="none" anchor="ctr"/>
          <a:lstStyle/>
          <a:p>
            <a:endParaRPr lang="en-US" b="1" dirty="0">
              <a:solidFill>
                <a:srgbClr val="000000"/>
              </a:solidFill>
              <a:latin typeface="Candara"/>
            </a:endParaRPr>
          </a:p>
        </p:txBody>
      </p:sp>
      <p:sp>
        <p:nvSpPr>
          <p:cNvPr id="22543" name="TextBox 18"/>
          <p:cNvSpPr txBox="1">
            <a:spLocks noChangeArrowheads="1"/>
          </p:cNvSpPr>
          <p:nvPr/>
        </p:nvSpPr>
        <p:spPr bwMode="auto">
          <a:xfrm>
            <a:off x="5072209" y="3429001"/>
            <a:ext cx="1104493" cy="830997"/>
          </a:xfrm>
          <a:prstGeom prst="rect">
            <a:avLst/>
          </a:prstGeom>
          <a:noFill/>
          <a:ln w="9525">
            <a:noFill/>
            <a:miter lim="800000"/>
            <a:headEnd/>
            <a:tailEnd/>
          </a:ln>
        </p:spPr>
        <p:txBody>
          <a:bodyPr wrap="square">
            <a:spAutoFit/>
          </a:bodyPr>
          <a:lstStyle/>
          <a:p>
            <a:r>
              <a:rPr lang="en-US" sz="1200" b="1" dirty="0">
                <a:latin typeface="+mj-lt"/>
              </a:rPr>
              <a:t>DataSet</a:t>
            </a:r>
          </a:p>
          <a:p>
            <a:r>
              <a:rPr lang="en-US" sz="1200" b="1" dirty="0">
                <a:latin typeface="+mj-lt"/>
              </a:rPr>
              <a:t>DataTable</a:t>
            </a:r>
          </a:p>
          <a:p>
            <a:r>
              <a:rPr lang="en-US" sz="1200" b="1" dirty="0">
                <a:latin typeface="+mj-lt"/>
              </a:rPr>
              <a:t>DataRow</a:t>
            </a:r>
          </a:p>
          <a:p>
            <a:r>
              <a:rPr lang="en-US" sz="1200" b="1" dirty="0">
                <a:latin typeface="+mj-lt"/>
              </a:rPr>
              <a:t>Etc.</a:t>
            </a:r>
          </a:p>
        </p:txBody>
      </p:sp>
      <p:sp>
        <p:nvSpPr>
          <p:cNvPr id="22544" name="Left-Right Arrow 22"/>
          <p:cNvSpPr>
            <a:spLocks noChangeArrowheads="1"/>
          </p:cNvSpPr>
          <p:nvPr/>
        </p:nvSpPr>
        <p:spPr bwMode="auto">
          <a:xfrm>
            <a:off x="2021481" y="3657600"/>
            <a:ext cx="556489" cy="147337"/>
          </a:xfrm>
          <a:prstGeom prst="leftRightArrow">
            <a:avLst>
              <a:gd name="adj1" fmla="val 50000"/>
              <a:gd name="adj2" fmla="val 50000"/>
            </a:avLst>
          </a:prstGeom>
          <a:noFill/>
          <a:ln w="25400" algn="ctr">
            <a:solidFill>
              <a:schemeClr val="tx1"/>
            </a:solidFill>
            <a:round/>
            <a:headEnd/>
            <a:tailEnd/>
          </a:ln>
        </p:spPr>
        <p:txBody>
          <a:bodyPr wrap="none" anchor="ctr"/>
          <a:lstStyle/>
          <a:p>
            <a:endParaRPr lang="en-US" dirty="0">
              <a:latin typeface="Candara"/>
            </a:endParaRPr>
          </a:p>
        </p:txBody>
      </p:sp>
      <p:sp>
        <p:nvSpPr>
          <p:cNvPr id="22545" name="Left-Right Arrow 23"/>
          <p:cNvSpPr>
            <a:spLocks noChangeArrowheads="1"/>
          </p:cNvSpPr>
          <p:nvPr/>
        </p:nvSpPr>
        <p:spPr bwMode="auto">
          <a:xfrm>
            <a:off x="6364881" y="3581400"/>
            <a:ext cx="556489" cy="147337"/>
          </a:xfrm>
          <a:prstGeom prst="leftRightArrow">
            <a:avLst>
              <a:gd name="adj1" fmla="val 50000"/>
              <a:gd name="adj2" fmla="val 50000"/>
            </a:avLst>
          </a:prstGeom>
          <a:noFill/>
          <a:ln w="25400" algn="ctr">
            <a:solidFill>
              <a:schemeClr val="tx1"/>
            </a:solidFill>
            <a:round/>
            <a:headEnd/>
            <a:tailEnd/>
          </a:ln>
        </p:spPr>
        <p:txBody>
          <a:bodyPr wrap="none" anchor="ctr"/>
          <a:lstStyle/>
          <a:p>
            <a:endParaRPr lang="en-US" dirty="0">
              <a:latin typeface="Candara"/>
            </a:endParaRPr>
          </a:p>
        </p:txBody>
      </p:sp>
      <p:sp>
        <p:nvSpPr>
          <p:cNvPr id="22546" name="Oval 24"/>
          <p:cNvSpPr>
            <a:spLocks noChangeArrowheads="1"/>
          </p:cNvSpPr>
          <p:nvPr/>
        </p:nvSpPr>
        <p:spPr bwMode="auto">
          <a:xfrm>
            <a:off x="3878588" y="3429000"/>
            <a:ext cx="1298476" cy="368342"/>
          </a:xfrm>
          <a:prstGeom prst="ellipse">
            <a:avLst/>
          </a:prstGeom>
          <a:noFill/>
          <a:ln w="25400" algn="ctr">
            <a:solidFill>
              <a:schemeClr val="tx1"/>
            </a:solidFill>
            <a:round/>
            <a:headEnd/>
            <a:tailEnd/>
          </a:ln>
        </p:spPr>
        <p:txBody>
          <a:bodyPr wrap="none" anchor="ctr"/>
          <a:lstStyle/>
          <a:p>
            <a:endParaRPr lang="en-US" dirty="0">
              <a:latin typeface="Candara"/>
            </a:endParaRPr>
          </a:p>
        </p:txBody>
      </p:sp>
      <p:sp>
        <p:nvSpPr>
          <p:cNvPr id="22547" name="TextBox 25"/>
          <p:cNvSpPr txBox="1">
            <a:spLocks noChangeArrowheads="1"/>
          </p:cNvSpPr>
          <p:nvPr/>
        </p:nvSpPr>
        <p:spPr bwMode="auto">
          <a:xfrm>
            <a:off x="3601354" y="3481450"/>
            <a:ext cx="1576719" cy="276999"/>
          </a:xfrm>
          <a:prstGeom prst="rect">
            <a:avLst/>
          </a:prstGeom>
          <a:noFill/>
          <a:ln w="9525">
            <a:noFill/>
            <a:miter lim="800000"/>
            <a:headEnd/>
            <a:tailEnd/>
          </a:ln>
        </p:spPr>
        <p:txBody>
          <a:bodyPr wrap="square">
            <a:spAutoFit/>
          </a:bodyPr>
          <a:lstStyle/>
          <a:p>
            <a:r>
              <a:rPr lang="en-US" sz="1200" dirty="0">
                <a:latin typeface="+mj-lt"/>
              </a:rPr>
              <a:t>     </a:t>
            </a:r>
            <a:r>
              <a:rPr lang="en-US" sz="1200" b="1" dirty="0" err="1">
                <a:latin typeface="+mj-lt"/>
              </a:rPr>
              <a:t>DataAdapte</a:t>
            </a:r>
            <a:r>
              <a:rPr lang="en-US" sz="1200" dirty="0" err="1">
                <a:latin typeface="+mj-lt"/>
              </a:rPr>
              <a:t>r</a:t>
            </a:r>
            <a:endParaRPr lang="en-US" sz="1200" dirty="0">
              <a:latin typeface="+mj-lt"/>
            </a:endParaRPr>
          </a:p>
        </p:txBody>
      </p:sp>
    </p:spTree>
    <p:extLst>
      <p:ext uri="{BB962C8B-B14F-4D97-AF65-F5344CB8AC3E}">
        <p14:creationId xmlns:p14="http://schemas.microsoft.com/office/powerpoint/2010/main" val="215709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ADO.NET 4.5 Namespace Collection</a:t>
            </a:r>
            <a:br>
              <a:rPr lang="en-US" dirty="0"/>
            </a:br>
            <a:r>
              <a:rPr lang="en-US" dirty="0"/>
              <a:t>ADO.NET Namespaces</a:t>
            </a:r>
          </a:p>
        </p:txBody>
      </p:sp>
      <p:graphicFrame>
        <p:nvGraphicFramePr>
          <p:cNvPr id="276575" name="Group 95"/>
          <p:cNvGraphicFramePr>
            <a:graphicFrameLocks noGrp="1"/>
          </p:cNvGraphicFramePr>
          <p:nvPr>
            <p:ph idx="1"/>
            <p:extLst>
              <p:ext uri="{D42A27DB-BD31-4B8C-83A1-F6EECF244321}">
                <p14:modId xmlns:p14="http://schemas.microsoft.com/office/powerpoint/2010/main" val="1945118428"/>
              </p:ext>
            </p:extLst>
          </p:nvPr>
        </p:nvGraphicFramePr>
        <p:xfrm>
          <a:off x="298450" y="1495425"/>
          <a:ext cx="8538623" cy="3907848"/>
        </p:xfrm>
        <a:graphic>
          <a:graphicData uri="http://schemas.openxmlformats.org/drawingml/2006/table">
            <a:tbl>
              <a:tblPr bandRow="1">
                <a:tableStyleId>{284E427A-3D55-4303-BF80-6455036E1DE7}</a:tableStyleId>
              </a:tblPr>
              <a:tblGrid>
                <a:gridCol w="3170689">
                  <a:extLst>
                    <a:ext uri="{9D8B030D-6E8A-4147-A177-3AD203B41FA5}">
                      <a16:colId xmlns:a16="http://schemas.microsoft.com/office/drawing/2014/main" val="20000"/>
                    </a:ext>
                  </a:extLst>
                </a:gridCol>
                <a:gridCol w="5367934">
                  <a:extLst>
                    <a:ext uri="{9D8B030D-6E8A-4147-A177-3AD203B41FA5}">
                      <a16:colId xmlns:a16="http://schemas.microsoft.com/office/drawing/2014/main" val="20001"/>
                    </a:ext>
                  </a:extLst>
                </a:gridCol>
              </a:tblGrid>
              <a:tr h="782546">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System.data  </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950" b="0" i="0" u="none" strike="noStrike" cap="none" normalizeH="0" baseline="0" dirty="0">
                        <a:ln>
                          <a:solidFill>
                            <a:schemeClr val="tx2"/>
                          </a:solidFill>
                        </a:ln>
                        <a:solidFill>
                          <a:schemeClr val="tx1"/>
                        </a:solidFill>
                        <a:effectLst/>
                        <a:latin typeface="+mj-lt"/>
                      </a:endParaRPr>
                    </a:p>
                  </a:txBody>
                  <a:tcPr marL="109910" marR="10991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Core namespace, defines types that represent data</a:t>
                      </a:r>
                      <a:endParaRPr kumimoji="0" lang="en-US" sz="1950" b="0" i="0" u="none" strike="noStrike" cap="none" normalizeH="0" baseline="0" dirty="0">
                        <a:ln>
                          <a:solidFill>
                            <a:schemeClr val="tx2"/>
                          </a:solidFill>
                        </a:ln>
                        <a:solidFill>
                          <a:schemeClr val="tx1"/>
                        </a:solidFill>
                        <a:effectLst/>
                        <a:latin typeface="+mj-lt"/>
                        <a:cs typeface="Arial" pitchFamily="34" charset="0"/>
                      </a:endParaRPr>
                    </a:p>
                  </a:txBody>
                  <a:tcPr marL="109910" marR="109910" horzOverflow="overflow"/>
                </a:tc>
                <a:extLst>
                  <a:ext uri="{0D108BD9-81ED-4DB2-BD59-A6C34878D82A}">
                    <a16:rowId xmlns:a16="http://schemas.microsoft.com/office/drawing/2014/main" val="10000"/>
                  </a:ext>
                </a:extLst>
              </a:tr>
              <a:tr h="782546">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System.Data.Common</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950" b="0" i="0" u="none" strike="noStrike" cap="none" normalizeH="0" baseline="0" dirty="0">
                        <a:ln>
                          <a:solidFill>
                            <a:schemeClr val="tx2"/>
                          </a:solidFill>
                        </a:ln>
                        <a:solidFill>
                          <a:schemeClr val="tx1"/>
                        </a:solidFill>
                        <a:effectLst/>
                        <a:latin typeface="+mj-lt"/>
                        <a:cs typeface="Arial" pitchFamily="34" charset="0"/>
                      </a:endParaRPr>
                    </a:p>
                  </a:txBody>
                  <a:tcPr marL="109910" marR="10991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Types shared between managed providers</a:t>
                      </a:r>
                      <a:endParaRPr kumimoji="0" lang="en-US" sz="1950" b="0" i="0" u="none" strike="noStrike" cap="none" normalizeH="0" baseline="0" dirty="0">
                        <a:ln>
                          <a:solidFill>
                            <a:schemeClr val="tx2"/>
                          </a:solidFill>
                        </a:ln>
                        <a:solidFill>
                          <a:schemeClr val="tx1"/>
                        </a:solidFill>
                        <a:effectLst/>
                        <a:latin typeface="+mj-lt"/>
                        <a:cs typeface="Arial" pitchFamily="34" charset="0"/>
                      </a:endParaRPr>
                    </a:p>
                  </a:txBody>
                  <a:tcPr marL="109910" marR="109910" horzOverflow="overflow"/>
                </a:tc>
                <a:extLst>
                  <a:ext uri="{0D108BD9-81ED-4DB2-BD59-A6C34878D82A}">
                    <a16:rowId xmlns:a16="http://schemas.microsoft.com/office/drawing/2014/main" val="10001"/>
                  </a:ext>
                </a:extLst>
              </a:tr>
              <a:tr h="78010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System.Data.OleDb</a:t>
                      </a:r>
                      <a:endParaRPr kumimoji="0" lang="en-US" sz="1950" b="0" i="0" u="none" strike="noStrike" cap="none" normalizeH="0" baseline="0" dirty="0">
                        <a:ln>
                          <a:solidFill>
                            <a:schemeClr val="tx2"/>
                          </a:solidFill>
                        </a:ln>
                        <a:solidFill>
                          <a:schemeClr val="tx1"/>
                        </a:solidFill>
                        <a:effectLst/>
                        <a:latin typeface="+mj-lt"/>
                        <a:cs typeface="Arial" pitchFamily="34" charset="0"/>
                      </a:endParaRPr>
                    </a:p>
                  </a:txBody>
                  <a:tcPr marL="109910" marR="10991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Types that allow connection to OLE DB compliant data sources</a:t>
                      </a:r>
                      <a:endParaRPr kumimoji="0" lang="en-US" sz="1950" b="0" i="0" u="none" strike="noStrike" cap="none" normalizeH="0" baseline="0" dirty="0">
                        <a:ln>
                          <a:solidFill>
                            <a:schemeClr val="tx2"/>
                          </a:solidFill>
                        </a:ln>
                        <a:solidFill>
                          <a:schemeClr val="tx1"/>
                        </a:solidFill>
                        <a:effectLst/>
                        <a:latin typeface="+mj-lt"/>
                        <a:cs typeface="Arial" pitchFamily="34" charset="0"/>
                      </a:endParaRPr>
                    </a:p>
                  </a:txBody>
                  <a:tcPr marL="109910" marR="109910" horzOverflow="overflow"/>
                </a:tc>
                <a:extLst>
                  <a:ext uri="{0D108BD9-81ED-4DB2-BD59-A6C34878D82A}">
                    <a16:rowId xmlns:a16="http://schemas.microsoft.com/office/drawing/2014/main" val="10002"/>
                  </a:ext>
                </a:extLst>
              </a:tr>
              <a:tr h="782546">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System.Data.SqlClient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950" b="0" i="0" u="none" strike="noStrike" cap="none" normalizeH="0" baseline="0" dirty="0">
                        <a:ln>
                          <a:solidFill>
                            <a:schemeClr val="tx2"/>
                          </a:solidFill>
                        </a:ln>
                        <a:solidFill>
                          <a:schemeClr val="tx1"/>
                        </a:solidFill>
                        <a:effectLst/>
                        <a:latin typeface="+mj-lt"/>
                      </a:endParaRPr>
                    </a:p>
                  </a:txBody>
                  <a:tcPr marL="109910" marR="10991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Types that are optimized to connect to Microsoft® SQL Server</a:t>
                      </a:r>
                      <a:endParaRPr kumimoji="0" lang="en-US" sz="1950" b="0" i="0" u="none" strike="noStrike" cap="none" normalizeH="0" baseline="0" dirty="0">
                        <a:ln>
                          <a:solidFill>
                            <a:schemeClr val="tx2"/>
                          </a:solidFill>
                        </a:ln>
                        <a:solidFill>
                          <a:schemeClr val="tx1"/>
                        </a:solidFill>
                        <a:effectLst/>
                        <a:latin typeface="+mj-lt"/>
                        <a:cs typeface="Arial" pitchFamily="34" charset="0"/>
                      </a:endParaRPr>
                    </a:p>
                  </a:txBody>
                  <a:tcPr marL="109910" marR="109910" horzOverflow="overflow"/>
                </a:tc>
                <a:extLst>
                  <a:ext uri="{0D108BD9-81ED-4DB2-BD59-A6C34878D82A}">
                    <a16:rowId xmlns:a16="http://schemas.microsoft.com/office/drawing/2014/main" val="10003"/>
                  </a:ext>
                </a:extLst>
              </a:tr>
              <a:tr h="78010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System.Data.SqlTypes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950" b="0" i="0" u="none" strike="noStrike" cap="none" normalizeH="0" baseline="0" dirty="0">
                        <a:ln>
                          <a:solidFill>
                            <a:schemeClr val="tx2"/>
                          </a:solidFill>
                        </a:ln>
                        <a:solidFill>
                          <a:schemeClr val="tx1"/>
                        </a:solidFill>
                        <a:effectLst/>
                        <a:latin typeface="+mj-lt"/>
                      </a:endParaRPr>
                    </a:p>
                  </a:txBody>
                  <a:tcPr marL="109910" marR="10991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950" u="none" strike="noStrike" cap="none" normalizeH="0" baseline="0" dirty="0">
                          <a:ln>
                            <a:solidFill>
                              <a:schemeClr val="tx2"/>
                            </a:solidFill>
                          </a:ln>
                          <a:effectLst/>
                        </a:rPr>
                        <a:t>Native data types in Microsoft® SQL Server</a:t>
                      </a:r>
                      <a:endParaRPr kumimoji="0" lang="en-US" sz="1950" b="0" i="0" u="none" strike="noStrike" cap="none" normalizeH="0" baseline="0" dirty="0">
                        <a:ln>
                          <a:solidFill>
                            <a:schemeClr val="tx2"/>
                          </a:solidFill>
                        </a:ln>
                        <a:solidFill>
                          <a:schemeClr val="tx1"/>
                        </a:solidFill>
                        <a:effectLst/>
                        <a:latin typeface="+mj-lt"/>
                        <a:cs typeface="Arial" pitchFamily="34" charset="0"/>
                      </a:endParaRPr>
                    </a:p>
                  </a:txBody>
                  <a:tcPr marL="109910" marR="109910"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14218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Connecting to Database</a:t>
            </a:r>
            <a:br>
              <a:rPr lang="en-US" dirty="0"/>
            </a:br>
            <a:r>
              <a:rPr lang="en-US" dirty="0"/>
              <a:t>The Connection Object </a:t>
            </a:r>
          </a:p>
        </p:txBody>
      </p:sp>
      <p:sp>
        <p:nvSpPr>
          <p:cNvPr id="3" name="Content Placeholder 2"/>
          <p:cNvSpPr>
            <a:spLocks noGrp="1"/>
          </p:cNvSpPr>
          <p:nvPr>
            <p:ph idx="1"/>
          </p:nvPr>
        </p:nvSpPr>
        <p:spPr/>
        <p:txBody>
          <a:bodyPr/>
          <a:lstStyle/>
          <a:p>
            <a:r>
              <a:rPr lang="en-US" dirty="0"/>
              <a:t>The Connection object represents connection to the database</a:t>
            </a:r>
          </a:p>
          <a:p>
            <a:r>
              <a:rPr lang="en-US" dirty="0"/>
              <a:t>The Connection object acts as the link through which other  objects like the </a:t>
            </a:r>
            <a:r>
              <a:rPr lang="en-US" dirty="0" err="1"/>
              <a:t>DataAdapter</a:t>
            </a:r>
            <a:r>
              <a:rPr lang="en-US" dirty="0"/>
              <a:t> and the Command operates on database data</a:t>
            </a:r>
          </a:p>
          <a:p>
            <a:endParaRPr lang="en-US" dirty="0"/>
          </a:p>
          <a:p>
            <a:r>
              <a:rPr lang="en-US" dirty="0"/>
              <a:t>Example:</a:t>
            </a:r>
          </a:p>
        </p:txBody>
      </p:sp>
      <p:sp>
        <p:nvSpPr>
          <p:cNvPr id="24586" name="AutoShape 10"/>
          <p:cNvSpPr>
            <a:spLocks noChangeArrowheads="1"/>
          </p:cNvSpPr>
          <p:nvPr/>
        </p:nvSpPr>
        <p:spPr bwMode="auto">
          <a:xfrm>
            <a:off x="608693" y="3502932"/>
            <a:ext cx="7377113" cy="2371725"/>
          </a:xfrm>
          <a:prstGeom prst="roundRect">
            <a:avLst>
              <a:gd name="adj" fmla="val 16667"/>
            </a:avLst>
          </a:prstGeom>
          <a:noFill/>
          <a:ln w="19050">
            <a:solidFill>
              <a:schemeClr val="tx1"/>
            </a:solidFill>
            <a:round/>
            <a:headEnd/>
            <a:tailEnd/>
          </a:ln>
          <a:effectLst/>
        </p:spPr>
        <p:txBody>
          <a:bodyPr anchor="ctr"/>
          <a:lstStyle/>
          <a:p>
            <a:pPr lvl="1" algn="l">
              <a:lnSpc>
                <a:spcPct val="135000"/>
              </a:lnSpc>
            </a:pPr>
            <a:r>
              <a:rPr lang="nl-NL" sz="1600" dirty="0">
                <a:latin typeface="+mj-lt"/>
                <a:cs typeface="Arial" pitchFamily="34" charset="0"/>
              </a:rPr>
              <a:t>SqlConnection con= new SqlConnection(</a:t>
            </a:r>
            <a:br>
              <a:rPr lang="nl-NL" sz="1600" dirty="0">
                <a:latin typeface="+mj-lt"/>
                <a:cs typeface="Arial" pitchFamily="34" charset="0"/>
              </a:rPr>
            </a:br>
            <a:r>
              <a:rPr lang="nl-NL" sz="1600" dirty="0">
                <a:latin typeface="+mj-lt"/>
                <a:cs typeface="Arial" pitchFamily="34" charset="0"/>
              </a:rPr>
              <a:t>                @"Data Source=.\SQLEXPRESS;" +</a:t>
            </a:r>
            <a:br>
              <a:rPr lang="nl-NL" sz="1600" dirty="0">
                <a:latin typeface="+mj-lt"/>
                <a:cs typeface="Arial" pitchFamily="34" charset="0"/>
              </a:rPr>
            </a:br>
            <a:r>
              <a:rPr lang="nl-NL" sz="1600" dirty="0">
                <a:latin typeface="+mj-lt"/>
                <a:cs typeface="Arial" pitchFamily="34" charset="0"/>
              </a:rPr>
              <a:t>                @"AttachDbFilename='NORTHWND.MDF';" +</a:t>
            </a:r>
            <a:br>
              <a:rPr lang="nl-NL" sz="1600" dirty="0">
                <a:latin typeface="+mj-lt"/>
                <a:cs typeface="Arial" pitchFamily="34" charset="0"/>
              </a:rPr>
            </a:br>
            <a:r>
              <a:rPr lang="nl-NL" sz="1600" dirty="0">
                <a:latin typeface="+mj-lt"/>
                <a:cs typeface="Arial" pitchFamily="34" charset="0"/>
              </a:rPr>
              <a:t>                @"Integrated Security=True;");</a:t>
            </a:r>
          </a:p>
          <a:p>
            <a:pPr lvl="1" algn="l">
              <a:lnSpc>
                <a:spcPct val="135000"/>
              </a:lnSpc>
            </a:pPr>
            <a:r>
              <a:rPr lang="nl-NL" sz="1600" dirty="0">
                <a:latin typeface="+mj-lt"/>
                <a:cs typeface="Arial" pitchFamily="34" charset="0"/>
              </a:rPr>
              <a:t> con.Open();</a:t>
            </a:r>
          </a:p>
        </p:txBody>
      </p:sp>
    </p:spTree>
    <p:extLst>
      <p:ext uri="{BB962C8B-B14F-4D97-AF65-F5344CB8AC3E}">
        <p14:creationId xmlns:p14="http://schemas.microsoft.com/office/powerpoint/2010/main" val="3955983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Connecting To Database</a:t>
            </a:r>
            <a:br>
              <a:rPr lang="en-US" dirty="0"/>
            </a:br>
            <a:r>
              <a:rPr lang="en-US" dirty="0"/>
              <a:t>The Connection String Property</a:t>
            </a:r>
          </a:p>
        </p:txBody>
      </p:sp>
      <p:sp>
        <p:nvSpPr>
          <p:cNvPr id="3" name="Content Placeholder 2"/>
          <p:cNvSpPr>
            <a:spLocks noGrp="1"/>
          </p:cNvSpPr>
          <p:nvPr>
            <p:ph idx="1"/>
          </p:nvPr>
        </p:nvSpPr>
        <p:spPr/>
        <p:txBody>
          <a:bodyPr/>
          <a:lstStyle/>
          <a:p>
            <a:r>
              <a:rPr lang="en-US" dirty="0"/>
              <a:t>A connection string contains data source connection information</a:t>
            </a:r>
          </a:p>
          <a:p>
            <a:r>
              <a:rPr lang="en-US" dirty="0"/>
              <a:t>This information is passed to data provider</a:t>
            </a:r>
          </a:p>
          <a:p>
            <a:r>
              <a:rPr lang="en-US" dirty="0"/>
              <a:t>The syntax depends on the data provider, and the connection string is parsed during the attempt to open a connection</a:t>
            </a:r>
          </a:p>
          <a:p>
            <a:r>
              <a:rPr lang="en-US" dirty="0"/>
              <a:t>The format of a connection string is a semicolon- delimited list of key/value parameter pairs:</a:t>
            </a:r>
          </a:p>
          <a:p>
            <a:endParaRPr lang="en-US" dirty="0"/>
          </a:p>
          <a:p>
            <a:r>
              <a:rPr lang="en-US" dirty="0"/>
              <a:t>Example :</a:t>
            </a:r>
          </a:p>
          <a:p>
            <a:pPr marL="0" indent="0">
              <a:buNone/>
            </a:pPr>
            <a:r>
              <a:rPr lang="en-US" sz="2000" dirty="0"/>
              <a:t>    keyword1=value; keyword2=value;</a:t>
            </a:r>
          </a:p>
          <a:p>
            <a:endParaRPr lang="en-US" dirty="0"/>
          </a:p>
          <a:p>
            <a:endParaRPr lang="en-US" dirty="0"/>
          </a:p>
        </p:txBody>
      </p:sp>
    </p:spTree>
    <p:extLst>
      <p:ext uri="{BB962C8B-B14F-4D97-AF65-F5344CB8AC3E}">
        <p14:creationId xmlns:p14="http://schemas.microsoft.com/office/powerpoint/2010/main" val="1504345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1.4: Connecting To Database</a:t>
            </a:r>
            <a:br>
              <a:rPr lang="en-US" sz="1200" dirty="0"/>
            </a:br>
            <a:r>
              <a:rPr lang="en-US" dirty="0"/>
              <a:t>Disconnecting From Database</a:t>
            </a:r>
          </a:p>
        </p:txBody>
      </p:sp>
      <p:sp>
        <p:nvSpPr>
          <p:cNvPr id="5" name="Content Placeholder 4"/>
          <p:cNvSpPr>
            <a:spLocks noGrp="1"/>
          </p:cNvSpPr>
          <p:nvPr>
            <p:ph idx="1"/>
          </p:nvPr>
        </p:nvSpPr>
        <p:spPr/>
        <p:txBody>
          <a:bodyPr/>
          <a:lstStyle/>
          <a:p>
            <a:r>
              <a:rPr lang="en-US" dirty="0"/>
              <a:t>To disconnect from a Database</a:t>
            </a:r>
          </a:p>
          <a:p>
            <a:pPr lvl="1"/>
            <a:r>
              <a:rPr lang="en-US" dirty="0"/>
              <a:t>Invoke the Close or Dispose method on the Connection object</a:t>
            </a:r>
          </a:p>
          <a:p>
            <a:endParaRPr lang="en-US" dirty="0"/>
          </a:p>
          <a:p>
            <a:endParaRPr lang="en-US" dirty="0"/>
          </a:p>
          <a:p>
            <a:endParaRPr lang="en-US" dirty="0"/>
          </a:p>
          <a:p>
            <a:endParaRPr lang="en-US" dirty="0"/>
          </a:p>
          <a:p>
            <a:endParaRPr lang="en-US" dirty="0"/>
          </a:p>
          <a:p>
            <a:endParaRPr lang="en-US" dirty="0"/>
          </a:p>
          <a:p>
            <a:endParaRPr lang="en-US" dirty="0"/>
          </a:p>
          <a:p>
            <a:r>
              <a:rPr lang="en-US" dirty="0"/>
              <a:t>To ensure that the Connection is closed:</a:t>
            </a:r>
          </a:p>
          <a:p>
            <a:pPr lvl="1"/>
            <a:r>
              <a:rPr lang="en-US" dirty="0"/>
              <a:t>Create the connection object in “Using” statement</a:t>
            </a:r>
          </a:p>
          <a:p>
            <a:pPr lvl="1"/>
            <a:r>
              <a:rPr lang="en-US" dirty="0"/>
              <a:t>Once the end of “Using” statement is reached the Connection object is disposed</a:t>
            </a:r>
          </a:p>
          <a:p>
            <a:endParaRPr lang="en-US" dirty="0"/>
          </a:p>
        </p:txBody>
      </p:sp>
      <p:sp>
        <p:nvSpPr>
          <p:cNvPr id="26634" name="AutoShape 10"/>
          <p:cNvSpPr>
            <a:spLocks noChangeArrowheads="1"/>
          </p:cNvSpPr>
          <p:nvPr/>
        </p:nvSpPr>
        <p:spPr bwMode="auto">
          <a:xfrm>
            <a:off x="666750" y="2416188"/>
            <a:ext cx="7772400" cy="1981200"/>
          </a:xfrm>
          <a:prstGeom prst="roundRect">
            <a:avLst>
              <a:gd name="adj" fmla="val 16667"/>
            </a:avLst>
          </a:prstGeom>
          <a:noFill/>
          <a:ln w="19050">
            <a:solidFill>
              <a:schemeClr val="tx1"/>
            </a:solidFill>
            <a:round/>
            <a:headEnd/>
            <a:tailEnd/>
          </a:ln>
          <a:effectLst/>
        </p:spPr>
        <p:txBody>
          <a:bodyPr anchor="ctr"/>
          <a:lstStyle/>
          <a:p>
            <a:pPr lvl="1" algn="l">
              <a:lnSpc>
                <a:spcPct val="135000"/>
              </a:lnSpc>
            </a:pPr>
            <a:r>
              <a:rPr lang="en-US" sz="1600" dirty="0">
                <a:latin typeface="+mj-lt"/>
                <a:cs typeface="Arial" pitchFamily="34" charset="0"/>
              </a:rPr>
              <a:t>using connection As New SqlConnection(…)</a:t>
            </a:r>
          </a:p>
          <a:p>
            <a:pPr lvl="1" algn="l">
              <a:lnSpc>
                <a:spcPct val="135000"/>
              </a:lnSpc>
            </a:pPr>
            <a:r>
              <a:rPr lang="en-US" sz="1600" dirty="0">
                <a:latin typeface="+mj-lt"/>
                <a:cs typeface="Arial" pitchFamily="34" charset="0"/>
              </a:rPr>
              <a:t>      connection.Open()</a:t>
            </a:r>
          </a:p>
          <a:p>
            <a:pPr lvl="1" algn="l">
              <a:lnSpc>
                <a:spcPct val="135000"/>
              </a:lnSpc>
            </a:pPr>
            <a:r>
              <a:rPr lang="en-US" sz="1600" dirty="0">
                <a:latin typeface="+mj-lt"/>
                <a:cs typeface="Arial" pitchFamily="34" charset="0"/>
              </a:rPr>
              <a:t>……….</a:t>
            </a:r>
          </a:p>
          <a:p>
            <a:pPr lvl="1" algn="l">
              <a:lnSpc>
                <a:spcPct val="135000"/>
              </a:lnSpc>
            </a:pPr>
            <a:r>
              <a:rPr lang="en-US" sz="1600" dirty="0">
                <a:latin typeface="+mj-lt"/>
                <a:cs typeface="Arial" pitchFamily="34" charset="0"/>
              </a:rPr>
              <a:t>End Using</a:t>
            </a:r>
          </a:p>
        </p:txBody>
      </p:sp>
    </p:spTree>
    <p:extLst>
      <p:ext uri="{BB962C8B-B14F-4D97-AF65-F5344CB8AC3E}">
        <p14:creationId xmlns:p14="http://schemas.microsoft.com/office/powerpoint/2010/main" val="148136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Connecting To Database</a:t>
            </a:r>
            <a:br>
              <a:rPr lang="en-US" sz="1200" dirty="0"/>
            </a:br>
            <a:r>
              <a:rPr lang="en-US" dirty="0" err="1"/>
              <a:t>SQLConnection</a:t>
            </a:r>
            <a:r>
              <a:rPr lang="en-US" dirty="0"/>
              <a:t> Class And Its members</a:t>
            </a:r>
          </a:p>
        </p:txBody>
      </p:sp>
      <p:sp>
        <p:nvSpPr>
          <p:cNvPr id="3" name="Content Placeholder 2"/>
          <p:cNvSpPr>
            <a:spLocks noGrp="1"/>
          </p:cNvSpPr>
          <p:nvPr>
            <p:ph idx="1"/>
          </p:nvPr>
        </p:nvSpPr>
        <p:spPr/>
        <p:txBody>
          <a:bodyPr/>
          <a:lstStyle/>
          <a:p>
            <a:r>
              <a:rPr lang="en-US" dirty="0"/>
              <a:t>The </a:t>
            </a:r>
            <a:r>
              <a:rPr lang="en-US" dirty="0" err="1"/>
              <a:t>SQLConnection</a:t>
            </a:r>
            <a:r>
              <a:rPr lang="en-US" dirty="0"/>
              <a:t> class cannot be inherited</a:t>
            </a:r>
          </a:p>
          <a:p>
            <a:r>
              <a:rPr lang="en-US" dirty="0"/>
              <a:t>Following are some commonly used members of </a:t>
            </a:r>
            <a:r>
              <a:rPr lang="en-US" dirty="0" err="1"/>
              <a:t>SQLConnection</a:t>
            </a:r>
            <a:r>
              <a:rPr lang="en-US" dirty="0"/>
              <a:t> Class :-</a:t>
            </a:r>
          </a:p>
        </p:txBody>
      </p:sp>
      <p:graphicFrame>
        <p:nvGraphicFramePr>
          <p:cNvPr id="203784" name="Group 8"/>
          <p:cNvGraphicFramePr>
            <a:graphicFrameLocks noGrp="1"/>
          </p:cNvGraphicFramePr>
          <p:nvPr>
            <p:extLst>
              <p:ext uri="{D42A27DB-BD31-4B8C-83A1-F6EECF244321}">
                <p14:modId xmlns:p14="http://schemas.microsoft.com/office/powerpoint/2010/main" val="3368064248"/>
              </p:ext>
            </p:extLst>
          </p:nvPr>
        </p:nvGraphicFramePr>
        <p:xfrm>
          <a:off x="667657" y="2798604"/>
          <a:ext cx="7241309" cy="3329051"/>
        </p:xfrm>
        <a:graphic>
          <a:graphicData uri="http://schemas.openxmlformats.org/drawingml/2006/table">
            <a:tbl>
              <a:tblPr bandRow="1">
                <a:tableStyleId>{284E427A-3D55-4303-BF80-6455036E1DE7}</a:tableStyleId>
              </a:tblPr>
              <a:tblGrid>
                <a:gridCol w="3401353">
                  <a:extLst>
                    <a:ext uri="{9D8B030D-6E8A-4147-A177-3AD203B41FA5}">
                      <a16:colId xmlns:a16="http://schemas.microsoft.com/office/drawing/2014/main" val="20000"/>
                    </a:ext>
                  </a:extLst>
                </a:gridCol>
                <a:gridCol w="3839956">
                  <a:extLst>
                    <a:ext uri="{9D8B030D-6E8A-4147-A177-3AD203B41FA5}">
                      <a16:colId xmlns:a16="http://schemas.microsoft.com/office/drawing/2014/main" val="20001"/>
                    </a:ext>
                  </a:extLst>
                </a:gridCol>
              </a:tblGrid>
              <a:tr h="665007">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ConnectionString</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BeginTransaction()</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extLst>
                  <a:ext uri="{0D108BD9-81ED-4DB2-BD59-A6C34878D82A}">
                    <a16:rowId xmlns:a16="http://schemas.microsoft.com/office/drawing/2014/main" val="10000"/>
                  </a:ext>
                </a:extLst>
              </a:tr>
              <a:tr h="667015">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ConnectionTimeout</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ChangeDatabase()</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extLst>
                  <a:ext uri="{0D108BD9-81ED-4DB2-BD59-A6C34878D82A}">
                    <a16:rowId xmlns:a16="http://schemas.microsoft.com/office/drawing/2014/main" val="10001"/>
                  </a:ext>
                </a:extLst>
              </a:tr>
              <a:tr h="665007">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Database</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Close()</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extLst>
                  <a:ext uri="{0D108BD9-81ED-4DB2-BD59-A6C34878D82A}">
                    <a16:rowId xmlns:a16="http://schemas.microsoft.com/office/drawing/2014/main" val="10002"/>
                  </a:ext>
                </a:extLst>
              </a:tr>
              <a:tr h="667015">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DataSource</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CreateCommand()</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extLst>
                  <a:ext uri="{0D108BD9-81ED-4DB2-BD59-A6C34878D82A}">
                    <a16:rowId xmlns:a16="http://schemas.microsoft.com/office/drawing/2014/main" val="10003"/>
                  </a:ext>
                </a:extLst>
              </a:tr>
              <a:tr h="665007">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Open()</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 Dispose()</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47632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1.4: Connecting To Database</a:t>
            </a:r>
            <a:br>
              <a:rPr lang="en-US" sz="1200" dirty="0"/>
            </a:br>
            <a:r>
              <a:rPr lang="en-US" dirty="0"/>
              <a:t>SQL Connection Class And Its members</a:t>
            </a:r>
          </a:p>
        </p:txBody>
      </p:sp>
      <p:graphicFrame>
        <p:nvGraphicFramePr>
          <p:cNvPr id="28696" name="Group 24"/>
          <p:cNvGraphicFramePr>
            <a:graphicFrameLocks noGrp="1"/>
          </p:cNvGraphicFramePr>
          <p:nvPr>
            <p:ph idx="1"/>
            <p:extLst>
              <p:ext uri="{D42A27DB-BD31-4B8C-83A1-F6EECF244321}">
                <p14:modId xmlns:p14="http://schemas.microsoft.com/office/powerpoint/2010/main" val="1621559547"/>
              </p:ext>
            </p:extLst>
          </p:nvPr>
        </p:nvGraphicFramePr>
        <p:xfrm>
          <a:off x="451054" y="2611844"/>
          <a:ext cx="8503920" cy="1483582"/>
        </p:xfrm>
        <a:graphic>
          <a:graphicData uri="http://schemas.openxmlformats.org/drawingml/2006/table">
            <a:tbl>
              <a:tblPr firstRow="1" bandRow="1">
                <a:tableStyleId>{284E427A-3D55-4303-BF80-6455036E1DE7}</a:tableStyleId>
              </a:tblPr>
              <a:tblGrid>
                <a:gridCol w="2599967">
                  <a:extLst>
                    <a:ext uri="{9D8B030D-6E8A-4147-A177-3AD203B41FA5}">
                      <a16:colId xmlns:a16="http://schemas.microsoft.com/office/drawing/2014/main" val="20000"/>
                    </a:ext>
                  </a:extLst>
                </a:gridCol>
                <a:gridCol w="5903953">
                  <a:extLst>
                    <a:ext uri="{9D8B030D-6E8A-4147-A177-3AD203B41FA5}">
                      <a16:colId xmlns:a16="http://schemas.microsoft.com/office/drawing/2014/main" val="20001"/>
                    </a:ext>
                  </a:extLst>
                </a:gridCol>
              </a:tblGrid>
              <a:tr h="31473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Event</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29025" marR="1290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Description</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29025" marR="129025" horzOverflow="overflow"/>
                </a:tc>
                <a:extLst>
                  <a:ext uri="{0D108BD9-81ED-4DB2-BD59-A6C34878D82A}">
                    <a16:rowId xmlns:a16="http://schemas.microsoft.com/office/drawing/2014/main" val="10000"/>
                  </a:ext>
                </a:extLst>
              </a:tr>
              <a:tr h="675471">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InfoMessage</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29025" marR="1290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Occurs when an informational message is returned from a data source. </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29025" marR="129025" horzOverflow="overflow"/>
                </a:tc>
                <a:extLst>
                  <a:ext uri="{0D108BD9-81ED-4DB2-BD59-A6C34878D82A}">
                    <a16:rowId xmlns:a16="http://schemas.microsoft.com/office/drawing/2014/main" val="10001"/>
                  </a:ext>
                </a:extLst>
              </a:tr>
              <a:tr h="472831">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StateChange</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29025" marR="12902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Occurs when the state of the Connection changes. </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29025" marR="129025" horzOverflow="overflow"/>
                </a:tc>
                <a:extLst>
                  <a:ext uri="{0D108BD9-81ED-4DB2-BD59-A6C34878D82A}">
                    <a16:rowId xmlns:a16="http://schemas.microsoft.com/office/drawing/2014/main" val="10002"/>
                  </a:ext>
                </a:extLst>
              </a:tr>
            </a:tbl>
          </a:graphicData>
        </a:graphic>
      </p:graphicFrame>
      <p:sp>
        <p:nvSpPr>
          <p:cNvPr id="8" name="Content Placeholder 2"/>
          <p:cNvSpPr txBox="1">
            <a:spLocks/>
          </p:cNvSpPr>
          <p:nvPr/>
        </p:nvSpPr>
        <p:spPr>
          <a:xfrm>
            <a:off x="298516" y="1494766"/>
            <a:ext cx="8845484" cy="4643751"/>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buFont typeface="Wingdings" panose="05000000000000000000" pitchFamily="2" charset="2"/>
              <a:buChar char="Ø"/>
            </a:pPr>
            <a:r>
              <a:rPr lang="en-US" sz="1950" dirty="0">
                <a:solidFill>
                  <a:schemeClr val="tx1"/>
                </a:solidFill>
              </a:rPr>
              <a:t>Apart from the above listed Properties and Methods, the class also exposes some events:</a:t>
            </a:r>
          </a:p>
        </p:txBody>
      </p:sp>
    </p:spTree>
    <p:extLst>
      <p:ext uri="{BB962C8B-B14F-4D97-AF65-F5344CB8AC3E}">
        <p14:creationId xmlns:p14="http://schemas.microsoft.com/office/powerpoint/2010/main" val="2859394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1.4: Connecting To Database</a:t>
            </a:r>
            <a:br>
              <a:rPr lang="en-US" sz="1200" dirty="0"/>
            </a:br>
            <a:r>
              <a:rPr lang="en-US" dirty="0"/>
              <a:t>Mapping SQL Server Data Types</a:t>
            </a:r>
          </a:p>
        </p:txBody>
      </p:sp>
      <p:sp>
        <p:nvSpPr>
          <p:cNvPr id="3" name="Content Placeholder 2"/>
          <p:cNvSpPr>
            <a:spLocks noGrp="1"/>
          </p:cNvSpPr>
          <p:nvPr>
            <p:ph idx="1"/>
          </p:nvPr>
        </p:nvSpPr>
        <p:spPr/>
        <p:txBody>
          <a:bodyPr/>
          <a:lstStyle/>
          <a:p>
            <a:r>
              <a:rPr lang="en-US" dirty="0"/>
              <a:t>SQL Server type mappings:</a:t>
            </a:r>
          </a:p>
          <a:p>
            <a:pPr lvl="1"/>
            <a:r>
              <a:rPr lang="en-US" dirty="0"/>
              <a:t> char, </a:t>
            </a:r>
            <a:r>
              <a:rPr lang="en-US" dirty="0" err="1"/>
              <a:t>varchar</a:t>
            </a:r>
            <a:r>
              <a:rPr lang="en-US" dirty="0"/>
              <a:t>, </a:t>
            </a:r>
            <a:r>
              <a:rPr lang="en-US" dirty="0" err="1"/>
              <a:t>nchar</a:t>
            </a:r>
            <a:r>
              <a:rPr lang="en-US" dirty="0"/>
              <a:t>, </a:t>
            </a:r>
            <a:r>
              <a:rPr lang="en-US" dirty="0" err="1"/>
              <a:t>nvarchar</a:t>
            </a:r>
            <a:r>
              <a:rPr lang="en-US" dirty="0"/>
              <a:t> – String, Char()</a:t>
            </a:r>
          </a:p>
          <a:p>
            <a:pPr lvl="1"/>
            <a:r>
              <a:rPr lang="en-US" dirty="0"/>
              <a:t> </a:t>
            </a:r>
            <a:r>
              <a:rPr lang="en-US" dirty="0" err="1"/>
              <a:t>int</a:t>
            </a:r>
            <a:r>
              <a:rPr lang="en-US" dirty="0"/>
              <a:t> – Integer</a:t>
            </a:r>
          </a:p>
          <a:p>
            <a:pPr lvl="1"/>
            <a:r>
              <a:rPr lang="en-US" dirty="0"/>
              <a:t> decimal, numeric, money, </a:t>
            </a:r>
            <a:r>
              <a:rPr lang="en-US" dirty="0" err="1"/>
              <a:t>smallmoney</a:t>
            </a:r>
            <a:r>
              <a:rPr lang="en-US" dirty="0"/>
              <a:t> – Decimal</a:t>
            </a:r>
          </a:p>
          <a:p>
            <a:pPr lvl="1"/>
            <a:r>
              <a:rPr lang="en-US" dirty="0"/>
              <a:t> float – Double</a:t>
            </a:r>
          </a:p>
          <a:p>
            <a:pPr lvl="1"/>
            <a:r>
              <a:rPr lang="en-US" dirty="0"/>
              <a:t> bit – Boolean</a:t>
            </a:r>
          </a:p>
          <a:p>
            <a:pPr lvl="1"/>
            <a:r>
              <a:rPr lang="en-US" dirty="0"/>
              <a:t> date, </a:t>
            </a:r>
            <a:r>
              <a:rPr lang="en-US" dirty="0" err="1"/>
              <a:t>datetime</a:t>
            </a:r>
            <a:r>
              <a:rPr lang="en-US" dirty="0"/>
              <a:t>, </a:t>
            </a:r>
            <a:r>
              <a:rPr lang="en-US" dirty="0" err="1"/>
              <a:t>smalldatetime</a:t>
            </a:r>
            <a:r>
              <a:rPr lang="en-US" dirty="0"/>
              <a:t> – </a:t>
            </a:r>
            <a:r>
              <a:rPr lang="en-US" dirty="0" err="1"/>
              <a:t>DateTime</a:t>
            </a:r>
            <a:endParaRPr lang="en-US" dirty="0"/>
          </a:p>
          <a:p>
            <a:pPr lvl="1"/>
            <a:r>
              <a:rPr lang="en-US" dirty="0"/>
              <a:t> timestamp, binary, </a:t>
            </a:r>
            <a:r>
              <a:rPr lang="en-US" dirty="0" err="1"/>
              <a:t>varbinary</a:t>
            </a:r>
            <a:r>
              <a:rPr lang="en-US" dirty="0"/>
              <a:t>(max) - Byte</a:t>
            </a:r>
          </a:p>
          <a:p>
            <a:endParaRPr lang="en-US" dirty="0"/>
          </a:p>
        </p:txBody>
      </p:sp>
    </p:spTree>
    <p:extLst>
      <p:ext uri="{BB962C8B-B14F-4D97-AF65-F5344CB8AC3E}">
        <p14:creationId xmlns:p14="http://schemas.microsoft.com/office/powerpoint/2010/main" val="2288590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1.5: ADO.NET Generic Classes</a:t>
            </a:r>
            <a:br>
              <a:rPr lang="en-US" sz="1200" dirty="0"/>
            </a:br>
            <a:r>
              <a:rPr lang="en-US" dirty="0"/>
              <a:t>The Generic Classes </a:t>
            </a:r>
          </a:p>
        </p:txBody>
      </p:sp>
      <p:graphicFrame>
        <p:nvGraphicFramePr>
          <p:cNvPr id="258051" name="Group 3"/>
          <p:cNvGraphicFramePr>
            <a:graphicFrameLocks noGrp="1"/>
          </p:cNvGraphicFramePr>
          <p:nvPr>
            <p:ph idx="1"/>
            <p:extLst>
              <p:ext uri="{D42A27DB-BD31-4B8C-83A1-F6EECF244321}">
                <p14:modId xmlns:p14="http://schemas.microsoft.com/office/powerpoint/2010/main" val="1755266324"/>
              </p:ext>
            </p:extLst>
          </p:nvPr>
        </p:nvGraphicFramePr>
        <p:xfrm>
          <a:off x="298450" y="1495425"/>
          <a:ext cx="8539706" cy="4216606"/>
        </p:xfrm>
        <a:graphic>
          <a:graphicData uri="http://schemas.openxmlformats.org/drawingml/2006/table">
            <a:tbl>
              <a:tblPr firstRow="1" bandRow="1">
                <a:tableStyleId>{284E427A-3D55-4303-BF80-6455036E1DE7}</a:tableStyleId>
              </a:tblPr>
              <a:tblGrid>
                <a:gridCol w="4269853">
                  <a:extLst>
                    <a:ext uri="{9D8B030D-6E8A-4147-A177-3AD203B41FA5}">
                      <a16:colId xmlns:a16="http://schemas.microsoft.com/office/drawing/2014/main" val="20000"/>
                    </a:ext>
                  </a:extLst>
                </a:gridCol>
                <a:gridCol w="4269853">
                  <a:extLst>
                    <a:ext uri="{9D8B030D-6E8A-4147-A177-3AD203B41FA5}">
                      <a16:colId xmlns:a16="http://schemas.microsoft.com/office/drawing/2014/main" val="20001"/>
                    </a:ext>
                  </a:extLst>
                </a:gridCol>
              </a:tblGrid>
              <a:tr h="601711">
                <a:tc>
                  <a:txBody>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sng" strike="noStrike" cap="none" normalizeH="0" baseline="0" dirty="0">
                          <a:ln>
                            <a:noFill/>
                          </a:ln>
                          <a:effectLst/>
                        </a:rPr>
                        <a:t>Base class</a:t>
                      </a:r>
                      <a:endParaRPr kumimoji="0" lang="en-US" sz="1600" b="1" i="0" u="sng"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sng" strike="noStrike" kern="1200" cap="none" normalizeH="0" baseline="0" dirty="0">
                          <a:ln>
                            <a:noFill/>
                          </a:ln>
                          <a:effectLst/>
                        </a:rPr>
                        <a:t>Data provider class</a:t>
                      </a:r>
                      <a:endParaRPr kumimoji="0" lang="en-US" sz="1600" b="1" i="0" u="sng" strike="noStrike" kern="1200" cap="none" normalizeH="0" baseline="0" dirty="0">
                        <a:ln>
                          <a:noFill/>
                        </a:ln>
                        <a:solidFill>
                          <a:sysClr val="windowText" lastClr="000000"/>
                        </a:solidFill>
                        <a:effectLst/>
                        <a:latin typeface="+mj-lt"/>
                        <a:ea typeface="+mn-ea"/>
                        <a:cs typeface="Arial" pitchFamily="34" charset="0"/>
                      </a:endParaRPr>
                    </a:p>
                  </a:txBody>
                  <a:tcPr marL="117430" marR="117430" anchor="ctr" horzOverflow="overflow"/>
                </a:tc>
                <a:extLst>
                  <a:ext uri="{0D108BD9-81ED-4DB2-BD59-A6C34878D82A}">
                    <a16:rowId xmlns:a16="http://schemas.microsoft.com/office/drawing/2014/main" val="10000"/>
                  </a:ext>
                </a:extLst>
              </a:tr>
              <a:tr h="603254">
                <a:tc>
                  <a:txBody>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DbConnection</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Connection</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extLst>
                  <a:ext uri="{0D108BD9-81ED-4DB2-BD59-A6C34878D82A}">
                    <a16:rowId xmlns:a16="http://schemas.microsoft.com/office/drawing/2014/main" val="10001"/>
                  </a:ext>
                </a:extLst>
              </a:tr>
              <a:tr h="601711">
                <a:tc>
                  <a:txBody>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DbCommand</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Command</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extLst>
                  <a:ext uri="{0D108BD9-81ED-4DB2-BD59-A6C34878D82A}">
                    <a16:rowId xmlns:a16="http://schemas.microsoft.com/office/drawing/2014/main" val="10002"/>
                  </a:ext>
                </a:extLst>
              </a:tr>
              <a:tr h="603254">
                <a:tc>
                  <a:txBody>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DbParameter</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Parameter</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extLst>
                  <a:ext uri="{0D108BD9-81ED-4DB2-BD59-A6C34878D82A}">
                    <a16:rowId xmlns:a16="http://schemas.microsoft.com/office/drawing/2014/main" val="10003"/>
                  </a:ext>
                </a:extLst>
              </a:tr>
              <a:tr h="601711">
                <a:tc>
                  <a:txBody>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DbDataReader</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DataReader</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extLst>
                  <a:ext uri="{0D108BD9-81ED-4DB2-BD59-A6C34878D82A}">
                    <a16:rowId xmlns:a16="http://schemas.microsoft.com/office/drawing/2014/main" val="10004"/>
                  </a:ext>
                </a:extLst>
              </a:tr>
              <a:tr h="603254">
                <a:tc>
                  <a:txBody>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DbDataAdapter</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DataAdapter</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extLst>
                  <a:ext uri="{0D108BD9-81ED-4DB2-BD59-A6C34878D82A}">
                    <a16:rowId xmlns:a16="http://schemas.microsoft.com/office/drawing/2014/main" val="10005"/>
                  </a:ext>
                </a:extLst>
              </a:tr>
              <a:tr h="601711">
                <a:tc>
                  <a:txBody>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DbTransaction</a:t>
                      </a:r>
                      <a:endParaRPr kumimoji="0" lang="en-US" sz="1600" b="1" i="0" u="none" strike="noStrike" cap="none" normalizeH="0" baseline="0" dirty="0">
                        <a:ln>
                          <a:noFill/>
                        </a:ln>
                        <a:solidFill>
                          <a:sysClr val="windowText" lastClr="000000"/>
                        </a:solidFill>
                        <a:effectLst/>
                        <a:latin typeface="+mj-lt"/>
                        <a:cs typeface="Arial" pitchFamily="34" charset="0"/>
                      </a:endParaRPr>
                    </a:p>
                  </a:txBody>
                  <a:tcPr marL="117430" marR="117430" anchor="ctr" horzOverflow="overflow"/>
                </a:tc>
                <a:tc>
                  <a:txBody>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Transaction</a:t>
                      </a:r>
                      <a:endParaRPr kumimoji="0" lang="en-US" sz="1600" b="1" i="0" u="none" strike="noStrike" cap="none" normalizeH="0" baseline="0" dirty="0">
                        <a:ln>
                          <a:noFill/>
                        </a:ln>
                        <a:solidFill>
                          <a:sysClr val="windowText" lastClr="000000"/>
                        </a:solidFill>
                        <a:effectLst/>
                        <a:latin typeface="+mj-lt"/>
                      </a:endParaRPr>
                    </a:p>
                  </a:txBody>
                  <a:tcPr marL="117430" marR="117430"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08878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51"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gn="l" eaLnBrk="0" hangingPunct="0">
              <a:lnSpc>
                <a:spcPct val="80000"/>
              </a:lnSpc>
            </a:pPr>
            <a:endParaRPr lang="en-US" sz="2400" b="1" dirty="0">
              <a:solidFill>
                <a:schemeClr val="tx2"/>
              </a:solidFill>
              <a:latin typeface="Arial" pitchFamily="34" charset="0"/>
              <a:ea typeface="ヒラギノ角ゴ Pro W3"/>
              <a:cs typeface="Arial" pitchFamily="34" charset="0"/>
            </a:endParaRP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lgn="l" eaLnBrk="0" hangingPunct="0">
              <a:spcBef>
                <a:spcPct val="20000"/>
              </a:spcBef>
              <a:buFont typeface="Arial" pitchFamily="34" charset="0"/>
              <a:buNone/>
            </a:pPr>
            <a:endParaRPr lang="en-US" dirty="0">
              <a:solidFill>
                <a:schemeClr val="tx2"/>
              </a:solidFill>
              <a:latin typeface="Arial" pitchFamily="34" charset="0"/>
              <a:cs typeface="Arial" pitchFamily="34" charset="0"/>
            </a:endParaRPr>
          </a:p>
        </p:txBody>
      </p:sp>
      <p:sp>
        <p:nvSpPr>
          <p:cNvPr id="4" name="Title 3">
            <a:extLst>
              <a:ext uri="{FF2B5EF4-FFF2-40B4-BE49-F238E27FC236}">
                <a16:creationId xmlns:a16="http://schemas.microsoft.com/office/drawing/2014/main" id="{6B246954-6BC1-4687-A98F-7BD1F10F14E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A4E18CD6-F2EC-49CB-90AE-F5E28E2D74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742373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a:t>An Overview Of ADO.NET</a:t>
            </a:r>
          </a:p>
        </p:txBody>
      </p:sp>
      <p:sp>
        <p:nvSpPr>
          <p:cNvPr id="3" name="Content Placeholder 2"/>
          <p:cNvSpPr>
            <a:spLocks noGrp="1"/>
          </p:cNvSpPr>
          <p:nvPr>
            <p:ph idx="1"/>
          </p:nvPr>
        </p:nvSpPr>
        <p:spPr/>
        <p:txBody>
          <a:bodyPr/>
          <a:lstStyle/>
          <a:p>
            <a:r>
              <a:rPr lang="en-US" dirty="0"/>
              <a:t>ADO.NET is the next evolutionary step in data access technologies provided by Microsoft</a:t>
            </a:r>
          </a:p>
          <a:p>
            <a:r>
              <a:rPr lang="en-US" dirty="0"/>
              <a:t>It provides an extensive set of .NET classes that facilitate efficient access to data from a large variety of sources</a:t>
            </a:r>
          </a:p>
          <a:p>
            <a:r>
              <a:rPr lang="en-US" dirty="0"/>
              <a:t>It has a strong support for XML, a language used to exchange data between programs or web pages</a:t>
            </a:r>
          </a:p>
          <a:p>
            <a:r>
              <a:rPr lang="en-US" dirty="0"/>
              <a:t>It also supports the scalability required by Web-based data-sharing applications to serve multiple users at a time</a:t>
            </a:r>
          </a:p>
          <a:p>
            <a:endParaRPr lang="en-US" dirty="0"/>
          </a:p>
        </p:txBody>
      </p:sp>
    </p:spTree>
    <p:extLst>
      <p:ext uri="{BB962C8B-B14F-4D97-AF65-F5344CB8AC3E}">
        <p14:creationId xmlns:p14="http://schemas.microsoft.com/office/powerpoint/2010/main" val="2305268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0" name="AutoShape 12"/>
          <p:cNvSpPr>
            <a:spLocks noChangeArrowheads="1"/>
          </p:cNvSpPr>
          <p:nvPr/>
        </p:nvSpPr>
        <p:spPr bwMode="auto">
          <a:xfrm>
            <a:off x="609600" y="2667000"/>
            <a:ext cx="7910513" cy="3187535"/>
          </a:xfrm>
          <a:prstGeom prst="roundRect">
            <a:avLst>
              <a:gd name="adj" fmla="val 16667"/>
            </a:avLst>
          </a:prstGeom>
          <a:noFill/>
          <a:ln w="19050">
            <a:solidFill>
              <a:schemeClr val="tx1"/>
            </a:solidFill>
            <a:round/>
            <a:headEnd/>
            <a:tailEnd/>
          </a:ln>
          <a:effectLst/>
        </p:spPr>
        <p:txBody>
          <a:bodyPr anchor="ctr"/>
          <a:lstStyle/>
          <a:p>
            <a:pPr lvl="1" algn="l">
              <a:lnSpc>
                <a:spcPct val="135000"/>
              </a:lnSpc>
            </a:pPr>
            <a:r>
              <a:rPr lang="en-US" sz="1600" dirty="0">
                <a:latin typeface="+mj-lt"/>
                <a:cs typeface="Arial" pitchFamily="34" charset="0"/>
              </a:rPr>
              <a:t>&lt;?xml version='1.0' encoding='utf-8'?&gt;</a:t>
            </a:r>
          </a:p>
          <a:p>
            <a:pPr lvl="1" algn="l">
              <a:lnSpc>
                <a:spcPct val="135000"/>
              </a:lnSpc>
            </a:pPr>
            <a:r>
              <a:rPr lang="en-US" sz="1600" dirty="0">
                <a:latin typeface="+mj-lt"/>
                <a:cs typeface="Arial" pitchFamily="34" charset="0"/>
              </a:rPr>
              <a:t> &lt;configuration&gt; </a:t>
            </a:r>
          </a:p>
          <a:p>
            <a:pPr lvl="1" algn="l">
              <a:lnSpc>
                <a:spcPct val="135000"/>
              </a:lnSpc>
            </a:pPr>
            <a:r>
              <a:rPr lang="en-US" sz="1600" dirty="0">
                <a:latin typeface="+mj-lt"/>
                <a:cs typeface="Arial" pitchFamily="34" charset="0"/>
              </a:rPr>
              <a:t>&lt;connectionStrings&gt; </a:t>
            </a:r>
          </a:p>
          <a:p>
            <a:pPr lvl="1" algn="l">
              <a:lnSpc>
                <a:spcPct val="135000"/>
              </a:lnSpc>
            </a:pPr>
            <a:r>
              <a:rPr lang="en-US" sz="1600" dirty="0">
                <a:latin typeface="+mj-lt"/>
                <a:cs typeface="Arial" pitchFamily="34" charset="0"/>
              </a:rPr>
              <a:t>&lt;clear /&gt;</a:t>
            </a:r>
          </a:p>
          <a:p>
            <a:pPr lvl="1" algn="l">
              <a:lnSpc>
                <a:spcPct val="135000"/>
              </a:lnSpc>
            </a:pPr>
            <a:r>
              <a:rPr lang="en-US" sz="1600" dirty="0">
                <a:latin typeface="+mj-lt"/>
                <a:cs typeface="Arial" pitchFamily="34" charset="0"/>
              </a:rPr>
              <a:t>&lt;add name="Name“</a:t>
            </a:r>
          </a:p>
          <a:p>
            <a:pPr lvl="1" algn="l">
              <a:lnSpc>
                <a:spcPct val="135000"/>
              </a:lnSpc>
            </a:pPr>
            <a:r>
              <a:rPr lang="en-US" sz="1600" dirty="0">
                <a:latin typeface="+mj-lt"/>
                <a:cs typeface="Arial" pitchFamily="34" charset="0"/>
              </a:rPr>
              <a:t>providerName="System.Data.ProviderName" </a:t>
            </a:r>
          </a:p>
          <a:p>
            <a:pPr lvl="1" algn="l">
              <a:lnSpc>
                <a:spcPct val="135000"/>
              </a:lnSpc>
            </a:pPr>
            <a:r>
              <a:rPr lang="en-US" sz="1600" dirty="0">
                <a:latin typeface="+mj-lt"/>
                <a:cs typeface="Arial" pitchFamily="34" charset="0"/>
              </a:rPr>
              <a:t>connectionString="Valid Connection String;" /&gt;</a:t>
            </a:r>
          </a:p>
          <a:p>
            <a:pPr lvl="1" algn="l">
              <a:lnSpc>
                <a:spcPct val="135000"/>
              </a:lnSpc>
            </a:pPr>
            <a:r>
              <a:rPr lang="en-US" sz="1600" dirty="0">
                <a:latin typeface="+mj-lt"/>
                <a:cs typeface="Arial" pitchFamily="34" charset="0"/>
              </a:rPr>
              <a:t> &lt;/connectionStrings&gt; </a:t>
            </a:r>
          </a:p>
          <a:p>
            <a:pPr lvl="1" algn="l">
              <a:lnSpc>
                <a:spcPct val="135000"/>
              </a:lnSpc>
            </a:pPr>
            <a:r>
              <a:rPr lang="en-US" sz="1600" dirty="0">
                <a:latin typeface="+mj-lt"/>
                <a:cs typeface="Arial" pitchFamily="34" charset="0"/>
              </a:rPr>
              <a:t>&lt;/configuration</a:t>
            </a:r>
          </a:p>
        </p:txBody>
      </p:sp>
      <p:sp>
        <p:nvSpPr>
          <p:cNvPr id="2" name="Title 1"/>
          <p:cNvSpPr>
            <a:spLocks noGrp="1"/>
          </p:cNvSpPr>
          <p:nvPr>
            <p:ph type="title"/>
          </p:nvPr>
        </p:nvSpPr>
        <p:spPr/>
        <p:txBody>
          <a:bodyPr>
            <a:normAutofit fontScale="90000"/>
          </a:bodyPr>
          <a:lstStyle/>
          <a:p>
            <a:r>
              <a:rPr lang="en-US" dirty="0"/>
              <a:t> </a:t>
            </a:r>
            <a:r>
              <a:rPr lang="en-US" sz="1200" dirty="0"/>
              <a:t>1.6: Best Practices For Managing Connections</a:t>
            </a:r>
            <a:br>
              <a:rPr lang="en-US" sz="1200" dirty="0"/>
            </a:br>
            <a:r>
              <a:rPr lang="en-US" dirty="0"/>
              <a:t>The Generic Classes </a:t>
            </a:r>
          </a:p>
        </p:txBody>
      </p:sp>
      <p:sp>
        <p:nvSpPr>
          <p:cNvPr id="3" name="Content Placeholder 2"/>
          <p:cNvSpPr>
            <a:spLocks noGrp="1"/>
          </p:cNvSpPr>
          <p:nvPr>
            <p:ph idx="1"/>
          </p:nvPr>
        </p:nvSpPr>
        <p:spPr/>
        <p:txBody>
          <a:bodyPr/>
          <a:lstStyle/>
          <a:p>
            <a:r>
              <a:rPr lang="en-US" dirty="0"/>
              <a:t>Store connection strings in a configuration file makes it secure, consistent and maintainable</a:t>
            </a:r>
          </a:p>
          <a:p>
            <a:r>
              <a:rPr lang="en-US" dirty="0"/>
              <a:t>Defining the connection string in the configuration file</a:t>
            </a:r>
          </a:p>
          <a:p>
            <a:endParaRPr lang="en-US" dirty="0"/>
          </a:p>
          <a:p>
            <a:endParaRPr lang="en-US" dirty="0"/>
          </a:p>
        </p:txBody>
      </p:sp>
    </p:spTree>
    <p:extLst>
      <p:ext uri="{BB962C8B-B14F-4D97-AF65-F5344CB8AC3E}">
        <p14:creationId xmlns:p14="http://schemas.microsoft.com/office/powerpoint/2010/main" val="3331641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Content Placeholder 12"/>
          <p:cNvSpPr>
            <a:spLocks/>
          </p:cNvSpPr>
          <p:nvPr/>
        </p:nvSpPr>
        <p:spPr bwMode="auto">
          <a:xfrm>
            <a:off x="471488" y="1385888"/>
            <a:ext cx="8226425" cy="5027612"/>
          </a:xfrm>
          <a:prstGeom prst="rect">
            <a:avLst/>
          </a:prstGeom>
          <a:noFill/>
          <a:ln w="9525">
            <a:noFill/>
            <a:miter lim="800000"/>
            <a:headEnd/>
            <a:tailEnd/>
          </a:ln>
        </p:spPr>
        <p:txBody>
          <a:bodyPr/>
          <a:lstStyle/>
          <a:p>
            <a:pPr marL="342900" indent="-342900" algn="l" eaLnBrk="0" hangingPunct="0">
              <a:spcBef>
                <a:spcPct val="20000"/>
              </a:spcBef>
              <a:buFont typeface="Arial" pitchFamily="34" charset="0"/>
              <a:buNone/>
            </a:pPr>
            <a:endParaRPr lang="en-US" dirty="0">
              <a:solidFill>
                <a:schemeClr val="tx2"/>
              </a:solidFill>
              <a:latin typeface="Arial" pitchFamily="34" charset="0"/>
              <a:cs typeface="Arial" pitchFamily="34" charset="0"/>
            </a:endParaRPr>
          </a:p>
        </p:txBody>
      </p:sp>
      <p:sp>
        <p:nvSpPr>
          <p:cNvPr id="3380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gn="l" eaLnBrk="0" hangingPunct="0">
              <a:lnSpc>
                <a:spcPct val="80000"/>
              </a:lnSpc>
            </a:pPr>
            <a:endParaRPr lang="en-US" sz="2400" b="1" dirty="0">
              <a:solidFill>
                <a:schemeClr val="tx2"/>
              </a:solidFill>
              <a:latin typeface="Arial" pitchFamily="34" charset="0"/>
              <a:ea typeface="ヒラギノ角ゴ Pro W3"/>
              <a:cs typeface="Arial" pitchFamily="34" charset="0"/>
            </a:endParaRPr>
          </a:p>
        </p:txBody>
      </p:sp>
      <p:sp>
        <p:nvSpPr>
          <p:cNvPr id="2"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lgn="l" eaLnBrk="0" hangingPunct="0">
              <a:spcBef>
                <a:spcPct val="20000"/>
              </a:spcBef>
              <a:buFont typeface="Arial" pitchFamily="34" charset="0"/>
              <a:buNone/>
            </a:pPr>
            <a:endParaRPr lang="en-US" dirty="0">
              <a:solidFill>
                <a:schemeClr val="tx2"/>
              </a:solidFill>
              <a:latin typeface="Arial" pitchFamily="34" charset="0"/>
              <a:cs typeface="Arial" pitchFamily="34" charset="0"/>
            </a:endParaRPr>
          </a:p>
        </p:txBody>
      </p:sp>
      <p:sp>
        <p:nvSpPr>
          <p:cNvPr id="5" name="Title 4">
            <a:extLst>
              <a:ext uri="{FF2B5EF4-FFF2-40B4-BE49-F238E27FC236}">
                <a16:creationId xmlns:a16="http://schemas.microsoft.com/office/drawing/2014/main" id="{CFC5C4D0-B8FD-4E11-AABC-8372B3445A88}"/>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FCA7F05-DA73-461E-AC79-58FB81A102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3624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Best Practices For Managing Connections</a:t>
            </a:r>
            <a:br>
              <a:rPr lang="en-US" dirty="0"/>
            </a:br>
            <a:r>
              <a:rPr lang="en-US" dirty="0"/>
              <a:t>Connecting to a Database</a:t>
            </a:r>
          </a:p>
        </p:txBody>
      </p:sp>
      <p:sp>
        <p:nvSpPr>
          <p:cNvPr id="3" name="Content Placeholder 2"/>
          <p:cNvSpPr>
            <a:spLocks noGrp="1"/>
          </p:cNvSpPr>
          <p:nvPr>
            <p:ph idx="1"/>
          </p:nvPr>
        </p:nvSpPr>
        <p:spPr/>
        <p:txBody>
          <a:bodyPr/>
          <a:lstStyle/>
          <a:p>
            <a:r>
              <a:rPr lang="en-US" dirty="0"/>
              <a:t>Open connections late and close them early</a:t>
            </a:r>
          </a:p>
          <a:p>
            <a:endParaRPr lang="en-US" dirty="0"/>
          </a:p>
          <a:p>
            <a:r>
              <a:rPr lang="en-US" dirty="0"/>
              <a:t>Store connection strings securely</a:t>
            </a:r>
          </a:p>
          <a:p>
            <a:endParaRPr lang="en-US" dirty="0"/>
          </a:p>
          <a:p>
            <a:r>
              <a:rPr lang="en-US" dirty="0"/>
              <a:t>Use Connection String Builder to create the type safe connection string</a:t>
            </a:r>
          </a:p>
          <a:p>
            <a:endParaRPr lang="en-US" dirty="0"/>
          </a:p>
          <a:p>
            <a:r>
              <a:rPr lang="en-US" dirty="0"/>
              <a:t>Storing Connection Strings in external files like .</a:t>
            </a:r>
            <a:r>
              <a:rPr lang="en-US" dirty="0" err="1"/>
              <a:t>config</a:t>
            </a:r>
            <a:endParaRPr lang="en-US" dirty="0"/>
          </a:p>
          <a:p>
            <a:endParaRPr lang="en-US" dirty="0"/>
          </a:p>
          <a:p>
            <a:r>
              <a:rPr lang="en-US" dirty="0"/>
              <a:t>UDL (Universal Data Link) are considered to be good options as they offer much flexibility</a:t>
            </a:r>
          </a:p>
          <a:p>
            <a:endParaRPr lang="en-US" dirty="0"/>
          </a:p>
        </p:txBody>
      </p:sp>
    </p:spTree>
    <p:extLst>
      <p:ext uri="{BB962C8B-B14F-4D97-AF65-F5344CB8AC3E}">
        <p14:creationId xmlns:p14="http://schemas.microsoft.com/office/powerpoint/2010/main" val="4132912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Best Practices For Managing Connections</a:t>
            </a:r>
            <a:br>
              <a:rPr lang="en-US" dirty="0"/>
            </a:br>
            <a:r>
              <a:rPr lang="en-US" dirty="0"/>
              <a:t>Connecting to a Database</a:t>
            </a:r>
          </a:p>
        </p:txBody>
      </p:sp>
      <p:sp>
        <p:nvSpPr>
          <p:cNvPr id="3" name="Content Placeholder 2"/>
          <p:cNvSpPr>
            <a:spLocks noGrp="1"/>
          </p:cNvSpPr>
          <p:nvPr>
            <p:ph idx="1"/>
          </p:nvPr>
        </p:nvSpPr>
        <p:spPr/>
        <p:txBody>
          <a:bodyPr/>
          <a:lstStyle/>
          <a:p>
            <a:r>
              <a:rPr lang="en-US" dirty="0"/>
              <a:t>Every technique of storing connection string suffers from a security threat</a:t>
            </a:r>
          </a:p>
          <a:p>
            <a:endParaRPr lang="en-US" dirty="0"/>
          </a:p>
          <a:p>
            <a:r>
              <a:rPr lang="en-US" dirty="0"/>
              <a:t>We can have a tailor-made engine for encrypting and decrypting connection details</a:t>
            </a:r>
          </a:p>
          <a:p>
            <a:endParaRPr lang="en-US" dirty="0"/>
          </a:p>
          <a:p>
            <a:endParaRPr lang="en-US" dirty="0"/>
          </a:p>
        </p:txBody>
      </p:sp>
    </p:spTree>
    <p:extLst>
      <p:ext uri="{BB962C8B-B14F-4D97-AF65-F5344CB8AC3E}">
        <p14:creationId xmlns:p14="http://schemas.microsoft.com/office/powerpoint/2010/main" val="937391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Best Practices For Managing Connections</a:t>
            </a:r>
            <a:br>
              <a:rPr lang="en-US" sz="1200" dirty="0"/>
            </a:br>
            <a:r>
              <a:rPr lang="en-US" dirty="0"/>
              <a:t>Connection Pooling</a:t>
            </a:r>
          </a:p>
        </p:txBody>
      </p:sp>
      <p:sp>
        <p:nvSpPr>
          <p:cNvPr id="3" name="Content Placeholder 2"/>
          <p:cNvSpPr>
            <a:spLocks noGrp="1"/>
          </p:cNvSpPr>
          <p:nvPr>
            <p:ph idx="1"/>
          </p:nvPr>
        </p:nvSpPr>
        <p:spPr/>
        <p:txBody>
          <a:bodyPr/>
          <a:lstStyle/>
          <a:p>
            <a:r>
              <a:rPr lang="en-US" dirty="0"/>
              <a:t>Connection pooling allows an application to reuse connections from a pool</a:t>
            </a:r>
          </a:p>
          <a:p>
            <a:r>
              <a:rPr lang="en-US" dirty="0"/>
              <a:t>Connection pooling can significantly improve the performance and scalability of applications </a:t>
            </a:r>
          </a:p>
          <a:p>
            <a:r>
              <a:rPr lang="en-US" dirty="0"/>
              <a:t>How does connection pooling work?</a:t>
            </a:r>
          </a:p>
          <a:p>
            <a:pPr lvl="1"/>
            <a:r>
              <a:rPr lang="en-US" dirty="0"/>
              <a:t>An application attempts to open a database connection</a:t>
            </a:r>
          </a:p>
          <a:p>
            <a:pPr lvl="1"/>
            <a:r>
              <a:rPr lang="en-US" dirty="0"/>
              <a:t>The data provider pooler allocates connections from the pool if any connections are available</a:t>
            </a:r>
          </a:p>
          <a:p>
            <a:pPr lvl="1"/>
            <a:r>
              <a:rPr lang="en-US" dirty="0"/>
              <a:t>The data provider returns closed connections to the pool</a:t>
            </a:r>
          </a:p>
          <a:p>
            <a:endParaRPr lang="en-US" dirty="0"/>
          </a:p>
          <a:p>
            <a:endParaRPr lang="en-US" dirty="0"/>
          </a:p>
        </p:txBody>
      </p:sp>
    </p:spTree>
    <p:extLst>
      <p:ext uri="{BB962C8B-B14F-4D97-AF65-F5344CB8AC3E}">
        <p14:creationId xmlns:p14="http://schemas.microsoft.com/office/powerpoint/2010/main" val="240096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FE25C-26C4-4AD9-A872-02FFEB6EECD9}"/>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5E05317-C9B0-488E-98C7-B03BB5B3BB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867268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1.6: Best Practices For Managing Connections</a:t>
            </a:r>
            <a:br>
              <a:rPr lang="en-US" sz="1200" dirty="0"/>
            </a:br>
            <a:r>
              <a:rPr lang="en-US" dirty="0"/>
              <a:t>Connection Pooling - Tips</a:t>
            </a:r>
          </a:p>
        </p:txBody>
      </p:sp>
      <p:sp>
        <p:nvSpPr>
          <p:cNvPr id="3" name="Content Placeholder 2"/>
          <p:cNvSpPr>
            <a:spLocks noGrp="1"/>
          </p:cNvSpPr>
          <p:nvPr>
            <p:ph idx="1"/>
          </p:nvPr>
        </p:nvSpPr>
        <p:spPr/>
        <p:txBody>
          <a:bodyPr/>
          <a:lstStyle/>
          <a:p>
            <a:r>
              <a:rPr lang="en-US" dirty="0"/>
              <a:t>Always open connections when needed and close it immediately when you are done using it </a:t>
            </a:r>
          </a:p>
          <a:p>
            <a:endParaRPr lang="en-US" dirty="0"/>
          </a:p>
          <a:p>
            <a:r>
              <a:rPr lang="en-US" dirty="0"/>
              <a:t>Close the user-defined transactions before closing the related connections </a:t>
            </a:r>
          </a:p>
          <a:p>
            <a:endParaRPr lang="en-US" dirty="0"/>
          </a:p>
          <a:p>
            <a:r>
              <a:rPr lang="en-US" dirty="0"/>
              <a:t>Ensure that there is at least one connection open in the pool to maintain the Connection Pool </a:t>
            </a:r>
          </a:p>
          <a:p>
            <a:endParaRPr lang="en-US" dirty="0"/>
          </a:p>
          <a:p>
            <a:r>
              <a:rPr lang="en-US" dirty="0"/>
              <a:t>Avoid using connection pooling if integrated security is being used </a:t>
            </a:r>
          </a:p>
          <a:p>
            <a:endParaRPr lang="en-US" dirty="0"/>
          </a:p>
        </p:txBody>
      </p:sp>
    </p:spTree>
    <p:extLst>
      <p:ext uri="{BB962C8B-B14F-4D97-AF65-F5344CB8AC3E}">
        <p14:creationId xmlns:p14="http://schemas.microsoft.com/office/powerpoint/2010/main" val="859148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Getting Started with ADO.NET 4.5</a:t>
            </a:r>
          </a:p>
          <a:p>
            <a:pPr lvl="1"/>
            <a:r>
              <a:rPr lang="en-US" dirty="0"/>
              <a:t>What is ADO.NET?</a:t>
            </a:r>
          </a:p>
          <a:p>
            <a:pPr lvl="1"/>
            <a:r>
              <a:rPr lang="en-US" dirty="0"/>
              <a:t>Design Goals of ADO.NET</a:t>
            </a:r>
          </a:p>
          <a:p>
            <a:pPr lvl="1"/>
            <a:r>
              <a:rPr lang="en-US" dirty="0"/>
              <a:t>ADO.NET Architecture</a:t>
            </a:r>
          </a:p>
          <a:p>
            <a:pPr lvl="1"/>
            <a:r>
              <a:rPr lang="en-US" dirty="0"/>
              <a:t>.NET Framework Data Providers</a:t>
            </a:r>
          </a:p>
          <a:p>
            <a:r>
              <a:rPr lang="en-US" dirty="0"/>
              <a:t>Best Practices for Managing Connections</a:t>
            </a:r>
          </a:p>
          <a:p>
            <a:endParaRPr lang="en-US" dirty="0"/>
          </a:p>
          <a:p>
            <a:endParaRPr lang="en-US" dirty="0"/>
          </a:p>
          <a:p>
            <a:endParaRPr lang="en-US" dirty="0"/>
          </a:p>
        </p:txBody>
      </p:sp>
    </p:spTree>
    <p:extLst>
      <p:ext uri="{BB962C8B-B14F-4D97-AF65-F5344CB8AC3E}">
        <p14:creationId xmlns:p14="http://schemas.microsoft.com/office/powerpoint/2010/main" val="1664843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r>
              <a:rPr lang="en-US" dirty="0"/>
              <a:t>Question 1: Which of the following are design goals of ADO.NET?</a:t>
            </a:r>
          </a:p>
          <a:p>
            <a:pPr lvl="1"/>
            <a:r>
              <a:rPr lang="en-US" dirty="0"/>
              <a:t>Using current knowledge of ADO </a:t>
            </a:r>
          </a:p>
          <a:p>
            <a:pPr lvl="1"/>
            <a:r>
              <a:rPr lang="en-US" dirty="0"/>
              <a:t>Support for N-Tier programming</a:t>
            </a:r>
          </a:p>
          <a:p>
            <a:pPr lvl="1"/>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2578963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 Match the Following</a:t>
            </a:r>
          </a:p>
        </p:txBody>
      </p:sp>
      <p:graphicFrame>
        <p:nvGraphicFramePr>
          <p:cNvPr id="39005" name="Group 93"/>
          <p:cNvGraphicFramePr>
            <a:graphicFrameLocks noGrp="1"/>
          </p:cNvGraphicFramePr>
          <p:nvPr>
            <p:extLst>
              <p:ext uri="{D42A27DB-BD31-4B8C-83A1-F6EECF244321}">
                <p14:modId xmlns:p14="http://schemas.microsoft.com/office/powerpoint/2010/main" val="3348242716"/>
              </p:ext>
            </p:extLst>
          </p:nvPr>
        </p:nvGraphicFramePr>
        <p:xfrm>
          <a:off x="609600" y="1600200"/>
          <a:ext cx="2743200" cy="3810000"/>
        </p:xfrm>
        <a:graphic>
          <a:graphicData uri="http://schemas.openxmlformats.org/drawingml/2006/table">
            <a:tbl>
              <a:tblPr/>
              <a:tblGrid>
                <a:gridCol w="2743200">
                  <a:extLst>
                    <a:ext uri="{9D8B030D-6E8A-4147-A177-3AD203B41FA5}">
                      <a16:colId xmlns:a16="http://schemas.microsoft.com/office/drawing/2014/main" val="20000"/>
                    </a:ext>
                  </a:extLst>
                </a:gridCol>
              </a:tblGrid>
              <a:tr h="762000">
                <a:tc>
                  <a:txBody>
                    <a:bodyPr/>
                    <a:lstStyle/>
                    <a:p>
                      <a:pPr marL="457200" marR="0" lvl="0" indent="-4572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cap="none" normalizeH="0" baseline="0" dirty="0">
                          <a:ln>
                            <a:noFill/>
                          </a:ln>
                          <a:solidFill>
                            <a:sysClr val="windowText" lastClr="000000"/>
                          </a:solidFill>
                          <a:effectLst/>
                          <a:latin typeface="+mj-lt"/>
                        </a:rPr>
                        <a:t>Numeric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457200" marR="0" lvl="0" indent="-457200" algn="l" defTabSz="914400" rtl="0" eaLnBrk="1" fontAlgn="base" latinLnBrk="0" hangingPunct="1">
                        <a:lnSpc>
                          <a:spcPct val="100000"/>
                        </a:lnSpc>
                        <a:spcBef>
                          <a:spcPct val="20000"/>
                        </a:spcBef>
                        <a:spcAft>
                          <a:spcPct val="0"/>
                        </a:spcAft>
                        <a:buClrTx/>
                        <a:buSzTx/>
                        <a:buFont typeface="Arial" pitchFamily="34" charset="0"/>
                        <a:buAutoNum type="arabicPeriod" startAt="2"/>
                        <a:tabLst/>
                      </a:pPr>
                      <a:r>
                        <a:rPr kumimoji="0" lang="en-US" sz="1800" b="0" i="0" u="none" strike="noStrike" cap="none" normalizeH="0" baseline="0" dirty="0">
                          <a:ln>
                            <a:noFill/>
                          </a:ln>
                          <a:solidFill>
                            <a:sysClr val="windowText" lastClr="000000"/>
                          </a:solidFill>
                          <a:effectLst/>
                          <a:latin typeface="+mj-lt"/>
                        </a:rPr>
                        <a:t>Float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381000" marR="0" lvl="0" indent="-3810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ysClr val="windowText" lastClr="000000"/>
                          </a:solidFill>
                          <a:effectLst/>
                          <a:latin typeface="+mj-lt"/>
                        </a:rPr>
                        <a:t>3.   Bit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457200" marR="0" lvl="0" indent="-4572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ysClr val="windowText" lastClr="000000"/>
                          </a:solidFill>
                          <a:effectLst/>
                          <a:latin typeface="+mj-lt"/>
                        </a:rPr>
                        <a:t> 4.  Date</a:t>
                      </a:r>
                    </a:p>
                    <a:p>
                      <a:pPr marL="457200" marR="0" lvl="0" indent="-45720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dirty="0">
                        <a:ln>
                          <a:noFill/>
                        </a:ln>
                        <a:solidFill>
                          <a:sysClr val="windowText" lastClr="000000"/>
                        </a:solidFill>
                        <a:effectLst/>
                        <a:latin typeface="+mj-lt"/>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00">
                <a:tc>
                  <a:txBody>
                    <a:bodyPr/>
                    <a:lstStyle/>
                    <a:p>
                      <a:pPr marL="457200" marR="0" lvl="0" indent="-4572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ysClr val="windowText" lastClr="000000"/>
                          </a:solidFill>
                          <a:effectLst/>
                          <a:latin typeface="+mj-lt"/>
                        </a:rPr>
                        <a:t>5. TimeStamp</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9003" name="Group 91"/>
          <p:cNvGraphicFramePr>
            <a:graphicFrameLocks noGrp="1"/>
          </p:cNvGraphicFramePr>
          <p:nvPr>
            <p:extLst>
              <p:ext uri="{D42A27DB-BD31-4B8C-83A1-F6EECF244321}">
                <p14:modId xmlns:p14="http://schemas.microsoft.com/office/powerpoint/2010/main" val="3203837630"/>
              </p:ext>
            </p:extLst>
          </p:nvPr>
        </p:nvGraphicFramePr>
        <p:xfrm>
          <a:off x="3524250" y="1600200"/>
          <a:ext cx="2800350" cy="3810000"/>
        </p:xfrm>
        <a:graphic>
          <a:graphicData uri="http://schemas.openxmlformats.org/drawingml/2006/table">
            <a:tbl>
              <a:tblPr/>
              <a:tblGrid>
                <a:gridCol w="2800350">
                  <a:extLst>
                    <a:ext uri="{9D8B030D-6E8A-4147-A177-3AD203B41FA5}">
                      <a16:colId xmlns:a16="http://schemas.microsoft.com/office/drawing/2014/main" val="20000"/>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ysClr val="windowText" lastClr="000000"/>
                          </a:solidFill>
                          <a:effectLst/>
                          <a:latin typeface="+mj-lt"/>
                        </a:rPr>
                        <a:t>DateTime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ysClr val="windowText" lastClr="000000"/>
                          </a:solidFill>
                          <a:effectLst/>
                          <a:latin typeface="+mj-lt"/>
                        </a:rPr>
                        <a:t>Double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ysClr val="windowText" lastClr="000000"/>
                          </a:solidFill>
                          <a:effectLst/>
                          <a:latin typeface="+mj-lt"/>
                        </a:rPr>
                        <a:t>Decimal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ysClr val="windowText" lastClr="000000"/>
                          </a:solidFill>
                          <a:effectLst/>
                          <a:latin typeface="+mj-lt"/>
                        </a:rPr>
                        <a:t>Byte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ysClr val="windowText" lastClr="000000"/>
                          </a:solidFill>
                          <a:effectLst/>
                          <a:latin typeface="+mj-lt"/>
                        </a:rPr>
                        <a:t>Boolean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676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a:t>What Is ADO.NET?</a:t>
            </a:r>
          </a:p>
        </p:txBody>
      </p:sp>
      <p:sp>
        <p:nvSpPr>
          <p:cNvPr id="3" name="Content Placeholder 2"/>
          <p:cNvSpPr>
            <a:spLocks noGrp="1"/>
          </p:cNvSpPr>
          <p:nvPr>
            <p:ph idx="1"/>
          </p:nvPr>
        </p:nvSpPr>
        <p:spPr/>
        <p:txBody>
          <a:bodyPr/>
          <a:lstStyle/>
          <a:p>
            <a:r>
              <a:rPr lang="en-US" dirty="0"/>
              <a:t>ADO.NET is a set of class libraries that allows your application to easily communicate with its data store</a:t>
            </a:r>
          </a:p>
          <a:p>
            <a:r>
              <a:rPr lang="en-US" dirty="0"/>
              <a:t>These libraries include functionality to connect to sources, execute commands, store, manipulate &amp; retrieve data</a:t>
            </a:r>
          </a:p>
          <a:p>
            <a:r>
              <a:rPr lang="en-US" dirty="0"/>
              <a:t>ADO.NET allows you to interact with database in a completely disconnected data cache to work with data offline</a:t>
            </a:r>
          </a:p>
          <a:p>
            <a:r>
              <a:rPr lang="en-US" dirty="0"/>
              <a:t>It also includes a number of features that bridge the gap between traditional data access and XML development</a:t>
            </a:r>
          </a:p>
          <a:p>
            <a:endParaRPr lang="en-US" dirty="0"/>
          </a:p>
        </p:txBody>
      </p:sp>
    </p:spTree>
    <p:extLst>
      <p:ext uri="{BB962C8B-B14F-4D97-AF65-F5344CB8AC3E}">
        <p14:creationId xmlns:p14="http://schemas.microsoft.com/office/powerpoint/2010/main" val="360917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9"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gn="l" eaLnBrk="0" hangingPunct="0">
              <a:lnSpc>
                <a:spcPct val="80000"/>
              </a:lnSpc>
            </a:pPr>
            <a:endParaRPr lang="en-US" sz="2400" b="1" dirty="0">
              <a:solidFill>
                <a:schemeClr val="tx2"/>
              </a:solidFill>
              <a:latin typeface="Arial" pitchFamily="34" charset="0"/>
              <a:ea typeface="ヒラギノ角ゴ Pro W3"/>
              <a:cs typeface="Arial" pitchFamily="34" charset="0"/>
            </a:endParaRPr>
          </a:p>
        </p:txBody>
      </p:sp>
      <p:sp>
        <p:nvSpPr>
          <p:cNvPr id="13"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algn="l" eaLnBrk="0" hangingPunct="0">
              <a:spcBef>
                <a:spcPct val="20000"/>
              </a:spcBef>
              <a:buFont typeface="Arial" pitchFamily="34" charset="0"/>
              <a:buChar char="•"/>
            </a:pPr>
            <a:endParaRPr lang="en-US" dirty="0">
              <a:solidFill>
                <a:schemeClr val="tx2"/>
              </a:solidFill>
              <a:latin typeface="Arial" pitchFamily="34" charset="0"/>
              <a:cs typeface="Arial" pitchFamily="34" charset="0"/>
            </a:endParaRPr>
          </a:p>
        </p:txBody>
      </p:sp>
      <p:sp>
        <p:nvSpPr>
          <p:cNvPr id="8201" name="Title 1"/>
          <p:cNvSpPr>
            <a:spLocks/>
          </p:cNvSpPr>
          <p:nvPr/>
        </p:nvSpPr>
        <p:spPr bwMode="auto">
          <a:xfrm>
            <a:off x="465138" y="117475"/>
            <a:ext cx="8153400" cy="715963"/>
          </a:xfrm>
          <a:prstGeom prst="rect">
            <a:avLst/>
          </a:prstGeom>
          <a:noFill/>
          <a:ln w="9525">
            <a:noFill/>
            <a:miter lim="800000"/>
            <a:headEnd/>
            <a:tailEnd/>
          </a:ln>
        </p:spPr>
        <p:txBody>
          <a:bodyPr anchor="ctr"/>
          <a:lstStyle/>
          <a:p>
            <a:pPr algn="l" eaLnBrk="0" hangingPunct="0">
              <a:lnSpc>
                <a:spcPct val="80000"/>
              </a:lnSpc>
            </a:pPr>
            <a:endParaRPr lang="en-US" sz="2400" b="1" dirty="0">
              <a:solidFill>
                <a:schemeClr val="tx2"/>
              </a:solidFill>
              <a:latin typeface="Arial" pitchFamily="34" charset="0"/>
              <a:ea typeface="ヒラギノ角ゴ Pro W3"/>
              <a:cs typeface="Arial" pitchFamily="34" charset="0"/>
            </a:endParaRPr>
          </a:p>
        </p:txBody>
      </p:sp>
      <p:sp>
        <p:nvSpPr>
          <p:cNvPr id="4" name="Title 3">
            <a:extLst>
              <a:ext uri="{FF2B5EF4-FFF2-40B4-BE49-F238E27FC236}">
                <a16:creationId xmlns:a16="http://schemas.microsoft.com/office/drawing/2014/main" id="{A1156083-A914-4D84-87E9-C8EAB94791AA}"/>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CE31978C-CAF3-4392-9782-8E82F67179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60140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a:t>Design Goals Of ADO.NET</a:t>
            </a:r>
          </a:p>
        </p:txBody>
      </p:sp>
      <p:sp>
        <p:nvSpPr>
          <p:cNvPr id="3" name="Content Placeholder 2"/>
          <p:cNvSpPr>
            <a:spLocks noGrp="1"/>
          </p:cNvSpPr>
          <p:nvPr>
            <p:ph idx="1"/>
          </p:nvPr>
        </p:nvSpPr>
        <p:spPr/>
        <p:txBody>
          <a:bodyPr/>
          <a:lstStyle/>
          <a:p>
            <a:r>
              <a:rPr lang="en-US" dirty="0"/>
              <a:t>ADO.NET was introduced specifically with the following objectives:</a:t>
            </a:r>
          </a:p>
          <a:p>
            <a:pPr lvl="1"/>
            <a:r>
              <a:rPr lang="en-US" dirty="0"/>
              <a:t>Using the current knowledge of ADO</a:t>
            </a:r>
          </a:p>
          <a:p>
            <a:pPr lvl="1"/>
            <a:r>
              <a:rPr lang="en-US" dirty="0"/>
              <a:t>Full support for N-Tier programming</a:t>
            </a:r>
          </a:p>
          <a:p>
            <a:pPr lvl="1"/>
            <a:r>
              <a:rPr lang="en-US" dirty="0"/>
              <a:t>Integrating XML Support</a:t>
            </a:r>
          </a:p>
          <a:p>
            <a:endParaRPr lang="en-US" dirty="0"/>
          </a:p>
          <a:p>
            <a:endParaRPr lang="en-US" dirty="0"/>
          </a:p>
          <a:p>
            <a:endParaRPr lang="en-US" dirty="0"/>
          </a:p>
        </p:txBody>
      </p:sp>
    </p:spTree>
    <p:extLst>
      <p:ext uri="{BB962C8B-B14F-4D97-AF65-F5344CB8AC3E}">
        <p14:creationId xmlns:p14="http://schemas.microsoft.com/office/powerpoint/2010/main" val="113804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1.1:Getting Started with ADO.NET 4.5</a:t>
            </a:r>
            <a:br>
              <a:rPr lang="en-US" sz="1200" dirty="0"/>
            </a:br>
            <a:r>
              <a:rPr lang="en-US" dirty="0"/>
              <a:t>Features Of ADO.NET</a:t>
            </a:r>
          </a:p>
        </p:txBody>
      </p:sp>
      <p:sp>
        <p:nvSpPr>
          <p:cNvPr id="3" name="Content Placeholder 2"/>
          <p:cNvSpPr>
            <a:spLocks noGrp="1"/>
          </p:cNvSpPr>
          <p:nvPr>
            <p:ph idx="1"/>
          </p:nvPr>
        </p:nvSpPr>
        <p:spPr/>
        <p:txBody>
          <a:bodyPr/>
          <a:lstStyle/>
          <a:p>
            <a:r>
              <a:rPr lang="en-US" dirty="0"/>
              <a:t>ADO.NET has the following prominent features</a:t>
            </a:r>
          </a:p>
          <a:p>
            <a:pPr lvl="1"/>
            <a:r>
              <a:rPr lang="en-US" dirty="0"/>
              <a:t>Interoperability</a:t>
            </a:r>
          </a:p>
          <a:p>
            <a:pPr lvl="1"/>
            <a:r>
              <a:rPr lang="en-US" dirty="0"/>
              <a:t>Scalability</a:t>
            </a:r>
          </a:p>
          <a:p>
            <a:pPr lvl="1"/>
            <a:r>
              <a:rPr lang="en-US" dirty="0"/>
              <a:t>Performance</a:t>
            </a:r>
          </a:p>
          <a:p>
            <a:pPr lvl="1"/>
            <a:r>
              <a:rPr lang="en-US" dirty="0"/>
              <a:t>Programmability</a:t>
            </a:r>
          </a:p>
          <a:p>
            <a:pPr lvl="1"/>
            <a:r>
              <a:rPr lang="en-US" dirty="0"/>
              <a:t>Maintainability</a:t>
            </a:r>
          </a:p>
          <a:p>
            <a:endParaRPr lang="en-US" dirty="0"/>
          </a:p>
          <a:p>
            <a:endParaRPr lang="en-US" dirty="0"/>
          </a:p>
          <a:p>
            <a:endParaRPr lang="en-US" dirty="0"/>
          </a:p>
        </p:txBody>
      </p:sp>
    </p:spTree>
    <p:extLst>
      <p:ext uri="{BB962C8B-B14F-4D97-AF65-F5344CB8AC3E}">
        <p14:creationId xmlns:p14="http://schemas.microsoft.com/office/powerpoint/2010/main" val="71785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7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gn="l" eaLnBrk="0" hangingPunct="0">
              <a:lnSpc>
                <a:spcPct val="80000"/>
              </a:lnSpc>
            </a:pPr>
            <a:endParaRPr lang="en-US" sz="2400" b="1" dirty="0">
              <a:solidFill>
                <a:schemeClr val="tx2"/>
              </a:solidFill>
              <a:latin typeface="Arial" pitchFamily="34" charset="0"/>
              <a:ea typeface="ヒラギノ角ゴ Pro W3"/>
              <a:cs typeface="Arial" pitchFamily="34" charset="0"/>
            </a:endParaRPr>
          </a:p>
        </p:txBody>
      </p:sp>
      <p:sp>
        <p:nvSpPr>
          <p:cNvPr id="13"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algn="l" eaLnBrk="0" hangingPunct="0">
              <a:spcBef>
                <a:spcPct val="20000"/>
              </a:spcBef>
              <a:buFont typeface="Arial" pitchFamily="34" charset="0"/>
              <a:buChar char="•"/>
            </a:pPr>
            <a:endParaRPr lang="en-US" dirty="0">
              <a:solidFill>
                <a:schemeClr val="tx2"/>
              </a:solidFill>
              <a:latin typeface="Arial" pitchFamily="34" charset="0"/>
              <a:cs typeface="Arial" pitchFamily="34" charset="0"/>
            </a:endParaRPr>
          </a:p>
        </p:txBody>
      </p:sp>
      <p:sp>
        <p:nvSpPr>
          <p:cNvPr id="11276" name="Title 1"/>
          <p:cNvSpPr>
            <a:spLocks/>
          </p:cNvSpPr>
          <p:nvPr/>
        </p:nvSpPr>
        <p:spPr bwMode="auto">
          <a:xfrm>
            <a:off x="465138" y="117475"/>
            <a:ext cx="8153400" cy="715963"/>
          </a:xfrm>
          <a:prstGeom prst="rect">
            <a:avLst/>
          </a:prstGeom>
          <a:noFill/>
          <a:ln w="9525">
            <a:noFill/>
            <a:miter lim="800000"/>
            <a:headEnd/>
            <a:tailEnd/>
          </a:ln>
        </p:spPr>
        <p:txBody>
          <a:bodyPr anchor="ctr"/>
          <a:lstStyle/>
          <a:p>
            <a:pPr algn="l" eaLnBrk="0" hangingPunct="0">
              <a:lnSpc>
                <a:spcPct val="80000"/>
              </a:lnSpc>
            </a:pPr>
            <a:endParaRPr lang="en-US" sz="2400" b="1" dirty="0">
              <a:solidFill>
                <a:schemeClr val="tx2"/>
              </a:solidFill>
              <a:latin typeface="Arial" pitchFamily="34" charset="0"/>
              <a:ea typeface="ヒラギノ角ゴ Pro W3"/>
              <a:cs typeface="Arial" pitchFamily="34" charset="0"/>
            </a:endParaRPr>
          </a:p>
        </p:txBody>
      </p:sp>
      <p:sp>
        <p:nvSpPr>
          <p:cNvPr id="4" name="Title 3">
            <a:extLst>
              <a:ext uri="{FF2B5EF4-FFF2-40B4-BE49-F238E27FC236}">
                <a16:creationId xmlns:a16="http://schemas.microsoft.com/office/drawing/2014/main" id="{4D930E38-E673-49A8-8173-943FE66CCE5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F1DC6D8-6A8E-4361-9D77-0963DF157D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77715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1.1:Getting Started with ADO.NET 4.5</a:t>
            </a:r>
            <a:br>
              <a:rPr lang="en-US" sz="1200" dirty="0"/>
            </a:br>
            <a:r>
              <a:rPr lang="en-US" dirty="0"/>
              <a:t>ADO.NET Architecture</a:t>
            </a:r>
          </a:p>
        </p:txBody>
      </p:sp>
      <p:pic>
        <p:nvPicPr>
          <p:cNvPr id="12292" name="Picture 36" descr="adoarc"/>
          <p:cNvPicPr>
            <a:picLocks noChangeAspect="1" noChangeArrowheads="1"/>
          </p:cNvPicPr>
          <p:nvPr/>
        </p:nvPicPr>
        <p:blipFill>
          <a:blip r:embed="rId3"/>
          <a:srcRect/>
          <a:stretch>
            <a:fillRect/>
          </a:stretch>
        </p:blipFill>
        <p:spPr bwMode="auto">
          <a:xfrm>
            <a:off x="402771" y="1567542"/>
            <a:ext cx="8001000" cy="4288971"/>
          </a:xfrm>
          <a:prstGeom prst="rect">
            <a:avLst/>
          </a:prstGeom>
          <a:noFill/>
          <a:ln w="9525">
            <a:noFill/>
            <a:miter lim="800000"/>
            <a:headEnd/>
            <a:tailEnd/>
          </a:ln>
        </p:spPr>
      </p:pic>
    </p:spTree>
    <p:extLst>
      <p:ext uri="{BB962C8B-B14F-4D97-AF65-F5344CB8AC3E}">
        <p14:creationId xmlns:p14="http://schemas.microsoft.com/office/powerpoint/2010/main" val="31087466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1253dd47-851c-4098-91d7-cf3a38efb584">Class book</Material_x0020_Type>
    <Category xmlns="1253dd47-851c-4098-91d7-cf3a38efb584">Module Artifact</Category>
    <Level xmlns="1253dd47-851c-4098-91d7-cf3a38efb584">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0CCE42E335A614AADC8C26A75653688" ma:contentTypeVersion="11" ma:contentTypeDescription="Create a new document." ma:contentTypeScope="" ma:versionID="c24a151245ee1b4a1435dffd43406477">
  <xsd:schema xmlns:xsd="http://www.w3.org/2001/XMLSchema" xmlns:xs="http://www.w3.org/2001/XMLSchema" xmlns:p="http://schemas.microsoft.com/office/2006/metadata/properties" xmlns:ns2="1253dd47-851c-4098-91d7-cf3a38efb584" xmlns:ns3="dd57703e-8384-4d8b-be02-c5599229607d" targetNamespace="http://schemas.microsoft.com/office/2006/metadata/properties" ma:root="true" ma:fieldsID="7247e5aa4aa11f8eabe61982b8938ff9" ns2:_="" ns3:_="">
    <xsd:import namespace="1253dd47-851c-4098-91d7-cf3a38efb584"/>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53dd47-851c-4098-91d7-cf3a38efb58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f9673e2-8703-4f54-a1af-e608932f257d"/>
  </ds:schemaRefs>
</ds:datastoreItem>
</file>

<file path=customXml/itemProps3.xml><?xml version="1.0" encoding="utf-8"?>
<ds:datastoreItem xmlns:ds="http://schemas.openxmlformats.org/officeDocument/2006/customXml" ds:itemID="{8978C311-7F3F-4BE1-9EF5-0EA185C3CD1F}"/>
</file>

<file path=docProps/app.xml><?xml version="1.0" encoding="utf-8"?>
<Properties xmlns="http://schemas.openxmlformats.org/officeDocument/2006/extended-properties" xmlns:vt="http://schemas.openxmlformats.org/officeDocument/2006/docPropsVTypes">
  <Template/>
  <TotalTime>7190</TotalTime>
  <Words>6438</Words>
  <Application>Microsoft Office PowerPoint</Application>
  <PresentationFormat>On-screen Show (4:3)</PresentationFormat>
  <Paragraphs>565</Paragraphs>
  <Slides>39</Slides>
  <Notes>39</Notes>
  <HiddenSlides>6</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8" baseType="lpstr">
      <vt:lpstr>Wingdings</vt:lpstr>
      <vt:lpstr>Candara</vt:lpstr>
      <vt:lpstr>Arial</vt:lpstr>
      <vt:lpstr>ヒラギノ角ゴ Pro W3</vt:lpstr>
      <vt:lpstr>Verdana</vt:lpstr>
      <vt:lpstr>Calibri</vt:lpstr>
      <vt:lpstr>MS PGothic</vt:lpstr>
      <vt:lpstr>Capgemini 2017_Cover slides</vt:lpstr>
      <vt:lpstr>think-cell Slide</vt:lpstr>
      <vt:lpstr>ADO.NET 4.5</vt:lpstr>
      <vt:lpstr>Lesson Objectives</vt:lpstr>
      <vt:lpstr>1.1:Getting Started with ADO.NET 4.5 An Overview Of ADO.NET</vt:lpstr>
      <vt:lpstr>1.1:Getting Started with ADO.NET 4.5 What Is ADO.NET?</vt:lpstr>
      <vt:lpstr>PowerPoint Presentation</vt:lpstr>
      <vt:lpstr>1.1:Getting Started with ADO.NET 4.5 Design Goals Of ADO.NET</vt:lpstr>
      <vt:lpstr>1.1:Getting Started with ADO.NET 4.5 Features Of ADO.NET</vt:lpstr>
      <vt:lpstr>PowerPoint Presentation</vt:lpstr>
      <vt:lpstr>1.1:Getting Started with ADO.NET 4.5 ADO.NET Architecture</vt:lpstr>
      <vt:lpstr>1.1:Getting Started with ADO.NET 4.5 .NET Data Providers</vt:lpstr>
      <vt:lpstr>1.1:Getting Started with ADO.NET 4.5 Types Of .NET Data Providers</vt:lpstr>
      <vt:lpstr>1.1:Getting Started with ADO.NET 4.5 Core Objects Of Data Provider </vt:lpstr>
      <vt:lpstr>PowerPoint Presentation</vt:lpstr>
      <vt:lpstr>1.1:Getting Started with ADO.NET 4.5 DataSet Object</vt:lpstr>
      <vt:lpstr>1.1:Getting Started with ADO.NET 4.5 DataSet Object</vt:lpstr>
      <vt:lpstr>1.1:Getting Started with ADO.NET 4.5 ADO.NET Connected Architecture</vt:lpstr>
      <vt:lpstr>1.2: ADO.NET Connected And Disconnected  Architecture Flow Connected Architecture</vt:lpstr>
      <vt:lpstr>1.2: ADO.NET Connected And Disconnected  Architecture ADO.NET Disconnected Architecture</vt:lpstr>
      <vt:lpstr>1.2: ADO.NET Connected And Disconnected  Architecture Flow In Disonnected Architecture</vt:lpstr>
      <vt:lpstr>1.2: ADO.NET Connected And Disconnected  Architecture ADO.NET Connected And Disconnected Object </vt:lpstr>
      <vt:lpstr>1.3: ADO.NET 4.5 Namespace Collection ADO.NET Namespaces</vt:lpstr>
      <vt:lpstr>1.4: Connecting to Database The Connection Object </vt:lpstr>
      <vt:lpstr>1.4: Connecting To Database The Connection String Property</vt:lpstr>
      <vt:lpstr>1.4: Connecting To Database Disconnecting From Database</vt:lpstr>
      <vt:lpstr>1.4: Connecting To Database SQLConnection Class And Its members</vt:lpstr>
      <vt:lpstr>1.4: Connecting To Database SQL Connection Class And Its members</vt:lpstr>
      <vt:lpstr>1.4: Connecting To Database Mapping SQL Server Data Types</vt:lpstr>
      <vt:lpstr>1.5: ADO.NET Generic Classes The Generic Classes </vt:lpstr>
      <vt:lpstr>PowerPoint Presentation</vt:lpstr>
      <vt:lpstr> 1.6: Best Practices For Managing Connections The Generic Classes </vt:lpstr>
      <vt:lpstr>PowerPoint Presentation</vt:lpstr>
      <vt:lpstr>1.6: Best Practices For Managing Connections Connecting to a Database</vt:lpstr>
      <vt:lpstr>1.6: Best Practices For Managing Connections Connecting to a Database</vt:lpstr>
      <vt:lpstr>1.6: Best Practices For Managing Connections Connection Pooling</vt:lpstr>
      <vt:lpstr>PowerPoint Presentation</vt:lpstr>
      <vt:lpstr>1.6: Best Practices For Managing Connections Connection Pooling - Tips</vt:lpstr>
      <vt:lpstr>Summary</vt:lpstr>
      <vt:lpstr>Review Question</vt:lpstr>
      <vt:lpstr>Review Question: Match the Following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4.5</dc:title>
  <dc:creator>iGATE</dc:creator>
  <cp:lastModifiedBy>Patil, Shital</cp:lastModifiedBy>
  <cp:revision>227</cp:revision>
  <cp:lastPrinted>2016-07-25T05:50:18Z</cp:lastPrinted>
  <dcterms:created xsi:type="dcterms:W3CDTF">2012-05-18T02:59:15Z</dcterms:created>
  <dcterms:modified xsi:type="dcterms:W3CDTF">2019-02-22T07:07:42Z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0x01010020CCE42E335A614AADC8C26A75653688</vt:lpwstr>
  </property>
  <property fmtid="{D5CDD505-2E9C-101B-9397-08002B2CF9AE}" pid="4" name="_SourceUrl">
    <vt:lpwstr/>
  </property>
</Properties>
</file>