
<file path=[Content_Types].xml><?xml version="1.0" encoding="utf-8"?>
<Types xmlns="http://schemas.openxmlformats.org/package/2006/content-types">
  <Default Extension="png" ContentType="image/png"/>
  <Default Extension="svg" ContentType="image/svg+xml"/>
  <Default Extension="bin" ContentType="application/vnd.openxmlformats-officedocument.oleObject"/>
  <Default Extension="emf" ContentType="image/x-emf"/>
  <Default Extension="rels" ContentType="application/vnd.openxmlformats-package.relationships+xml"/>
  <Default Extension="xml" ContentType="application/xml"/>
  <Default Extension="fntdata" ContentType="application/x-fontdata"/>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8.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734" r:id="rId4"/>
  </p:sldMasterIdLst>
  <p:notesMasterIdLst>
    <p:notesMasterId r:id="rId25"/>
  </p:notesMasterIdLst>
  <p:handoutMasterIdLst>
    <p:handoutMasterId r:id="rId26"/>
  </p:handoutMasterIdLst>
  <p:sldIdLst>
    <p:sldId id="256" r:id="rId5"/>
    <p:sldId id="257" r:id="rId6"/>
    <p:sldId id="258" r:id="rId7"/>
    <p:sldId id="259" r:id="rId8"/>
    <p:sldId id="273" r:id="rId9"/>
    <p:sldId id="261" r:id="rId10"/>
    <p:sldId id="274" r:id="rId11"/>
    <p:sldId id="263" r:id="rId12"/>
    <p:sldId id="264" r:id="rId13"/>
    <p:sldId id="265" r:id="rId14"/>
    <p:sldId id="266" r:id="rId15"/>
    <p:sldId id="267" r:id="rId16"/>
    <p:sldId id="268" r:id="rId17"/>
    <p:sldId id="269" r:id="rId18"/>
    <p:sldId id="270" r:id="rId19"/>
    <p:sldId id="271" r:id="rId20"/>
    <p:sldId id="276" r:id="rId21"/>
    <p:sldId id="277" r:id="rId22"/>
    <p:sldId id="272" r:id="rId23"/>
    <p:sldId id="275" r:id="rId24"/>
  </p:sldIdLst>
  <p:sldSz cx="9144000" cy="6858000" type="screen4x3"/>
  <p:notesSz cx="7315200" cy="9601200"/>
  <p:embeddedFontLst>
    <p:embeddedFont>
      <p:font typeface="Calibri" panose="020F0502020204030204" pitchFamily="34" charset="0"/>
      <p:regular r:id="rId27"/>
      <p:bold r:id="rId28"/>
      <p:italic r:id="rId29"/>
      <p:boldItalic r:id="rId30"/>
    </p:embeddedFont>
    <p:embeddedFont>
      <p:font typeface="MS PGothic" panose="020B0600070205080204" pitchFamily="34" charset="-128"/>
      <p:regular r:id="rId31"/>
    </p:embeddedFont>
    <p:embeddedFont>
      <p:font typeface="Verdana" panose="020B0604030504040204" pitchFamily="34" charset="0"/>
      <p:regular r:id="rId32"/>
      <p:bold r:id="rId33"/>
      <p:italic r:id="rId34"/>
      <p:boldItalic r:id="rId3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49">
          <p15:clr>
            <a:srgbClr val="A4A3A4"/>
          </p15:clr>
        </p15:guide>
      </p15:sldGuideLst>
    </p:ext>
    <p:ext uri="{2D200454-40CA-4A62-9FC3-DE9A4176ACB9}">
      <p15:notesGuideLst xmlns:p15="http://schemas.microsoft.com/office/powerpoint/2012/main">
        <p15:guide id="1" orient="horz" pos="2878">
          <p15:clr>
            <a:srgbClr val="A4A3A4"/>
          </p15:clr>
        </p15:guide>
        <p15:guide id="2" pos="121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F9900"/>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78" autoAdjust="0"/>
    <p:restoredTop sz="94139" autoAdjust="0"/>
  </p:normalViewPr>
  <p:slideViewPr>
    <p:cSldViewPr snapToGrid="0" showGuides="1">
      <p:cViewPr varScale="1">
        <p:scale>
          <a:sx n="60" d="100"/>
          <a:sy n="60" d="100"/>
        </p:scale>
        <p:origin x="1360" y="44"/>
      </p:cViewPr>
      <p:guideLst>
        <p:guide orient="horz" pos="2160"/>
        <p:guide pos="24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p:scale>
          <a:sx n="70" d="100"/>
          <a:sy n="70" d="100"/>
        </p:scale>
        <p:origin x="2120" y="32"/>
      </p:cViewPr>
      <p:guideLst>
        <p:guide orient="horz" pos="2878"/>
        <p:guide pos="1212"/>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9"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font" Target="fonts/font8.fntdata"/><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33" Type="http://schemas.openxmlformats.org/officeDocument/2006/relationships/font" Target="fonts/font7.fntdata"/><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font" Target="fonts/font3.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font" Target="fonts/font6.fntdata"/><Relationship Id="rId37"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font" Target="fonts/font2.fntdata"/><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5.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169920" cy="480060"/>
          </a:xfrm>
          <a:prstGeom prst="rect">
            <a:avLst/>
          </a:prstGeom>
        </p:spPr>
        <p:txBody>
          <a:bodyPr vert="horz" lIns="96652" tIns="48327" rIns="96652" bIns="48327" rtlCol="0"/>
          <a:lstStyle>
            <a:lvl1pPr algn="l">
              <a:defRPr sz="1300"/>
            </a:lvl1pPr>
          </a:lstStyle>
          <a:p>
            <a:endParaRPr lang="en-US"/>
          </a:p>
        </p:txBody>
      </p:sp>
      <p:sp>
        <p:nvSpPr>
          <p:cNvPr id="3" name="Date Placeholder 2"/>
          <p:cNvSpPr>
            <a:spLocks noGrp="1"/>
          </p:cNvSpPr>
          <p:nvPr>
            <p:ph type="dt" sz="quarter" idx="1"/>
          </p:nvPr>
        </p:nvSpPr>
        <p:spPr>
          <a:xfrm>
            <a:off x="4143587" y="0"/>
            <a:ext cx="3169920" cy="480060"/>
          </a:xfrm>
          <a:prstGeom prst="rect">
            <a:avLst/>
          </a:prstGeom>
        </p:spPr>
        <p:txBody>
          <a:bodyPr vert="horz" lIns="96652" tIns="48327" rIns="96652" bIns="48327" rtlCol="0"/>
          <a:lstStyle>
            <a:lvl1pPr algn="r">
              <a:defRPr sz="1300"/>
            </a:lvl1pPr>
          </a:lstStyle>
          <a:p>
            <a:fld id="{DB228672-4337-41E0-A109-2BF6C0A0EED5}" type="datetimeFigureOut">
              <a:rPr lang="en-US" smtClean="0"/>
              <a:pPr/>
              <a:t>2/22/2019</a:t>
            </a:fld>
            <a:endParaRPr lang="en-US"/>
          </a:p>
        </p:txBody>
      </p:sp>
      <p:sp>
        <p:nvSpPr>
          <p:cNvPr id="4" name="Footer Placeholder 3"/>
          <p:cNvSpPr>
            <a:spLocks noGrp="1"/>
          </p:cNvSpPr>
          <p:nvPr>
            <p:ph type="ftr" sz="quarter" idx="2"/>
          </p:nvPr>
        </p:nvSpPr>
        <p:spPr>
          <a:xfrm>
            <a:off x="1" y="9119474"/>
            <a:ext cx="3169920" cy="480060"/>
          </a:xfrm>
          <a:prstGeom prst="rect">
            <a:avLst/>
          </a:prstGeom>
        </p:spPr>
        <p:txBody>
          <a:bodyPr vert="horz" lIns="96652" tIns="48327" rIns="96652" bIns="48327" rtlCol="0" anchor="b"/>
          <a:lstStyle>
            <a:lvl1pPr algn="l">
              <a:defRPr sz="1300"/>
            </a:lvl1pPr>
          </a:lstStyle>
          <a:p>
            <a:r>
              <a:rPr lang="en-US"/>
              <a:t>Page XX-#</a:t>
            </a:r>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6652" tIns="48327" rIns="96652" bIns="48327" rtlCol="0" anchor="b"/>
          <a:lstStyle>
            <a:lvl1pPr algn="r">
              <a:defRPr sz="1300"/>
            </a:lvl1pPr>
          </a:lstStyle>
          <a:p>
            <a:fld id="{0381AB50-9623-476D-A480-EBA540222513}" type="slidenum">
              <a:rPr lang="en-US" smtClean="0"/>
              <a:pPr/>
              <a:t>‹#›</a:t>
            </a:fld>
            <a:endParaRPr lang="en-US"/>
          </a:p>
        </p:txBody>
      </p:sp>
    </p:spTree>
    <p:extLst>
      <p:ext uri="{BB962C8B-B14F-4D97-AF65-F5344CB8AC3E}">
        <p14:creationId xmlns:p14="http://schemas.microsoft.com/office/powerpoint/2010/main" val="281261869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909763" y="720725"/>
            <a:ext cx="4802187" cy="3600450"/>
          </a:xfrm>
          <a:prstGeom prst="rect">
            <a:avLst/>
          </a:prstGeom>
          <a:noFill/>
          <a:ln w="12700">
            <a:solidFill>
              <a:prstClr val="black"/>
            </a:solidFill>
          </a:ln>
        </p:spPr>
        <p:txBody>
          <a:bodyPr vert="horz" lIns="96652" tIns="48327" rIns="96652" bIns="48327" rtlCol="0" anchor="ctr"/>
          <a:lstStyle/>
          <a:p>
            <a:r>
              <a:rPr lang="en-US" dirty="0"/>
              <a:t>text</a:t>
            </a:r>
          </a:p>
        </p:txBody>
      </p:sp>
      <p:sp>
        <p:nvSpPr>
          <p:cNvPr id="5" name="Notes Placeholder 4"/>
          <p:cNvSpPr>
            <a:spLocks noGrp="1"/>
          </p:cNvSpPr>
          <p:nvPr>
            <p:ph type="body" sz="quarter" idx="3"/>
          </p:nvPr>
        </p:nvSpPr>
        <p:spPr>
          <a:xfrm>
            <a:off x="1891041" y="4571999"/>
            <a:ext cx="4892673" cy="4196157"/>
          </a:xfrm>
          <a:prstGeom prst="rect">
            <a:avLst/>
          </a:prstGeom>
        </p:spPr>
        <p:txBody>
          <a:bodyPr vert="horz" lIns="96652" tIns="48327" rIns="96652" bIns="48327"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Line 8"/>
          <p:cNvSpPr>
            <a:spLocks noChangeShapeType="1"/>
          </p:cNvSpPr>
          <p:nvPr/>
        </p:nvSpPr>
        <p:spPr bwMode="auto">
          <a:xfrm>
            <a:off x="1605280" y="580073"/>
            <a:ext cx="0" cy="8401050"/>
          </a:xfrm>
          <a:prstGeom prst="line">
            <a:avLst/>
          </a:prstGeom>
          <a:noFill/>
          <a:ln w="9525">
            <a:solidFill>
              <a:schemeClr val="tx1"/>
            </a:solidFill>
            <a:round/>
            <a:headEnd/>
            <a:tailEnd/>
          </a:ln>
          <a:effectLst/>
        </p:spPr>
        <p:txBody>
          <a:bodyPr lIns="96652" tIns="48327" rIns="96652" bIns="48327"/>
          <a:lstStyle/>
          <a:p>
            <a:endParaRPr lang="en-US"/>
          </a:p>
        </p:txBody>
      </p:sp>
      <p:sp>
        <p:nvSpPr>
          <p:cNvPr id="11" name="Rectangle 14"/>
          <p:cNvSpPr>
            <a:spLocks noChangeArrowheads="1"/>
          </p:cNvSpPr>
          <p:nvPr/>
        </p:nvSpPr>
        <p:spPr bwMode="auto">
          <a:xfrm>
            <a:off x="257388" y="160022"/>
            <a:ext cx="6934201" cy="325041"/>
          </a:xfrm>
          <a:prstGeom prst="rect">
            <a:avLst/>
          </a:prstGeom>
          <a:noFill/>
          <a:ln w="9525">
            <a:noFill/>
            <a:miter lim="800000"/>
            <a:headEnd/>
            <a:tailEnd/>
          </a:ln>
          <a:effectLst/>
        </p:spPr>
        <p:txBody>
          <a:bodyPr lIns="97716" tIns="48858" rIns="97716" bIns="48858"/>
          <a:lstStyle/>
          <a:p>
            <a:pPr marL="0" marR="0" indent="0" algn="l" defTabSz="966522" rtl="0" eaLnBrk="1" fontAlgn="auto" latinLnBrk="0" hangingPunct="1">
              <a:lnSpc>
                <a:spcPct val="100000"/>
              </a:lnSpc>
              <a:spcBef>
                <a:spcPts val="0"/>
              </a:spcBef>
              <a:spcAft>
                <a:spcPts val="0"/>
              </a:spcAft>
              <a:buClrTx/>
              <a:buSzTx/>
              <a:buFontTx/>
              <a:buNone/>
              <a:tabLst/>
              <a:defRPr/>
            </a:pPr>
            <a:r>
              <a:rPr lang="en-US" sz="1200" b="0" dirty="0">
                <a:solidFill>
                  <a:srgbClr val="000000"/>
                </a:solidFill>
                <a:latin typeface="Arial" pitchFamily="34" charset="0"/>
                <a:ea typeface="ＭＳ Ｐゴシック" pitchFamily="34" charset="-128"/>
                <a:cs typeface="Arial" pitchFamily="34" charset="0"/>
              </a:rPr>
              <a:t>ADO.NET 4.5			</a:t>
            </a:r>
            <a:r>
              <a:rPr lang="en-US" sz="1200" b="0" baseline="0" dirty="0">
                <a:latin typeface="Arial" pitchFamily="34" charset="0"/>
                <a:cs typeface="Arial" pitchFamily="34" charset="0"/>
              </a:rPr>
              <a:t>                         </a:t>
            </a:r>
            <a:r>
              <a:rPr lang="en-US" sz="1200" b="0" kern="1200" dirty="0">
                <a:solidFill>
                  <a:srgbClr val="000000"/>
                </a:solidFill>
                <a:latin typeface="Arial" pitchFamily="34" charset="0"/>
                <a:ea typeface="ＭＳ Ｐゴシック" pitchFamily="34" charset="-128"/>
                <a:cs typeface="Arial" pitchFamily="34" charset="0"/>
              </a:rPr>
              <a:t>Working with Connected Architecture</a:t>
            </a:r>
          </a:p>
        </p:txBody>
      </p:sp>
      <p:sp>
        <p:nvSpPr>
          <p:cNvPr id="12" name="Rectangle 14"/>
          <p:cNvSpPr>
            <a:spLocks noChangeArrowheads="1"/>
          </p:cNvSpPr>
          <p:nvPr/>
        </p:nvSpPr>
        <p:spPr bwMode="auto">
          <a:xfrm>
            <a:off x="3858485" y="8788595"/>
            <a:ext cx="2946699" cy="235323"/>
          </a:xfrm>
          <a:prstGeom prst="rect">
            <a:avLst/>
          </a:prstGeom>
          <a:noFill/>
          <a:ln w="9525">
            <a:noFill/>
            <a:miter lim="800000"/>
            <a:headEnd/>
            <a:tailEnd/>
          </a:ln>
          <a:effectLst/>
        </p:spPr>
        <p:txBody>
          <a:bodyPr lIns="97716" tIns="48858" rIns="97716" bIns="48858"/>
          <a:lstStyle/>
          <a:p>
            <a:pPr marL="0" marR="0" indent="0" algn="l" defTabSz="966522" rtl="0" eaLnBrk="1" fontAlgn="auto" latinLnBrk="0" hangingPunct="1">
              <a:lnSpc>
                <a:spcPct val="100000"/>
              </a:lnSpc>
              <a:spcBef>
                <a:spcPts val="0"/>
              </a:spcBef>
              <a:spcAft>
                <a:spcPts val="0"/>
              </a:spcAft>
              <a:buClrTx/>
              <a:buSzTx/>
              <a:buFontTx/>
              <a:buNone/>
              <a:tabLst/>
              <a:defRPr/>
            </a:pPr>
            <a:r>
              <a:rPr lang="en-US" sz="1000" dirty="0">
                <a:latin typeface="Arial" pitchFamily="34" charset="0"/>
                <a:cs typeface="Arial" pitchFamily="34" charset="0"/>
              </a:rPr>
              <a:t>		 Page -02-</a:t>
            </a:r>
            <a:fld id="{BD9FB300-F9DC-4669-88F4-967ABA23CC04}" type="slidenum">
              <a:rPr lang="en-US" sz="1000" smtClean="0">
                <a:latin typeface="Arial" pitchFamily="34" charset="0"/>
                <a:cs typeface="Arial" pitchFamily="34" charset="0"/>
              </a:rPr>
              <a:pPr marL="0" marR="0" indent="0" algn="l" defTabSz="966522" rtl="0" eaLnBrk="1" fontAlgn="auto" latinLnBrk="0" hangingPunct="1">
                <a:lnSpc>
                  <a:spcPct val="100000"/>
                </a:lnSpc>
                <a:spcBef>
                  <a:spcPts val="0"/>
                </a:spcBef>
                <a:spcAft>
                  <a:spcPts val="0"/>
                </a:spcAft>
                <a:buClrTx/>
                <a:buSzTx/>
                <a:buFontTx/>
                <a:buNone/>
                <a:tabLst/>
                <a:defRPr/>
              </a:pPr>
              <a:t>‹#›</a:t>
            </a:fld>
            <a:r>
              <a:rPr lang="en-US" sz="1000" dirty="0">
                <a:latin typeface="Arial" pitchFamily="34" charset="0"/>
                <a:cs typeface="Arial" pitchFamily="34" charset="0"/>
              </a:rPr>
              <a:t> </a:t>
            </a:r>
          </a:p>
        </p:txBody>
      </p:sp>
    </p:spTree>
    <p:extLst>
      <p:ext uri="{BB962C8B-B14F-4D97-AF65-F5344CB8AC3E}">
        <p14:creationId xmlns:p14="http://schemas.microsoft.com/office/powerpoint/2010/main" val="1122094422"/>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000" kern="1200">
        <a:solidFill>
          <a:schemeClr val="tx1"/>
        </a:solidFill>
        <a:latin typeface="Arial" pitchFamily="34" charset="0"/>
        <a:ea typeface="+mn-ea"/>
        <a:cs typeface="Arial" pitchFamily="34" charset="0"/>
      </a:defRPr>
    </a:lvl1pPr>
    <a:lvl2pPr marL="457200" algn="l" defTabSz="914400" rtl="0" eaLnBrk="1" latinLnBrk="0" hangingPunct="1">
      <a:defRPr sz="1000" kern="1200">
        <a:solidFill>
          <a:schemeClr val="tx1"/>
        </a:solidFill>
        <a:latin typeface="Arial" pitchFamily="34" charset="0"/>
        <a:ea typeface="+mn-ea"/>
        <a:cs typeface="Arial" pitchFamily="34" charset="0"/>
      </a:defRPr>
    </a:lvl2pPr>
    <a:lvl3pPr marL="914400" algn="l" defTabSz="914400" rtl="0" eaLnBrk="1" latinLnBrk="0" hangingPunct="1">
      <a:defRPr sz="1000" kern="1200">
        <a:solidFill>
          <a:schemeClr val="tx1"/>
        </a:solidFill>
        <a:latin typeface="Arial" pitchFamily="34" charset="0"/>
        <a:ea typeface="+mn-ea"/>
        <a:cs typeface="Arial" pitchFamily="34" charset="0"/>
      </a:defRPr>
    </a:lvl3pPr>
    <a:lvl4pPr marL="1371600" algn="l" defTabSz="914400" rtl="0" eaLnBrk="1" latinLnBrk="0" hangingPunct="1">
      <a:defRPr sz="1000" kern="1200">
        <a:solidFill>
          <a:schemeClr val="tx1"/>
        </a:solidFill>
        <a:latin typeface="Arial" pitchFamily="34" charset="0"/>
        <a:ea typeface="+mn-ea"/>
        <a:cs typeface="Arial" pitchFamily="34" charset="0"/>
      </a:defRPr>
    </a:lvl4pPr>
    <a:lvl5pPr marL="1828800" algn="l" defTabSz="914400" rtl="0" eaLnBrk="1" latinLnBrk="0" hangingPunct="1">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2052693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p:sp>
      <p:sp>
        <p:nvSpPr>
          <p:cNvPr id="5" name="Notes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0216493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1" name="Rectangle 3"/>
          <p:cNvSpPr>
            <a:spLocks noGrp="1" noChangeArrowheads="1"/>
          </p:cNvSpPr>
          <p:nvPr>
            <p:ph type="body" idx="1"/>
          </p:nvPr>
        </p:nvSpPr>
        <p:spPr/>
        <p:txBody>
          <a:bodyPr/>
          <a:lstStyle/>
          <a:p>
            <a:r>
              <a:rPr lang="en-US"/>
              <a:t>Executing Stored Procedure: </a:t>
            </a:r>
          </a:p>
          <a:p>
            <a:endParaRPr lang="en-US"/>
          </a:p>
          <a:p>
            <a:r>
              <a:rPr lang="en-US"/>
              <a:t>A stored procedure is a reusable sub routine stored in a database. SQL Server compiles stored procedures which makes it more efficient to use. Therefore , rather than dynamically building queries in the code, we can always take advantage of the reusability and performance benefits of stored procedures. </a:t>
            </a:r>
          </a:p>
          <a:p>
            <a:r>
              <a:rPr lang="en-US"/>
              <a:t>A stored procedure can be called by simply passing the stored procedure name followed by parameter arguments as an SQL statement. But you can use the Parameters collection of the ADO.NET Command object which enables you to more explicitly define stored procedure parameters as well as to access output parameters and return values. To call a stored procedure, set the CommandType of the Command object to StoredProcedure. </a:t>
            </a:r>
            <a:endParaRPr lang="en-US" dirty="0"/>
          </a:p>
        </p:txBody>
      </p:sp>
      <p:sp>
        <p:nvSpPr>
          <p:cNvPr id="4" name="Slide Image Placeholder 3"/>
          <p:cNvSpPr>
            <a:spLocks noGrp="1" noRot="1" noChangeAspect="1"/>
          </p:cNvSpPr>
          <p:nvPr>
            <p:ph type="sldImg"/>
          </p:nvPr>
        </p:nvSpPr>
        <p:spPr/>
      </p:sp>
    </p:spTree>
    <p:extLst>
      <p:ext uri="{BB962C8B-B14F-4D97-AF65-F5344CB8AC3E}">
        <p14:creationId xmlns:p14="http://schemas.microsoft.com/office/powerpoint/2010/main" val="22240435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Notes Placeholder 2"/>
          <p:cNvSpPr>
            <a:spLocks noGrp="1"/>
          </p:cNvSpPr>
          <p:nvPr>
            <p:ph type="body" idx="1"/>
          </p:nvPr>
        </p:nvSpPr>
        <p:spPr/>
        <p:txBody>
          <a:bodyPr/>
          <a:lstStyle/>
          <a:p>
            <a:r>
              <a:rPr lang="en-US"/>
              <a:t>Once the CommandType is set to StoredProcedure, you can use the Parameters collection to define parameters. A Parameter object can be created using the Parameter constructor, or by calling the Add method of the Parameters collection of a Command. Parameters.Add will take as input either constructor arguments or an existing Parameter object. When setting the Value of a Parameter to a null reference, use DBNull.Value.</a:t>
            </a:r>
          </a:p>
          <a:p>
            <a:r>
              <a:rPr lang="en-US"/>
              <a:t>For parameters other than Input parameters, you must set the ParameterDirection property to specify whether the parameter type is InputOutput, Output, or ReturnValue. The following example shows the difference between creating Input, Output, and ReturnValue parameters. </a:t>
            </a:r>
          </a:p>
          <a:p>
            <a:endParaRPr lang="en-US" dirty="0"/>
          </a:p>
        </p:txBody>
      </p:sp>
      <p:sp>
        <p:nvSpPr>
          <p:cNvPr id="4" name="Slide Image Placeholder 3"/>
          <p:cNvSpPr>
            <a:spLocks noGrp="1" noRot="1" noChangeAspect="1"/>
          </p:cNvSpPr>
          <p:nvPr>
            <p:ph type="sldImg"/>
          </p:nvPr>
        </p:nvSpPr>
        <p:spPr/>
      </p:sp>
    </p:spTree>
    <p:extLst>
      <p:ext uri="{BB962C8B-B14F-4D97-AF65-F5344CB8AC3E}">
        <p14:creationId xmlns:p14="http://schemas.microsoft.com/office/powerpoint/2010/main" val="24165864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9" name="Rectangle 3"/>
          <p:cNvSpPr>
            <a:spLocks noGrp="1" noChangeArrowheads="1"/>
          </p:cNvSpPr>
          <p:nvPr>
            <p:ph type="body" idx="1"/>
          </p:nvPr>
        </p:nvSpPr>
        <p:spPr/>
        <p:txBody>
          <a:bodyPr/>
          <a:lstStyle/>
          <a:p>
            <a:r>
              <a:rPr lang="en-US" dirty="0"/>
              <a:t>Creating and Initializing Parameter Objects</a:t>
            </a:r>
          </a:p>
          <a:p>
            <a:endParaRPr lang="en-US" dirty="0"/>
          </a:p>
          <a:p>
            <a:r>
              <a:rPr lang="en-US" dirty="0"/>
              <a:t>Following are some of the most commonly used properties that you can use while creating and initializing parameter object.</a:t>
            </a:r>
          </a:p>
          <a:p>
            <a:endParaRPr lang="en-US" dirty="0"/>
          </a:p>
          <a:p>
            <a:r>
              <a:rPr lang="en-US" dirty="0" err="1"/>
              <a:t>ParameterName</a:t>
            </a:r>
            <a:r>
              <a:rPr lang="en-US" dirty="0"/>
              <a:t> – Set this property to the name of the </a:t>
            </a:r>
            <a:r>
              <a:rPr lang="en-US" dirty="0" err="1"/>
              <a:t>Parameterin</a:t>
            </a:r>
            <a:r>
              <a:rPr lang="en-US" dirty="0"/>
              <a:t> the SQL Statement or Stored Procedure.</a:t>
            </a:r>
          </a:p>
          <a:p>
            <a:endParaRPr lang="en-US" dirty="0"/>
          </a:p>
          <a:p>
            <a:r>
              <a:rPr lang="en-US" dirty="0" err="1"/>
              <a:t>DbType</a:t>
            </a:r>
            <a:r>
              <a:rPr lang="en-US" dirty="0"/>
              <a:t> – Set this property to the data type of the parameter.</a:t>
            </a:r>
          </a:p>
          <a:p>
            <a:endParaRPr lang="en-US" dirty="0"/>
          </a:p>
          <a:p>
            <a:r>
              <a:rPr lang="en-US" dirty="0"/>
              <a:t>Size – Set this property to indicate the size of the parameter, for example number of characters in string parameter. It is not necessary to specify size for data types of known and fixed sizes such as DbType.Int32.</a:t>
            </a:r>
          </a:p>
          <a:p>
            <a:endParaRPr lang="en-US" dirty="0"/>
          </a:p>
          <a:p>
            <a:r>
              <a:rPr lang="en-US" dirty="0"/>
              <a:t>Direction – Set this property to indicate whether, the parameter is an input parameter, output parameter or bidirectional parameter or Stored Procedure return Value. We cab use one of the values specified by </a:t>
            </a:r>
            <a:r>
              <a:rPr lang="en-US" dirty="0" err="1"/>
              <a:t>ParameterDirection</a:t>
            </a:r>
            <a:r>
              <a:rPr lang="en-US" dirty="0"/>
              <a:t> Enumeration.</a:t>
            </a:r>
          </a:p>
          <a:p>
            <a:endParaRPr lang="en-US" dirty="0"/>
          </a:p>
          <a:p>
            <a:r>
              <a:rPr lang="en-US" dirty="0"/>
              <a:t>       For example, </a:t>
            </a:r>
            <a:r>
              <a:rPr lang="en-US" dirty="0" err="1"/>
              <a:t>ParameterDirection.Input</a:t>
            </a:r>
            <a:r>
              <a:rPr lang="en-US" dirty="0"/>
              <a:t>, </a:t>
            </a:r>
            <a:r>
              <a:rPr lang="en-US" dirty="0" err="1"/>
              <a:t>ParameterDirection.Output</a:t>
            </a:r>
            <a:r>
              <a:rPr lang="en-US" dirty="0"/>
              <a:t>, </a:t>
            </a:r>
            <a:r>
              <a:rPr lang="en-US" dirty="0" err="1"/>
              <a:t>ParameterDirection.InputOutput</a:t>
            </a:r>
            <a:r>
              <a:rPr lang="en-US" dirty="0"/>
              <a:t> or </a:t>
            </a:r>
            <a:r>
              <a:rPr lang="en-US" dirty="0" err="1"/>
              <a:t>ParameterDirection.ReturnValue</a:t>
            </a:r>
            <a:r>
              <a:rPr lang="en-US" dirty="0"/>
              <a:t>.</a:t>
            </a:r>
          </a:p>
          <a:p>
            <a:endParaRPr lang="en-US" dirty="0"/>
          </a:p>
          <a:p>
            <a:r>
              <a:rPr lang="en-US" dirty="0"/>
              <a:t>5.    Value -  For input or bidirectional parameters, set the Value property before you run the command. For output, bidirectional parameters and for stored procedure return value, you can retrieve the Value property after you run the command.</a:t>
            </a:r>
          </a:p>
        </p:txBody>
      </p:sp>
      <p:sp>
        <p:nvSpPr>
          <p:cNvPr id="4" name="Slide Image Placeholder 3"/>
          <p:cNvSpPr>
            <a:spLocks noGrp="1" noRot="1" noChangeAspect="1"/>
          </p:cNvSpPr>
          <p:nvPr>
            <p:ph type="sldImg"/>
          </p:nvPr>
        </p:nvSpPr>
        <p:spPr/>
      </p:sp>
    </p:spTree>
    <p:extLst>
      <p:ext uri="{BB962C8B-B14F-4D97-AF65-F5344CB8AC3E}">
        <p14:creationId xmlns:p14="http://schemas.microsoft.com/office/powerpoint/2010/main" val="8598779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p:sp>
      <p:sp>
        <p:nvSpPr>
          <p:cNvPr id="5" name="Notes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577941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7" name="Rectangle 3"/>
          <p:cNvSpPr>
            <a:spLocks noGrp="1" noChangeArrowheads="1"/>
          </p:cNvSpPr>
          <p:nvPr>
            <p:ph type="body" idx="1"/>
          </p:nvPr>
        </p:nvSpPr>
        <p:spPr/>
        <p:txBody>
          <a:bodyPr/>
          <a:lstStyle/>
          <a:p>
            <a:r>
              <a:rPr lang="en-US"/>
              <a:t>As previously mentioned to execute DML Commands using the SQLCommand object, users can use the ExecuteNonQuery() method.</a:t>
            </a:r>
          </a:p>
          <a:p>
            <a:r>
              <a:rPr lang="en-US"/>
              <a:t>The slide shows some code snippets of how DML commands can be executed. You could also pass parameters to the DML commands.</a:t>
            </a:r>
          </a:p>
          <a:p>
            <a:endParaRPr lang="en-US" dirty="0"/>
          </a:p>
        </p:txBody>
      </p:sp>
      <p:sp>
        <p:nvSpPr>
          <p:cNvPr id="4" name="Slide Image Placeholder 3"/>
          <p:cNvSpPr>
            <a:spLocks noGrp="1" noRot="1" noChangeAspect="1"/>
          </p:cNvSpPr>
          <p:nvPr>
            <p:ph type="sldImg"/>
          </p:nvPr>
        </p:nvSpPr>
        <p:spPr/>
      </p:sp>
    </p:spTree>
    <p:extLst>
      <p:ext uri="{BB962C8B-B14F-4D97-AF65-F5344CB8AC3E}">
        <p14:creationId xmlns:p14="http://schemas.microsoft.com/office/powerpoint/2010/main" val="7358865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p:sp>
      <p:sp>
        <p:nvSpPr>
          <p:cNvPr id="5" name="Notes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7395581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1" name="Rectangle 3"/>
          <p:cNvSpPr>
            <a:spLocks noGrp="1" noChangeArrowheads="1"/>
          </p:cNvSpPr>
          <p:nvPr>
            <p:ph type="body" idx="1"/>
          </p:nvPr>
        </p:nvSpPr>
        <p:spPr/>
        <p:txBody>
          <a:bodyPr/>
          <a:lstStyle/>
          <a:p>
            <a:r>
              <a:rPr lang="en-US" dirty="0"/>
              <a:t>Managing Commands:</a:t>
            </a:r>
          </a:p>
          <a:p>
            <a:r>
              <a:rPr lang="en-US" dirty="0"/>
              <a:t>ADO. NET provides different methods for command execution and various options for optimizing the execution of a command. </a:t>
            </a:r>
          </a:p>
          <a:p>
            <a:r>
              <a:rPr lang="en-US" dirty="0"/>
              <a:t>Some noteworthy points when working with Commands are as follows:</a:t>
            </a:r>
          </a:p>
          <a:p>
            <a:pPr lvl="1"/>
            <a:r>
              <a:rPr lang="en-US" dirty="0"/>
              <a:t>If a Stored Procedure is being called, then specify a </a:t>
            </a:r>
            <a:r>
              <a:rPr lang="en-US" dirty="0" err="1"/>
              <a:t>CommandType</a:t>
            </a:r>
            <a:r>
              <a:rPr lang="en-US" dirty="0"/>
              <a:t> property </a:t>
            </a:r>
            <a:r>
              <a:rPr lang="en-US" dirty="0" err="1"/>
              <a:t>SQLCommand</a:t>
            </a:r>
            <a:r>
              <a:rPr lang="en-US" dirty="0"/>
              <a:t> to </a:t>
            </a:r>
            <a:r>
              <a:rPr lang="en-US" dirty="0" err="1"/>
              <a:t>StoredProcedure</a:t>
            </a:r>
            <a:r>
              <a:rPr lang="en-US" dirty="0"/>
              <a:t>. This eliminates the need to parse the command before execution, since it is explicitly identified as stored procedure.</a:t>
            </a:r>
          </a:p>
          <a:p>
            <a:pPr lvl="1"/>
            <a:r>
              <a:rPr lang="en-US" dirty="0"/>
              <a:t>Many ADO.NET objects refer to metadata information, for such objects specify the metadata explicitly. </a:t>
            </a:r>
            <a:br>
              <a:rPr lang="en-US" dirty="0"/>
            </a:br>
            <a:r>
              <a:rPr lang="en-US" dirty="0"/>
              <a:t>For example: The </a:t>
            </a:r>
            <a:r>
              <a:rPr lang="en-US" dirty="0" err="1"/>
              <a:t>DataAdapter.Fill</a:t>
            </a:r>
            <a:r>
              <a:rPr lang="en-US" dirty="0"/>
              <a:t> creates a table and columns in </a:t>
            </a:r>
            <a:r>
              <a:rPr lang="en-US" dirty="0" err="1"/>
              <a:t>DataSet</a:t>
            </a:r>
            <a:r>
              <a:rPr lang="en-US" dirty="0"/>
              <a:t> if none exist. </a:t>
            </a:r>
            <a:r>
              <a:rPr lang="en-US" dirty="0" err="1"/>
              <a:t>CommandBuilder</a:t>
            </a:r>
            <a:r>
              <a:rPr lang="en-US" dirty="0"/>
              <a:t> generates </a:t>
            </a:r>
            <a:r>
              <a:rPr lang="en-US" dirty="0" err="1"/>
              <a:t>DataAdapter</a:t>
            </a:r>
            <a:r>
              <a:rPr lang="en-US" dirty="0"/>
              <a:t> command properties for single-table SELECT commands. There is a performance hit each time this feature is used. </a:t>
            </a:r>
          </a:p>
          <a:p>
            <a:pPr lvl="1"/>
            <a:r>
              <a:rPr lang="en-US" dirty="0"/>
              <a:t>Always use </a:t>
            </a:r>
            <a:r>
              <a:rPr lang="en-US" dirty="0" err="1"/>
              <a:t>ExecuteScalar</a:t>
            </a:r>
            <a:r>
              <a:rPr lang="en-US" dirty="0"/>
              <a:t> method when the query returns a single value. Whenever using DMLs, use </a:t>
            </a:r>
            <a:r>
              <a:rPr lang="en-US" dirty="0" err="1"/>
              <a:t>ExecuteNonQuery</a:t>
            </a:r>
            <a:r>
              <a:rPr lang="en-US" dirty="0"/>
              <a:t>. This avoids unnecessary processing to create an empty </a:t>
            </a:r>
            <a:r>
              <a:rPr lang="en-US" dirty="0" err="1"/>
              <a:t>DataReader</a:t>
            </a:r>
            <a:r>
              <a:rPr lang="en-US" dirty="0"/>
              <a:t>.</a:t>
            </a:r>
          </a:p>
          <a:p>
            <a:pPr lvl="1"/>
            <a:r>
              <a:rPr lang="en-US" dirty="0"/>
              <a:t>Test the null values for any columns allowing nulls. You cannot check a parameter value equal to null. Instead you need to write a WHERE clause which will test both cases – when the column is null and parameter is null. For example:</a:t>
            </a:r>
          </a:p>
        </p:txBody>
      </p:sp>
      <p:sp>
        <p:nvSpPr>
          <p:cNvPr id="242693" name="AutoShape 5"/>
          <p:cNvSpPr>
            <a:spLocks noChangeArrowheads="1"/>
          </p:cNvSpPr>
          <p:nvPr/>
        </p:nvSpPr>
        <p:spPr bwMode="auto">
          <a:xfrm>
            <a:off x="2417020" y="7898815"/>
            <a:ext cx="4275667" cy="699276"/>
          </a:xfrm>
          <a:prstGeom prst="roundRect">
            <a:avLst>
              <a:gd name="adj" fmla="val 16667"/>
            </a:avLst>
          </a:prstGeom>
          <a:noFill/>
          <a:ln w="19050">
            <a:solidFill>
              <a:schemeClr val="tx1"/>
            </a:solidFill>
            <a:round/>
            <a:headEnd/>
            <a:tailEnd/>
          </a:ln>
          <a:effectLst/>
        </p:spPr>
        <p:txBody>
          <a:bodyPr wrap="none" lIns="96652" tIns="48327" rIns="96652" bIns="48327" anchor="ctr"/>
          <a:lstStyle/>
          <a:p>
            <a:pPr marL="241631" lvl="1"/>
            <a:r>
              <a:rPr lang="en-US" sz="1000" dirty="0">
                <a:latin typeface="Arial" pitchFamily="34" charset="0"/>
                <a:cs typeface="Arial" pitchFamily="34" charset="0"/>
              </a:rPr>
              <a:t>SELECT * FROM Customers</a:t>
            </a:r>
          </a:p>
          <a:p>
            <a:pPr marL="241631" lvl="1"/>
            <a:r>
              <a:rPr lang="en-US" sz="1000" dirty="0">
                <a:latin typeface="Arial" pitchFamily="34" charset="0"/>
                <a:cs typeface="Arial" pitchFamily="34" charset="0"/>
              </a:rPr>
              <a:t>WHERE (CompanyName=@companyname) OR </a:t>
            </a:r>
          </a:p>
          <a:p>
            <a:pPr marL="241631" lvl="1"/>
            <a:r>
              <a:rPr lang="en-US" sz="1000" dirty="0">
                <a:latin typeface="Arial" pitchFamily="34" charset="0"/>
                <a:cs typeface="Arial" pitchFamily="34" charset="0"/>
              </a:rPr>
              <a:t>(CompanyName IS NULL AND @companyname IS NULL)</a:t>
            </a:r>
          </a:p>
        </p:txBody>
      </p:sp>
      <p:sp>
        <p:nvSpPr>
          <p:cNvPr id="4" name="Slide Image Placeholder 3"/>
          <p:cNvSpPr>
            <a:spLocks noGrp="1" noRot="1" noChangeAspect="1"/>
          </p:cNvSpPr>
          <p:nvPr>
            <p:ph type="sldImg"/>
          </p:nvPr>
        </p:nvSpPr>
        <p:spPr/>
      </p:sp>
    </p:spTree>
    <p:extLst>
      <p:ext uri="{BB962C8B-B14F-4D97-AF65-F5344CB8AC3E}">
        <p14:creationId xmlns:p14="http://schemas.microsoft.com/office/powerpoint/2010/main" val="650151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1" name="Rectangle 3"/>
          <p:cNvSpPr>
            <a:spLocks noGrp="1" noChangeArrowheads="1"/>
          </p:cNvSpPr>
          <p:nvPr>
            <p:ph type="body" idx="1"/>
          </p:nvPr>
        </p:nvSpPr>
        <p:spPr/>
        <p:txBody>
          <a:bodyPr/>
          <a:lstStyle/>
          <a:p>
            <a:r>
              <a:rPr lang="en-US"/>
              <a:t>Managing DataReader:</a:t>
            </a:r>
          </a:p>
          <a:p>
            <a:endParaRPr lang="en-US"/>
          </a:p>
          <a:p>
            <a:r>
              <a:rPr lang="en-US"/>
              <a:t>When do you use DataReader?</a:t>
            </a:r>
          </a:p>
          <a:p>
            <a:endParaRPr lang="en-US"/>
          </a:p>
          <a:p>
            <a:r>
              <a:rPr lang="en-US"/>
              <a:t>As mentioned on the above slide, you can use Data Reader in your application. Also some additional set of recommendations for improving performance while using Data Reader, are as follows:</a:t>
            </a:r>
          </a:p>
          <a:p>
            <a:endParaRPr lang="en-US"/>
          </a:p>
          <a:p>
            <a:pPr lvl="1"/>
            <a:r>
              <a:rPr lang="en-US"/>
              <a:t>Close the DataReader before any of the output parameters are accessed that are associated to the Command. Also once you have finished reading the data close the DataReader.</a:t>
            </a:r>
          </a:p>
          <a:p>
            <a:pPr lvl="1"/>
            <a:r>
              <a:rPr lang="en-US"/>
              <a:t>CommandBehavior.SequentialAccess : It provides a way for the DataReader to handle rows that contain columns with large binary or string values. Rather than loading the entire row, SequentialAccess enables the DataReader to load data as a stream. You can then use the GetBytes or GetChars method to specify a byte location to start the read operation, and a limited buffer size for the data being returned.When you specify SequentialAccess, you are required to read from the columns in the order they are returned, although you are not required to read each column. Once you have read past a location in the returned stream of data, data at or before that location can no longer be read from the DataReader.</a:t>
            </a:r>
            <a:endParaRPr lang="en-US" dirty="0"/>
          </a:p>
        </p:txBody>
      </p:sp>
      <p:sp>
        <p:nvSpPr>
          <p:cNvPr id="4" name="Slide Image Placeholder 3"/>
          <p:cNvSpPr>
            <a:spLocks noGrp="1" noRot="1" noChangeAspect="1"/>
          </p:cNvSpPr>
          <p:nvPr>
            <p:ph type="sldImg"/>
          </p:nvPr>
        </p:nvSpPr>
        <p:spPr/>
      </p:sp>
    </p:spTree>
    <p:extLst>
      <p:ext uri="{BB962C8B-B14F-4D97-AF65-F5344CB8AC3E}">
        <p14:creationId xmlns:p14="http://schemas.microsoft.com/office/powerpoint/2010/main" val="208190910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5" name="Rectangle 3"/>
          <p:cNvSpPr>
            <a:spLocks noGrp="1" noChangeArrowheads="1"/>
          </p:cNvSpPr>
          <p:nvPr>
            <p:ph type="body" idx="1"/>
          </p:nvPr>
        </p:nvSpPr>
        <p:spPr/>
        <p:txBody>
          <a:bodyPr/>
          <a:lstStyle/>
          <a:p>
            <a:r>
              <a:rPr lang="en-US"/>
              <a:t>Add the notes here.</a:t>
            </a:r>
            <a:endParaRPr lang="en-US" dirty="0"/>
          </a:p>
        </p:txBody>
      </p:sp>
      <p:sp>
        <p:nvSpPr>
          <p:cNvPr id="4" name="Slide Image Placeholder 3"/>
          <p:cNvSpPr>
            <a:spLocks noGrp="1" noRot="1" noChangeAspect="1"/>
          </p:cNvSpPr>
          <p:nvPr>
            <p:ph type="sldImg"/>
          </p:nvPr>
        </p:nvSpPr>
        <p:spPr/>
      </p:sp>
    </p:spTree>
    <p:extLst>
      <p:ext uri="{BB962C8B-B14F-4D97-AF65-F5344CB8AC3E}">
        <p14:creationId xmlns:p14="http://schemas.microsoft.com/office/powerpoint/2010/main" val="8330988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5" name="Rectangle 4"/>
          <p:cNvSpPr>
            <a:spLocks noGrp="1" noChangeArrowheads="1"/>
          </p:cNvSpPr>
          <p:nvPr>
            <p:ph type="body" idx="1"/>
          </p:nvPr>
        </p:nvSpPr>
        <p:spPr/>
        <p:txBody>
          <a:bodyPr/>
          <a:lstStyle/>
          <a:p>
            <a:r>
              <a:rPr lang="en-US" dirty="0"/>
              <a:t>In the previous lesson, we have learnt how to connect to the database and also got familiar to objects provided by </a:t>
            </a:r>
            <a:r>
              <a:rPr lang="en-US" dirty="0" err="1"/>
              <a:t>.Net</a:t>
            </a:r>
            <a:r>
              <a:rPr lang="en-US" dirty="0"/>
              <a:t> Provider. In this lesson we will learn to retrieve and modify data using the Command object and the related objects.</a:t>
            </a:r>
          </a:p>
        </p:txBody>
      </p:sp>
      <p:sp>
        <p:nvSpPr>
          <p:cNvPr id="4" name="Slide Image Placeholder 3"/>
          <p:cNvSpPr>
            <a:spLocks noGrp="1" noRot="1" noChangeAspect="1"/>
          </p:cNvSpPr>
          <p:nvPr>
            <p:ph type="sldImg"/>
          </p:nvPr>
        </p:nvSpPr>
        <p:spPr/>
      </p:sp>
    </p:spTree>
    <p:extLst>
      <p:ext uri="{BB962C8B-B14F-4D97-AF65-F5344CB8AC3E}">
        <p14:creationId xmlns:p14="http://schemas.microsoft.com/office/powerpoint/2010/main" val="30886432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9" name="Rectangle 3"/>
          <p:cNvSpPr>
            <a:spLocks noGrp="1" noChangeArrowheads="1"/>
          </p:cNvSpPr>
          <p:nvPr>
            <p:ph type="body" idx="1"/>
          </p:nvPr>
        </p:nvSpPr>
        <p:spPr/>
        <p:txBody>
          <a:bodyPr/>
          <a:lstStyle/>
          <a:p>
            <a:r>
              <a:rPr lang="en-US"/>
              <a:t>Add the notes here.</a:t>
            </a:r>
            <a:endParaRPr lang="en-US" dirty="0"/>
          </a:p>
        </p:txBody>
      </p:sp>
      <p:sp>
        <p:nvSpPr>
          <p:cNvPr id="3" name="Slide Image Placeholder 2"/>
          <p:cNvSpPr>
            <a:spLocks noGrp="1" noRot="1" noChangeAspect="1"/>
          </p:cNvSpPr>
          <p:nvPr>
            <p:ph type="sldImg"/>
          </p:nvPr>
        </p:nvSpPr>
        <p:spPr/>
      </p:sp>
    </p:spTree>
    <p:extLst>
      <p:ext uri="{BB962C8B-B14F-4D97-AF65-F5344CB8AC3E}">
        <p14:creationId xmlns:p14="http://schemas.microsoft.com/office/powerpoint/2010/main" val="41654265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9" name="Rectangle 3"/>
          <p:cNvSpPr>
            <a:spLocks noGrp="1" noChangeArrowheads="1"/>
          </p:cNvSpPr>
          <p:nvPr>
            <p:ph type="body" idx="1"/>
          </p:nvPr>
        </p:nvSpPr>
        <p:spPr/>
        <p:txBody>
          <a:bodyPr/>
          <a:lstStyle/>
          <a:p>
            <a:r>
              <a:rPr lang="en-US"/>
              <a:t>Creating and Executing Commands:</a:t>
            </a:r>
          </a:p>
          <a:p>
            <a:endParaRPr lang="en-US"/>
          </a:p>
          <a:p>
            <a:r>
              <a:rPr lang="en-US"/>
              <a:t>The command classes (OracleCommand and SqlCommand) are used to execute commands on a data source across a connection. Once a connection is established, a command can be used to execute a SQL statement or stored procedure. The SQLCommand represents a TransactSQL statement or stored procedure to execute against a SQL Server database. The SQLCommand class is part of the System.Data.SQLClient namespace. When an instance of SqlCommand is created, the read/write properties are set to their initial values. </a:t>
            </a:r>
          </a:p>
          <a:p>
            <a:endParaRPr lang="en-US"/>
          </a:p>
          <a:p>
            <a:r>
              <a:rPr lang="en-US"/>
              <a:t>A Command object executes SQL statements and stored procedures against the data source using an established Connection. The CommandText property of the Command class contains the SQL statement executed against the data source. The Command object is specific to the type of data source—for example, the .NET Framework data provider for SQL Server includes the SqlCommand object.</a:t>
            </a:r>
          </a:p>
          <a:p>
            <a:endParaRPr lang="en-US" dirty="0"/>
          </a:p>
        </p:txBody>
      </p:sp>
      <p:sp>
        <p:nvSpPr>
          <p:cNvPr id="4" name="Slide Image Placeholder 3"/>
          <p:cNvSpPr>
            <a:spLocks noGrp="1" noRot="1" noChangeAspect="1"/>
          </p:cNvSpPr>
          <p:nvPr>
            <p:ph type="sldImg"/>
          </p:nvPr>
        </p:nvSpPr>
        <p:spPr/>
      </p:sp>
    </p:spTree>
    <p:extLst>
      <p:ext uri="{BB962C8B-B14F-4D97-AF65-F5344CB8AC3E}">
        <p14:creationId xmlns:p14="http://schemas.microsoft.com/office/powerpoint/2010/main" val="5411544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3" name="Rectangle 3"/>
          <p:cNvSpPr>
            <a:spLocks noGrp="1" noChangeArrowheads="1"/>
          </p:cNvSpPr>
          <p:nvPr>
            <p:ph type="body" idx="1"/>
          </p:nvPr>
        </p:nvSpPr>
        <p:spPr>
          <a:xfrm>
            <a:off x="1891041" y="4571999"/>
            <a:ext cx="5178499" cy="4196157"/>
          </a:xfrm>
        </p:spPr>
        <p:txBody>
          <a:bodyPr/>
          <a:lstStyle/>
          <a:p>
            <a:r>
              <a:rPr lang="en-US" dirty="0" err="1"/>
              <a:t>SQLCommand</a:t>
            </a:r>
            <a:r>
              <a:rPr lang="en-US" dirty="0"/>
              <a:t> Constructors:</a:t>
            </a:r>
          </a:p>
          <a:p>
            <a:endParaRPr lang="en-US" dirty="0"/>
          </a:p>
          <a:p>
            <a:r>
              <a:rPr lang="en-US" dirty="0"/>
              <a:t>The </a:t>
            </a:r>
            <a:r>
              <a:rPr lang="en-US" dirty="0" err="1"/>
              <a:t>SQLCommand</a:t>
            </a:r>
            <a:r>
              <a:rPr lang="en-US" dirty="0"/>
              <a:t> class exposes  four constructors:</a:t>
            </a:r>
          </a:p>
          <a:p>
            <a:endParaRPr lang="en-US" dirty="0"/>
          </a:p>
          <a:p>
            <a:pPr lvl="1"/>
            <a:r>
              <a:rPr lang="en-US" dirty="0" err="1"/>
              <a:t>SQLCommand</a:t>
            </a:r>
            <a:r>
              <a:rPr lang="en-US" dirty="0"/>
              <a:t> </a:t>
            </a:r>
            <a:r>
              <a:rPr lang="en-US" dirty="0" err="1"/>
              <a:t>cmd</a:t>
            </a:r>
            <a:r>
              <a:rPr lang="en-US" dirty="0"/>
              <a:t>=new </a:t>
            </a:r>
            <a:r>
              <a:rPr lang="en-US" dirty="0" err="1"/>
              <a:t>SQLCommand</a:t>
            </a:r>
            <a:r>
              <a:rPr lang="en-US" dirty="0"/>
              <a:t>();</a:t>
            </a:r>
          </a:p>
          <a:p>
            <a:pPr lvl="1"/>
            <a:endParaRPr lang="en-US" dirty="0"/>
          </a:p>
          <a:p>
            <a:endParaRPr lang="en-US" dirty="0"/>
          </a:p>
          <a:p>
            <a:r>
              <a:rPr lang="en-US" dirty="0"/>
              <a:t>Creates a new </a:t>
            </a:r>
            <a:r>
              <a:rPr lang="en-US" dirty="0" err="1"/>
              <a:t>SqlCommand</a:t>
            </a:r>
            <a:r>
              <a:rPr lang="en-US" dirty="0"/>
              <a:t> with no properties set and no associated connection.</a:t>
            </a:r>
          </a:p>
          <a:p>
            <a:pPr lvl="1"/>
            <a:endParaRPr lang="en-US" dirty="0"/>
          </a:p>
          <a:p>
            <a:pPr lvl="1"/>
            <a:r>
              <a:rPr lang="en-US" dirty="0" err="1"/>
              <a:t>SQLCommand</a:t>
            </a:r>
            <a:r>
              <a:rPr lang="en-US" dirty="0"/>
              <a:t> </a:t>
            </a:r>
            <a:r>
              <a:rPr lang="en-US" dirty="0" err="1"/>
              <a:t>cmd</a:t>
            </a:r>
            <a:r>
              <a:rPr lang="en-US" dirty="0"/>
              <a:t> = new </a:t>
            </a:r>
            <a:r>
              <a:rPr lang="en-US" dirty="0" err="1"/>
              <a:t>SqlCommand</a:t>
            </a:r>
            <a:r>
              <a:rPr lang="en-US" dirty="0"/>
              <a:t>(String </a:t>
            </a:r>
            <a:r>
              <a:rPr lang="en-US" dirty="0" err="1"/>
              <a:t>CommandText</a:t>
            </a:r>
            <a:r>
              <a:rPr lang="en-US" dirty="0"/>
              <a:t>);</a:t>
            </a:r>
          </a:p>
          <a:p>
            <a:pPr lvl="1"/>
            <a:endParaRPr lang="en-US" dirty="0"/>
          </a:p>
          <a:p>
            <a:r>
              <a:rPr lang="en-US" dirty="0"/>
              <a:t>Creates a new </a:t>
            </a:r>
            <a:r>
              <a:rPr lang="en-US" dirty="0" err="1"/>
              <a:t>SqlCommand</a:t>
            </a:r>
            <a:r>
              <a:rPr lang="en-US" dirty="0"/>
              <a:t> with  the </a:t>
            </a:r>
            <a:r>
              <a:rPr lang="en-US" dirty="0" err="1"/>
              <a:t>CommandText</a:t>
            </a:r>
            <a:r>
              <a:rPr lang="en-US" dirty="0"/>
              <a:t> property set but no associated connection.</a:t>
            </a:r>
          </a:p>
          <a:p>
            <a:pPr lvl="1"/>
            <a:endParaRPr lang="en-US" dirty="0"/>
          </a:p>
          <a:p>
            <a:pPr lvl="1"/>
            <a:r>
              <a:rPr lang="en-US" dirty="0" err="1"/>
              <a:t>SQLCommand</a:t>
            </a:r>
            <a:r>
              <a:rPr lang="en-US" dirty="0"/>
              <a:t> </a:t>
            </a:r>
            <a:r>
              <a:rPr lang="en-US" dirty="0" err="1"/>
              <a:t>cmd</a:t>
            </a:r>
            <a:r>
              <a:rPr lang="en-US" dirty="0"/>
              <a:t> = new </a:t>
            </a:r>
            <a:r>
              <a:rPr lang="en-US" dirty="0" err="1"/>
              <a:t>SqlCommand</a:t>
            </a:r>
            <a:r>
              <a:rPr lang="en-US" dirty="0"/>
              <a:t>(String </a:t>
            </a:r>
            <a:r>
              <a:rPr lang="en-US" dirty="0" err="1"/>
              <a:t>CommandText</a:t>
            </a:r>
            <a:r>
              <a:rPr lang="en-US" dirty="0"/>
              <a:t>, </a:t>
            </a:r>
            <a:r>
              <a:rPr lang="en-US" dirty="0" err="1"/>
              <a:t>SqlConnection</a:t>
            </a:r>
            <a:r>
              <a:rPr lang="en-US" dirty="0"/>
              <a:t> con);</a:t>
            </a:r>
          </a:p>
          <a:p>
            <a:pPr lvl="1"/>
            <a:endParaRPr lang="en-US" dirty="0"/>
          </a:p>
          <a:p>
            <a:r>
              <a:rPr lang="en-US" dirty="0"/>
              <a:t>Creates a new </a:t>
            </a:r>
            <a:r>
              <a:rPr lang="en-US" dirty="0" err="1"/>
              <a:t>SqlCommand</a:t>
            </a:r>
            <a:r>
              <a:rPr lang="en-US" dirty="0"/>
              <a:t> with the </a:t>
            </a:r>
            <a:r>
              <a:rPr lang="en-US" dirty="0" err="1"/>
              <a:t>CommandText</a:t>
            </a:r>
            <a:r>
              <a:rPr lang="en-US" dirty="0"/>
              <a:t> property set  and the specified </a:t>
            </a:r>
            <a:r>
              <a:rPr lang="en-US" dirty="0" err="1"/>
              <a:t>SqlConnection</a:t>
            </a:r>
            <a:r>
              <a:rPr lang="en-US" dirty="0"/>
              <a:t> as the Connection property.</a:t>
            </a:r>
          </a:p>
        </p:txBody>
      </p:sp>
      <p:sp>
        <p:nvSpPr>
          <p:cNvPr id="27655" name="AutoShape 5"/>
          <p:cNvSpPr>
            <a:spLocks noChangeArrowheads="1"/>
          </p:cNvSpPr>
          <p:nvPr/>
        </p:nvSpPr>
        <p:spPr bwMode="auto">
          <a:xfrm>
            <a:off x="2169972" y="5131559"/>
            <a:ext cx="4551680" cy="357787"/>
          </a:xfrm>
          <a:prstGeom prst="roundRect">
            <a:avLst>
              <a:gd name="adj" fmla="val 16667"/>
            </a:avLst>
          </a:prstGeom>
          <a:noFill/>
          <a:ln w="9525">
            <a:solidFill>
              <a:schemeClr val="tx1"/>
            </a:solidFill>
            <a:round/>
            <a:headEnd/>
            <a:tailEnd/>
          </a:ln>
        </p:spPr>
        <p:txBody>
          <a:bodyPr wrap="none" lIns="96652" tIns="48327" rIns="96652" bIns="48327" anchor="ctr"/>
          <a:lstStyle/>
          <a:p>
            <a:endParaRPr lang="en-US" sz="1200" dirty="0">
              <a:latin typeface="Arial" pitchFamily="34" charset="0"/>
              <a:cs typeface="Arial" pitchFamily="34" charset="0"/>
            </a:endParaRPr>
          </a:p>
        </p:txBody>
      </p:sp>
      <p:sp>
        <p:nvSpPr>
          <p:cNvPr id="27656" name="AutoShape 6"/>
          <p:cNvSpPr>
            <a:spLocks noChangeArrowheads="1"/>
          </p:cNvSpPr>
          <p:nvPr/>
        </p:nvSpPr>
        <p:spPr bwMode="auto">
          <a:xfrm>
            <a:off x="2239469" y="5925397"/>
            <a:ext cx="4714240" cy="311629"/>
          </a:xfrm>
          <a:prstGeom prst="roundRect">
            <a:avLst>
              <a:gd name="adj" fmla="val 16667"/>
            </a:avLst>
          </a:prstGeom>
          <a:noFill/>
          <a:ln w="9525">
            <a:solidFill>
              <a:schemeClr val="tx1"/>
            </a:solidFill>
            <a:round/>
            <a:headEnd/>
            <a:tailEnd/>
          </a:ln>
        </p:spPr>
        <p:txBody>
          <a:bodyPr wrap="none" lIns="96652" tIns="48327" rIns="96652" bIns="48327" anchor="ctr"/>
          <a:lstStyle/>
          <a:p>
            <a:endParaRPr lang="en-US" sz="1200" dirty="0">
              <a:latin typeface="Arial" pitchFamily="34" charset="0"/>
              <a:cs typeface="Arial" pitchFamily="34" charset="0"/>
            </a:endParaRPr>
          </a:p>
        </p:txBody>
      </p:sp>
      <p:sp>
        <p:nvSpPr>
          <p:cNvPr id="27657" name="AutoShape 7"/>
          <p:cNvSpPr>
            <a:spLocks noChangeArrowheads="1"/>
          </p:cNvSpPr>
          <p:nvPr/>
        </p:nvSpPr>
        <p:spPr bwMode="auto">
          <a:xfrm>
            <a:off x="2287085" y="6654110"/>
            <a:ext cx="4673600" cy="470021"/>
          </a:xfrm>
          <a:prstGeom prst="roundRect">
            <a:avLst>
              <a:gd name="adj" fmla="val 16667"/>
            </a:avLst>
          </a:prstGeom>
          <a:noFill/>
          <a:ln w="9525">
            <a:solidFill>
              <a:schemeClr val="tx1"/>
            </a:solidFill>
            <a:round/>
            <a:headEnd/>
            <a:tailEnd/>
          </a:ln>
        </p:spPr>
        <p:txBody>
          <a:bodyPr wrap="none" lIns="96652" tIns="48327" rIns="96652" bIns="48327" anchor="ctr"/>
          <a:lstStyle/>
          <a:p>
            <a:endParaRPr lang="en-US" sz="1200" dirty="0">
              <a:latin typeface="Arial" pitchFamily="34" charset="0"/>
              <a:cs typeface="Arial" pitchFamily="34" charset="0"/>
            </a:endParaRPr>
          </a:p>
        </p:txBody>
      </p:sp>
      <p:sp>
        <p:nvSpPr>
          <p:cNvPr id="4" name="Slide Image Placeholder 3"/>
          <p:cNvSpPr>
            <a:spLocks noGrp="1" noRot="1" noChangeAspect="1"/>
          </p:cNvSpPr>
          <p:nvPr>
            <p:ph type="sldImg"/>
          </p:nvPr>
        </p:nvSpPr>
        <p:spPr/>
      </p:sp>
    </p:spTree>
    <p:extLst>
      <p:ext uri="{BB962C8B-B14F-4D97-AF65-F5344CB8AC3E}">
        <p14:creationId xmlns:p14="http://schemas.microsoft.com/office/powerpoint/2010/main" val="26632765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6" name="Rectangle 3"/>
          <p:cNvSpPr>
            <a:spLocks noGrp="1" noChangeArrowheads="1"/>
          </p:cNvSpPr>
          <p:nvPr>
            <p:ph type="body" idx="1"/>
          </p:nvPr>
        </p:nvSpPr>
        <p:spPr/>
        <p:txBody>
          <a:bodyPr/>
          <a:lstStyle/>
          <a:p>
            <a:r>
              <a:rPr lang="en-US" dirty="0" err="1"/>
              <a:t>SQLCommand</a:t>
            </a:r>
            <a:r>
              <a:rPr lang="en-US" dirty="0"/>
              <a:t> Constructors (Contd.):</a:t>
            </a:r>
          </a:p>
          <a:p>
            <a:endParaRPr lang="en-US" dirty="0"/>
          </a:p>
          <a:p>
            <a:r>
              <a:rPr lang="en-US" dirty="0" err="1"/>
              <a:t>SQLCommand</a:t>
            </a:r>
            <a:r>
              <a:rPr lang="en-US" dirty="0"/>
              <a:t> </a:t>
            </a:r>
            <a:r>
              <a:rPr lang="en-US" dirty="0" err="1"/>
              <a:t>cmd</a:t>
            </a:r>
            <a:r>
              <a:rPr lang="en-US" dirty="0"/>
              <a:t> = new </a:t>
            </a:r>
            <a:r>
              <a:rPr lang="en-US" dirty="0" err="1"/>
              <a:t>SqlCommand</a:t>
            </a:r>
            <a:r>
              <a:rPr lang="en-US" dirty="0"/>
              <a:t>(String </a:t>
            </a:r>
            <a:r>
              <a:rPr lang="en-US" dirty="0" err="1"/>
              <a:t>CommandText</a:t>
            </a:r>
            <a:r>
              <a:rPr lang="en-US" dirty="0"/>
              <a:t>, </a:t>
            </a:r>
            <a:r>
              <a:rPr lang="en-US" dirty="0" err="1"/>
              <a:t>SqlConnection</a:t>
            </a:r>
            <a:r>
              <a:rPr lang="en-US" dirty="0"/>
              <a:t> con, </a:t>
            </a:r>
            <a:r>
              <a:rPr lang="en-US" dirty="0" err="1"/>
              <a:t>SqlTransaction</a:t>
            </a:r>
            <a:r>
              <a:rPr lang="en-US" dirty="0"/>
              <a:t> trans);</a:t>
            </a:r>
          </a:p>
          <a:p>
            <a:pPr lvl="1"/>
            <a:endParaRPr lang="en-US" dirty="0"/>
          </a:p>
          <a:p>
            <a:endParaRPr lang="en-US" dirty="0"/>
          </a:p>
          <a:p>
            <a:r>
              <a:rPr lang="en-US" dirty="0"/>
              <a:t>Creates a new </a:t>
            </a:r>
            <a:r>
              <a:rPr lang="en-US" dirty="0" err="1"/>
              <a:t>SqlCommand</a:t>
            </a:r>
            <a:r>
              <a:rPr lang="en-US" dirty="0"/>
              <a:t> with the </a:t>
            </a:r>
            <a:r>
              <a:rPr lang="en-US" dirty="0" err="1"/>
              <a:t>CommandText</a:t>
            </a:r>
            <a:r>
              <a:rPr lang="en-US" dirty="0"/>
              <a:t> property set, the specified </a:t>
            </a:r>
            <a:r>
              <a:rPr lang="en-US" dirty="0" err="1"/>
              <a:t>SqlConnection</a:t>
            </a:r>
            <a:r>
              <a:rPr lang="en-US" dirty="0"/>
              <a:t> as the Connection property and </a:t>
            </a:r>
            <a:r>
              <a:rPr lang="en-US" dirty="0" err="1"/>
              <a:t>SQLTransaction</a:t>
            </a:r>
            <a:r>
              <a:rPr lang="en-US" dirty="0"/>
              <a:t> to for the command to execute in.</a:t>
            </a:r>
          </a:p>
          <a:p>
            <a:endParaRPr lang="en-US" dirty="0"/>
          </a:p>
          <a:p>
            <a:r>
              <a:rPr lang="en-US" dirty="0"/>
              <a:t>The following code snippet shows the creation of a command object.</a:t>
            </a:r>
          </a:p>
          <a:p>
            <a:endParaRPr lang="en-US" dirty="0"/>
          </a:p>
          <a:p>
            <a:endParaRPr lang="en-US" dirty="0"/>
          </a:p>
          <a:p>
            <a:r>
              <a:rPr lang="en-US" dirty="0"/>
              <a:t>//We assume that the </a:t>
            </a:r>
            <a:r>
              <a:rPr lang="en-US" dirty="0" err="1"/>
              <a:t>SqlConnection</a:t>
            </a:r>
            <a:r>
              <a:rPr lang="en-US" dirty="0"/>
              <a:t> object with a name con has already</a:t>
            </a:r>
          </a:p>
          <a:p>
            <a:r>
              <a:rPr lang="en-US" dirty="0"/>
              <a:t>//been created and initialized</a:t>
            </a:r>
          </a:p>
          <a:p>
            <a:r>
              <a:rPr lang="en-US" dirty="0"/>
              <a:t>string </a:t>
            </a:r>
            <a:r>
              <a:rPr lang="en-US" dirty="0" err="1"/>
              <a:t>queryString</a:t>
            </a:r>
            <a:r>
              <a:rPr lang="en-US" dirty="0"/>
              <a:t> = "SELECT </a:t>
            </a:r>
            <a:r>
              <a:rPr lang="en-US" dirty="0" err="1"/>
              <a:t>OrderID</a:t>
            </a:r>
            <a:r>
              <a:rPr lang="en-US" dirty="0"/>
              <a:t>, </a:t>
            </a:r>
            <a:r>
              <a:rPr lang="en-US" dirty="0" err="1"/>
              <a:t>CustomerID</a:t>
            </a:r>
            <a:r>
              <a:rPr lang="en-US" dirty="0"/>
              <a:t> FROM Orders;";</a:t>
            </a:r>
          </a:p>
          <a:p>
            <a:r>
              <a:rPr lang="en-US" dirty="0" err="1"/>
              <a:t>SQLCommand</a:t>
            </a:r>
            <a:r>
              <a:rPr lang="en-US" dirty="0"/>
              <a:t> </a:t>
            </a:r>
            <a:r>
              <a:rPr lang="en-US" dirty="0" err="1"/>
              <a:t>cmd</a:t>
            </a:r>
            <a:r>
              <a:rPr lang="en-US" dirty="0"/>
              <a:t>=new </a:t>
            </a:r>
            <a:r>
              <a:rPr lang="en-US" dirty="0" err="1"/>
              <a:t>SQLCommand</a:t>
            </a:r>
            <a:r>
              <a:rPr lang="en-US" dirty="0"/>
              <a:t>(</a:t>
            </a:r>
            <a:r>
              <a:rPr lang="en-US" dirty="0" err="1"/>
              <a:t>queryString,con</a:t>
            </a:r>
            <a:r>
              <a:rPr lang="en-US" dirty="0"/>
              <a:t>);</a:t>
            </a:r>
          </a:p>
          <a:p>
            <a:r>
              <a:rPr lang="en-US" dirty="0" err="1"/>
              <a:t>con.open</a:t>
            </a:r>
            <a:r>
              <a:rPr lang="en-US" dirty="0"/>
              <a:t>();</a:t>
            </a:r>
          </a:p>
        </p:txBody>
      </p:sp>
      <p:sp>
        <p:nvSpPr>
          <p:cNvPr id="28677" name="AutoShape 4"/>
          <p:cNvSpPr>
            <a:spLocks noChangeArrowheads="1"/>
          </p:cNvSpPr>
          <p:nvPr/>
        </p:nvSpPr>
        <p:spPr bwMode="auto">
          <a:xfrm>
            <a:off x="1892822" y="4838557"/>
            <a:ext cx="4835524" cy="524434"/>
          </a:xfrm>
          <a:prstGeom prst="roundRect">
            <a:avLst>
              <a:gd name="adj" fmla="val 16667"/>
            </a:avLst>
          </a:prstGeom>
          <a:noFill/>
          <a:ln w="9525">
            <a:solidFill>
              <a:schemeClr val="tx1"/>
            </a:solidFill>
            <a:round/>
            <a:headEnd/>
            <a:tailEnd/>
          </a:ln>
        </p:spPr>
        <p:txBody>
          <a:bodyPr wrap="none" lIns="96652" tIns="48327" rIns="96652" bIns="48327" anchor="ctr"/>
          <a:lstStyle/>
          <a:p>
            <a:endParaRPr lang="en-US" sz="1200" dirty="0">
              <a:latin typeface="Arial" pitchFamily="34" charset="0"/>
              <a:cs typeface="Arial" pitchFamily="34" charset="0"/>
            </a:endParaRPr>
          </a:p>
        </p:txBody>
      </p:sp>
      <p:sp>
        <p:nvSpPr>
          <p:cNvPr id="28678" name="AutoShape 5"/>
          <p:cNvSpPr>
            <a:spLocks noChangeArrowheads="1"/>
          </p:cNvSpPr>
          <p:nvPr/>
        </p:nvSpPr>
        <p:spPr bwMode="auto">
          <a:xfrm>
            <a:off x="1902903" y="6464810"/>
            <a:ext cx="4573537" cy="1041529"/>
          </a:xfrm>
          <a:prstGeom prst="roundRect">
            <a:avLst>
              <a:gd name="adj" fmla="val 16667"/>
            </a:avLst>
          </a:prstGeom>
          <a:noFill/>
          <a:ln w="9525">
            <a:solidFill>
              <a:schemeClr val="tx1"/>
            </a:solidFill>
            <a:round/>
            <a:headEnd/>
            <a:tailEnd/>
          </a:ln>
        </p:spPr>
        <p:txBody>
          <a:bodyPr wrap="none" lIns="96652" tIns="48327" rIns="96652" bIns="48327" anchor="ctr"/>
          <a:lstStyle/>
          <a:p>
            <a:endParaRPr lang="en-US" sz="1200" dirty="0">
              <a:latin typeface="Arial" pitchFamily="34" charset="0"/>
              <a:cs typeface="Arial" pitchFamily="34" charset="0"/>
            </a:endParaRPr>
          </a:p>
        </p:txBody>
      </p:sp>
      <p:sp>
        <p:nvSpPr>
          <p:cNvPr id="4" name="Slide Image Placeholder 3"/>
          <p:cNvSpPr>
            <a:spLocks noGrp="1" noRot="1" noChangeAspect="1"/>
          </p:cNvSpPr>
          <p:nvPr>
            <p:ph type="sldImg"/>
          </p:nvPr>
        </p:nvSpPr>
        <p:spPr/>
      </p:sp>
    </p:spTree>
    <p:extLst>
      <p:ext uri="{BB962C8B-B14F-4D97-AF65-F5344CB8AC3E}">
        <p14:creationId xmlns:p14="http://schemas.microsoft.com/office/powerpoint/2010/main" val="3470827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1" name="Rectangle 3"/>
          <p:cNvSpPr>
            <a:spLocks noGrp="1" noChangeArrowheads="1"/>
          </p:cNvSpPr>
          <p:nvPr>
            <p:ph type="body" idx="1"/>
          </p:nvPr>
        </p:nvSpPr>
        <p:spPr/>
        <p:txBody>
          <a:bodyPr>
            <a:normAutofit lnSpcReduction="10000"/>
          </a:bodyPr>
          <a:lstStyle/>
          <a:p>
            <a:r>
              <a:rPr lang="en-US" dirty="0" err="1"/>
              <a:t>SQLCommand</a:t>
            </a:r>
            <a:r>
              <a:rPr lang="en-US" dirty="0"/>
              <a:t> Members:</a:t>
            </a:r>
          </a:p>
          <a:p>
            <a:endParaRPr lang="en-US" dirty="0"/>
          </a:p>
          <a:p>
            <a:r>
              <a:rPr lang="en-US" dirty="0"/>
              <a:t>The </a:t>
            </a:r>
            <a:r>
              <a:rPr lang="en-US" dirty="0" err="1"/>
              <a:t>SQLCommand</a:t>
            </a:r>
            <a:r>
              <a:rPr lang="en-US" dirty="0"/>
              <a:t> class also exposes various properties and methods. Some </a:t>
            </a:r>
          </a:p>
          <a:p>
            <a:r>
              <a:rPr lang="en-US" dirty="0"/>
              <a:t>of them are as follows:</a:t>
            </a:r>
          </a:p>
          <a:p>
            <a:endParaRPr lang="en-US" dirty="0"/>
          </a:p>
          <a:p>
            <a:r>
              <a:rPr lang="en-US" dirty="0" err="1"/>
              <a:t>CommandText</a:t>
            </a:r>
            <a:r>
              <a:rPr lang="en-US" dirty="0"/>
              <a:t> - Gets or sets the Transact-SQL statement or stored procedure to execute at the data source.</a:t>
            </a:r>
          </a:p>
          <a:p>
            <a:endParaRPr lang="en-US" dirty="0"/>
          </a:p>
          <a:p>
            <a:r>
              <a:rPr lang="en-US" dirty="0" err="1"/>
              <a:t>CommandTimeout</a:t>
            </a:r>
            <a:r>
              <a:rPr lang="en-US" dirty="0"/>
              <a:t>- Gets or sets the wait time before terminating the attempt to execute a command and generating an error.</a:t>
            </a:r>
          </a:p>
          <a:p>
            <a:endParaRPr lang="en-US" dirty="0"/>
          </a:p>
          <a:p>
            <a:r>
              <a:rPr lang="en-US" dirty="0" err="1"/>
              <a:t>CommandType</a:t>
            </a:r>
            <a:r>
              <a:rPr lang="en-US" dirty="0"/>
              <a:t>- Gets or sets a value indicating how the </a:t>
            </a:r>
            <a:r>
              <a:rPr lang="en-US" dirty="0" err="1"/>
              <a:t>CommandText</a:t>
            </a:r>
            <a:r>
              <a:rPr lang="en-US" dirty="0"/>
              <a:t> property is to be interpreted either Text or </a:t>
            </a:r>
            <a:r>
              <a:rPr lang="en-US" dirty="0" err="1"/>
              <a:t>TableDirect</a:t>
            </a:r>
            <a:r>
              <a:rPr lang="en-US" dirty="0"/>
              <a:t> or </a:t>
            </a:r>
            <a:r>
              <a:rPr lang="en-US" dirty="0" err="1"/>
              <a:t>StoredProcedure</a:t>
            </a:r>
            <a:r>
              <a:rPr lang="en-US" dirty="0"/>
              <a:t>. Wherein the command type as text indicates a SQL statement, </a:t>
            </a:r>
            <a:r>
              <a:rPr lang="en-US" dirty="0" err="1"/>
              <a:t>TableDirect</a:t>
            </a:r>
            <a:r>
              <a:rPr lang="en-US" dirty="0"/>
              <a:t> indicates a table name whose columns are returned and </a:t>
            </a:r>
            <a:r>
              <a:rPr lang="en-US" dirty="0" err="1"/>
              <a:t>StoredProcedure</a:t>
            </a:r>
            <a:r>
              <a:rPr lang="en-US" dirty="0"/>
              <a:t> specifies the name of the stored procedure.</a:t>
            </a:r>
          </a:p>
          <a:p>
            <a:endParaRPr lang="en-US" dirty="0"/>
          </a:p>
          <a:p>
            <a:r>
              <a:rPr lang="en-US" dirty="0"/>
              <a:t>Parameters -Retrieves the </a:t>
            </a:r>
            <a:r>
              <a:rPr lang="en-US" dirty="0" err="1"/>
              <a:t>SqlParameterCollection</a:t>
            </a:r>
            <a:r>
              <a:rPr lang="en-US" dirty="0"/>
              <a:t>.</a:t>
            </a:r>
          </a:p>
          <a:p>
            <a:endParaRPr lang="en-US" dirty="0"/>
          </a:p>
          <a:p>
            <a:r>
              <a:rPr lang="en-US" dirty="0"/>
              <a:t>Transaction- Specifies the transaction in which the </a:t>
            </a:r>
            <a:r>
              <a:rPr lang="en-US" dirty="0" err="1"/>
              <a:t>SqlCommand</a:t>
            </a:r>
            <a:r>
              <a:rPr lang="en-US" dirty="0"/>
              <a:t> executes.</a:t>
            </a:r>
          </a:p>
          <a:p>
            <a:endParaRPr lang="en-US" dirty="0"/>
          </a:p>
          <a:p>
            <a:r>
              <a:rPr lang="en-US" dirty="0" err="1"/>
              <a:t>CreateParameter</a:t>
            </a:r>
            <a:r>
              <a:rPr lang="en-US" dirty="0"/>
              <a:t>()- This method creates a new instance of a </a:t>
            </a:r>
            <a:r>
              <a:rPr lang="en-US" dirty="0" err="1"/>
              <a:t>SqlParameter</a:t>
            </a:r>
            <a:r>
              <a:rPr lang="en-US" dirty="0"/>
              <a:t> object</a:t>
            </a:r>
          </a:p>
          <a:p>
            <a:endParaRPr lang="en-US" dirty="0"/>
          </a:p>
          <a:p>
            <a:r>
              <a:rPr lang="en-US" dirty="0" err="1"/>
              <a:t>ExecutingNonQuery</a:t>
            </a:r>
            <a:r>
              <a:rPr lang="en-US" dirty="0"/>
              <a:t>() - This method is used for executing commands that do not return result set, such as update, insert or delete commands. The </a:t>
            </a:r>
            <a:r>
              <a:rPr lang="en-US" dirty="0" err="1"/>
              <a:t>ExecuteNonQuery</a:t>
            </a:r>
            <a:r>
              <a:rPr lang="en-US" dirty="0"/>
              <a:t> method return an integer value indicating the number of rows affected by the command. For all other types of commands –1 is returned. </a:t>
            </a:r>
          </a:p>
        </p:txBody>
      </p:sp>
      <p:sp>
        <p:nvSpPr>
          <p:cNvPr id="4" name="Slide Image Placeholder 3"/>
          <p:cNvSpPr>
            <a:spLocks noGrp="1" noRot="1" noChangeAspect="1"/>
          </p:cNvSpPr>
          <p:nvPr>
            <p:ph type="sldImg"/>
          </p:nvPr>
        </p:nvSpPr>
        <p:spPr/>
      </p:sp>
    </p:spTree>
    <p:extLst>
      <p:ext uri="{BB962C8B-B14F-4D97-AF65-F5344CB8AC3E}">
        <p14:creationId xmlns:p14="http://schemas.microsoft.com/office/powerpoint/2010/main" val="22161480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3"/>
          <p:cNvSpPr>
            <a:spLocks noGrp="1" noChangeArrowheads="1"/>
          </p:cNvSpPr>
          <p:nvPr>
            <p:ph type="body" idx="1"/>
          </p:nvPr>
        </p:nvSpPr>
        <p:spPr/>
        <p:txBody>
          <a:bodyPr/>
          <a:lstStyle/>
          <a:p>
            <a:r>
              <a:rPr lang="en-US"/>
              <a:t>SQLCommand Members:</a:t>
            </a:r>
          </a:p>
          <a:p>
            <a:endParaRPr lang="en-US"/>
          </a:p>
          <a:p>
            <a:r>
              <a:rPr lang="en-US"/>
              <a:t>ExecuteReader()-This method sends the CommandText to the Connection and builds a SqlDataReader. </a:t>
            </a:r>
          </a:p>
          <a:p>
            <a:endParaRPr lang="en-US"/>
          </a:p>
          <a:p>
            <a:r>
              <a:rPr lang="en-US"/>
              <a:t>ExecuteScalar()- The ExecuteScalar() method returns the first column of the first row in the result set; all other columns and rows are ignored. This method is particularly useful for returning aggregate values, such as the result of  a  “SELECT COUNT(*)” SQL statement. Using this method is less code intensive, and requires fewer system resources than using ExecuteReader() and then invoking the DataReader.Read() method to get the returned value. The ExecuteReader() method creates a datareader stream on the connection, preventing anything from using the connection until the datareader is closed; ExcecuteScalar() does not do this.</a:t>
            </a:r>
          </a:p>
          <a:p>
            <a:endParaRPr lang="en-US"/>
          </a:p>
          <a:p>
            <a:r>
              <a:rPr lang="en-US"/>
              <a:t>Cancel() – Tries to cancel execution of a SqlCommand.</a:t>
            </a:r>
          </a:p>
          <a:p>
            <a:endParaRPr lang="en-US" dirty="0"/>
          </a:p>
        </p:txBody>
      </p:sp>
      <p:sp>
        <p:nvSpPr>
          <p:cNvPr id="4" name="Slide Image Placeholder 3"/>
          <p:cNvSpPr>
            <a:spLocks noGrp="1" noRot="1" noChangeAspect="1"/>
          </p:cNvSpPr>
          <p:nvPr>
            <p:ph type="sldImg"/>
          </p:nvPr>
        </p:nvSpPr>
        <p:spPr/>
      </p:sp>
    </p:spTree>
    <p:extLst>
      <p:ext uri="{BB962C8B-B14F-4D97-AF65-F5344CB8AC3E}">
        <p14:creationId xmlns:p14="http://schemas.microsoft.com/office/powerpoint/2010/main" val="12093330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9" name="Rectangle 3"/>
          <p:cNvSpPr>
            <a:spLocks noGrp="1" noChangeArrowheads="1"/>
          </p:cNvSpPr>
          <p:nvPr>
            <p:ph type="body" idx="1"/>
          </p:nvPr>
        </p:nvSpPr>
        <p:spPr/>
        <p:txBody>
          <a:bodyPr/>
          <a:lstStyle/>
          <a:p>
            <a:r>
              <a:rPr lang="en-US"/>
              <a:t>SqlDataReader:</a:t>
            </a:r>
          </a:p>
          <a:p>
            <a:endParaRPr lang="en-US"/>
          </a:p>
          <a:p>
            <a:r>
              <a:rPr lang="en-US"/>
              <a:t>SqlDataReader provides a means of reading a forward-only stream of data records from a SQL Server data source. To create a SqlDataReader, you must call the ExecuteReader method of the SqlCommand object, instead of directly using a constructor.</a:t>
            </a:r>
          </a:p>
          <a:p>
            <a:pPr lvl="1"/>
            <a:endParaRPr lang="en-US"/>
          </a:p>
          <a:p>
            <a:pPr lvl="1"/>
            <a:r>
              <a:rPr lang="en-US"/>
              <a:t>SqlDataReader reader = command.ExecuteReader();</a:t>
            </a:r>
          </a:p>
          <a:p>
            <a:pPr lvl="1"/>
            <a:endParaRPr lang="en-US"/>
          </a:p>
          <a:p>
            <a:r>
              <a:rPr lang="en-US"/>
              <a:t>Because the SqlDataReader object supports such a minimal set of features, it’s extremely fast and lightweight.  The disadvantage of using a SqlDataReader object is that it requires an open database connection and increases network activity.</a:t>
            </a:r>
          </a:p>
          <a:p>
            <a:r>
              <a:rPr lang="en-US"/>
              <a:t>The SqlDataReader is a good choice when retrieving large amounts of data; only one row of data will be cached in memory at a time.  You should always call the Close method when you are through; using the SqlDataReader object, as well as closing the SqlDataReader object’s database connection.  Otherwise the connection won’t be closed until the Garbage Collector gets around to collecting the object.  One possible way is to use the CloseConnection enumeration on the ExecuteReader method.  This tells the Command object to automatically close the database connection when the SqlDataReader’s Close method is called. </a:t>
            </a:r>
            <a:endParaRPr lang="en-US" dirty="0"/>
          </a:p>
        </p:txBody>
      </p:sp>
      <p:sp>
        <p:nvSpPr>
          <p:cNvPr id="31751" name="AutoShape 5"/>
          <p:cNvSpPr>
            <a:spLocks noChangeArrowheads="1"/>
          </p:cNvSpPr>
          <p:nvPr/>
        </p:nvSpPr>
        <p:spPr bwMode="auto">
          <a:xfrm>
            <a:off x="2133600" y="5556948"/>
            <a:ext cx="3982720" cy="400050"/>
          </a:xfrm>
          <a:prstGeom prst="roundRect">
            <a:avLst>
              <a:gd name="adj" fmla="val 16667"/>
            </a:avLst>
          </a:prstGeom>
          <a:noFill/>
          <a:ln w="9525">
            <a:solidFill>
              <a:schemeClr val="tx1"/>
            </a:solidFill>
            <a:round/>
            <a:headEnd/>
            <a:tailEnd/>
          </a:ln>
        </p:spPr>
        <p:txBody>
          <a:bodyPr wrap="none" lIns="96652" tIns="48327" rIns="96652" bIns="48327" anchor="ctr"/>
          <a:lstStyle/>
          <a:p>
            <a:endParaRPr lang="en-US" sz="1200" dirty="0">
              <a:latin typeface="Arial" pitchFamily="34" charset="0"/>
              <a:cs typeface="Arial" pitchFamily="34" charset="0"/>
            </a:endParaRPr>
          </a:p>
        </p:txBody>
      </p:sp>
      <p:sp>
        <p:nvSpPr>
          <p:cNvPr id="4" name="Slide Image Placeholder 3"/>
          <p:cNvSpPr>
            <a:spLocks noGrp="1" noRot="1" noChangeAspect="1"/>
          </p:cNvSpPr>
          <p:nvPr>
            <p:ph type="sldImg"/>
          </p:nvPr>
        </p:nvSpPr>
        <p:spPr/>
      </p:sp>
    </p:spTree>
    <p:extLst>
      <p:ext uri="{BB962C8B-B14F-4D97-AF65-F5344CB8AC3E}">
        <p14:creationId xmlns:p14="http://schemas.microsoft.com/office/powerpoint/2010/main" val="2750828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3" name="Rectangle 3"/>
          <p:cNvSpPr>
            <a:spLocks noGrp="1" noChangeArrowheads="1"/>
          </p:cNvSpPr>
          <p:nvPr>
            <p:ph type="body" idx="1"/>
          </p:nvPr>
        </p:nvSpPr>
        <p:spPr/>
        <p:txBody>
          <a:bodyPr>
            <a:normAutofit lnSpcReduction="10000"/>
          </a:bodyPr>
          <a:lstStyle/>
          <a:p>
            <a:r>
              <a:rPr lang="en-US"/>
              <a:t>SqlDataReader Members: </a:t>
            </a:r>
          </a:p>
          <a:p>
            <a:endParaRPr lang="en-US"/>
          </a:p>
          <a:p>
            <a:r>
              <a:rPr lang="en-US"/>
              <a:t>The SqlDataReader class also has various properties and methods. These are </a:t>
            </a:r>
          </a:p>
          <a:p>
            <a:r>
              <a:rPr lang="en-US"/>
              <a:t>some of the members:-</a:t>
            </a:r>
          </a:p>
          <a:p>
            <a:endParaRPr lang="en-US"/>
          </a:p>
          <a:p>
            <a:r>
              <a:rPr lang="en-US"/>
              <a:t>HasRows - Gets a value that indicates whether the SqlDataReader contains one or more rows </a:t>
            </a:r>
          </a:p>
          <a:p>
            <a:endParaRPr lang="en-US"/>
          </a:p>
          <a:p>
            <a:r>
              <a:rPr lang="en-US"/>
              <a:t>IsClosed - Indicates whether the data reader is closed by retrieving a value</a:t>
            </a:r>
          </a:p>
          <a:p>
            <a:endParaRPr lang="en-US"/>
          </a:p>
          <a:p>
            <a:r>
              <a:rPr lang="en-US"/>
              <a:t>Item – Gets the value of a column in its native format </a:t>
            </a:r>
          </a:p>
          <a:p>
            <a:endParaRPr lang="en-US"/>
          </a:p>
          <a:p>
            <a:r>
              <a:rPr lang="en-US"/>
              <a:t>FieldCount - Retrieves number of columns in the current row </a:t>
            </a:r>
          </a:p>
          <a:p>
            <a:endParaRPr lang="en-US"/>
          </a:p>
          <a:p>
            <a:r>
              <a:rPr lang="en-US"/>
              <a:t>Close()- Closes the SqlDataReader object</a:t>
            </a:r>
          </a:p>
          <a:p>
            <a:endParaRPr lang="en-US"/>
          </a:p>
          <a:p>
            <a:r>
              <a:rPr lang="en-US"/>
              <a:t>GetName()- Gets the name of the specified column </a:t>
            </a:r>
          </a:p>
          <a:p>
            <a:endParaRPr lang="en-US"/>
          </a:p>
          <a:p>
            <a:r>
              <a:rPr lang="en-US"/>
              <a:t>GetOrdinal()- Gets the column ordinal, by providing the name of the column</a:t>
            </a:r>
          </a:p>
          <a:p>
            <a:endParaRPr lang="en-US"/>
          </a:p>
          <a:p>
            <a:r>
              <a:rPr lang="en-US"/>
              <a:t>Read()- Moves forward the SqlDataReader to the next record </a:t>
            </a:r>
          </a:p>
          <a:p>
            <a:endParaRPr lang="en-US"/>
          </a:p>
          <a:p>
            <a:r>
              <a:rPr lang="en-US"/>
              <a:t>NextResults() - Moves forward the data reader to the next result, when reading the results of batch Transact-SQL statements. </a:t>
            </a:r>
          </a:p>
          <a:p>
            <a:endParaRPr lang="en-US"/>
          </a:p>
          <a:p>
            <a:r>
              <a:rPr lang="en-US"/>
              <a:t>GetXXX() - Gets the value of the specified column as a XXXX where XXXX is a datatype. For example, GetBoolean(), GetChar(), GetDecimal()  </a:t>
            </a:r>
            <a:endParaRPr lang="en-US" dirty="0"/>
          </a:p>
        </p:txBody>
      </p:sp>
      <p:sp>
        <p:nvSpPr>
          <p:cNvPr id="4" name="Slide Image Placeholder 3"/>
          <p:cNvSpPr>
            <a:spLocks noGrp="1" noRot="1" noChangeAspect="1"/>
          </p:cNvSpPr>
          <p:nvPr>
            <p:ph type="sldImg"/>
          </p:nvPr>
        </p:nvSpPr>
        <p:spPr/>
      </p:sp>
    </p:spTree>
    <p:extLst>
      <p:ext uri="{BB962C8B-B14F-4D97-AF65-F5344CB8AC3E}">
        <p14:creationId xmlns:p14="http://schemas.microsoft.com/office/powerpoint/2010/main" val="340414196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slideMaster" Target="../slideMasters/slideMaster1.xml"/><Relationship Id="rId1" Type="http://schemas.openxmlformats.org/officeDocument/2006/relationships/tags" Target="../tags/tag1.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3.xml"/><Relationship Id="rId7" Type="http://schemas.openxmlformats.org/officeDocument/2006/relationships/image" Target="../media/image6.emf"/><Relationship Id="rId2" Type="http://schemas.openxmlformats.org/officeDocument/2006/relationships/tags" Target="../tags/tag2.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slideMaster" Target="../slideMasters/slideMaster1.xml"/><Relationship Id="rId4" Type="http://schemas.openxmlformats.org/officeDocument/2006/relationships/tags" Target="../tags/tag4.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Master" Target="../slideMasters/slideMaster1.xml"/><Relationship Id="rId1" Type="http://schemas.openxmlformats.org/officeDocument/2006/relationships/tags" Target="../tags/tag7.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Cover1">
    <p:bg>
      <p:bgPr>
        <a:solidFill>
          <a:schemeClr val="bg1"/>
        </a:solidFill>
        <a:effectLst/>
      </p:bgPr>
    </p:bg>
    <p:spTree>
      <p:nvGrpSpPr>
        <p:cNvPr id="1" name=""/>
        <p:cNvGrpSpPr/>
        <p:nvPr/>
      </p:nvGrpSpPr>
      <p:grpSpPr>
        <a:xfrm>
          <a:off x="0" y="0"/>
          <a:ext cx="0" cy="0"/>
          <a:chOff x="0" y="0"/>
          <a:chExt cx="0" cy="0"/>
        </a:xfrm>
      </p:grpSpPr>
      <p:sp>
        <p:nvSpPr>
          <p:cNvPr id="2" name="Rectangle 1"/>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5" name="Graphic 97">
            <a:extLst>
              <a:ext uri="{FF2B5EF4-FFF2-40B4-BE49-F238E27FC236}">
                <a16:creationId xmlns:a16="http://schemas.microsoft.com/office/drawing/2014/main" id="{46279687-00F0-4823-8159-585447C125F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flipH="1">
            <a:off x="3845575" y="0"/>
            <a:ext cx="5298425" cy="6858000"/>
          </a:xfrm>
          <a:prstGeom prst="rect">
            <a:avLst/>
          </a:prstGeom>
        </p:spPr>
      </p:pic>
      <p:sp>
        <p:nvSpPr>
          <p:cNvPr id="11" name="Title 1"/>
          <p:cNvSpPr>
            <a:spLocks noGrp="1"/>
          </p:cNvSpPr>
          <p:nvPr>
            <p:ph type="ctrTitle" hasCustomPrompt="1"/>
          </p:nvPr>
        </p:nvSpPr>
        <p:spPr>
          <a:xfrm>
            <a:off x="305991" y="3068961"/>
            <a:ext cx="3725949"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ct val="100000"/>
              </a:lnSpc>
              <a:defRPr lang="en-US" sz="3200" b="0" dirty="0">
                <a:solidFill>
                  <a:srgbClr val="0070AD"/>
                </a:solidFill>
              </a:defRPr>
            </a:lvl1pPr>
          </a:lstStyle>
          <a:p>
            <a:pPr marL="0" lvl="0"/>
            <a:r>
              <a:rPr lang="en-US" dirty="0"/>
              <a:t>Click to insert title</a:t>
            </a:r>
          </a:p>
        </p:txBody>
      </p:sp>
      <p:sp>
        <p:nvSpPr>
          <p:cNvPr id="12" name="Subtitle 2"/>
          <p:cNvSpPr>
            <a:spLocks noGrp="1"/>
          </p:cNvSpPr>
          <p:nvPr>
            <p:ph type="subTitle" idx="1" hasCustomPrompt="1"/>
          </p:nvPr>
        </p:nvSpPr>
        <p:spPr>
          <a:xfrm>
            <a:off x="305991" y="3932560"/>
            <a:ext cx="3725949"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ormAutofit/>
          </a:bodyPr>
          <a:lstStyle>
            <a:lvl1pPr marL="0" marR="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lang="en-US" sz="2400" dirty="0">
                <a:solidFill>
                  <a:srgbClr val="0070AD"/>
                </a:solidFill>
              </a:defRPr>
            </a:lvl1pPr>
          </a:lstStyle>
          <a:p>
            <a:pPr marL="0" lvl="0"/>
            <a:r>
              <a:rPr lang="en-US" dirty="0"/>
              <a:t>Click to insert presenter, location, and date</a:t>
            </a:r>
          </a:p>
        </p:txBody>
      </p:sp>
      <p:pic>
        <p:nvPicPr>
          <p:cNvPr id="7" name="Graphic 9">
            <a:extLst>
              <a:ext uri="{FF2B5EF4-FFF2-40B4-BE49-F238E27FC236}">
                <a16:creationId xmlns:a16="http://schemas.microsoft.com/office/drawing/2014/main" id="{C3D2EC56-D17C-4A75-8178-C69397BC735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05991" y="6101473"/>
            <a:ext cx="1714500" cy="510013"/>
          </a:xfrm>
          <a:prstGeom prst="rect">
            <a:avLst/>
          </a:prstGeom>
        </p:spPr>
      </p:pic>
    </p:spTree>
    <p:extLst>
      <p:ext uri="{BB962C8B-B14F-4D97-AF65-F5344CB8AC3E}">
        <p14:creationId xmlns:p14="http://schemas.microsoft.com/office/powerpoint/2010/main" val="1370484708"/>
      </p:ext>
    </p:extLst>
  </p:cSld>
  <p:clrMapOvr>
    <a:masterClrMapping/>
  </p:clrMapOvr>
  <p:hf sldNum="0" hdr="0" dt="0"/>
  <p:extLst mod="1">
    <p:ext uri="{DCECCB84-F9BA-43D5-87BE-67443E8EF086}">
      <p15:sldGuideLst xmlns:p15="http://schemas.microsoft.com/office/powerpoint/2012/main">
        <p15:guide id="3" pos="5414">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LessonObjectiv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6" y="1494768"/>
            <a:ext cx="6793764"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pic>
        <p:nvPicPr>
          <p:cNvPr id="5" name="Picture 4">
            <a:extLst>
              <a:ext uri="{FF2B5EF4-FFF2-40B4-BE49-F238E27FC236}">
                <a16:creationId xmlns:a16="http://schemas.microsoft.com/office/drawing/2014/main" id="{AE2A6DDD-27BC-437F-AA4C-6E178F77FB62}"/>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spTree>
    <p:extLst>
      <p:ext uri="{BB962C8B-B14F-4D97-AF65-F5344CB8AC3E}">
        <p14:creationId xmlns:p14="http://schemas.microsoft.com/office/powerpoint/2010/main" val="23718724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1" y="3"/>
          <a:ext cx="135749" cy="143985"/>
        </p:xfrm>
        <a:graphic>
          <a:graphicData uri="http://schemas.openxmlformats.org/presentationml/2006/ole">
            <mc:AlternateContent xmlns:mc="http://schemas.openxmlformats.org/markup-compatibility/2006">
              <mc:Choice xmlns:v="urn:schemas-microsoft-com:vml" Requires="v">
                <p:oleObj spid="_x0000_s34821" name="think-cell Slide" r:id="rId6" imgW="360" imgH="360" progId="">
                  <p:embed/>
                </p:oleObj>
              </mc:Choice>
              <mc:Fallback>
                <p:oleObj name="think-cell Slide" r:id="rId6" imgW="360" imgH="360" progId="">
                  <p:embed/>
                  <p:pic>
                    <p:nvPicPr>
                      <p:cNvPr id="4"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 y="3"/>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1494768"/>
            <a:ext cx="8539494"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26440627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Dem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8" y="1494768"/>
            <a:ext cx="6649748"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174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20272" y="1828800"/>
            <a:ext cx="2103120" cy="15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a:extLst>
              <a:ext uri="{FF2B5EF4-FFF2-40B4-BE49-F238E27FC236}">
                <a16:creationId xmlns:a16="http://schemas.microsoft.com/office/drawing/2014/main" id="{30AAD683-2935-4B5C-A9D1-E6A7FCABF134}"/>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020272" y="1828800"/>
            <a:ext cx="2103120" cy="15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900405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7" y="1494768"/>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19458" name="Picture 2" descr="http://www.strategic-resume.com/wp-content/uploads/2015/08/SummaryIc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http://www.strategic-resume.com/wp-content/uploads/2015/08/SummaryIcon.png">
            <a:extLst>
              <a:ext uri="{FF2B5EF4-FFF2-40B4-BE49-F238E27FC236}">
                <a16:creationId xmlns:a16="http://schemas.microsoft.com/office/drawing/2014/main" id="{3D9545E5-10E7-4D7A-BA8A-3FDEBCB61FA8}"/>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03254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Assessm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7" y="1494768"/>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204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a:extLst>
              <a:ext uri="{FF2B5EF4-FFF2-40B4-BE49-F238E27FC236}">
                <a16:creationId xmlns:a16="http://schemas.microsoft.com/office/drawing/2014/main" id="{494A4493-5AB0-42C7-9EB1-193409AF72D3}"/>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3277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2.sv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Title Placeholder 3">
            <a:extLst>
              <a:ext uri="{FF2B5EF4-FFF2-40B4-BE49-F238E27FC236}">
                <a16:creationId xmlns:a16="http://schemas.microsoft.com/office/drawing/2014/main" id="{509B218C-0963-489A-AA77-3748FFA421C5}"/>
              </a:ext>
            </a:extLst>
          </p:cNvPr>
          <p:cNvSpPr>
            <a:spLocks noGrp="1"/>
          </p:cNvSpPr>
          <p:nvPr>
            <p:ph type="title"/>
          </p:nvPr>
        </p:nvSpPr>
        <p:spPr>
          <a:xfrm>
            <a:off x="305991" y="413387"/>
            <a:ext cx="8532019" cy="855026"/>
          </a:xfrm>
          <a:prstGeom prst="rect">
            <a:avLst/>
          </a:prstGeom>
        </p:spPr>
        <p:txBody>
          <a:bodyPr vert="horz" lIns="0" tIns="0" rIns="0" bIns="0" rtlCol="0" anchor="t">
            <a:normAutofit/>
          </a:bodyPr>
          <a:lstStyle/>
          <a:p>
            <a:r>
              <a:rPr lang="fr-FR" dirty="0"/>
              <a:t>Modifiez le style du titre</a:t>
            </a:r>
            <a:endParaRPr lang="pt-PT" dirty="0"/>
          </a:p>
        </p:txBody>
      </p:sp>
      <p:sp>
        <p:nvSpPr>
          <p:cNvPr id="5" name="Text Placeholder 4">
            <a:extLst>
              <a:ext uri="{FF2B5EF4-FFF2-40B4-BE49-F238E27FC236}">
                <a16:creationId xmlns:a16="http://schemas.microsoft.com/office/drawing/2014/main" id="{A4D17236-A440-4453-A69C-BE3728C11608}"/>
              </a:ext>
            </a:extLst>
          </p:cNvPr>
          <p:cNvSpPr>
            <a:spLocks noGrp="1"/>
          </p:cNvSpPr>
          <p:nvPr>
            <p:ph type="body" idx="1"/>
          </p:nvPr>
        </p:nvSpPr>
        <p:spPr>
          <a:xfrm>
            <a:off x="305991" y="1412875"/>
            <a:ext cx="8532018" cy="4764088"/>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pt-PT" dirty="0"/>
          </a:p>
        </p:txBody>
      </p:sp>
      <p:pic>
        <p:nvPicPr>
          <p:cNvPr id="7" name="Graphic 6">
            <a:extLst>
              <a:ext uri="{FF2B5EF4-FFF2-40B4-BE49-F238E27FC236}">
                <a16:creationId xmlns:a16="http://schemas.microsoft.com/office/drawing/2014/main" id="{C117F4DF-C380-44D6-BF54-2A26A056BCB8}"/>
              </a:ext>
            </a:extLst>
          </p:cNvPr>
          <p:cNvPicPr>
            <a:picLocks noChangeAspect="1"/>
          </p:cNvPicPr>
          <p:nvPr/>
        </p:nvPicPr>
        <p:blipFill rotWithShape="1">
          <a:blip r:embed="rId8">
            <a:extLst>
              <a:ext uri="{96DAC541-7B7A-43D3-8B79-37D633B846F1}">
                <asvg:svgBlip xmlns:asvg="http://schemas.microsoft.com/office/drawing/2016/SVG/main" r:embed="rId9"/>
              </a:ext>
            </a:extLst>
          </a:blip>
          <a:srcRect l="81836" t="-4713" b="16530"/>
          <a:stretch/>
        </p:blipFill>
        <p:spPr>
          <a:xfrm>
            <a:off x="8660845" y="188640"/>
            <a:ext cx="318267" cy="459624"/>
          </a:xfrm>
          <a:prstGeom prst="rect">
            <a:avLst/>
          </a:prstGeom>
        </p:spPr>
      </p:pic>
    </p:spTree>
    <p:extLst>
      <p:ext uri="{BB962C8B-B14F-4D97-AF65-F5344CB8AC3E}">
        <p14:creationId xmlns:p14="http://schemas.microsoft.com/office/powerpoint/2010/main" val="4016097774"/>
      </p:ext>
    </p:extLst>
  </p:cSld>
  <p:clrMap bg1="lt1" tx1="dk1" bg2="lt2" tx2="dk2" accent1="accent1" accent2="accent2" accent3="accent3" accent4="accent4" accent5="accent5" accent6="accent6" hlink="hlink" folHlink="folHlink"/>
  <p:sldLayoutIdLst>
    <p:sldLayoutId id="2147483735" r:id="rId1"/>
    <p:sldLayoutId id="2147483736" r:id="rId2"/>
    <p:sldLayoutId id="2147483737" r:id="rId3"/>
    <p:sldLayoutId id="2147483738" r:id="rId4"/>
    <p:sldLayoutId id="2147483739" r:id="rId5"/>
    <p:sldLayoutId id="2147483740" r:id="rId6"/>
  </p:sldLayoutIdLst>
  <p:hf sldNum="0" hdr="0" dt="0"/>
  <p:txStyles>
    <p:titleStyle>
      <a:lvl1pPr algn="l" defTabSz="685800" rtl="0" eaLnBrk="1" latinLnBrk="0" hangingPunct="1">
        <a:lnSpc>
          <a:spcPct val="100000"/>
        </a:lnSpc>
        <a:spcBef>
          <a:spcPct val="0"/>
        </a:spcBef>
        <a:buNone/>
        <a:defRPr sz="32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214313" indent="-214313" algn="just" defTabSz="685800" rtl="0" eaLnBrk="1" latinLnBrk="0" hangingPunct="1">
        <a:lnSpc>
          <a:spcPct val="90000"/>
        </a:lnSpc>
        <a:spcBef>
          <a:spcPts val="750"/>
        </a:spcBef>
        <a:buClr>
          <a:schemeClr val="tx2"/>
        </a:buClr>
        <a:buFont typeface="Wingdings" panose="05000000000000000000" pitchFamily="2" charset="2"/>
        <a:buChar char="Ø"/>
        <a:defRPr sz="195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557213" indent="-214313" algn="just" defTabSz="685800" rtl="0" eaLnBrk="1" latinLnBrk="0" hangingPunct="1">
        <a:lnSpc>
          <a:spcPct val="90000"/>
        </a:lnSpc>
        <a:spcBef>
          <a:spcPts val="375"/>
        </a:spcBef>
        <a:buClr>
          <a:schemeClr val="tx2"/>
        </a:buClr>
        <a:buFont typeface="Arial" panose="020B0604020202020204" pitchFamily="34" charset="0"/>
        <a:buChar char="•"/>
        <a:defRPr sz="1600"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900113" indent="-214313" algn="just" defTabSz="685800" rtl="0" eaLnBrk="1" latinLnBrk="0" hangingPunct="1">
        <a:lnSpc>
          <a:spcPct val="90000"/>
        </a:lnSpc>
        <a:spcBef>
          <a:spcPts val="375"/>
        </a:spcBef>
        <a:buClr>
          <a:schemeClr val="tx2"/>
        </a:buClr>
        <a:buFont typeface="Arial" panose="020B0604020202020204" pitchFamily="34" charset="0"/>
        <a:buChar char="•"/>
        <a:defRPr sz="1400"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157288" indent="-128588" algn="just" defTabSz="685800" rtl="0" eaLnBrk="1" latinLnBrk="0" hangingPunct="1">
        <a:lnSpc>
          <a:spcPct val="90000"/>
        </a:lnSpc>
        <a:spcBef>
          <a:spcPts val="375"/>
        </a:spcBef>
        <a:buClr>
          <a:schemeClr val="tx2"/>
        </a:buClr>
        <a:buFont typeface="Arial" panose="020B0604020202020204" pitchFamily="34" charset="0"/>
        <a:buChar char="•"/>
        <a:defRPr sz="1200"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1500188" indent="-128588" algn="just" defTabSz="685800" rtl="0" eaLnBrk="1" latinLnBrk="0" hangingPunct="1">
        <a:lnSpc>
          <a:spcPct val="90000"/>
        </a:lnSpc>
        <a:spcBef>
          <a:spcPts val="375"/>
        </a:spcBef>
        <a:buClr>
          <a:schemeClr val="tx2"/>
        </a:buClr>
        <a:buFont typeface="Arial" panose="020B0604020202020204" pitchFamily="34" charset="0"/>
        <a:buChar char="•"/>
        <a:defRPr sz="1050"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pt-PT"/>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4065">
          <p15:clr>
            <a:srgbClr val="F26B43"/>
          </p15:clr>
        </p15:guide>
        <p15:guide id="2" pos="193">
          <p15:clr>
            <a:srgbClr val="F26B43"/>
          </p15:clr>
        </p15:guide>
        <p15:guide id="3" pos="5567">
          <p15:clr>
            <a:srgbClr val="F26B43"/>
          </p15:clr>
        </p15:guide>
        <p15:guide id="4" orient="horz" pos="255">
          <p15:clr>
            <a:srgbClr val="F26B43"/>
          </p15:clr>
        </p15:guide>
        <p15:guide id="5" orient="horz" pos="799">
          <p15:clr>
            <a:srgbClr val="F26B43"/>
          </p15:clr>
        </p15:guide>
        <p15:guide id="6" orient="horz" pos="890">
          <p15:clr>
            <a:srgbClr val="F26B43"/>
          </p15:clr>
        </p15:guide>
        <p15:guide id="7" pos="2880">
          <p15:clr>
            <a:srgbClr val="F26B43"/>
          </p15:clr>
        </p15:guide>
        <p15:guide id="8" pos="2812">
          <p15:clr>
            <a:srgbClr val="F26B43"/>
          </p15:clr>
        </p15:guide>
        <p15:guide id="9" pos="294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3.xml"/><Relationship Id="rId1" Type="http://schemas.openxmlformats.org/officeDocument/2006/relationships/tags" Target="../tags/tag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ctrTitle"/>
          </p:nvPr>
        </p:nvSpPr>
        <p:spPr/>
        <p:txBody>
          <a:bodyPr>
            <a:noAutofit/>
          </a:bodyPr>
          <a:lstStyle/>
          <a:p>
            <a:r>
              <a:rPr lang="en-US" dirty="0"/>
              <a:t>ADO.NET 4.5</a:t>
            </a:r>
            <a:endParaRPr lang="en-US" dirty="0">
              <a:solidFill>
                <a:schemeClr val="tx2"/>
              </a:solidFill>
            </a:endParaRPr>
          </a:p>
        </p:txBody>
      </p:sp>
      <p:sp>
        <p:nvSpPr>
          <p:cNvPr id="12" name="Subtitle 11"/>
          <p:cNvSpPr>
            <a:spLocks noGrp="1"/>
          </p:cNvSpPr>
          <p:nvPr>
            <p:ph type="subTitle" idx="1"/>
          </p:nvPr>
        </p:nvSpPr>
        <p:spPr/>
        <p:txBody>
          <a:bodyPr>
            <a:normAutofit/>
          </a:bodyPr>
          <a:lstStyle/>
          <a:p>
            <a:pPr algn="l"/>
            <a:r>
              <a:rPr lang="en-US" sz="2400" b="0" dirty="0">
                <a:ea typeface="ＭＳ Ｐゴシック" pitchFamily="34" charset="-128"/>
              </a:rPr>
              <a:t>Lesson 02 : Working with Connected Architecture</a:t>
            </a:r>
          </a:p>
          <a:p>
            <a:pPr algn="l"/>
            <a:endParaRPr lang="en-US" sz="2400" b="0" dirty="0"/>
          </a:p>
        </p:txBody>
      </p:sp>
    </p:spTree>
    <p:extLst>
      <p:ext uri="{BB962C8B-B14F-4D97-AF65-F5344CB8AC3E}">
        <p14:creationId xmlns:p14="http://schemas.microsoft.com/office/powerpoint/2010/main" val="12199164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p:txBody>
          <a:bodyPr/>
          <a:lstStyle/>
          <a:p>
            <a:r>
              <a:rPr lang="en-US" sz="1200" dirty="0"/>
              <a:t>2.1: Use of Command object in Connected Environment</a:t>
            </a:r>
            <a:br>
              <a:rPr lang="en-US" dirty="0"/>
            </a:br>
            <a:r>
              <a:rPr lang="en-US" dirty="0"/>
              <a:t>Demo</a:t>
            </a:r>
          </a:p>
        </p:txBody>
      </p:sp>
      <p:sp>
        <p:nvSpPr>
          <p:cNvPr id="15" name="Content Placeholder 14"/>
          <p:cNvSpPr>
            <a:spLocks noGrp="1"/>
          </p:cNvSpPr>
          <p:nvPr>
            <p:ph idx="1"/>
          </p:nvPr>
        </p:nvSpPr>
        <p:spPr/>
        <p:txBody>
          <a:bodyPr/>
          <a:lstStyle/>
          <a:p>
            <a:r>
              <a:rPr lang="en-US" dirty="0"/>
              <a:t>Using SQL Command </a:t>
            </a:r>
          </a:p>
          <a:p>
            <a:r>
              <a:rPr lang="en-US" dirty="0"/>
              <a:t>Executing Query returning a single value</a:t>
            </a:r>
          </a:p>
          <a:p>
            <a:r>
              <a:rPr lang="en-US" dirty="0"/>
              <a:t>Executing Query returning a Result Set and using the Data Reader object</a:t>
            </a:r>
          </a:p>
          <a:p>
            <a:endParaRPr lang="en-US" dirty="0"/>
          </a:p>
          <a:p>
            <a:endParaRPr lang="en-US" dirty="0"/>
          </a:p>
        </p:txBody>
      </p:sp>
    </p:spTree>
    <p:extLst>
      <p:ext uri="{BB962C8B-B14F-4D97-AF65-F5344CB8AC3E}">
        <p14:creationId xmlns:p14="http://schemas.microsoft.com/office/powerpoint/2010/main" val="39555331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1200" dirty="0"/>
              <a:t>2.1: Use of Command object in Connected Environment</a:t>
            </a:r>
            <a:br>
              <a:rPr lang="en-US" dirty="0"/>
            </a:br>
            <a:r>
              <a:rPr lang="en-US" dirty="0"/>
              <a:t>Executing Stored Procedure</a:t>
            </a:r>
          </a:p>
        </p:txBody>
      </p:sp>
      <p:sp>
        <p:nvSpPr>
          <p:cNvPr id="4" name="Content Placeholder 3"/>
          <p:cNvSpPr>
            <a:spLocks noGrp="1"/>
          </p:cNvSpPr>
          <p:nvPr>
            <p:ph idx="1"/>
          </p:nvPr>
        </p:nvSpPr>
        <p:spPr/>
        <p:txBody>
          <a:bodyPr/>
          <a:lstStyle/>
          <a:p>
            <a:r>
              <a:rPr lang="en-US" dirty="0"/>
              <a:t>A stored procedure written in SQL server can be called and executed through ADO.NET</a:t>
            </a:r>
          </a:p>
          <a:p>
            <a:r>
              <a:rPr lang="en-US" dirty="0"/>
              <a:t>The </a:t>
            </a:r>
            <a:r>
              <a:rPr lang="en-US" dirty="0" err="1"/>
              <a:t>Sql</a:t>
            </a:r>
            <a:r>
              <a:rPr lang="en-US" dirty="0"/>
              <a:t> Command object is used to execute stored procedures</a:t>
            </a:r>
          </a:p>
          <a:p>
            <a:r>
              <a:rPr lang="en-US" dirty="0"/>
              <a:t> Example :</a:t>
            </a:r>
          </a:p>
        </p:txBody>
      </p:sp>
      <p:sp>
        <p:nvSpPr>
          <p:cNvPr id="14347" name="AutoShape 11"/>
          <p:cNvSpPr>
            <a:spLocks noChangeArrowheads="1"/>
          </p:cNvSpPr>
          <p:nvPr/>
        </p:nvSpPr>
        <p:spPr bwMode="auto">
          <a:xfrm>
            <a:off x="685800" y="3222171"/>
            <a:ext cx="7848600" cy="1242952"/>
          </a:xfrm>
          <a:prstGeom prst="roundRect">
            <a:avLst>
              <a:gd name="adj" fmla="val 16667"/>
            </a:avLst>
          </a:prstGeom>
          <a:noFill/>
          <a:ln w="19050">
            <a:solidFill>
              <a:schemeClr val="tx1"/>
            </a:solidFill>
            <a:round/>
            <a:headEnd/>
            <a:tailEnd/>
          </a:ln>
          <a:effectLst/>
        </p:spPr>
        <p:txBody>
          <a:bodyPr anchor="ctr"/>
          <a:lstStyle/>
          <a:p>
            <a:pPr lvl="1">
              <a:lnSpc>
                <a:spcPct val="135000"/>
              </a:lnSpc>
            </a:pPr>
            <a:r>
              <a:rPr lang="en-US" sz="1600" b="0" dirty="0" err="1">
                <a:latin typeface="+mj-lt"/>
                <a:cs typeface="Arial" pitchFamily="34" charset="0"/>
              </a:rPr>
              <a:t>Sql</a:t>
            </a:r>
            <a:r>
              <a:rPr lang="en-US" sz="1600" b="0" dirty="0">
                <a:latin typeface="+mj-lt"/>
                <a:cs typeface="Arial" pitchFamily="34" charset="0"/>
              </a:rPr>
              <a:t> Command cmd=new SqlCommand(“Query_Emp”,con);</a:t>
            </a:r>
          </a:p>
          <a:p>
            <a:pPr lvl="1">
              <a:lnSpc>
                <a:spcPct val="135000"/>
              </a:lnSpc>
            </a:pPr>
            <a:r>
              <a:rPr lang="en-US" sz="1600" b="0" dirty="0">
                <a:latin typeface="+mj-lt"/>
                <a:cs typeface="Arial" pitchFamily="34" charset="0"/>
              </a:rPr>
              <a:t>  </a:t>
            </a:r>
            <a:r>
              <a:rPr lang="en-US" sz="1600" b="0" dirty="0" err="1">
                <a:latin typeface="+mj-lt"/>
                <a:cs typeface="Arial" pitchFamily="34" charset="0"/>
              </a:rPr>
              <a:t>cmd.CommandType</a:t>
            </a:r>
            <a:r>
              <a:rPr lang="en-US" sz="1600" b="0" dirty="0">
                <a:latin typeface="+mj-lt"/>
                <a:cs typeface="Arial" pitchFamily="34" charset="0"/>
              </a:rPr>
              <a:t>=</a:t>
            </a:r>
            <a:r>
              <a:rPr lang="en-US" sz="1600" b="0" dirty="0" err="1">
                <a:latin typeface="+mj-lt"/>
                <a:cs typeface="Arial" pitchFamily="34" charset="0"/>
              </a:rPr>
              <a:t>CommandType.Stored</a:t>
            </a:r>
            <a:r>
              <a:rPr lang="en-US" sz="1600" b="0" dirty="0">
                <a:latin typeface="+mj-lt"/>
                <a:cs typeface="Arial" pitchFamily="34" charset="0"/>
              </a:rPr>
              <a:t> Procedure;</a:t>
            </a:r>
          </a:p>
        </p:txBody>
      </p:sp>
    </p:spTree>
    <p:extLst>
      <p:ext uri="{BB962C8B-B14F-4D97-AF65-F5344CB8AC3E}">
        <p14:creationId xmlns:p14="http://schemas.microsoft.com/office/powerpoint/2010/main" val="25949862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1200" dirty="0"/>
              <a:t>2.1: Use of Command object in Connected Environment</a:t>
            </a:r>
            <a:br>
              <a:rPr lang="en-US" sz="1200" dirty="0"/>
            </a:br>
            <a:r>
              <a:rPr lang="en-US" dirty="0"/>
              <a:t>Passing parameters into Command Object</a:t>
            </a:r>
          </a:p>
        </p:txBody>
      </p:sp>
      <p:sp>
        <p:nvSpPr>
          <p:cNvPr id="3" name="Content Placeholder 2"/>
          <p:cNvSpPr>
            <a:spLocks noGrp="1"/>
          </p:cNvSpPr>
          <p:nvPr>
            <p:ph idx="1"/>
          </p:nvPr>
        </p:nvSpPr>
        <p:spPr/>
        <p:txBody>
          <a:bodyPr/>
          <a:lstStyle/>
          <a:p>
            <a:r>
              <a:rPr lang="en-US" dirty="0"/>
              <a:t>Every Command object has an associated collection of Parameter  objects </a:t>
            </a:r>
          </a:p>
          <a:p>
            <a:r>
              <a:rPr lang="en-US" dirty="0"/>
              <a:t>The Parameter object is a provider-specific object</a:t>
            </a:r>
          </a:p>
          <a:p>
            <a:r>
              <a:rPr lang="en-US" dirty="0" err="1"/>
              <a:t>Sql</a:t>
            </a:r>
            <a:r>
              <a:rPr lang="en-US" dirty="0"/>
              <a:t> Command uses a </a:t>
            </a:r>
            <a:r>
              <a:rPr lang="en-US" dirty="0" err="1"/>
              <a:t>Sql</a:t>
            </a:r>
            <a:r>
              <a:rPr lang="en-US" dirty="0"/>
              <a:t> Parameter, an Ole </a:t>
            </a:r>
            <a:r>
              <a:rPr lang="en-US" dirty="0" err="1"/>
              <a:t>Db</a:t>
            </a:r>
            <a:r>
              <a:rPr lang="en-US" dirty="0"/>
              <a:t> Command uses an Ole </a:t>
            </a:r>
            <a:r>
              <a:rPr lang="en-US" dirty="0" err="1"/>
              <a:t>Db</a:t>
            </a:r>
            <a:r>
              <a:rPr lang="en-US" dirty="0"/>
              <a:t> Parameter, and so on</a:t>
            </a:r>
          </a:p>
          <a:p>
            <a:r>
              <a:rPr lang="en-US" dirty="0"/>
              <a:t>SQL statements and stored procedures can take input, output, and bidirectional parameters</a:t>
            </a:r>
          </a:p>
          <a:p>
            <a:r>
              <a:rPr lang="en-US" dirty="0"/>
              <a:t>Stored procedures can also return a value</a:t>
            </a:r>
          </a:p>
          <a:p>
            <a:r>
              <a:rPr lang="en-US" dirty="0"/>
              <a:t>You must configure your command object so that it handles parameters and return values correctly</a:t>
            </a:r>
          </a:p>
          <a:p>
            <a:endParaRPr lang="en-US" dirty="0"/>
          </a:p>
          <a:p>
            <a:endParaRPr lang="en-US" dirty="0"/>
          </a:p>
        </p:txBody>
      </p:sp>
    </p:spTree>
    <p:extLst>
      <p:ext uri="{BB962C8B-B14F-4D97-AF65-F5344CB8AC3E}">
        <p14:creationId xmlns:p14="http://schemas.microsoft.com/office/powerpoint/2010/main" val="28629726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a:t>2.1: Use of Command object in Connected Environment</a:t>
            </a:r>
            <a:br>
              <a:rPr lang="en-US" sz="1200" dirty="0"/>
            </a:br>
            <a:r>
              <a:rPr lang="en-US" dirty="0"/>
              <a:t>Parameter Classes in .NET Framework</a:t>
            </a:r>
          </a:p>
        </p:txBody>
      </p:sp>
      <p:graphicFrame>
        <p:nvGraphicFramePr>
          <p:cNvPr id="16412" name="Group 28"/>
          <p:cNvGraphicFramePr>
            <a:graphicFrameLocks noGrp="1"/>
          </p:cNvGraphicFramePr>
          <p:nvPr>
            <p:ph idx="1"/>
            <p:extLst>
              <p:ext uri="{D42A27DB-BD31-4B8C-83A1-F6EECF244321}">
                <p14:modId xmlns:p14="http://schemas.microsoft.com/office/powerpoint/2010/main" val="3188819013"/>
              </p:ext>
            </p:extLst>
          </p:nvPr>
        </p:nvGraphicFramePr>
        <p:xfrm>
          <a:off x="298450" y="1495425"/>
          <a:ext cx="8539396" cy="3741597"/>
        </p:xfrm>
        <a:graphic>
          <a:graphicData uri="http://schemas.openxmlformats.org/drawingml/2006/table">
            <a:tbl>
              <a:tblPr firstRow="1" bandRow="1">
                <a:tableStyleId>{284E427A-3D55-4303-BF80-6455036E1DE7}</a:tableStyleId>
              </a:tblPr>
              <a:tblGrid>
                <a:gridCol w="4422187">
                  <a:extLst>
                    <a:ext uri="{9D8B030D-6E8A-4147-A177-3AD203B41FA5}">
                      <a16:colId xmlns:a16="http://schemas.microsoft.com/office/drawing/2014/main" val="20000"/>
                    </a:ext>
                  </a:extLst>
                </a:gridCol>
                <a:gridCol w="4117209">
                  <a:extLst>
                    <a:ext uri="{9D8B030D-6E8A-4147-A177-3AD203B41FA5}">
                      <a16:colId xmlns:a16="http://schemas.microsoft.com/office/drawing/2014/main" val="20001"/>
                    </a:ext>
                  </a:extLst>
                </a:gridCol>
              </a:tblGrid>
              <a:tr h="528031">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en-US" sz="1600" u="none" strike="noStrike" cap="none" normalizeH="0" baseline="0" dirty="0">
                          <a:ln>
                            <a:noFill/>
                          </a:ln>
                          <a:effectLst/>
                        </a:rPr>
                        <a:t>Parameter Class</a:t>
                      </a:r>
                      <a:endParaRPr kumimoji="0" lang="en-US" sz="1600" b="0" i="0" u="none" strike="noStrike" cap="none" normalizeH="0" baseline="0" dirty="0">
                        <a:ln>
                          <a:noFill/>
                        </a:ln>
                        <a:solidFill>
                          <a:schemeClr val="tx1"/>
                        </a:solidFill>
                        <a:effectLst/>
                        <a:latin typeface="+mj-lt"/>
                        <a:cs typeface="Arial" pitchFamily="34" charset="0"/>
                      </a:endParaRPr>
                    </a:p>
                  </a:txBody>
                  <a:tcPr marL="94487" marR="94487"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en-US" sz="1600" u="none" strike="noStrike" cap="none" normalizeH="0" baseline="0" dirty="0">
                          <a:ln>
                            <a:noFill/>
                          </a:ln>
                          <a:effectLst/>
                        </a:rPr>
                        <a:t>Description</a:t>
                      </a:r>
                      <a:endParaRPr kumimoji="0" lang="en-US" sz="1600" b="0" i="0" u="none" strike="noStrike" cap="none" normalizeH="0" baseline="0" dirty="0">
                        <a:ln>
                          <a:noFill/>
                        </a:ln>
                        <a:solidFill>
                          <a:schemeClr val="tx1"/>
                        </a:solidFill>
                        <a:effectLst/>
                        <a:latin typeface="+mj-lt"/>
                        <a:cs typeface="Arial" pitchFamily="34" charset="0"/>
                      </a:endParaRPr>
                    </a:p>
                  </a:txBody>
                  <a:tcPr marL="94487" marR="94487" horzOverflow="overflow"/>
                </a:tc>
                <a:extLst>
                  <a:ext uri="{0D108BD9-81ED-4DB2-BD59-A6C34878D82A}">
                    <a16:rowId xmlns:a16="http://schemas.microsoft.com/office/drawing/2014/main" val="10000"/>
                  </a:ext>
                </a:extLst>
              </a:tr>
              <a:tr h="873177">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en-US" sz="1600" u="none" strike="noStrike" cap="none" normalizeH="0" baseline="0" dirty="0">
                          <a:ln>
                            <a:noFill/>
                          </a:ln>
                          <a:effectLst/>
                        </a:rPr>
                        <a:t>System.Data.SqlClient.SqlParameter</a:t>
                      </a:r>
                      <a:endParaRPr kumimoji="0" lang="en-US" sz="1600" b="0" i="0" u="none" strike="noStrike" cap="none" normalizeH="0" baseline="0" dirty="0">
                        <a:ln>
                          <a:noFill/>
                        </a:ln>
                        <a:solidFill>
                          <a:schemeClr val="tx1"/>
                        </a:solidFill>
                        <a:effectLst/>
                        <a:latin typeface="+mj-lt"/>
                        <a:cs typeface="Arial" pitchFamily="34" charset="0"/>
                      </a:endParaRPr>
                    </a:p>
                  </a:txBody>
                  <a:tcPr marL="94487" marR="94487"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en-US" sz="1600" u="none" strike="noStrike" cap="none" normalizeH="0" baseline="0" dirty="0">
                          <a:ln>
                            <a:noFill/>
                          </a:ln>
                          <a:effectLst/>
                        </a:rPr>
                        <a:t>.NET Framework Data Provider for SQL Server Parameter</a:t>
                      </a:r>
                      <a:endParaRPr kumimoji="0" lang="en-US" sz="1600" b="0" i="0" u="none" strike="noStrike" cap="none" normalizeH="0" baseline="0" dirty="0">
                        <a:ln>
                          <a:noFill/>
                        </a:ln>
                        <a:solidFill>
                          <a:schemeClr val="tx1"/>
                        </a:solidFill>
                        <a:effectLst/>
                        <a:latin typeface="+mj-lt"/>
                        <a:cs typeface="Arial" pitchFamily="34" charset="0"/>
                      </a:endParaRPr>
                    </a:p>
                  </a:txBody>
                  <a:tcPr marL="94487" marR="94487" horzOverflow="overflow"/>
                </a:tc>
                <a:extLst>
                  <a:ext uri="{0D108BD9-81ED-4DB2-BD59-A6C34878D82A}">
                    <a16:rowId xmlns:a16="http://schemas.microsoft.com/office/drawing/2014/main" val="10001"/>
                  </a:ext>
                </a:extLst>
              </a:tr>
              <a:tr h="873177">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en-US" sz="1600" u="none" strike="noStrike" cap="none" normalizeH="0" baseline="0" dirty="0">
                          <a:ln>
                            <a:noFill/>
                          </a:ln>
                          <a:effectLst/>
                        </a:rPr>
                        <a:t>System.Data.OleDbClient.OleDbParameter</a:t>
                      </a:r>
                      <a:endParaRPr kumimoji="0" lang="en-US" sz="1600" b="0" i="0" u="none" strike="noStrike" cap="none" normalizeH="0" baseline="0" dirty="0">
                        <a:ln>
                          <a:noFill/>
                        </a:ln>
                        <a:solidFill>
                          <a:schemeClr val="tx1"/>
                        </a:solidFill>
                        <a:effectLst/>
                        <a:latin typeface="+mj-lt"/>
                        <a:cs typeface="Arial" pitchFamily="34" charset="0"/>
                      </a:endParaRPr>
                    </a:p>
                  </a:txBody>
                  <a:tcPr marL="94487" marR="94487"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en-US" sz="1600" u="none" strike="noStrike" cap="none" normalizeH="0" baseline="0" dirty="0">
                          <a:ln>
                            <a:noFill/>
                          </a:ln>
                          <a:effectLst/>
                        </a:rPr>
                        <a:t>.NET Framework Data Provider for OLE DB Parameter</a:t>
                      </a:r>
                      <a:endParaRPr kumimoji="0" lang="en-US" sz="1600" b="0" i="0" u="none" strike="noStrike" cap="none" normalizeH="0" baseline="0" dirty="0">
                        <a:ln>
                          <a:noFill/>
                        </a:ln>
                        <a:solidFill>
                          <a:schemeClr val="tx1"/>
                        </a:solidFill>
                        <a:effectLst/>
                        <a:latin typeface="+mj-lt"/>
                        <a:cs typeface="Arial" pitchFamily="34" charset="0"/>
                      </a:endParaRPr>
                    </a:p>
                  </a:txBody>
                  <a:tcPr marL="94487" marR="94487" horzOverflow="overflow"/>
                </a:tc>
                <a:extLst>
                  <a:ext uri="{0D108BD9-81ED-4DB2-BD59-A6C34878D82A}">
                    <a16:rowId xmlns:a16="http://schemas.microsoft.com/office/drawing/2014/main" val="10002"/>
                  </a:ext>
                </a:extLst>
              </a:tr>
              <a:tr h="873177">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en-US" sz="1600" u="none" strike="noStrike" cap="none" normalizeH="0" baseline="0" dirty="0">
                          <a:ln>
                            <a:noFill/>
                          </a:ln>
                          <a:effectLst/>
                        </a:rPr>
                        <a:t>System.Data.Odbc.OdbcParameter</a:t>
                      </a:r>
                      <a:endParaRPr kumimoji="0" lang="en-US" sz="1600" b="0" i="0" u="none" strike="noStrike" cap="none" normalizeH="0" baseline="0" dirty="0">
                        <a:ln>
                          <a:noFill/>
                        </a:ln>
                        <a:solidFill>
                          <a:schemeClr val="tx1"/>
                        </a:solidFill>
                        <a:effectLst/>
                        <a:latin typeface="+mj-lt"/>
                        <a:cs typeface="Arial" pitchFamily="34" charset="0"/>
                      </a:endParaRPr>
                    </a:p>
                  </a:txBody>
                  <a:tcPr marL="94487" marR="94487"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en-US" sz="1600" u="none" strike="noStrike" cap="none" normalizeH="0" baseline="0" dirty="0">
                          <a:ln>
                            <a:noFill/>
                          </a:ln>
                          <a:effectLst/>
                        </a:rPr>
                        <a:t>.NET Framework Data Provider for ODBC Parameter</a:t>
                      </a:r>
                      <a:endParaRPr kumimoji="0" lang="en-US" sz="1600" b="0" i="0" u="none" strike="noStrike" cap="none" normalizeH="0" baseline="0" dirty="0">
                        <a:ln>
                          <a:noFill/>
                        </a:ln>
                        <a:solidFill>
                          <a:schemeClr val="tx1"/>
                        </a:solidFill>
                        <a:effectLst/>
                        <a:latin typeface="+mj-lt"/>
                        <a:cs typeface="Arial" pitchFamily="34" charset="0"/>
                      </a:endParaRPr>
                    </a:p>
                  </a:txBody>
                  <a:tcPr marL="94487" marR="94487" horzOverflow="overflow"/>
                </a:tc>
                <a:extLst>
                  <a:ext uri="{0D108BD9-81ED-4DB2-BD59-A6C34878D82A}">
                    <a16:rowId xmlns:a16="http://schemas.microsoft.com/office/drawing/2014/main" val="10003"/>
                  </a:ext>
                </a:extLst>
              </a:tr>
              <a:tr h="594035">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en-US" sz="1600" u="none" strike="noStrike" cap="none" normalizeH="0" baseline="0" dirty="0">
                          <a:ln>
                            <a:noFill/>
                          </a:ln>
                          <a:effectLst/>
                        </a:rPr>
                        <a:t>System.Data.OracleClient.OracleParameter</a:t>
                      </a:r>
                      <a:endParaRPr kumimoji="0" lang="en-US" sz="1600" b="0" i="0" u="none" strike="noStrike" cap="none" normalizeH="0" baseline="0" dirty="0">
                        <a:ln>
                          <a:noFill/>
                        </a:ln>
                        <a:solidFill>
                          <a:schemeClr val="tx1"/>
                        </a:solidFill>
                        <a:effectLst/>
                        <a:latin typeface="+mj-lt"/>
                        <a:cs typeface="Arial" pitchFamily="34" charset="0"/>
                      </a:endParaRPr>
                    </a:p>
                  </a:txBody>
                  <a:tcPr marL="94487" marR="94487"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en-US" sz="1600" u="none" strike="noStrike" cap="none" normalizeH="0" baseline="0" dirty="0">
                          <a:ln>
                            <a:noFill/>
                          </a:ln>
                          <a:effectLst/>
                        </a:rPr>
                        <a:t>.NET Framework Data Provider for Oracle Parameter</a:t>
                      </a:r>
                      <a:endParaRPr kumimoji="0" lang="en-US" sz="1600" b="0" i="0" u="none" strike="noStrike" cap="none" normalizeH="0" baseline="0" dirty="0">
                        <a:ln>
                          <a:noFill/>
                        </a:ln>
                        <a:solidFill>
                          <a:schemeClr val="tx1"/>
                        </a:solidFill>
                        <a:effectLst/>
                        <a:latin typeface="+mj-lt"/>
                        <a:cs typeface="Arial" pitchFamily="34" charset="0"/>
                      </a:endParaRPr>
                    </a:p>
                  </a:txBody>
                  <a:tcPr marL="94487" marR="94487" horzOverflow="overflow"/>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3510689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p:txBody>
          <a:bodyPr/>
          <a:lstStyle/>
          <a:p>
            <a:r>
              <a:rPr lang="en-US" sz="1200" dirty="0"/>
              <a:t>2.1: Use of Command object  in connected environment</a:t>
            </a:r>
            <a:br>
              <a:rPr lang="en-US" sz="1200" dirty="0"/>
            </a:br>
            <a:r>
              <a:rPr lang="en-US" dirty="0"/>
              <a:t>Demo</a:t>
            </a:r>
          </a:p>
        </p:txBody>
      </p:sp>
      <p:sp>
        <p:nvSpPr>
          <p:cNvPr id="15" name="Content Placeholder 14"/>
          <p:cNvSpPr>
            <a:spLocks noGrp="1"/>
          </p:cNvSpPr>
          <p:nvPr>
            <p:ph idx="1"/>
          </p:nvPr>
        </p:nvSpPr>
        <p:spPr/>
        <p:txBody>
          <a:bodyPr/>
          <a:lstStyle/>
          <a:p>
            <a:r>
              <a:rPr lang="en-US" dirty="0"/>
              <a:t>Using SQL Command </a:t>
            </a:r>
          </a:p>
          <a:p>
            <a:pPr lvl="1"/>
            <a:r>
              <a:rPr lang="en-US" dirty="0"/>
              <a:t>Executing Stored procedure</a:t>
            </a:r>
          </a:p>
          <a:p>
            <a:endParaRPr lang="en-US" dirty="0"/>
          </a:p>
        </p:txBody>
      </p:sp>
    </p:spTree>
    <p:extLst>
      <p:ext uri="{BB962C8B-B14F-4D97-AF65-F5344CB8AC3E}">
        <p14:creationId xmlns:p14="http://schemas.microsoft.com/office/powerpoint/2010/main" val="16422899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40" name="AutoShape 8"/>
          <p:cNvSpPr>
            <a:spLocks noChangeArrowheads="1"/>
          </p:cNvSpPr>
          <p:nvPr/>
        </p:nvSpPr>
        <p:spPr bwMode="auto">
          <a:xfrm>
            <a:off x="671514" y="2124075"/>
            <a:ext cx="7427458" cy="2661681"/>
          </a:xfrm>
          <a:prstGeom prst="roundRect">
            <a:avLst>
              <a:gd name="adj" fmla="val 16667"/>
            </a:avLst>
          </a:prstGeom>
          <a:noFill/>
          <a:ln w="19050">
            <a:solidFill>
              <a:schemeClr val="tx1"/>
            </a:solidFill>
            <a:round/>
            <a:headEnd/>
            <a:tailEnd/>
          </a:ln>
          <a:effectLst/>
        </p:spPr>
        <p:txBody>
          <a:bodyPr anchor="ctr"/>
          <a:lstStyle/>
          <a:p>
            <a:pPr lvl="1">
              <a:lnSpc>
                <a:spcPct val="135000"/>
              </a:lnSpc>
            </a:pPr>
            <a:r>
              <a:rPr lang="en-US" sz="1600" b="0" dirty="0">
                <a:latin typeface="+mj-lt"/>
                <a:cs typeface="Arial" pitchFamily="34" charset="0"/>
              </a:rPr>
              <a:t>SQLCommand cmd = new SqlCommand</a:t>
            </a:r>
          </a:p>
          <a:p>
            <a:pPr lvl="1">
              <a:lnSpc>
                <a:spcPct val="135000"/>
              </a:lnSpc>
            </a:pPr>
            <a:r>
              <a:rPr lang="en-US" sz="1600" b="0" dirty="0">
                <a:latin typeface="+mj-lt"/>
                <a:cs typeface="Arial" pitchFamily="34" charset="0"/>
              </a:rPr>
              <a:t>	 	      (“UPDATE Customers SET = ‘London’ </a:t>
            </a:r>
          </a:p>
          <a:p>
            <a:pPr lvl="1">
              <a:lnSpc>
                <a:spcPct val="135000"/>
              </a:lnSpc>
            </a:pPr>
            <a:r>
              <a:rPr lang="en-US" sz="1600" b="0" dirty="0">
                <a:latin typeface="+mj-lt"/>
                <a:cs typeface="Arial" pitchFamily="34" charset="0"/>
              </a:rPr>
              <a:t> 			WHERE CustomerID=’OCEAN’”,con)</a:t>
            </a:r>
          </a:p>
          <a:p>
            <a:pPr lvl="1">
              <a:lnSpc>
                <a:spcPct val="135000"/>
              </a:lnSpc>
            </a:pPr>
            <a:endParaRPr lang="en-US" sz="1600" b="0" dirty="0">
              <a:latin typeface="+mj-lt"/>
              <a:cs typeface="Arial" pitchFamily="34" charset="0"/>
            </a:endParaRPr>
          </a:p>
          <a:p>
            <a:pPr lvl="1">
              <a:lnSpc>
                <a:spcPct val="135000"/>
              </a:lnSpc>
            </a:pPr>
            <a:r>
              <a:rPr lang="en-US" sz="1600" b="0" dirty="0">
                <a:latin typeface="+mj-lt"/>
                <a:cs typeface="Arial" pitchFamily="34" charset="0"/>
              </a:rPr>
              <a:t>SQLCommand cmd = new SqlCommand</a:t>
            </a:r>
          </a:p>
          <a:p>
            <a:pPr lvl="1">
              <a:lnSpc>
                <a:spcPct val="135000"/>
              </a:lnSpc>
            </a:pPr>
            <a:r>
              <a:rPr lang="en-US" sz="1600" b="0" dirty="0">
                <a:latin typeface="+mj-lt"/>
                <a:cs typeface="Arial" pitchFamily="34" charset="0"/>
              </a:rPr>
              <a:t>		       (“DELETE FROM Customers WHERE  				CustomerID=’</a:t>
            </a:r>
            <a:r>
              <a:rPr lang="en-US" sz="1600" b="0" dirty="0" err="1">
                <a:latin typeface="+mj-lt"/>
                <a:cs typeface="Arial" pitchFamily="34" charset="0"/>
              </a:rPr>
              <a:t>OCEAN’”,con</a:t>
            </a:r>
            <a:r>
              <a:rPr lang="en-US" sz="1600" b="0" dirty="0">
                <a:latin typeface="+mj-lt"/>
                <a:cs typeface="Arial" pitchFamily="34" charset="0"/>
              </a:rPr>
              <a:t>)</a:t>
            </a:r>
          </a:p>
        </p:txBody>
      </p:sp>
      <p:sp>
        <p:nvSpPr>
          <p:cNvPr id="2" name="Title 1"/>
          <p:cNvSpPr>
            <a:spLocks noGrp="1"/>
          </p:cNvSpPr>
          <p:nvPr>
            <p:ph type="title"/>
          </p:nvPr>
        </p:nvSpPr>
        <p:spPr/>
        <p:txBody>
          <a:bodyPr/>
          <a:lstStyle/>
          <a:p>
            <a:r>
              <a:rPr lang="en-US" sz="1200" dirty="0"/>
              <a:t>2.2: Commands to Manipulate Data</a:t>
            </a:r>
            <a:br>
              <a:rPr lang="en-US" sz="1200" dirty="0"/>
            </a:br>
            <a:r>
              <a:rPr lang="en-US" dirty="0"/>
              <a:t>Executing DML Commands</a:t>
            </a:r>
          </a:p>
        </p:txBody>
      </p:sp>
      <p:sp>
        <p:nvSpPr>
          <p:cNvPr id="3" name="Content Placeholder 2"/>
          <p:cNvSpPr>
            <a:spLocks noGrp="1"/>
          </p:cNvSpPr>
          <p:nvPr>
            <p:ph idx="1"/>
          </p:nvPr>
        </p:nvSpPr>
        <p:spPr/>
        <p:txBody>
          <a:bodyPr/>
          <a:lstStyle/>
          <a:p>
            <a:r>
              <a:rPr lang="en-US" dirty="0"/>
              <a:t> Example :</a:t>
            </a:r>
          </a:p>
        </p:txBody>
      </p:sp>
    </p:spTree>
    <p:extLst>
      <p:ext uri="{BB962C8B-B14F-4D97-AF65-F5344CB8AC3E}">
        <p14:creationId xmlns:p14="http://schemas.microsoft.com/office/powerpoint/2010/main" val="29436062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607" name="Picture 151"/>
          <p:cNvPicPr>
            <a:picLocks noChangeAspect="1" noChangeArrowheads="1"/>
          </p:cNvPicPr>
          <p:nvPr/>
        </p:nvPicPr>
        <p:blipFill>
          <a:blip r:embed="rId3"/>
          <a:srcRect/>
          <a:stretch>
            <a:fillRect/>
          </a:stretch>
        </p:blipFill>
        <p:spPr bwMode="auto">
          <a:xfrm>
            <a:off x="3419475" y="3194050"/>
            <a:ext cx="2305050" cy="469900"/>
          </a:xfrm>
          <a:prstGeom prst="rect">
            <a:avLst/>
          </a:prstGeom>
          <a:noFill/>
          <a:ln w="9525">
            <a:noFill/>
            <a:miter lim="800000"/>
            <a:headEnd/>
            <a:tailEnd/>
          </a:ln>
          <a:effectLst/>
        </p:spPr>
      </p:pic>
      <p:sp>
        <p:nvSpPr>
          <p:cNvPr id="14" name="Title 13"/>
          <p:cNvSpPr>
            <a:spLocks noGrp="1"/>
          </p:cNvSpPr>
          <p:nvPr>
            <p:ph type="title"/>
          </p:nvPr>
        </p:nvSpPr>
        <p:spPr/>
        <p:txBody>
          <a:bodyPr/>
          <a:lstStyle/>
          <a:p>
            <a:r>
              <a:rPr lang="en-US" sz="1200" dirty="0"/>
              <a:t>2.2: Commands to Manipulate Data ]</a:t>
            </a:r>
            <a:br>
              <a:rPr lang="en-US" sz="1200" dirty="0"/>
            </a:br>
            <a:r>
              <a:rPr lang="en-US" dirty="0"/>
              <a:t>Demo</a:t>
            </a:r>
          </a:p>
        </p:txBody>
      </p:sp>
      <p:sp>
        <p:nvSpPr>
          <p:cNvPr id="15" name="Content Placeholder 14"/>
          <p:cNvSpPr>
            <a:spLocks noGrp="1"/>
          </p:cNvSpPr>
          <p:nvPr>
            <p:ph idx="1"/>
          </p:nvPr>
        </p:nvSpPr>
        <p:spPr/>
        <p:txBody>
          <a:bodyPr/>
          <a:lstStyle/>
          <a:p>
            <a:r>
              <a:rPr lang="en-US" dirty="0"/>
              <a:t>Using SQL Command </a:t>
            </a:r>
          </a:p>
          <a:p>
            <a:pPr lvl="1"/>
            <a:r>
              <a:rPr lang="en-US" dirty="0"/>
              <a:t>Manipulating Data using </a:t>
            </a:r>
            <a:r>
              <a:rPr lang="en-US" dirty="0" err="1"/>
              <a:t>Sql</a:t>
            </a:r>
            <a:r>
              <a:rPr lang="en-US" dirty="0"/>
              <a:t> Command Object</a:t>
            </a:r>
          </a:p>
          <a:p>
            <a:pPr lvl="1"/>
            <a:r>
              <a:rPr lang="en-US" dirty="0"/>
              <a:t>Manipulating Data using </a:t>
            </a:r>
            <a:r>
              <a:rPr lang="en-US" dirty="0" err="1"/>
              <a:t>Sql</a:t>
            </a:r>
            <a:r>
              <a:rPr lang="en-US" dirty="0"/>
              <a:t> Command Object along with </a:t>
            </a:r>
            <a:r>
              <a:rPr lang="en-US" dirty="0" err="1"/>
              <a:t>Sql</a:t>
            </a:r>
            <a:r>
              <a:rPr lang="en-US" dirty="0"/>
              <a:t> Parameter</a:t>
            </a:r>
          </a:p>
          <a:p>
            <a:endParaRPr lang="en-US" dirty="0"/>
          </a:p>
          <a:p>
            <a:endParaRPr lang="en-US" dirty="0"/>
          </a:p>
        </p:txBody>
      </p:sp>
    </p:spTree>
    <p:extLst>
      <p:ext uri="{BB962C8B-B14F-4D97-AF65-F5344CB8AC3E}">
        <p14:creationId xmlns:p14="http://schemas.microsoft.com/office/powerpoint/2010/main" val="21527669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a:t>2.3: Managing Commands</a:t>
            </a:r>
            <a:br>
              <a:rPr lang="en-US" sz="1200" dirty="0"/>
            </a:br>
            <a:r>
              <a:rPr lang="en-US" dirty="0"/>
              <a:t>Using Commands</a:t>
            </a:r>
          </a:p>
        </p:txBody>
      </p:sp>
      <p:sp>
        <p:nvSpPr>
          <p:cNvPr id="3" name="Content Placeholder 2"/>
          <p:cNvSpPr>
            <a:spLocks noGrp="1"/>
          </p:cNvSpPr>
          <p:nvPr>
            <p:ph idx="1"/>
          </p:nvPr>
        </p:nvSpPr>
        <p:spPr/>
        <p:txBody>
          <a:bodyPr/>
          <a:lstStyle/>
          <a:p>
            <a:r>
              <a:rPr lang="en-US" dirty="0"/>
              <a:t>Specify Command Type while using Stored Procedures</a:t>
            </a:r>
          </a:p>
          <a:p>
            <a:endParaRPr lang="en-US" dirty="0"/>
          </a:p>
          <a:p>
            <a:r>
              <a:rPr lang="en-US" dirty="0"/>
              <a:t>Many ADO.NET objects refer to metadata information, in such cases, specify schema and metadata explicitly</a:t>
            </a:r>
          </a:p>
          <a:p>
            <a:endParaRPr lang="en-US" dirty="0"/>
          </a:p>
          <a:p>
            <a:r>
              <a:rPr lang="en-US" dirty="0"/>
              <a:t>Use Execute Scalar and Execute Non Query as applicable</a:t>
            </a:r>
          </a:p>
          <a:p>
            <a:endParaRPr lang="en-US" dirty="0"/>
          </a:p>
          <a:p>
            <a:r>
              <a:rPr lang="en-US" dirty="0"/>
              <a:t>Test Null Values for any columns allowing Nulls</a:t>
            </a:r>
          </a:p>
          <a:p>
            <a:endParaRPr lang="en-US" dirty="0"/>
          </a:p>
        </p:txBody>
      </p:sp>
    </p:spTree>
    <p:extLst>
      <p:ext uri="{BB962C8B-B14F-4D97-AF65-F5344CB8AC3E}">
        <p14:creationId xmlns:p14="http://schemas.microsoft.com/office/powerpoint/2010/main" val="11262879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a:t>2.4: Managing Data Reader</a:t>
            </a:r>
            <a:br>
              <a:rPr lang="en-US" sz="1200" dirty="0"/>
            </a:br>
            <a:r>
              <a:rPr lang="en-US" dirty="0"/>
              <a:t>When do you use Data Reader?</a:t>
            </a:r>
          </a:p>
        </p:txBody>
      </p:sp>
      <p:sp>
        <p:nvSpPr>
          <p:cNvPr id="3" name="Content Placeholder 2"/>
          <p:cNvSpPr>
            <a:spLocks noGrp="1"/>
          </p:cNvSpPr>
          <p:nvPr>
            <p:ph idx="1"/>
          </p:nvPr>
        </p:nvSpPr>
        <p:spPr/>
        <p:txBody>
          <a:bodyPr/>
          <a:lstStyle/>
          <a:p>
            <a:r>
              <a:rPr lang="en-US" dirty="0"/>
              <a:t>Data Reader should be used in application when:</a:t>
            </a:r>
          </a:p>
          <a:p>
            <a:pPr lvl="1"/>
            <a:r>
              <a:rPr lang="en-US" dirty="0"/>
              <a:t>There is no need to cache data </a:t>
            </a:r>
          </a:p>
          <a:p>
            <a:pPr lvl="1"/>
            <a:r>
              <a:rPr lang="en-US" dirty="0"/>
              <a:t>Result of query is too large to fit in memory</a:t>
            </a:r>
          </a:p>
          <a:p>
            <a:pPr lvl="1"/>
            <a:r>
              <a:rPr lang="en-US" dirty="0"/>
              <a:t>Data Access should be quick and in forward-only manner</a:t>
            </a:r>
          </a:p>
          <a:p>
            <a:endParaRPr lang="en-US" dirty="0"/>
          </a:p>
          <a:p>
            <a:r>
              <a:rPr lang="en-US" dirty="0"/>
              <a:t>To improve performance while using Data Reader:</a:t>
            </a:r>
          </a:p>
          <a:p>
            <a:pPr lvl="1"/>
            <a:r>
              <a:rPr lang="en-US" dirty="0"/>
              <a:t>Close the Data Reader before any of the output parameters are accessed that are associated with the command</a:t>
            </a:r>
          </a:p>
          <a:p>
            <a:pPr lvl="1"/>
            <a:r>
              <a:rPr lang="en-US" dirty="0"/>
              <a:t>Use the Command Behavior. Sequential Access in the Execute Reader method to improve performance</a:t>
            </a:r>
          </a:p>
          <a:p>
            <a:pPr lvl="1"/>
            <a:r>
              <a:rPr lang="en-US" dirty="0"/>
              <a:t>The data is loaded into memory only when requested</a:t>
            </a:r>
          </a:p>
          <a:p>
            <a:endParaRPr lang="en-US" dirty="0"/>
          </a:p>
          <a:p>
            <a:endParaRPr lang="en-US" dirty="0"/>
          </a:p>
        </p:txBody>
      </p:sp>
    </p:spTree>
    <p:extLst>
      <p:ext uri="{BB962C8B-B14F-4D97-AF65-F5344CB8AC3E}">
        <p14:creationId xmlns:p14="http://schemas.microsoft.com/office/powerpoint/2010/main" val="23610262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Summary</a:t>
            </a:r>
          </a:p>
        </p:txBody>
      </p:sp>
      <p:sp>
        <p:nvSpPr>
          <p:cNvPr id="4" name="Content Placeholder 3"/>
          <p:cNvSpPr>
            <a:spLocks noGrp="1"/>
          </p:cNvSpPr>
          <p:nvPr>
            <p:ph idx="1"/>
          </p:nvPr>
        </p:nvSpPr>
        <p:spPr/>
        <p:txBody>
          <a:bodyPr/>
          <a:lstStyle/>
          <a:p>
            <a:r>
              <a:rPr lang="en-US" dirty="0"/>
              <a:t>Use of Command object in Connected Environment: </a:t>
            </a:r>
          </a:p>
          <a:p>
            <a:pPr lvl="1"/>
            <a:r>
              <a:rPr lang="en-US" dirty="0"/>
              <a:t>SQL Command and SQL Data Reader</a:t>
            </a:r>
          </a:p>
          <a:p>
            <a:pPr lvl="1"/>
            <a:r>
              <a:rPr lang="en-US" dirty="0"/>
              <a:t>Executing Stored Procedures</a:t>
            </a:r>
          </a:p>
          <a:p>
            <a:r>
              <a:rPr lang="en-US" dirty="0"/>
              <a:t>There are special commands to manipulate data</a:t>
            </a:r>
          </a:p>
          <a:p>
            <a:endParaRPr lang="en-US" dirty="0"/>
          </a:p>
          <a:p>
            <a:endParaRPr lang="en-US" dirty="0"/>
          </a:p>
        </p:txBody>
      </p:sp>
    </p:spTree>
    <p:extLst>
      <p:ext uri="{BB962C8B-B14F-4D97-AF65-F5344CB8AC3E}">
        <p14:creationId xmlns:p14="http://schemas.microsoft.com/office/powerpoint/2010/main" val="40333282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Lesson Objectives</a:t>
            </a:r>
          </a:p>
        </p:txBody>
      </p:sp>
      <p:sp>
        <p:nvSpPr>
          <p:cNvPr id="4" name="Content Placeholder 3"/>
          <p:cNvSpPr>
            <a:spLocks noGrp="1"/>
          </p:cNvSpPr>
          <p:nvPr>
            <p:ph idx="1"/>
          </p:nvPr>
        </p:nvSpPr>
        <p:spPr/>
        <p:txBody>
          <a:bodyPr/>
          <a:lstStyle/>
          <a:p>
            <a:r>
              <a:rPr lang="en-US" dirty="0"/>
              <a:t>In this lesson, you will learn:</a:t>
            </a:r>
          </a:p>
          <a:p>
            <a:pPr lvl="1"/>
            <a:r>
              <a:rPr lang="en-US" dirty="0"/>
              <a:t>Use of </a:t>
            </a:r>
            <a:r>
              <a:rPr lang="en-US" dirty="0" err="1"/>
              <a:t>SqlCommand</a:t>
            </a:r>
            <a:r>
              <a:rPr lang="en-US" dirty="0"/>
              <a:t> to query and modify data </a:t>
            </a:r>
          </a:p>
          <a:p>
            <a:pPr lvl="1"/>
            <a:r>
              <a:rPr lang="en-US" dirty="0"/>
              <a:t>Use of commands to manipulate data</a:t>
            </a:r>
          </a:p>
          <a:p>
            <a:endParaRPr lang="en-US" dirty="0"/>
          </a:p>
        </p:txBody>
      </p:sp>
    </p:spTree>
    <p:extLst>
      <p:ext uri="{BB962C8B-B14F-4D97-AF65-F5344CB8AC3E}">
        <p14:creationId xmlns:p14="http://schemas.microsoft.com/office/powerpoint/2010/main" val="20487400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Review Question</a:t>
            </a:r>
          </a:p>
        </p:txBody>
      </p:sp>
      <p:sp>
        <p:nvSpPr>
          <p:cNvPr id="4" name="Content Placeholder 3"/>
          <p:cNvSpPr>
            <a:spLocks noGrp="1"/>
          </p:cNvSpPr>
          <p:nvPr>
            <p:ph idx="1"/>
          </p:nvPr>
        </p:nvSpPr>
        <p:spPr/>
        <p:txBody>
          <a:bodyPr/>
          <a:lstStyle/>
          <a:p>
            <a:r>
              <a:rPr lang="en-US" dirty="0"/>
              <a:t>Question 1: The _________ method builds a SQL        Data Reader object.</a:t>
            </a:r>
          </a:p>
          <a:p>
            <a:r>
              <a:rPr lang="en-US" dirty="0"/>
              <a:t>Question 2: The property that allows to specify  the type of command to execute</a:t>
            </a:r>
          </a:p>
          <a:p>
            <a:pPr lvl="1"/>
            <a:r>
              <a:rPr lang="en-US" dirty="0"/>
              <a:t>Option A: </a:t>
            </a:r>
            <a:r>
              <a:rPr lang="en-US" dirty="0" err="1"/>
              <a:t>Cmd</a:t>
            </a:r>
            <a:r>
              <a:rPr lang="en-US" dirty="0"/>
              <a:t> Type</a:t>
            </a:r>
          </a:p>
          <a:p>
            <a:pPr lvl="1"/>
            <a:r>
              <a:rPr lang="en-US" dirty="0"/>
              <a:t>Option B: Command Type</a:t>
            </a:r>
          </a:p>
          <a:p>
            <a:pPr lvl="1"/>
            <a:r>
              <a:rPr lang="en-US" dirty="0"/>
              <a:t>Option C: Type</a:t>
            </a:r>
          </a:p>
          <a:p>
            <a:r>
              <a:rPr lang="en-US" dirty="0"/>
              <a:t>Question 3: The Begin Transaction () method is associated to _________.</a:t>
            </a:r>
          </a:p>
          <a:p>
            <a:endParaRPr lang="en-US" dirty="0"/>
          </a:p>
          <a:p>
            <a:endParaRPr lang="en-US" dirty="0"/>
          </a:p>
        </p:txBody>
      </p:sp>
    </p:spTree>
    <p:extLst>
      <p:ext uri="{BB962C8B-B14F-4D97-AF65-F5344CB8AC3E}">
        <p14:creationId xmlns:p14="http://schemas.microsoft.com/office/powerpoint/2010/main" val="24543444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a:t>2.1: Use of Command object in Connected Environment</a:t>
            </a:r>
            <a:br>
              <a:rPr lang="en-US" sz="1200" dirty="0"/>
            </a:br>
            <a:r>
              <a:rPr lang="en-US" dirty="0"/>
              <a:t>Creating and Executing Commands</a:t>
            </a:r>
          </a:p>
        </p:txBody>
      </p:sp>
      <p:sp>
        <p:nvSpPr>
          <p:cNvPr id="3" name="Content Placeholder 2"/>
          <p:cNvSpPr>
            <a:spLocks noGrp="1"/>
          </p:cNvSpPr>
          <p:nvPr>
            <p:ph idx="1"/>
          </p:nvPr>
        </p:nvSpPr>
        <p:spPr/>
        <p:txBody>
          <a:bodyPr/>
          <a:lstStyle/>
          <a:p>
            <a:r>
              <a:rPr lang="en-US" dirty="0"/>
              <a:t>The Command object represents an executable command on the underlying data source</a:t>
            </a:r>
          </a:p>
          <a:p>
            <a:r>
              <a:rPr lang="en-US" dirty="0"/>
              <a:t>It may or may not return any results</a:t>
            </a:r>
          </a:p>
          <a:p>
            <a:r>
              <a:rPr lang="en-US" dirty="0"/>
              <a:t>It can be used to manipulate existing data, query existing data, and update or even delete existing data</a:t>
            </a:r>
          </a:p>
          <a:p>
            <a:r>
              <a:rPr lang="en-US" dirty="0"/>
              <a:t>The Command object also exposes Parameter collection which can be used for executing parameterized queries</a:t>
            </a:r>
          </a:p>
        </p:txBody>
      </p:sp>
    </p:spTree>
    <p:extLst>
      <p:ext uri="{BB962C8B-B14F-4D97-AF65-F5344CB8AC3E}">
        <p14:creationId xmlns:p14="http://schemas.microsoft.com/office/powerpoint/2010/main" val="28535401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a:t>2.1: Use of Command object in Connected Environment</a:t>
            </a:r>
            <a:br>
              <a:rPr lang="en-US" sz="1200" dirty="0"/>
            </a:br>
            <a:r>
              <a:rPr lang="en-US" dirty="0" err="1"/>
              <a:t>SQLCommand</a:t>
            </a:r>
            <a:r>
              <a:rPr lang="en-US" dirty="0"/>
              <a:t> Constructors</a:t>
            </a:r>
          </a:p>
        </p:txBody>
      </p:sp>
      <p:sp>
        <p:nvSpPr>
          <p:cNvPr id="3" name="Content Placeholder 2"/>
          <p:cNvSpPr>
            <a:spLocks noGrp="1"/>
          </p:cNvSpPr>
          <p:nvPr>
            <p:ph idx="1"/>
          </p:nvPr>
        </p:nvSpPr>
        <p:spPr/>
        <p:txBody>
          <a:bodyPr/>
          <a:lstStyle/>
          <a:p>
            <a:r>
              <a:rPr lang="en-US" dirty="0"/>
              <a:t>The </a:t>
            </a:r>
            <a:r>
              <a:rPr lang="en-US" dirty="0" err="1"/>
              <a:t>SQLCommand</a:t>
            </a:r>
            <a:r>
              <a:rPr lang="en-US" dirty="0"/>
              <a:t> class exposes four constructors:</a:t>
            </a:r>
          </a:p>
          <a:p>
            <a:pPr lvl="1"/>
            <a:r>
              <a:rPr lang="en-US" dirty="0" err="1"/>
              <a:t>SQLCommand</a:t>
            </a:r>
            <a:r>
              <a:rPr lang="en-US" dirty="0"/>
              <a:t>()</a:t>
            </a:r>
          </a:p>
          <a:p>
            <a:pPr lvl="1"/>
            <a:r>
              <a:rPr lang="en-US" dirty="0" err="1"/>
              <a:t>SQLCommand</a:t>
            </a:r>
            <a:r>
              <a:rPr lang="en-US" dirty="0"/>
              <a:t>(String </a:t>
            </a:r>
            <a:r>
              <a:rPr lang="en-US" dirty="0" err="1"/>
              <a:t>commandText</a:t>
            </a:r>
            <a:r>
              <a:rPr lang="en-US" dirty="0"/>
              <a:t>)</a:t>
            </a:r>
          </a:p>
          <a:p>
            <a:pPr lvl="1"/>
            <a:r>
              <a:rPr lang="en-US" dirty="0" err="1"/>
              <a:t>SQLCommand</a:t>
            </a:r>
            <a:r>
              <a:rPr lang="en-US" dirty="0"/>
              <a:t>(String </a:t>
            </a:r>
            <a:r>
              <a:rPr lang="en-US" dirty="0" err="1"/>
              <a:t>commandText,SQLConnection</a:t>
            </a:r>
            <a:r>
              <a:rPr lang="en-US" dirty="0"/>
              <a:t> con)</a:t>
            </a:r>
          </a:p>
          <a:p>
            <a:pPr lvl="1"/>
            <a:r>
              <a:rPr lang="en-US" dirty="0" err="1"/>
              <a:t>SQLCommand</a:t>
            </a:r>
            <a:r>
              <a:rPr lang="en-US" dirty="0"/>
              <a:t>(String </a:t>
            </a:r>
            <a:r>
              <a:rPr lang="en-US" dirty="0" err="1"/>
              <a:t>commandText</a:t>
            </a:r>
            <a:r>
              <a:rPr lang="en-US" dirty="0"/>
              <a:t>, </a:t>
            </a:r>
            <a:r>
              <a:rPr lang="en-US" dirty="0" err="1"/>
              <a:t>SQLConnection</a:t>
            </a:r>
            <a:r>
              <a:rPr lang="en-US" dirty="0"/>
              <a:t> con, </a:t>
            </a:r>
            <a:r>
              <a:rPr lang="en-US" dirty="0" err="1"/>
              <a:t>SQLTransaction</a:t>
            </a:r>
            <a:r>
              <a:rPr lang="en-US" dirty="0"/>
              <a:t> trans)</a:t>
            </a:r>
          </a:p>
          <a:p>
            <a:endParaRPr lang="en-US" dirty="0"/>
          </a:p>
          <a:p>
            <a:endParaRPr lang="en-US" dirty="0"/>
          </a:p>
          <a:p>
            <a:endParaRPr lang="en-US" dirty="0"/>
          </a:p>
        </p:txBody>
      </p:sp>
    </p:spTree>
    <p:extLst>
      <p:ext uri="{BB962C8B-B14F-4D97-AF65-F5344CB8AC3E}">
        <p14:creationId xmlns:p14="http://schemas.microsoft.com/office/powerpoint/2010/main" val="31754485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B5975E-B083-4F06-B38F-2B3A864062D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FBF2EF4-1B52-48FB-8702-73E72EDDEB79}"/>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165980470"/>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247" name="Group 31"/>
          <p:cNvGraphicFramePr>
            <a:graphicFrameLocks noGrp="1"/>
          </p:cNvGraphicFramePr>
          <p:nvPr>
            <p:extLst>
              <p:ext uri="{D42A27DB-BD31-4B8C-83A1-F6EECF244321}">
                <p14:modId xmlns:p14="http://schemas.microsoft.com/office/powerpoint/2010/main" val="1543481194"/>
              </p:ext>
            </p:extLst>
          </p:nvPr>
        </p:nvGraphicFramePr>
        <p:xfrm>
          <a:off x="609600" y="2209800"/>
          <a:ext cx="8067675" cy="2659064"/>
        </p:xfrm>
        <a:graphic>
          <a:graphicData uri="http://schemas.openxmlformats.org/drawingml/2006/table">
            <a:tbl>
              <a:tblPr bandRow="1">
                <a:tableStyleId>{284E427A-3D55-4303-BF80-6455036E1DE7}</a:tableStyleId>
              </a:tblPr>
              <a:tblGrid>
                <a:gridCol w="4095750">
                  <a:extLst>
                    <a:ext uri="{9D8B030D-6E8A-4147-A177-3AD203B41FA5}">
                      <a16:colId xmlns:a16="http://schemas.microsoft.com/office/drawing/2014/main" val="20000"/>
                    </a:ext>
                  </a:extLst>
                </a:gridCol>
                <a:gridCol w="3971925">
                  <a:extLst>
                    <a:ext uri="{9D8B030D-6E8A-4147-A177-3AD203B41FA5}">
                      <a16:colId xmlns:a16="http://schemas.microsoft.com/office/drawing/2014/main" val="20001"/>
                    </a:ext>
                  </a:extLst>
                </a:gridCol>
              </a:tblGrid>
              <a:tr h="474663">
                <a:tc>
                  <a:txBody>
                    <a:bodyPr/>
                    <a:lstStyle/>
                    <a:p>
                      <a:pPr marL="342900" marR="0" lvl="0" indent="-342900" algn="l" defTabSz="914400" rtl="0" eaLnBrk="1" fontAlgn="base" latinLnBrk="0" hangingPunct="1">
                        <a:lnSpc>
                          <a:spcPct val="100000"/>
                        </a:lnSpc>
                        <a:spcBef>
                          <a:spcPct val="20000"/>
                        </a:spcBef>
                        <a:spcAft>
                          <a:spcPct val="0"/>
                        </a:spcAft>
                        <a:buClr>
                          <a:srgbClr val="990000"/>
                        </a:buClr>
                        <a:buSzTx/>
                        <a:buFont typeface="Wingdings" pitchFamily="2" charset="2"/>
                        <a:buNone/>
                        <a:tabLst/>
                      </a:pPr>
                      <a:r>
                        <a:rPr kumimoji="0" lang="en-US" sz="1600" u="none" strike="noStrike" cap="none" normalizeH="0" baseline="0" dirty="0">
                          <a:ln>
                            <a:solidFill>
                              <a:schemeClr val="tx2"/>
                            </a:solidFill>
                          </a:ln>
                          <a:effectLst/>
                        </a:rPr>
                        <a:t>CommandText</a:t>
                      </a:r>
                      <a:endParaRPr kumimoji="0" lang="en-US" sz="1600" b="0" i="0" u="none" strike="noStrike" cap="none" normalizeH="0" baseline="0" dirty="0">
                        <a:ln>
                          <a:solidFill>
                            <a:schemeClr val="tx2"/>
                          </a:solidFill>
                        </a:ln>
                        <a:solidFill>
                          <a:schemeClr val="tx1"/>
                        </a:solidFill>
                        <a:effectLst/>
                        <a:latin typeface="+mj-lt"/>
                        <a:cs typeface="Arial" pitchFamily="34" charset="0"/>
                      </a:endParaRPr>
                    </a:p>
                  </a:txBody>
                  <a:tcPr horzOverflow="overflow"/>
                </a:tc>
                <a:tc>
                  <a:txBody>
                    <a:bodyPr/>
                    <a:lstStyle/>
                    <a:p>
                      <a:pPr marL="342900" marR="0" lvl="0" indent="-342900" algn="l" defTabSz="914400" rtl="0" eaLnBrk="1" fontAlgn="base" latinLnBrk="0" hangingPunct="1">
                        <a:lnSpc>
                          <a:spcPct val="100000"/>
                        </a:lnSpc>
                        <a:spcBef>
                          <a:spcPct val="20000"/>
                        </a:spcBef>
                        <a:spcAft>
                          <a:spcPct val="0"/>
                        </a:spcAft>
                        <a:buClr>
                          <a:srgbClr val="990000"/>
                        </a:buClr>
                        <a:buSzTx/>
                        <a:buFont typeface="Wingdings" pitchFamily="2" charset="2"/>
                        <a:buNone/>
                        <a:tabLst/>
                      </a:pPr>
                      <a:r>
                        <a:rPr kumimoji="0" lang="en-US" sz="1600" u="none" strike="noStrike" cap="none" normalizeH="0" baseline="0" dirty="0">
                          <a:ln>
                            <a:solidFill>
                              <a:schemeClr val="tx2"/>
                            </a:solidFill>
                          </a:ln>
                          <a:effectLst/>
                        </a:rPr>
                        <a:t>CreateParameter()</a:t>
                      </a:r>
                      <a:endParaRPr kumimoji="0" lang="en-US" sz="1600" b="0" i="0" u="none" strike="noStrike" cap="none" normalizeH="0" baseline="0" dirty="0">
                        <a:ln>
                          <a:solidFill>
                            <a:schemeClr val="tx2"/>
                          </a:solidFill>
                        </a:ln>
                        <a:solidFill>
                          <a:schemeClr val="tx1"/>
                        </a:solidFill>
                        <a:effectLst/>
                        <a:latin typeface="+mj-lt"/>
                        <a:cs typeface="Arial" pitchFamily="34" charset="0"/>
                      </a:endParaRPr>
                    </a:p>
                  </a:txBody>
                  <a:tcPr horzOverflow="overflow"/>
                </a:tc>
                <a:extLst>
                  <a:ext uri="{0D108BD9-81ED-4DB2-BD59-A6C34878D82A}">
                    <a16:rowId xmlns:a16="http://schemas.microsoft.com/office/drawing/2014/main" val="10000"/>
                  </a:ext>
                </a:extLst>
              </a:tr>
              <a:tr h="474663">
                <a:tc>
                  <a:txBody>
                    <a:bodyPr/>
                    <a:lstStyle/>
                    <a:p>
                      <a:pPr marL="342900" marR="0" lvl="0" indent="-342900" algn="l" defTabSz="914400" rtl="0" eaLnBrk="1" fontAlgn="base" latinLnBrk="0" hangingPunct="1">
                        <a:lnSpc>
                          <a:spcPct val="100000"/>
                        </a:lnSpc>
                        <a:spcBef>
                          <a:spcPct val="20000"/>
                        </a:spcBef>
                        <a:spcAft>
                          <a:spcPct val="0"/>
                        </a:spcAft>
                        <a:buClr>
                          <a:srgbClr val="990000"/>
                        </a:buClr>
                        <a:buSzTx/>
                        <a:buFont typeface="Wingdings" pitchFamily="2" charset="2"/>
                        <a:buNone/>
                        <a:tabLst/>
                      </a:pPr>
                      <a:r>
                        <a:rPr kumimoji="0" lang="en-US" sz="1600" u="none" strike="noStrike" cap="none" normalizeH="0" baseline="0" dirty="0">
                          <a:ln>
                            <a:solidFill>
                              <a:schemeClr val="tx2"/>
                            </a:solidFill>
                          </a:ln>
                          <a:effectLst/>
                        </a:rPr>
                        <a:t>CommandTimeout</a:t>
                      </a:r>
                      <a:endParaRPr kumimoji="0" lang="en-US" sz="1600" b="0" i="0" u="none" strike="noStrike" cap="none" normalizeH="0" baseline="0" dirty="0">
                        <a:ln>
                          <a:solidFill>
                            <a:schemeClr val="tx2"/>
                          </a:solidFill>
                        </a:ln>
                        <a:solidFill>
                          <a:schemeClr val="tx1"/>
                        </a:solidFill>
                        <a:effectLst/>
                        <a:latin typeface="+mj-lt"/>
                        <a:cs typeface="Arial" pitchFamily="34" charset="0"/>
                      </a:endParaRPr>
                    </a:p>
                  </a:txBody>
                  <a:tcPr horzOverflow="overflow"/>
                </a:tc>
                <a:tc>
                  <a:txBody>
                    <a:bodyPr/>
                    <a:lstStyle/>
                    <a:p>
                      <a:pPr marL="342900" marR="0" lvl="0" indent="-342900" algn="l" defTabSz="914400" rtl="0" eaLnBrk="1" fontAlgn="base" latinLnBrk="0" hangingPunct="1">
                        <a:lnSpc>
                          <a:spcPct val="100000"/>
                        </a:lnSpc>
                        <a:spcBef>
                          <a:spcPct val="20000"/>
                        </a:spcBef>
                        <a:spcAft>
                          <a:spcPct val="0"/>
                        </a:spcAft>
                        <a:buClr>
                          <a:srgbClr val="990000"/>
                        </a:buClr>
                        <a:buSzTx/>
                        <a:buFont typeface="Wingdings" pitchFamily="2" charset="2"/>
                        <a:buNone/>
                        <a:tabLst/>
                      </a:pPr>
                      <a:r>
                        <a:rPr kumimoji="0" lang="en-US" sz="1600" u="none" strike="noStrike" cap="none" normalizeH="0" baseline="0" dirty="0">
                          <a:ln>
                            <a:solidFill>
                              <a:schemeClr val="tx2"/>
                            </a:solidFill>
                          </a:ln>
                          <a:effectLst/>
                        </a:rPr>
                        <a:t>ExecuteNonQuery()</a:t>
                      </a:r>
                      <a:endParaRPr kumimoji="0" lang="en-US" sz="1600" b="0" i="0" u="none" strike="noStrike" cap="none" normalizeH="0" baseline="0" dirty="0">
                        <a:ln>
                          <a:solidFill>
                            <a:schemeClr val="tx2"/>
                          </a:solidFill>
                        </a:ln>
                        <a:solidFill>
                          <a:schemeClr val="tx1"/>
                        </a:solidFill>
                        <a:effectLst/>
                        <a:latin typeface="+mj-lt"/>
                        <a:cs typeface="Arial" pitchFamily="34" charset="0"/>
                      </a:endParaRPr>
                    </a:p>
                  </a:txBody>
                  <a:tcPr horzOverflow="overflow"/>
                </a:tc>
                <a:extLst>
                  <a:ext uri="{0D108BD9-81ED-4DB2-BD59-A6C34878D82A}">
                    <a16:rowId xmlns:a16="http://schemas.microsoft.com/office/drawing/2014/main" val="10001"/>
                  </a:ext>
                </a:extLst>
              </a:tr>
              <a:tr h="476250">
                <a:tc>
                  <a:txBody>
                    <a:bodyPr/>
                    <a:lstStyle/>
                    <a:p>
                      <a:pPr marL="342900" marR="0" lvl="0" indent="-342900" algn="l" defTabSz="914400" rtl="0" eaLnBrk="1" fontAlgn="base" latinLnBrk="0" hangingPunct="1">
                        <a:lnSpc>
                          <a:spcPct val="100000"/>
                        </a:lnSpc>
                        <a:spcBef>
                          <a:spcPct val="20000"/>
                        </a:spcBef>
                        <a:spcAft>
                          <a:spcPct val="0"/>
                        </a:spcAft>
                        <a:buClr>
                          <a:srgbClr val="990000"/>
                        </a:buClr>
                        <a:buSzTx/>
                        <a:buFont typeface="Wingdings" pitchFamily="2" charset="2"/>
                        <a:buNone/>
                        <a:tabLst/>
                      </a:pPr>
                      <a:r>
                        <a:rPr kumimoji="0" lang="en-US" sz="1600" u="none" strike="noStrike" cap="none" normalizeH="0" baseline="0" dirty="0">
                          <a:ln>
                            <a:solidFill>
                              <a:schemeClr val="tx2"/>
                            </a:solidFill>
                          </a:ln>
                          <a:effectLst/>
                        </a:rPr>
                        <a:t>CommandType</a:t>
                      </a:r>
                      <a:endParaRPr kumimoji="0" lang="en-US" sz="1600" b="0" i="0" u="none" strike="noStrike" cap="none" normalizeH="0" baseline="0" dirty="0">
                        <a:ln>
                          <a:solidFill>
                            <a:schemeClr val="tx2"/>
                          </a:solidFill>
                        </a:ln>
                        <a:solidFill>
                          <a:schemeClr val="tx1"/>
                        </a:solidFill>
                        <a:effectLst/>
                        <a:latin typeface="+mj-lt"/>
                        <a:cs typeface="Arial" pitchFamily="34" charset="0"/>
                      </a:endParaRPr>
                    </a:p>
                  </a:txBody>
                  <a:tcPr horzOverflow="overflow"/>
                </a:tc>
                <a:tc>
                  <a:txBody>
                    <a:bodyPr/>
                    <a:lstStyle/>
                    <a:p>
                      <a:pPr marL="342900" marR="0" lvl="0" indent="-342900" algn="l" defTabSz="914400" rtl="0" eaLnBrk="1" fontAlgn="base" latinLnBrk="0" hangingPunct="1">
                        <a:lnSpc>
                          <a:spcPct val="100000"/>
                        </a:lnSpc>
                        <a:spcBef>
                          <a:spcPct val="20000"/>
                        </a:spcBef>
                        <a:spcAft>
                          <a:spcPct val="0"/>
                        </a:spcAft>
                        <a:buClr>
                          <a:srgbClr val="990000"/>
                        </a:buClr>
                        <a:buSzTx/>
                        <a:buFont typeface="Wingdings" pitchFamily="2" charset="2"/>
                        <a:buNone/>
                        <a:tabLst/>
                      </a:pPr>
                      <a:r>
                        <a:rPr kumimoji="0" lang="en-US" sz="1600" u="none" strike="noStrike" cap="none" normalizeH="0" baseline="0" dirty="0">
                          <a:ln>
                            <a:solidFill>
                              <a:schemeClr val="tx2"/>
                            </a:solidFill>
                          </a:ln>
                          <a:effectLst/>
                        </a:rPr>
                        <a:t>ExecuteReader()</a:t>
                      </a:r>
                      <a:endParaRPr kumimoji="0" lang="en-US" sz="1600" b="0" i="0" u="none" strike="noStrike" cap="none" normalizeH="0" baseline="0" dirty="0">
                        <a:ln>
                          <a:solidFill>
                            <a:schemeClr val="tx2"/>
                          </a:solidFill>
                        </a:ln>
                        <a:solidFill>
                          <a:schemeClr val="tx1"/>
                        </a:solidFill>
                        <a:effectLst/>
                        <a:latin typeface="+mj-lt"/>
                        <a:cs typeface="Arial" pitchFamily="34" charset="0"/>
                      </a:endParaRPr>
                    </a:p>
                  </a:txBody>
                  <a:tcPr horzOverflow="overflow"/>
                </a:tc>
                <a:extLst>
                  <a:ext uri="{0D108BD9-81ED-4DB2-BD59-A6C34878D82A}">
                    <a16:rowId xmlns:a16="http://schemas.microsoft.com/office/drawing/2014/main" val="10002"/>
                  </a:ext>
                </a:extLst>
              </a:tr>
              <a:tr h="474663">
                <a:tc>
                  <a:txBody>
                    <a:bodyPr/>
                    <a:lstStyle/>
                    <a:p>
                      <a:pPr marL="342900" marR="0" lvl="0" indent="-342900" algn="l" defTabSz="914400" rtl="0" eaLnBrk="1" fontAlgn="base" latinLnBrk="0" hangingPunct="1">
                        <a:lnSpc>
                          <a:spcPct val="100000"/>
                        </a:lnSpc>
                        <a:spcBef>
                          <a:spcPct val="20000"/>
                        </a:spcBef>
                        <a:spcAft>
                          <a:spcPct val="0"/>
                        </a:spcAft>
                        <a:buClr>
                          <a:srgbClr val="990000"/>
                        </a:buClr>
                        <a:buSzTx/>
                        <a:buFont typeface="Wingdings" pitchFamily="2" charset="2"/>
                        <a:buNone/>
                        <a:tabLst/>
                      </a:pPr>
                      <a:r>
                        <a:rPr kumimoji="0" lang="en-US" sz="1600" u="none" strike="noStrike" cap="none" normalizeH="0" baseline="0" dirty="0">
                          <a:ln>
                            <a:solidFill>
                              <a:schemeClr val="tx2"/>
                            </a:solidFill>
                          </a:ln>
                          <a:effectLst/>
                        </a:rPr>
                        <a:t>Parameters</a:t>
                      </a:r>
                      <a:endParaRPr kumimoji="0" lang="en-US" sz="1600" b="0" i="0" u="none" strike="noStrike" cap="none" normalizeH="0" baseline="0" dirty="0">
                        <a:ln>
                          <a:solidFill>
                            <a:schemeClr val="tx2"/>
                          </a:solidFill>
                        </a:ln>
                        <a:solidFill>
                          <a:schemeClr val="tx1"/>
                        </a:solidFill>
                        <a:effectLst/>
                        <a:latin typeface="+mj-lt"/>
                        <a:cs typeface="Arial" pitchFamily="34" charset="0"/>
                      </a:endParaRPr>
                    </a:p>
                  </a:txBody>
                  <a:tcPr horzOverflow="overflow"/>
                </a:tc>
                <a:tc>
                  <a:txBody>
                    <a:bodyPr/>
                    <a:lstStyle/>
                    <a:p>
                      <a:pPr marL="342900" marR="0" lvl="0" indent="-342900" algn="l" defTabSz="914400" rtl="0" eaLnBrk="1" fontAlgn="base" latinLnBrk="0" hangingPunct="1">
                        <a:lnSpc>
                          <a:spcPct val="100000"/>
                        </a:lnSpc>
                        <a:spcBef>
                          <a:spcPct val="20000"/>
                        </a:spcBef>
                        <a:spcAft>
                          <a:spcPct val="0"/>
                        </a:spcAft>
                        <a:buClr>
                          <a:srgbClr val="990000"/>
                        </a:buClr>
                        <a:buSzTx/>
                        <a:buFont typeface="Wingdings" pitchFamily="2" charset="2"/>
                        <a:buNone/>
                        <a:tabLst/>
                      </a:pPr>
                      <a:r>
                        <a:rPr kumimoji="0" lang="en-US" sz="1600" u="none" strike="noStrike" cap="none" normalizeH="0" baseline="0" dirty="0">
                          <a:ln>
                            <a:solidFill>
                              <a:schemeClr val="tx2"/>
                            </a:solidFill>
                          </a:ln>
                          <a:effectLst/>
                        </a:rPr>
                        <a:t>ExecuteScalar()</a:t>
                      </a:r>
                      <a:endParaRPr kumimoji="0" lang="en-US" sz="1600" b="0" i="0" u="none" strike="noStrike" cap="none" normalizeH="0" baseline="0" dirty="0">
                        <a:ln>
                          <a:solidFill>
                            <a:schemeClr val="tx2"/>
                          </a:solidFill>
                        </a:ln>
                        <a:solidFill>
                          <a:schemeClr val="tx1"/>
                        </a:solidFill>
                        <a:effectLst/>
                        <a:latin typeface="+mj-lt"/>
                        <a:cs typeface="Arial" pitchFamily="34" charset="0"/>
                      </a:endParaRPr>
                    </a:p>
                  </a:txBody>
                  <a:tcPr horzOverflow="overflow"/>
                </a:tc>
                <a:extLst>
                  <a:ext uri="{0D108BD9-81ED-4DB2-BD59-A6C34878D82A}">
                    <a16:rowId xmlns:a16="http://schemas.microsoft.com/office/drawing/2014/main" val="10003"/>
                  </a:ext>
                </a:extLst>
              </a:tr>
              <a:tr h="758825">
                <a:tc>
                  <a:txBody>
                    <a:bodyPr/>
                    <a:lstStyle/>
                    <a:p>
                      <a:pPr marL="342900" marR="0" lvl="0" indent="-342900" algn="l" defTabSz="914400" rtl="0" eaLnBrk="1" fontAlgn="base" latinLnBrk="0" hangingPunct="1">
                        <a:lnSpc>
                          <a:spcPct val="100000"/>
                        </a:lnSpc>
                        <a:spcBef>
                          <a:spcPct val="20000"/>
                        </a:spcBef>
                        <a:spcAft>
                          <a:spcPct val="0"/>
                        </a:spcAft>
                        <a:buClr>
                          <a:srgbClr val="990000"/>
                        </a:buClr>
                        <a:buSzTx/>
                        <a:buFont typeface="Wingdings" pitchFamily="2" charset="2"/>
                        <a:buNone/>
                        <a:tabLst/>
                      </a:pPr>
                      <a:r>
                        <a:rPr kumimoji="0" lang="en-US" sz="1600" u="none" strike="noStrike" cap="none" normalizeH="0" baseline="0" dirty="0">
                          <a:ln>
                            <a:solidFill>
                              <a:schemeClr val="tx2"/>
                            </a:solidFill>
                          </a:ln>
                          <a:effectLst/>
                        </a:rPr>
                        <a:t>Transaction</a:t>
                      </a:r>
                      <a:endParaRPr kumimoji="0" lang="en-US" sz="1600" b="0" i="0" u="none" strike="noStrike" cap="none" normalizeH="0" baseline="0" dirty="0">
                        <a:ln>
                          <a:solidFill>
                            <a:schemeClr val="tx2"/>
                          </a:solidFill>
                        </a:ln>
                        <a:solidFill>
                          <a:schemeClr val="tx1"/>
                        </a:solidFill>
                        <a:effectLst/>
                        <a:latin typeface="+mj-lt"/>
                        <a:cs typeface="Arial" pitchFamily="34"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1600" u="none" strike="noStrike" cap="none" normalizeH="0" baseline="0" dirty="0">
                          <a:ln>
                            <a:solidFill>
                              <a:schemeClr val="tx2"/>
                            </a:solidFill>
                          </a:ln>
                          <a:effectLst/>
                        </a:rPr>
                        <a:t> Cancel()</a:t>
                      </a:r>
                      <a:endParaRPr kumimoji="0" lang="en-US" sz="1600" b="0" i="0" u="none" strike="noStrike" cap="none" normalizeH="0" baseline="0" dirty="0">
                        <a:ln>
                          <a:solidFill>
                            <a:schemeClr val="tx2"/>
                          </a:solidFill>
                        </a:ln>
                        <a:solidFill>
                          <a:schemeClr val="tx1"/>
                        </a:solidFill>
                        <a:effectLst/>
                        <a:latin typeface="+mj-lt"/>
                        <a:cs typeface="Arial" pitchFamily="34" charset="0"/>
                      </a:endParaRPr>
                    </a:p>
                  </a:txBody>
                  <a:tcPr horzOverflow="overflow"/>
                </a:tc>
                <a:extLst>
                  <a:ext uri="{0D108BD9-81ED-4DB2-BD59-A6C34878D82A}">
                    <a16:rowId xmlns:a16="http://schemas.microsoft.com/office/drawing/2014/main" val="10004"/>
                  </a:ext>
                </a:extLst>
              </a:tr>
            </a:tbl>
          </a:graphicData>
        </a:graphic>
      </p:graphicFrame>
      <p:sp>
        <p:nvSpPr>
          <p:cNvPr id="2" name="Title 1"/>
          <p:cNvSpPr>
            <a:spLocks noGrp="1"/>
          </p:cNvSpPr>
          <p:nvPr>
            <p:ph type="title"/>
          </p:nvPr>
        </p:nvSpPr>
        <p:spPr/>
        <p:txBody>
          <a:bodyPr/>
          <a:lstStyle/>
          <a:p>
            <a:r>
              <a:rPr lang="en-US" sz="1200" dirty="0"/>
              <a:t>2.1: Use of Command object in Connected Environment</a:t>
            </a:r>
            <a:br>
              <a:rPr lang="en-US" sz="1200" dirty="0"/>
            </a:br>
            <a:r>
              <a:rPr lang="en-US" dirty="0"/>
              <a:t>SQL Command Members</a:t>
            </a:r>
          </a:p>
        </p:txBody>
      </p:sp>
      <p:sp>
        <p:nvSpPr>
          <p:cNvPr id="3" name="Content Placeholder 2"/>
          <p:cNvSpPr>
            <a:spLocks noGrp="1"/>
          </p:cNvSpPr>
          <p:nvPr>
            <p:ph idx="1"/>
          </p:nvPr>
        </p:nvSpPr>
        <p:spPr/>
        <p:txBody>
          <a:bodyPr/>
          <a:lstStyle/>
          <a:p>
            <a:r>
              <a:rPr lang="en-US" dirty="0"/>
              <a:t>The SQL Command exposes various properties and methods</a:t>
            </a:r>
          </a:p>
          <a:p>
            <a:endParaRPr lang="en-US" dirty="0"/>
          </a:p>
        </p:txBody>
      </p:sp>
    </p:spTree>
    <p:extLst>
      <p:ext uri="{BB962C8B-B14F-4D97-AF65-F5344CB8AC3E}">
        <p14:creationId xmlns:p14="http://schemas.microsoft.com/office/powerpoint/2010/main" val="42756367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53EF3-CA4E-412C-BEE7-0D6BD0F9D9B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5AD84D7-8958-4456-9EDD-6209B1482B90}"/>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183707930"/>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a:t>2.1: Use of Command object in Connected Environment</a:t>
            </a:r>
            <a:br>
              <a:rPr lang="en-US" sz="1200" dirty="0"/>
            </a:br>
            <a:r>
              <a:rPr lang="en-US" dirty="0"/>
              <a:t> </a:t>
            </a:r>
            <a:r>
              <a:rPr lang="en-US" dirty="0" err="1"/>
              <a:t>Sql</a:t>
            </a:r>
            <a:r>
              <a:rPr lang="en-US" dirty="0"/>
              <a:t> Data Reader</a:t>
            </a:r>
          </a:p>
        </p:txBody>
      </p:sp>
      <p:sp>
        <p:nvSpPr>
          <p:cNvPr id="3" name="Content Placeholder 2"/>
          <p:cNvSpPr>
            <a:spLocks noGrp="1"/>
          </p:cNvSpPr>
          <p:nvPr>
            <p:ph idx="1"/>
          </p:nvPr>
        </p:nvSpPr>
        <p:spPr/>
        <p:txBody>
          <a:bodyPr/>
          <a:lstStyle/>
          <a:p>
            <a:r>
              <a:rPr lang="en-US" dirty="0"/>
              <a:t>It is one of the core objects used in ADO.NET connected architecture to store and read data</a:t>
            </a:r>
          </a:p>
          <a:p>
            <a:r>
              <a:rPr lang="en-US" dirty="0"/>
              <a:t>You can use the </a:t>
            </a:r>
            <a:r>
              <a:rPr lang="en-US" dirty="0" err="1"/>
              <a:t>Sql</a:t>
            </a:r>
            <a:r>
              <a:rPr lang="en-US" dirty="0"/>
              <a:t> Data Reader object to examine the results of a query one row at a time</a:t>
            </a:r>
          </a:p>
          <a:p>
            <a:r>
              <a:rPr lang="en-US" dirty="0"/>
              <a:t>When you move forward to the next row, the contents of the previous row are discarded</a:t>
            </a:r>
          </a:p>
          <a:p>
            <a:r>
              <a:rPr lang="en-US" dirty="0"/>
              <a:t>The </a:t>
            </a:r>
            <a:r>
              <a:rPr lang="en-US" dirty="0" err="1"/>
              <a:t>Sql</a:t>
            </a:r>
            <a:r>
              <a:rPr lang="en-US" dirty="0"/>
              <a:t> Data Reader doesn’t support updating</a:t>
            </a:r>
          </a:p>
          <a:p>
            <a:r>
              <a:rPr lang="en-US" dirty="0"/>
              <a:t>The data returned by the </a:t>
            </a:r>
            <a:r>
              <a:rPr lang="en-US" dirty="0" err="1"/>
              <a:t>Sql</a:t>
            </a:r>
            <a:r>
              <a:rPr lang="en-US" dirty="0"/>
              <a:t> Data Reader is read-only and forward-only</a:t>
            </a:r>
          </a:p>
          <a:p>
            <a:endParaRPr lang="en-US" dirty="0"/>
          </a:p>
          <a:p>
            <a:endParaRPr lang="en-US" dirty="0"/>
          </a:p>
        </p:txBody>
      </p:sp>
    </p:spTree>
    <p:extLst>
      <p:ext uri="{BB962C8B-B14F-4D97-AF65-F5344CB8AC3E}">
        <p14:creationId xmlns:p14="http://schemas.microsoft.com/office/powerpoint/2010/main" val="29948782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a:t>2.1: Use of Command object in Connected Environment</a:t>
            </a:r>
            <a:br>
              <a:rPr lang="en-US" dirty="0"/>
            </a:br>
            <a:r>
              <a:rPr lang="en-US" dirty="0" err="1"/>
              <a:t>Sql</a:t>
            </a:r>
            <a:r>
              <a:rPr lang="en-US" dirty="0"/>
              <a:t> Data Reader Members</a:t>
            </a:r>
          </a:p>
        </p:txBody>
      </p:sp>
      <p:graphicFrame>
        <p:nvGraphicFramePr>
          <p:cNvPr id="233478" name="Group 6"/>
          <p:cNvGraphicFramePr>
            <a:graphicFrameLocks noGrp="1"/>
          </p:cNvGraphicFramePr>
          <p:nvPr>
            <p:ph idx="1"/>
            <p:extLst>
              <p:ext uri="{D42A27DB-BD31-4B8C-83A1-F6EECF244321}">
                <p14:modId xmlns:p14="http://schemas.microsoft.com/office/powerpoint/2010/main" val="3812727144"/>
              </p:ext>
            </p:extLst>
          </p:nvPr>
        </p:nvGraphicFramePr>
        <p:xfrm>
          <a:off x="298516" y="2519465"/>
          <a:ext cx="8538452" cy="2601563"/>
        </p:xfrm>
        <a:graphic>
          <a:graphicData uri="http://schemas.openxmlformats.org/drawingml/2006/table">
            <a:tbl>
              <a:tblPr bandRow="1">
                <a:tableStyleId>{284E427A-3D55-4303-BF80-6455036E1DE7}</a:tableStyleId>
              </a:tblPr>
              <a:tblGrid>
                <a:gridCol w="3794867">
                  <a:extLst>
                    <a:ext uri="{9D8B030D-6E8A-4147-A177-3AD203B41FA5}">
                      <a16:colId xmlns:a16="http://schemas.microsoft.com/office/drawing/2014/main" val="20000"/>
                    </a:ext>
                  </a:extLst>
                </a:gridCol>
                <a:gridCol w="4743585">
                  <a:extLst>
                    <a:ext uri="{9D8B030D-6E8A-4147-A177-3AD203B41FA5}">
                      <a16:colId xmlns:a16="http://schemas.microsoft.com/office/drawing/2014/main" val="20001"/>
                    </a:ext>
                  </a:extLst>
                </a:gridCol>
              </a:tblGrid>
              <a:tr h="521399">
                <a:tc>
                  <a:txBody>
                    <a:bodyPr/>
                    <a:lstStyle/>
                    <a:p>
                      <a:pPr marL="342900" marR="0" lvl="0" indent="-342900" algn="l" defTabSz="914400" rtl="0" eaLnBrk="1" fontAlgn="base" latinLnBrk="0" hangingPunct="1">
                        <a:lnSpc>
                          <a:spcPct val="100000"/>
                        </a:lnSpc>
                        <a:spcBef>
                          <a:spcPct val="20000"/>
                        </a:spcBef>
                        <a:spcAft>
                          <a:spcPct val="0"/>
                        </a:spcAft>
                        <a:buClr>
                          <a:srgbClr val="990000"/>
                        </a:buClr>
                        <a:buSzTx/>
                        <a:buFont typeface="Wingdings" pitchFamily="2" charset="2"/>
                        <a:buNone/>
                        <a:tabLst/>
                      </a:pPr>
                      <a:r>
                        <a:rPr kumimoji="0" lang="en-US" sz="1600" u="none" strike="noStrike" cap="none" normalizeH="0" baseline="0" dirty="0">
                          <a:ln>
                            <a:noFill/>
                          </a:ln>
                          <a:effectLst/>
                        </a:rPr>
                        <a:t>HasRows</a:t>
                      </a:r>
                      <a:endParaRPr kumimoji="0" lang="en-US" sz="1600" b="0" i="0" u="none" strike="noStrike" cap="none" normalizeH="0" baseline="0" dirty="0">
                        <a:ln>
                          <a:noFill/>
                        </a:ln>
                        <a:solidFill>
                          <a:schemeClr val="tx1"/>
                        </a:solidFill>
                        <a:effectLst/>
                        <a:latin typeface="+mj-lt"/>
                        <a:cs typeface="Arial" pitchFamily="34" charset="0"/>
                      </a:endParaRPr>
                    </a:p>
                  </a:txBody>
                  <a:tcPr marL="161145" marR="161145" horzOverflow="overflow"/>
                </a:tc>
                <a:tc>
                  <a:txBody>
                    <a:bodyPr/>
                    <a:lstStyle/>
                    <a:p>
                      <a:pPr marL="342900" marR="0" lvl="0" indent="-342900" algn="l" defTabSz="914400" rtl="0" eaLnBrk="1" fontAlgn="base" latinLnBrk="0" hangingPunct="1">
                        <a:lnSpc>
                          <a:spcPct val="100000"/>
                        </a:lnSpc>
                        <a:spcBef>
                          <a:spcPct val="20000"/>
                        </a:spcBef>
                        <a:spcAft>
                          <a:spcPct val="0"/>
                        </a:spcAft>
                        <a:buClr>
                          <a:srgbClr val="990000"/>
                        </a:buClr>
                        <a:buSzTx/>
                        <a:buFont typeface="Wingdings" pitchFamily="2" charset="2"/>
                        <a:buNone/>
                        <a:tabLst/>
                      </a:pPr>
                      <a:r>
                        <a:rPr kumimoji="0" lang="en-US" sz="1600" u="none" strike="noStrike" cap="none" normalizeH="0" baseline="0" dirty="0">
                          <a:ln>
                            <a:noFill/>
                          </a:ln>
                          <a:effectLst/>
                        </a:rPr>
                        <a:t>GetName()</a:t>
                      </a:r>
                      <a:endParaRPr kumimoji="0" lang="en-US" sz="1600" b="0" i="0" u="none" strike="noStrike" cap="none" normalizeH="0" baseline="0" dirty="0">
                        <a:ln>
                          <a:noFill/>
                        </a:ln>
                        <a:solidFill>
                          <a:schemeClr val="tx1"/>
                        </a:solidFill>
                        <a:effectLst/>
                        <a:latin typeface="+mj-lt"/>
                        <a:cs typeface="Arial" pitchFamily="34" charset="0"/>
                      </a:endParaRPr>
                    </a:p>
                  </a:txBody>
                  <a:tcPr marL="161145" marR="161145" horzOverflow="overflow"/>
                </a:tc>
                <a:extLst>
                  <a:ext uri="{0D108BD9-81ED-4DB2-BD59-A6C34878D82A}">
                    <a16:rowId xmlns:a16="http://schemas.microsoft.com/office/drawing/2014/main" val="10000"/>
                  </a:ext>
                </a:extLst>
              </a:tr>
              <a:tr h="518683">
                <a:tc>
                  <a:txBody>
                    <a:bodyPr/>
                    <a:lstStyle/>
                    <a:p>
                      <a:pPr marL="342900" marR="0" lvl="0" indent="-342900" algn="l" defTabSz="914400" rtl="0" eaLnBrk="1" fontAlgn="base" latinLnBrk="0" hangingPunct="1">
                        <a:lnSpc>
                          <a:spcPct val="100000"/>
                        </a:lnSpc>
                        <a:spcBef>
                          <a:spcPct val="20000"/>
                        </a:spcBef>
                        <a:spcAft>
                          <a:spcPct val="0"/>
                        </a:spcAft>
                        <a:buClr>
                          <a:srgbClr val="990000"/>
                        </a:buClr>
                        <a:buSzTx/>
                        <a:buFont typeface="Wingdings" pitchFamily="2" charset="2"/>
                        <a:buNone/>
                        <a:tabLst/>
                      </a:pPr>
                      <a:r>
                        <a:rPr kumimoji="0" lang="en-US" sz="1600" u="none" strike="noStrike" cap="none" normalizeH="0" baseline="0" dirty="0">
                          <a:ln>
                            <a:noFill/>
                          </a:ln>
                          <a:effectLst/>
                        </a:rPr>
                        <a:t>IsClosed</a:t>
                      </a:r>
                      <a:endParaRPr kumimoji="0" lang="en-US" sz="1600" b="0" i="0" u="none" strike="noStrike" cap="none" normalizeH="0" baseline="0" dirty="0">
                        <a:ln>
                          <a:noFill/>
                        </a:ln>
                        <a:solidFill>
                          <a:schemeClr val="tx1"/>
                        </a:solidFill>
                        <a:effectLst/>
                        <a:latin typeface="+mj-lt"/>
                        <a:cs typeface="Arial" pitchFamily="34" charset="0"/>
                      </a:endParaRPr>
                    </a:p>
                  </a:txBody>
                  <a:tcPr marL="161145" marR="161145" horzOverflow="overflow"/>
                </a:tc>
                <a:tc>
                  <a:txBody>
                    <a:bodyPr/>
                    <a:lstStyle/>
                    <a:p>
                      <a:pPr marL="342900" marR="0" lvl="0" indent="-342900" algn="l" defTabSz="914400" rtl="0" eaLnBrk="1" fontAlgn="base" latinLnBrk="0" hangingPunct="1">
                        <a:lnSpc>
                          <a:spcPct val="100000"/>
                        </a:lnSpc>
                        <a:spcBef>
                          <a:spcPct val="20000"/>
                        </a:spcBef>
                        <a:spcAft>
                          <a:spcPct val="0"/>
                        </a:spcAft>
                        <a:buClr>
                          <a:srgbClr val="990000"/>
                        </a:buClr>
                        <a:buSzTx/>
                        <a:buFont typeface="Wingdings" pitchFamily="2" charset="2"/>
                        <a:buNone/>
                        <a:tabLst/>
                      </a:pPr>
                      <a:r>
                        <a:rPr kumimoji="0" lang="en-US" sz="1600" u="none" strike="noStrike" cap="none" normalizeH="0" baseline="0" dirty="0">
                          <a:ln>
                            <a:noFill/>
                          </a:ln>
                          <a:effectLst/>
                        </a:rPr>
                        <a:t>GetOrdinal()</a:t>
                      </a:r>
                      <a:endParaRPr kumimoji="0" lang="en-US" sz="1600" b="0" i="0" u="none" strike="noStrike" cap="none" normalizeH="0" baseline="0" dirty="0">
                        <a:ln>
                          <a:noFill/>
                        </a:ln>
                        <a:solidFill>
                          <a:schemeClr val="tx1"/>
                        </a:solidFill>
                        <a:effectLst/>
                        <a:latin typeface="+mj-lt"/>
                        <a:cs typeface="Arial" pitchFamily="34" charset="0"/>
                      </a:endParaRPr>
                    </a:p>
                  </a:txBody>
                  <a:tcPr marL="161145" marR="161145" horzOverflow="overflow"/>
                </a:tc>
                <a:extLst>
                  <a:ext uri="{0D108BD9-81ED-4DB2-BD59-A6C34878D82A}">
                    <a16:rowId xmlns:a16="http://schemas.microsoft.com/office/drawing/2014/main" val="10001"/>
                  </a:ext>
                </a:extLst>
              </a:tr>
              <a:tr h="521399">
                <a:tc>
                  <a:txBody>
                    <a:bodyPr/>
                    <a:lstStyle/>
                    <a:p>
                      <a:pPr marL="342900" marR="0" lvl="0" indent="-342900" algn="l" defTabSz="914400" rtl="0" eaLnBrk="1" fontAlgn="base" latinLnBrk="0" hangingPunct="1">
                        <a:lnSpc>
                          <a:spcPct val="100000"/>
                        </a:lnSpc>
                        <a:spcBef>
                          <a:spcPct val="20000"/>
                        </a:spcBef>
                        <a:spcAft>
                          <a:spcPct val="0"/>
                        </a:spcAft>
                        <a:buClr>
                          <a:srgbClr val="990000"/>
                        </a:buClr>
                        <a:buSzTx/>
                        <a:buFont typeface="Wingdings" pitchFamily="2" charset="2"/>
                        <a:buNone/>
                        <a:tabLst/>
                      </a:pPr>
                      <a:r>
                        <a:rPr kumimoji="0" lang="en-US" sz="1600" u="none" strike="noStrike" cap="none" normalizeH="0" baseline="0" dirty="0">
                          <a:ln>
                            <a:noFill/>
                          </a:ln>
                          <a:effectLst/>
                        </a:rPr>
                        <a:t>Item</a:t>
                      </a:r>
                      <a:endParaRPr kumimoji="0" lang="en-US" sz="1600" b="0" i="0" u="none" strike="noStrike" cap="none" normalizeH="0" baseline="0" dirty="0">
                        <a:ln>
                          <a:noFill/>
                        </a:ln>
                        <a:solidFill>
                          <a:schemeClr val="tx1"/>
                        </a:solidFill>
                        <a:effectLst/>
                        <a:latin typeface="+mj-lt"/>
                        <a:cs typeface="Arial" pitchFamily="34" charset="0"/>
                      </a:endParaRPr>
                    </a:p>
                  </a:txBody>
                  <a:tcPr marL="161145" marR="161145" horzOverflow="overflow"/>
                </a:tc>
                <a:tc>
                  <a:txBody>
                    <a:bodyPr/>
                    <a:lstStyle/>
                    <a:p>
                      <a:pPr marL="342900" marR="0" lvl="0" indent="-342900" algn="l" defTabSz="914400" rtl="0" eaLnBrk="1" fontAlgn="base" latinLnBrk="0" hangingPunct="1">
                        <a:lnSpc>
                          <a:spcPct val="100000"/>
                        </a:lnSpc>
                        <a:spcBef>
                          <a:spcPct val="20000"/>
                        </a:spcBef>
                        <a:spcAft>
                          <a:spcPct val="0"/>
                        </a:spcAft>
                        <a:buClr>
                          <a:srgbClr val="990000"/>
                        </a:buClr>
                        <a:buSzTx/>
                        <a:buFont typeface="Wingdings" pitchFamily="2" charset="2"/>
                        <a:buNone/>
                        <a:tabLst/>
                      </a:pPr>
                      <a:r>
                        <a:rPr kumimoji="0" lang="en-US" sz="1600" u="none" strike="noStrike" cap="none" normalizeH="0" baseline="0" dirty="0">
                          <a:ln>
                            <a:noFill/>
                          </a:ln>
                          <a:effectLst/>
                        </a:rPr>
                        <a:t>Read()</a:t>
                      </a:r>
                      <a:endParaRPr kumimoji="0" lang="en-US" sz="1600" b="0" i="0" u="none" strike="noStrike" cap="none" normalizeH="0" baseline="0" dirty="0">
                        <a:ln>
                          <a:noFill/>
                        </a:ln>
                        <a:solidFill>
                          <a:schemeClr val="tx1"/>
                        </a:solidFill>
                        <a:effectLst/>
                        <a:latin typeface="+mj-lt"/>
                        <a:cs typeface="Arial" pitchFamily="34" charset="0"/>
                      </a:endParaRPr>
                    </a:p>
                  </a:txBody>
                  <a:tcPr marL="161145" marR="161145" horzOverflow="overflow"/>
                </a:tc>
                <a:extLst>
                  <a:ext uri="{0D108BD9-81ED-4DB2-BD59-A6C34878D82A}">
                    <a16:rowId xmlns:a16="http://schemas.microsoft.com/office/drawing/2014/main" val="10002"/>
                  </a:ext>
                </a:extLst>
              </a:tr>
              <a:tr h="518683">
                <a:tc>
                  <a:txBody>
                    <a:bodyPr/>
                    <a:lstStyle/>
                    <a:p>
                      <a:pPr marL="342900" marR="0" lvl="0" indent="-342900" algn="l" defTabSz="914400" rtl="0" eaLnBrk="1" fontAlgn="base" latinLnBrk="0" hangingPunct="1">
                        <a:lnSpc>
                          <a:spcPct val="100000"/>
                        </a:lnSpc>
                        <a:spcBef>
                          <a:spcPct val="20000"/>
                        </a:spcBef>
                        <a:spcAft>
                          <a:spcPct val="0"/>
                        </a:spcAft>
                        <a:buClr>
                          <a:srgbClr val="990000"/>
                        </a:buClr>
                        <a:buSzTx/>
                        <a:buFont typeface="Wingdings" pitchFamily="2" charset="2"/>
                        <a:buNone/>
                        <a:tabLst/>
                      </a:pPr>
                      <a:r>
                        <a:rPr kumimoji="0" lang="en-US" sz="1600" u="none" strike="noStrike" cap="none" normalizeH="0" baseline="0" dirty="0">
                          <a:ln>
                            <a:noFill/>
                          </a:ln>
                          <a:effectLst/>
                        </a:rPr>
                        <a:t>FieldCount</a:t>
                      </a:r>
                      <a:endParaRPr kumimoji="0" lang="en-US" sz="1600" b="0" i="0" u="none" strike="noStrike" cap="none" normalizeH="0" baseline="0" dirty="0">
                        <a:ln>
                          <a:noFill/>
                        </a:ln>
                        <a:solidFill>
                          <a:schemeClr val="tx1"/>
                        </a:solidFill>
                        <a:effectLst/>
                        <a:latin typeface="+mj-lt"/>
                        <a:cs typeface="Arial" pitchFamily="34" charset="0"/>
                      </a:endParaRPr>
                    </a:p>
                  </a:txBody>
                  <a:tcPr marL="161145" marR="161145" horzOverflow="overflow"/>
                </a:tc>
                <a:tc>
                  <a:txBody>
                    <a:bodyPr/>
                    <a:lstStyle/>
                    <a:p>
                      <a:pPr marL="342900" marR="0" lvl="0" indent="-342900" algn="l" defTabSz="914400" rtl="0" eaLnBrk="1" fontAlgn="base" latinLnBrk="0" hangingPunct="1">
                        <a:lnSpc>
                          <a:spcPct val="100000"/>
                        </a:lnSpc>
                        <a:spcBef>
                          <a:spcPct val="20000"/>
                        </a:spcBef>
                        <a:spcAft>
                          <a:spcPct val="0"/>
                        </a:spcAft>
                        <a:buClr>
                          <a:srgbClr val="990000"/>
                        </a:buClr>
                        <a:buSzTx/>
                        <a:buFont typeface="Wingdings" pitchFamily="2" charset="2"/>
                        <a:buNone/>
                        <a:tabLst/>
                      </a:pPr>
                      <a:r>
                        <a:rPr kumimoji="0" lang="en-US" sz="1600" u="none" strike="noStrike" cap="none" normalizeH="0" baseline="0" dirty="0">
                          <a:ln>
                            <a:noFill/>
                          </a:ln>
                          <a:effectLst/>
                        </a:rPr>
                        <a:t>NextResults()</a:t>
                      </a:r>
                      <a:endParaRPr kumimoji="0" lang="en-US" sz="1600" b="0" i="0" u="none" strike="noStrike" cap="none" normalizeH="0" baseline="0" dirty="0">
                        <a:ln>
                          <a:noFill/>
                        </a:ln>
                        <a:solidFill>
                          <a:schemeClr val="tx1"/>
                        </a:solidFill>
                        <a:effectLst/>
                        <a:latin typeface="+mj-lt"/>
                        <a:cs typeface="Arial" pitchFamily="34" charset="0"/>
                      </a:endParaRPr>
                    </a:p>
                  </a:txBody>
                  <a:tcPr marL="161145" marR="161145" horzOverflow="overflow"/>
                </a:tc>
                <a:extLst>
                  <a:ext uri="{0D108BD9-81ED-4DB2-BD59-A6C34878D82A}">
                    <a16:rowId xmlns:a16="http://schemas.microsoft.com/office/drawing/2014/main" val="10003"/>
                  </a:ext>
                </a:extLst>
              </a:tr>
              <a:tr h="521399">
                <a:tc>
                  <a:txBody>
                    <a:bodyPr/>
                    <a:lstStyle/>
                    <a:p>
                      <a:pPr marL="342900" marR="0" lvl="0" indent="-342900" algn="l" defTabSz="914400" rtl="0" eaLnBrk="1" fontAlgn="base" latinLnBrk="0" hangingPunct="1">
                        <a:lnSpc>
                          <a:spcPct val="100000"/>
                        </a:lnSpc>
                        <a:spcBef>
                          <a:spcPct val="20000"/>
                        </a:spcBef>
                        <a:spcAft>
                          <a:spcPct val="0"/>
                        </a:spcAft>
                        <a:buClr>
                          <a:srgbClr val="990000"/>
                        </a:buClr>
                        <a:buSzTx/>
                        <a:buFont typeface="Wingdings" pitchFamily="2" charset="2"/>
                        <a:buNone/>
                        <a:tabLst/>
                      </a:pPr>
                      <a:r>
                        <a:rPr kumimoji="0" lang="en-US" sz="1600" u="none" strike="noStrike" cap="none" normalizeH="0" baseline="0" dirty="0">
                          <a:ln>
                            <a:noFill/>
                          </a:ln>
                          <a:effectLst/>
                        </a:rPr>
                        <a:t>Close()</a:t>
                      </a:r>
                      <a:endParaRPr kumimoji="0" lang="en-US" sz="1600" b="0" i="0" u="none" strike="noStrike" cap="none" normalizeH="0" baseline="0" dirty="0">
                        <a:ln>
                          <a:noFill/>
                        </a:ln>
                        <a:solidFill>
                          <a:schemeClr val="tx1"/>
                        </a:solidFill>
                        <a:effectLst/>
                        <a:latin typeface="+mj-lt"/>
                        <a:cs typeface="Arial" pitchFamily="34" charset="0"/>
                      </a:endParaRPr>
                    </a:p>
                  </a:txBody>
                  <a:tcPr marL="161145" marR="161145" horzOverflow="overflow"/>
                </a:tc>
                <a:tc>
                  <a:txBody>
                    <a:bodyPr/>
                    <a:lstStyle/>
                    <a:p>
                      <a:pPr marL="342900" marR="0" lvl="0" indent="-342900" algn="l" defTabSz="914400" rtl="0" eaLnBrk="1" fontAlgn="base" latinLnBrk="0" hangingPunct="1">
                        <a:lnSpc>
                          <a:spcPct val="100000"/>
                        </a:lnSpc>
                        <a:spcBef>
                          <a:spcPct val="20000"/>
                        </a:spcBef>
                        <a:spcAft>
                          <a:spcPct val="0"/>
                        </a:spcAft>
                        <a:buClr>
                          <a:srgbClr val="990000"/>
                        </a:buClr>
                        <a:buSzTx/>
                        <a:buFont typeface="Wingdings" pitchFamily="2" charset="2"/>
                        <a:buNone/>
                        <a:tabLst/>
                      </a:pPr>
                      <a:r>
                        <a:rPr kumimoji="0" lang="en-US" sz="1600" u="none" strike="noStrike" cap="none" normalizeH="0" baseline="0" dirty="0">
                          <a:ln>
                            <a:noFill/>
                          </a:ln>
                          <a:effectLst/>
                        </a:rPr>
                        <a:t>GetXXX()</a:t>
                      </a:r>
                      <a:endParaRPr kumimoji="0" lang="en-US" sz="1600" b="0" i="0" u="none" strike="noStrike" cap="none" normalizeH="0" baseline="0" dirty="0">
                        <a:ln>
                          <a:noFill/>
                        </a:ln>
                        <a:solidFill>
                          <a:schemeClr val="tx1"/>
                        </a:solidFill>
                        <a:effectLst/>
                        <a:latin typeface="+mj-lt"/>
                        <a:cs typeface="Arial" pitchFamily="34" charset="0"/>
                      </a:endParaRPr>
                    </a:p>
                  </a:txBody>
                  <a:tcPr marL="161145" marR="161145" horzOverflow="overflow"/>
                </a:tc>
                <a:extLst>
                  <a:ext uri="{0D108BD9-81ED-4DB2-BD59-A6C34878D82A}">
                    <a16:rowId xmlns:a16="http://schemas.microsoft.com/office/drawing/2014/main" val="10004"/>
                  </a:ext>
                </a:extLst>
              </a:tr>
            </a:tbl>
          </a:graphicData>
        </a:graphic>
      </p:graphicFrame>
      <p:sp>
        <p:nvSpPr>
          <p:cNvPr id="6" name="Text Placeholder 2"/>
          <p:cNvSpPr txBox="1">
            <a:spLocks/>
          </p:cNvSpPr>
          <p:nvPr>
            <p:custDataLst>
              <p:tags r:id="rId1"/>
            </p:custDataLst>
          </p:nvPr>
        </p:nvSpPr>
        <p:spPr>
          <a:xfrm>
            <a:off x="298516" y="1501977"/>
            <a:ext cx="8712115" cy="4636540"/>
          </a:xfrm>
          <a:prstGeom prst="rect">
            <a:avLst/>
          </a:prstGeom>
        </p:spPr>
        <p:txBody>
          <a:bodyPr vert="horz" lIns="108000" tIns="72000" rIns="72000" bIns="72000" rtlCol="0">
            <a:noAutofit/>
          </a:bodyPr>
          <a:lst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bg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bg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tabLst/>
              <a:defRPr sz="1600" kern="1200">
                <a:solidFill>
                  <a:schemeClr val="bg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tabLst/>
              <a:defRPr sz="1400" kern="1200">
                <a:solidFill>
                  <a:schemeClr val="bg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None/>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
                <a:schemeClr val="tx2"/>
              </a:buClr>
              <a:buFont typeface="Wingdings" panose="05000000000000000000" pitchFamily="2" charset="2"/>
              <a:buChar char="Ø"/>
            </a:pPr>
            <a:r>
              <a:rPr lang="en-US" sz="1950" dirty="0">
                <a:solidFill>
                  <a:schemeClr val="tx1"/>
                </a:solidFill>
              </a:rPr>
              <a:t>This class also exposes some properties and methods. Some of them are as follows:-</a:t>
            </a:r>
          </a:p>
        </p:txBody>
      </p:sp>
    </p:spTree>
    <p:extLst>
      <p:ext uri="{BB962C8B-B14F-4D97-AF65-F5344CB8AC3E}">
        <p14:creationId xmlns:p14="http://schemas.microsoft.com/office/powerpoint/2010/main" val="271433975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heme/theme1.xml><?xml version="1.0" encoding="utf-8"?>
<a:theme xmlns:a="http://schemas.openxmlformats.org/drawingml/2006/main" name="Capgemini 2017_Cover slide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9" id="{6C81F9DB-9DB6-478C-B029-122D380A8C9B}" vid="{842A89BB-942D-4468-A868-23016060482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0CCE42E335A614AADC8C26A75653688" ma:contentTypeVersion="11" ma:contentTypeDescription="Create a new document." ma:contentTypeScope="" ma:versionID="c24a151245ee1b4a1435dffd43406477">
  <xsd:schema xmlns:xsd="http://www.w3.org/2001/XMLSchema" xmlns:xs="http://www.w3.org/2001/XMLSchema" xmlns:p="http://schemas.microsoft.com/office/2006/metadata/properties" xmlns:ns2="1253dd47-851c-4098-91d7-cf3a38efb584" xmlns:ns3="dd57703e-8384-4d8b-be02-c5599229607d" targetNamespace="http://schemas.microsoft.com/office/2006/metadata/properties" ma:root="true" ma:fieldsID="7247e5aa4aa11f8eabe61982b8938ff9" ns2:_="" ns3:_="">
    <xsd:import namespace="1253dd47-851c-4098-91d7-cf3a38efb584"/>
    <xsd:import namespace="dd57703e-8384-4d8b-be02-c5599229607d"/>
    <xsd:element name="properties">
      <xsd:complexType>
        <xsd:sequence>
          <xsd:element name="documentManagement">
            <xsd:complexType>
              <xsd:all>
                <xsd:element ref="ns2:Level"/>
                <xsd:element ref="ns2:Category"/>
                <xsd:element ref="ns2:Material_x0020_Type"/>
                <xsd:element ref="ns2:MediaServiceMetadata" minOccurs="0"/>
                <xsd:element ref="ns2:MediaServiceFastMetadata" minOccurs="0"/>
                <xsd:element ref="ns2:MediaServiceAutoTags" minOccurs="0"/>
                <xsd:element ref="ns2:MediaServiceOCR"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253dd47-851c-4098-91d7-cf3a38efb584" elementFormDefault="qualified">
    <xsd:import namespace="http://schemas.microsoft.com/office/2006/documentManagement/types"/>
    <xsd:import namespace="http://schemas.microsoft.com/office/infopath/2007/PartnerControls"/>
    <xsd:element name="Level" ma:index="8" ma:displayName="Level" ma:format="Dropdown" ma:internalName="Level">
      <xsd:simpleType>
        <xsd:restriction base="dms:Choice">
          <xsd:enumeration value="L1"/>
          <xsd:enumeration value="L2"/>
          <xsd:enumeration value="L3"/>
          <xsd:enumeration value="L4"/>
          <xsd:enumeration value="Common"/>
        </xsd:restriction>
      </xsd:simpleType>
    </xsd:element>
    <xsd:element name="Category" ma:index="9" ma:displayName="Category" ma:default="Module Artifact" ma:format="Dropdown" ma:internalName="Category">
      <xsd:simpleType>
        <xsd:restriction base="dms:Choice">
          <xsd:enumeration value="Module Artifact"/>
          <xsd:enumeration value="Assessment Component"/>
        </xsd:restriction>
      </xsd:simpleType>
    </xsd:element>
    <xsd:element name="Material_x0020_Type" ma:index="10" ma:displayName="Material Type" ma:default="Class book" ma:format="Dropdown" ma:internalName="Material_x0020_Type">
      <xsd:simpleType>
        <xsd:restriction base="dms:Choice">
          <xsd:enumeration value="Demos"/>
          <xsd:enumeration value="Extra Example"/>
          <xsd:enumeration value="Extra Material"/>
          <xsd:enumeration value="Suggestions"/>
          <xsd:enumeration value="General"/>
          <xsd:enumeration value="Module Test Practical"/>
          <xsd:enumeration value="Module Test Theory"/>
          <xsd:enumeration value="Quiz"/>
          <xsd:enumeration value="Class book"/>
          <xsd:enumeration value="Lab book"/>
          <xsd:enumeration value="Recordings"/>
        </xsd:restriction>
      </xsd:simpleType>
    </xsd:element>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MediaServiceAutoTags" ma:internalName="MediaServiceAutoTags" ma:readOnly="true">
      <xsd:simpleType>
        <xsd:restriction base="dms:Text"/>
      </xsd:simpleType>
    </xsd:element>
    <xsd:element name="MediaServiceOCR" ma:index="14" nillable="true" ma:displayName="MediaServiceOCR"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dd57703e-8384-4d8b-be02-c5599229607d"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aterial_x0020_Type xmlns="1253dd47-851c-4098-91d7-cf3a38efb584">Class book</Material_x0020_Type>
    <Category xmlns="1253dd47-851c-4098-91d7-cf3a38efb584">Module Artifact</Category>
    <Level xmlns="1253dd47-851c-4098-91d7-cf3a38efb584">L1</Level>
  </documentManagement>
</p:properties>
</file>

<file path=customXml/itemProps1.xml><?xml version="1.0" encoding="utf-8"?>
<ds:datastoreItem xmlns:ds="http://schemas.openxmlformats.org/officeDocument/2006/customXml" ds:itemID="{DF032F7E-90CD-4DB1-91A9-F4A8F2A44B7B}"/>
</file>

<file path=customXml/itemProps2.xml><?xml version="1.0" encoding="utf-8"?>
<ds:datastoreItem xmlns:ds="http://schemas.openxmlformats.org/officeDocument/2006/customXml" ds:itemID="{1B673CDC-8BE6-4391-ABD9-A817C61AB8C9}">
  <ds:schemaRefs>
    <ds:schemaRef ds:uri="http://schemas.microsoft.com/sharepoint/v3/contenttype/forms"/>
  </ds:schemaRefs>
</ds:datastoreItem>
</file>

<file path=customXml/itemProps3.xml><?xml version="1.0" encoding="utf-8"?>
<ds:datastoreItem xmlns:ds="http://schemas.openxmlformats.org/officeDocument/2006/customXml" ds:itemID="{7C1830C8-F522-4AF4-83DD-915E4EE23EB4}">
  <ds:schemaRefs>
    <ds:schemaRef ds:uri="http://schemas.microsoft.com/office/2006/metadata/properties"/>
    <ds:schemaRef ds:uri="http://schemas.microsoft.com/office/infopath/2007/PartnerControls"/>
    <ds:schemaRef ds:uri="ff9673e2-8703-4f54-a1af-e608932f257d"/>
  </ds:schemaRefs>
</ds:datastoreItem>
</file>

<file path=docProps/app.xml><?xml version="1.0" encoding="utf-8"?>
<Properties xmlns="http://schemas.openxmlformats.org/officeDocument/2006/extended-properties" xmlns:vt="http://schemas.openxmlformats.org/officeDocument/2006/docPropsVTypes">
  <Template/>
  <TotalTime>3097</TotalTime>
  <Words>2593</Words>
  <Application>Microsoft Office PowerPoint</Application>
  <PresentationFormat>On-screen Show (4:3)</PresentationFormat>
  <Paragraphs>258</Paragraphs>
  <Slides>20</Slides>
  <Notes>20</Notes>
  <HiddenSlides>2</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20</vt:i4>
      </vt:variant>
    </vt:vector>
  </HeadingPairs>
  <TitlesOfParts>
    <vt:vector size="27" baseType="lpstr">
      <vt:lpstr>Verdana</vt:lpstr>
      <vt:lpstr>Calibri</vt:lpstr>
      <vt:lpstr>MS PGothic</vt:lpstr>
      <vt:lpstr>Wingdings</vt:lpstr>
      <vt:lpstr>Arial</vt:lpstr>
      <vt:lpstr>Capgemini 2017_Cover slides</vt:lpstr>
      <vt:lpstr>think-cell Slide</vt:lpstr>
      <vt:lpstr>ADO.NET 4.5</vt:lpstr>
      <vt:lpstr>Lesson Objectives</vt:lpstr>
      <vt:lpstr>2.1: Use of Command object in Connected Environment Creating and Executing Commands</vt:lpstr>
      <vt:lpstr>2.1: Use of Command object in Connected Environment SQLCommand Constructors</vt:lpstr>
      <vt:lpstr>PowerPoint Presentation</vt:lpstr>
      <vt:lpstr>2.1: Use of Command object in Connected Environment SQL Command Members</vt:lpstr>
      <vt:lpstr>PowerPoint Presentation</vt:lpstr>
      <vt:lpstr>2.1: Use of Command object in Connected Environment  Sql Data Reader</vt:lpstr>
      <vt:lpstr>2.1: Use of Command object in Connected Environment Sql Data Reader Members</vt:lpstr>
      <vt:lpstr>2.1: Use of Command object in Connected Environment Demo</vt:lpstr>
      <vt:lpstr>2.1: Use of Command object in Connected Environment Executing Stored Procedure</vt:lpstr>
      <vt:lpstr>2.1: Use of Command object in Connected Environment Passing parameters into Command Object</vt:lpstr>
      <vt:lpstr>2.1: Use of Command object in Connected Environment Parameter Classes in .NET Framework</vt:lpstr>
      <vt:lpstr>2.1: Use of Command object  in connected environment Demo</vt:lpstr>
      <vt:lpstr>2.2: Commands to Manipulate Data Executing DML Commands</vt:lpstr>
      <vt:lpstr>2.2: Commands to Manipulate Data ] Demo</vt:lpstr>
      <vt:lpstr>2.3: Managing Commands Using Commands</vt:lpstr>
      <vt:lpstr>2.4: Managing Data Reader When do you use Data Reader?</vt:lpstr>
      <vt:lpstr>Summary</vt:lpstr>
      <vt:lpstr>Review Question</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ADO.NET 4.5</dc:title>
  <dc:creator>iGATE</dc:creator>
  <cp:lastModifiedBy>Patil, Shital</cp:lastModifiedBy>
  <cp:revision>194</cp:revision>
  <cp:lastPrinted>2016-07-28T06:39:47Z</cp:lastPrinted>
  <dcterms:created xsi:type="dcterms:W3CDTF">2012-05-18T02:59:15Z</dcterms:created>
  <dcterms:modified xsi:type="dcterms:W3CDTF">2019-02-22T07:09:01Z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Url">
    <vt:lpwstr/>
  </property>
  <property fmtid="{D5CDD505-2E9C-101B-9397-08002B2CF9AE}" pid="3" name="ContentTypeId">
    <vt:lpwstr>0x01010020CCE42E335A614AADC8C26A75653688</vt:lpwstr>
  </property>
  <property fmtid="{D5CDD505-2E9C-101B-9397-08002B2CF9AE}" pid="4" name="_SourceUrl">
    <vt:lpwstr/>
  </property>
</Properties>
</file>