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46"/>
  </p:notesMasterIdLst>
  <p:handoutMasterIdLst>
    <p:handoutMasterId r:id="rId47"/>
  </p:handoutMasterIdLst>
  <p:sldIdLst>
    <p:sldId id="256" r:id="rId5"/>
    <p:sldId id="257" r:id="rId6"/>
    <p:sldId id="258" r:id="rId7"/>
    <p:sldId id="259" r:id="rId8"/>
    <p:sldId id="292" r:id="rId9"/>
    <p:sldId id="298" r:id="rId10"/>
    <p:sldId id="261" r:id="rId11"/>
    <p:sldId id="293" r:id="rId12"/>
    <p:sldId id="263" r:id="rId13"/>
    <p:sldId id="264" r:id="rId14"/>
    <p:sldId id="265" r:id="rId15"/>
    <p:sldId id="266" r:id="rId16"/>
    <p:sldId id="299" r:id="rId17"/>
    <p:sldId id="300" r:id="rId18"/>
    <p:sldId id="267" r:id="rId19"/>
    <p:sldId id="303" r:id="rId20"/>
    <p:sldId id="269" r:id="rId21"/>
    <p:sldId id="270" r:id="rId22"/>
    <p:sldId id="271" r:id="rId23"/>
    <p:sldId id="295" r:id="rId24"/>
    <p:sldId id="273" r:id="rId25"/>
    <p:sldId id="274" r:id="rId26"/>
    <p:sldId id="275" r:id="rId27"/>
    <p:sldId id="276" r:id="rId28"/>
    <p:sldId id="296" r:id="rId29"/>
    <p:sldId id="278" r:id="rId30"/>
    <p:sldId id="279" r:id="rId31"/>
    <p:sldId id="280" r:id="rId32"/>
    <p:sldId id="281" r:id="rId33"/>
    <p:sldId id="282" r:id="rId34"/>
    <p:sldId id="283" r:id="rId35"/>
    <p:sldId id="301" r:id="rId36"/>
    <p:sldId id="284" r:id="rId37"/>
    <p:sldId id="285" r:id="rId38"/>
    <p:sldId id="286" r:id="rId39"/>
    <p:sldId id="287" r:id="rId40"/>
    <p:sldId id="288" r:id="rId41"/>
    <p:sldId id="289" r:id="rId42"/>
    <p:sldId id="290" r:id="rId43"/>
    <p:sldId id="291" r:id="rId44"/>
    <p:sldId id="297" r:id="rId45"/>
  </p:sldIdLst>
  <p:sldSz cx="9144000" cy="6858000" type="screen4x3"/>
  <p:notesSz cx="7315200" cy="9601200"/>
  <p:embeddedFontLst>
    <p:embeddedFont>
      <p:font typeface="Calibri" panose="020F0502020204030204" pitchFamily="34" charset="0"/>
      <p:regular r:id="rId48"/>
      <p:bold r:id="rId49"/>
      <p:italic r:id="rId50"/>
      <p:boldItalic r:id="rId51"/>
    </p:embeddedFont>
    <p:embeddedFont>
      <p:font typeface="Candara" panose="020E0502030303020204" pitchFamily="34" charset="0"/>
      <p:regular r:id="rId52"/>
      <p:bold r:id="rId53"/>
      <p:italic r:id="rId54"/>
      <p:boldItalic r:id="rId55"/>
    </p:embeddedFont>
    <p:embeddedFont>
      <p:font typeface="MS PGothic" panose="020B0600070205080204" pitchFamily="34" charset="-128"/>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9">
          <p15:clr>
            <a:srgbClr val="A4A3A4"/>
          </p15:clr>
        </p15:guide>
        <p15:guide id="2" pos="1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65" autoAdjust="0"/>
    <p:restoredTop sz="93907" autoAdjust="0"/>
  </p:normalViewPr>
  <p:slideViewPr>
    <p:cSldViewPr snapToGrid="0" showGuides="1">
      <p:cViewPr varScale="1">
        <p:scale>
          <a:sx n="60" d="100"/>
          <a:sy n="60" d="100"/>
        </p:scale>
        <p:origin x="119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120" y="232"/>
      </p:cViewPr>
      <p:guideLst>
        <p:guide orient="horz" pos="2929"/>
        <p:guide pos="1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2/22/2019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09763"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924051" y="4640239"/>
            <a:ext cx="4920624" cy="4127918"/>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591632"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r>
              <a:rPr lang="en-US" sz="1200" b="0" dirty="0">
                <a:solidFill>
                  <a:srgbClr val="000000"/>
                </a:solidFill>
                <a:latin typeface="Arial" pitchFamily="34" charset="0"/>
                <a:ea typeface="ＭＳ Ｐゴシック" pitchFamily="34" charset="-128"/>
                <a:cs typeface="Arial" pitchFamily="34" charset="0"/>
              </a:rPr>
              <a:t>ADO.NET 4.5 			</a:t>
            </a:r>
            <a:r>
              <a:rPr lang="en-US" sz="1200" b="0" kern="1200" dirty="0">
                <a:solidFill>
                  <a:srgbClr val="000000"/>
                </a:solidFill>
                <a:latin typeface="Arial" pitchFamily="34" charset="0"/>
                <a:ea typeface="ＭＳ Ｐゴシック" pitchFamily="34" charset="-128"/>
                <a:cs typeface="Arial" pitchFamily="34" charset="0"/>
              </a:rPr>
              <a:t>Working with disconnected architecture</a:t>
            </a:r>
          </a:p>
        </p:txBody>
      </p:sp>
      <p:sp>
        <p:nvSpPr>
          <p:cNvPr id="12" name="Rectangle 14"/>
          <p:cNvSpPr>
            <a:spLocks noChangeArrowheads="1"/>
          </p:cNvSpPr>
          <p:nvPr/>
        </p:nvSpPr>
        <p:spPr bwMode="auto">
          <a:xfrm>
            <a:off x="3913075"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1350"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52119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1897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dirty="0"/>
              <a:t>What is Typed </a:t>
            </a:r>
            <a:r>
              <a:rPr lang="en-US" dirty="0" err="1"/>
              <a:t>DataSet</a:t>
            </a:r>
            <a:r>
              <a:rPr lang="en-US" dirty="0"/>
              <a:t>? </a:t>
            </a:r>
          </a:p>
          <a:p>
            <a:endParaRPr lang="en-US" dirty="0"/>
          </a:p>
          <a:p>
            <a:r>
              <a:rPr lang="en-US" dirty="0"/>
              <a:t>A typed dataset is a dataset that is first derived from the base </a:t>
            </a:r>
            <a:r>
              <a:rPr lang="en-US" dirty="0" err="1"/>
              <a:t>DataSet</a:t>
            </a:r>
            <a:r>
              <a:rPr lang="en-US" dirty="0"/>
              <a:t> class and then uses information from the Dataset Designer, which is stored in an .</a:t>
            </a:r>
            <a:r>
              <a:rPr lang="en-US" dirty="0" err="1"/>
              <a:t>xsd</a:t>
            </a:r>
            <a:r>
              <a:rPr lang="en-US" dirty="0"/>
              <a:t> file, to generate a new strongly-typed dataset class. Information from the schema (tables, columns, and so on) is generated and compiled into this new dataset class as a set of first-class objects and properties. Because a typed dataset inherits from the base </a:t>
            </a:r>
            <a:r>
              <a:rPr lang="en-US" dirty="0" err="1"/>
              <a:t>DataSet</a:t>
            </a:r>
            <a:r>
              <a:rPr lang="en-US" dirty="0"/>
              <a:t> class, the typed class assumes all of the functionality of the </a:t>
            </a:r>
            <a:r>
              <a:rPr lang="en-US" dirty="0" err="1"/>
              <a:t>DataSet</a:t>
            </a:r>
            <a:r>
              <a:rPr lang="en-US" dirty="0"/>
              <a:t> class and can be used with methods that take an instance of a </a:t>
            </a:r>
            <a:r>
              <a:rPr lang="en-US" dirty="0" err="1"/>
              <a:t>DataSet</a:t>
            </a:r>
            <a:r>
              <a:rPr lang="en-US" dirty="0"/>
              <a:t> class as a parameter.</a:t>
            </a:r>
          </a:p>
          <a:p>
            <a:endParaRPr lang="en-US" dirty="0"/>
          </a:p>
          <a:p>
            <a:r>
              <a:rPr lang="en-US" dirty="0"/>
              <a:t>There are some drawbacks to using strongly typed </a:t>
            </a:r>
            <a:r>
              <a:rPr lang="en-US" dirty="0" err="1"/>
              <a:t>DataSet</a:t>
            </a:r>
            <a:r>
              <a:rPr lang="en-US" dirty="0"/>
              <a:t> objects:</a:t>
            </a:r>
          </a:p>
          <a:p>
            <a:endParaRPr lang="en-US" dirty="0"/>
          </a:p>
          <a:p>
            <a:r>
              <a:rPr lang="en-US" dirty="0"/>
              <a:t> Using typed classes adds some overhead to code execution. If the strongly typed functionality isn't required, application performance can be improved slightly using an </a:t>
            </a:r>
            <a:r>
              <a:rPr lang="en-US" dirty="0" err="1"/>
              <a:t>untyped</a:t>
            </a:r>
            <a:r>
              <a:rPr lang="en-US" dirty="0"/>
              <a:t> </a:t>
            </a:r>
            <a:r>
              <a:rPr lang="en-US" dirty="0" err="1"/>
              <a:t>DataSet</a:t>
            </a:r>
            <a:r>
              <a:rPr lang="en-US" dirty="0"/>
              <a:t>.</a:t>
            </a:r>
          </a:p>
          <a:p>
            <a:endParaRPr lang="en-US" dirty="0"/>
          </a:p>
          <a:p>
            <a:r>
              <a:rPr lang="en-US" dirty="0"/>
              <a:t>The strongly typed </a:t>
            </a:r>
            <a:r>
              <a:rPr lang="en-US" dirty="0" err="1"/>
              <a:t>DataSet</a:t>
            </a:r>
            <a:r>
              <a:rPr lang="en-US" dirty="0"/>
              <a:t> will need to be regenerated when the data structure changes. Applications using the typed </a:t>
            </a:r>
            <a:r>
              <a:rPr lang="en-US" dirty="0" err="1"/>
              <a:t>DataSet</a:t>
            </a:r>
            <a:r>
              <a:rPr lang="en-US" dirty="0"/>
              <a:t> will need to be rebuilt using a reference to the new typed </a:t>
            </a:r>
            <a:r>
              <a:rPr lang="en-US" dirty="0" err="1"/>
              <a:t>DataSet</a:t>
            </a:r>
            <a:r>
              <a:rPr lang="en-US" dirty="0"/>
              <a:t>. This can be especially significant in a multitier application or distributed where any clients that use the typed </a:t>
            </a:r>
            <a:r>
              <a:rPr lang="en-US" dirty="0" err="1"/>
              <a:t>DataSets</a:t>
            </a:r>
            <a:r>
              <a:rPr lang="en-US" dirty="0"/>
              <a:t> will have to be rebuilt using a reference to the updated version, even those that would not otherwise have been affected by the change if an </a:t>
            </a:r>
            <a:r>
              <a:rPr lang="en-US" dirty="0" err="1"/>
              <a:t>untyped</a:t>
            </a:r>
            <a:r>
              <a:rPr lang="en-US" dirty="0"/>
              <a:t> </a:t>
            </a:r>
            <a:r>
              <a:rPr lang="en-US" dirty="0" err="1"/>
              <a:t>DataSet</a:t>
            </a:r>
            <a:r>
              <a:rPr lang="en-US" dirty="0"/>
              <a:t> was used.</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535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p:txBody>
          <a:bodyPr/>
          <a:lstStyle/>
          <a:p>
            <a:r>
              <a:rPr lang="en-US" dirty="0"/>
              <a:t>Difference between Typed </a:t>
            </a:r>
            <a:r>
              <a:rPr lang="en-US" dirty="0" err="1"/>
              <a:t>DataSet</a:t>
            </a:r>
            <a:r>
              <a:rPr lang="en-US" dirty="0"/>
              <a:t> and </a:t>
            </a:r>
            <a:r>
              <a:rPr lang="en-US" dirty="0" err="1"/>
              <a:t>Untyped</a:t>
            </a:r>
            <a:r>
              <a:rPr lang="en-US" dirty="0"/>
              <a:t> </a:t>
            </a:r>
            <a:r>
              <a:rPr lang="en-US" dirty="0" err="1"/>
              <a:t>DataSet</a:t>
            </a:r>
            <a:r>
              <a:rPr lang="en-US" dirty="0"/>
              <a:t> </a:t>
            </a:r>
          </a:p>
          <a:p>
            <a:endParaRPr lang="en-US" dirty="0"/>
          </a:p>
          <a:p>
            <a:r>
              <a:rPr lang="en-US" dirty="0"/>
              <a:t>Typed </a:t>
            </a:r>
            <a:r>
              <a:rPr lang="en-US" dirty="0" err="1"/>
              <a:t>DataSet</a:t>
            </a:r>
            <a:br>
              <a:rPr lang="en-US" dirty="0"/>
            </a:br>
            <a:r>
              <a:rPr lang="en-US" dirty="0"/>
              <a:t>1. Typed </a:t>
            </a:r>
            <a:r>
              <a:rPr lang="en-US" dirty="0" err="1"/>
              <a:t>DataSets</a:t>
            </a:r>
            <a:r>
              <a:rPr lang="en-US" dirty="0"/>
              <a:t> are </a:t>
            </a:r>
            <a:r>
              <a:rPr lang="en-US" dirty="0" err="1"/>
              <a:t>DataSets</a:t>
            </a:r>
            <a:r>
              <a:rPr lang="en-US" dirty="0"/>
              <a:t> with XML Schema Definition (</a:t>
            </a:r>
            <a:r>
              <a:rPr lang="en-US" dirty="0" err="1"/>
              <a:t>xsd</a:t>
            </a:r>
            <a:r>
              <a:rPr lang="en-US" dirty="0"/>
              <a:t>).</a:t>
            </a:r>
            <a:br>
              <a:rPr lang="en-US" dirty="0"/>
            </a:br>
            <a:r>
              <a:rPr lang="en-US" dirty="0"/>
              <a:t>2. They perform error checking regarding their schema at design time using the .</a:t>
            </a:r>
            <a:r>
              <a:rPr lang="en-US" dirty="0" err="1"/>
              <a:t>xsd</a:t>
            </a:r>
            <a:r>
              <a:rPr lang="en-US" dirty="0"/>
              <a:t> definitions.</a:t>
            </a:r>
            <a:br>
              <a:rPr lang="en-US" dirty="0"/>
            </a:br>
            <a:r>
              <a:rPr lang="en-US" dirty="0"/>
              <a:t>3. Typed </a:t>
            </a:r>
            <a:r>
              <a:rPr lang="en-US" dirty="0" err="1"/>
              <a:t>DataSets</a:t>
            </a:r>
            <a:r>
              <a:rPr lang="en-US" dirty="0"/>
              <a:t> have </a:t>
            </a:r>
            <a:r>
              <a:rPr lang="en-US" dirty="0" err="1"/>
              <a:t>intelliSense</a:t>
            </a:r>
            <a:r>
              <a:rPr lang="en-US" dirty="0"/>
              <a:t> support.. </a:t>
            </a:r>
            <a:br>
              <a:rPr lang="en-US" dirty="0"/>
            </a:br>
            <a:r>
              <a:rPr lang="en-US" dirty="0"/>
              <a:t>4. Performance is slower in case of strongly typed dataset. </a:t>
            </a:r>
            <a:br>
              <a:rPr lang="en-US" dirty="0"/>
            </a:br>
            <a:r>
              <a:rPr lang="en-US" dirty="0"/>
              <a:t>5. In complex environment, strongly typed dataset's are difficult to administer. </a:t>
            </a:r>
            <a:br>
              <a:rPr lang="en-US" dirty="0"/>
            </a:br>
            <a:br>
              <a:rPr lang="en-US" dirty="0"/>
            </a:br>
            <a:br>
              <a:rPr lang="en-US" dirty="0"/>
            </a:br>
            <a:r>
              <a:rPr lang="en-US" dirty="0" err="1"/>
              <a:t>Untyped</a:t>
            </a:r>
            <a:r>
              <a:rPr lang="en-US" dirty="0"/>
              <a:t> </a:t>
            </a:r>
            <a:r>
              <a:rPr lang="en-US" dirty="0" err="1"/>
              <a:t>DataSet</a:t>
            </a:r>
            <a:br>
              <a:rPr lang="en-US" dirty="0"/>
            </a:br>
            <a:r>
              <a:rPr lang="en-US" dirty="0"/>
              <a:t> </a:t>
            </a:r>
          </a:p>
          <a:p>
            <a:r>
              <a:rPr lang="en-US" dirty="0"/>
              <a:t>1. </a:t>
            </a:r>
            <a:r>
              <a:rPr lang="en-US" dirty="0" err="1"/>
              <a:t>Untyped</a:t>
            </a:r>
            <a:r>
              <a:rPr lang="en-US" dirty="0"/>
              <a:t> </a:t>
            </a:r>
            <a:r>
              <a:rPr lang="en-US" dirty="0" err="1"/>
              <a:t>DataSets</a:t>
            </a:r>
            <a:r>
              <a:rPr lang="en-US" dirty="0"/>
              <a:t> are </a:t>
            </a:r>
            <a:r>
              <a:rPr lang="en-US" dirty="0" err="1"/>
              <a:t>DataSets</a:t>
            </a:r>
            <a:r>
              <a:rPr lang="en-US" dirty="0"/>
              <a:t> without XML Schema Definition (</a:t>
            </a:r>
            <a:r>
              <a:rPr lang="en-US" dirty="0" err="1"/>
              <a:t>xsd</a:t>
            </a:r>
            <a:r>
              <a:rPr lang="en-US" dirty="0"/>
              <a:t>).</a:t>
            </a:r>
            <a:br>
              <a:rPr lang="en-US" dirty="0"/>
            </a:br>
            <a:r>
              <a:rPr lang="en-US" dirty="0"/>
              <a:t>2. </a:t>
            </a:r>
            <a:r>
              <a:rPr lang="en-US" dirty="0" err="1"/>
              <a:t>Erros</a:t>
            </a:r>
            <a:r>
              <a:rPr lang="en-US" dirty="0"/>
              <a:t> cannot be trapped at the design time as they are filled at run time when the code executes.</a:t>
            </a:r>
            <a:br>
              <a:rPr lang="en-US" dirty="0"/>
            </a:br>
            <a:r>
              <a:rPr lang="en-US" dirty="0"/>
              <a:t>3. Do not support </a:t>
            </a:r>
            <a:r>
              <a:rPr lang="en-US" dirty="0" err="1"/>
              <a:t>intelliSense</a:t>
            </a:r>
            <a:r>
              <a:rPr lang="en-US" dirty="0"/>
              <a:t>. </a:t>
            </a:r>
            <a:br>
              <a:rPr lang="en-US" dirty="0"/>
            </a:br>
            <a:r>
              <a:rPr lang="en-US" dirty="0"/>
              <a:t>4. Performance is faster in case of </a:t>
            </a:r>
            <a:r>
              <a:rPr lang="en-US" dirty="0" err="1"/>
              <a:t>Untyped</a:t>
            </a:r>
            <a:r>
              <a:rPr lang="en-US" dirty="0"/>
              <a:t> dataset. </a:t>
            </a:r>
            <a:br>
              <a:rPr lang="en-US" dirty="0"/>
            </a:br>
            <a:r>
              <a:rPr lang="en-US" dirty="0"/>
              <a:t>5 .</a:t>
            </a:r>
            <a:r>
              <a:rPr lang="en-US" dirty="0" err="1"/>
              <a:t>Untyped</a:t>
            </a:r>
            <a:r>
              <a:rPr lang="en-US" dirty="0"/>
              <a:t> datasets are easy to administer. </a:t>
            </a:r>
            <a:br>
              <a:rPr lang="en-US" dirty="0"/>
            </a:b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42747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normAutofit lnSpcReduction="10000"/>
          </a:bodyPr>
          <a:lstStyle/>
          <a:p>
            <a:r>
              <a:rPr lang="en-US" dirty="0"/>
              <a:t>Managing </a:t>
            </a:r>
            <a:r>
              <a:rPr lang="en-US" dirty="0" err="1"/>
              <a:t>DataSets</a:t>
            </a:r>
            <a:r>
              <a:rPr lang="en-US" dirty="0"/>
              <a:t> and Other Objects:</a:t>
            </a:r>
          </a:p>
          <a:p>
            <a:endParaRPr lang="en-US" dirty="0"/>
          </a:p>
          <a:p>
            <a:r>
              <a:rPr lang="en-US" dirty="0"/>
              <a:t>When do you use </a:t>
            </a:r>
            <a:r>
              <a:rPr lang="en-US" dirty="0" err="1"/>
              <a:t>DataSet</a:t>
            </a:r>
            <a:r>
              <a:rPr lang="en-US" dirty="0"/>
              <a:t>?</a:t>
            </a:r>
          </a:p>
          <a:p>
            <a:pPr lvl="1"/>
            <a:r>
              <a:rPr lang="en-US" dirty="0" err="1"/>
              <a:t>DataSet</a:t>
            </a:r>
            <a:r>
              <a:rPr lang="en-US" dirty="0"/>
              <a:t> can be used in the application whenever discrete table of results is being navigated and also if the application manipulates data from different sources like a relational database or XML file. </a:t>
            </a:r>
          </a:p>
          <a:p>
            <a:pPr lvl="1"/>
            <a:r>
              <a:rPr lang="en-US" dirty="0"/>
              <a:t>Additionally, caching the data using the </a:t>
            </a:r>
            <a:r>
              <a:rPr lang="en-US" dirty="0" err="1"/>
              <a:t>DataSet</a:t>
            </a:r>
            <a:r>
              <a:rPr lang="en-US" dirty="0"/>
              <a:t> improves performance for tasks such as Sorting, Filtering. </a:t>
            </a:r>
          </a:p>
          <a:p>
            <a:pPr lvl="1"/>
            <a:r>
              <a:rPr lang="en-US" dirty="0"/>
              <a:t>To include type checking at design time use Typed </a:t>
            </a:r>
            <a:r>
              <a:rPr lang="en-US" dirty="0" err="1"/>
              <a:t>DataSet</a:t>
            </a:r>
            <a:r>
              <a:rPr lang="en-US" dirty="0"/>
              <a:t>. Apart from this in </a:t>
            </a:r>
            <a:r>
              <a:rPr lang="en-US" dirty="0" err="1"/>
              <a:t>.Net</a:t>
            </a:r>
            <a:r>
              <a:rPr lang="en-US" dirty="0"/>
              <a:t> environment statement completion is also supported when you work with Typed </a:t>
            </a:r>
            <a:r>
              <a:rPr lang="en-US" dirty="0" err="1"/>
              <a:t>DataSet</a:t>
            </a:r>
            <a:r>
              <a:rPr lang="en-US" dirty="0"/>
              <a:t>.</a:t>
            </a:r>
          </a:p>
          <a:p>
            <a:pPr lvl="1"/>
            <a:endParaRPr lang="en-US" dirty="0"/>
          </a:p>
          <a:p>
            <a:r>
              <a:rPr lang="en-US" dirty="0"/>
              <a:t>Some more noteworthy points while working with </a:t>
            </a:r>
            <a:r>
              <a:rPr lang="en-US" dirty="0" err="1"/>
              <a:t>DataSet</a:t>
            </a:r>
            <a:r>
              <a:rPr lang="en-US" dirty="0"/>
              <a:t>: </a:t>
            </a:r>
          </a:p>
          <a:p>
            <a:pPr lvl="1"/>
            <a:r>
              <a:rPr lang="en-US" dirty="0"/>
              <a:t>To Refresh Data in </a:t>
            </a:r>
            <a:r>
              <a:rPr lang="en-US" dirty="0" err="1"/>
              <a:t>DataSet</a:t>
            </a:r>
            <a:r>
              <a:rPr lang="en-US" dirty="0"/>
              <a:t>: To get updated values from the server use the </a:t>
            </a:r>
            <a:r>
              <a:rPr lang="en-US" dirty="0" err="1"/>
              <a:t>DataAdapter.Fill</a:t>
            </a:r>
            <a:r>
              <a:rPr lang="en-US" dirty="0"/>
              <a:t> method. This method matches new rows based on primary keys and applies corresponding changes from the server, if a Primary Key is defined for the </a:t>
            </a:r>
            <a:r>
              <a:rPr lang="en-US" dirty="0" err="1"/>
              <a:t>DataTable</a:t>
            </a:r>
            <a:r>
              <a:rPr lang="en-US" dirty="0"/>
              <a:t>. If the Primary Key is not defined, then the Fill method adds new rows for the refreshed values, which might lead to addition of duplicate rows. If you want to retain the changes made to the rows in the table and also refresh the data from the server then you must first populate it with </a:t>
            </a:r>
            <a:r>
              <a:rPr lang="en-US" dirty="0" err="1"/>
              <a:t>DataAdapter.Fill</a:t>
            </a:r>
            <a:r>
              <a:rPr lang="en-US" dirty="0"/>
              <a:t> method, and fill a new </a:t>
            </a:r>
            <a:r>
              <a:rPr lang="en-US" dirty="0" err="1"/>
              <a:t>DataTable</a:t>
            </a:r>
            <a:r>
              <a:rPr lang="en-US" dirty="0"/>
              <a:t>. Then merge that </a:t>
            </a:r>
            <a:r>
              <a:rPr lang="en-US" dirty="0" err="1"/>
              <a:t>DataTable</a:t>
            </a:r>
            <a:r>
              <a:rPr lang="en-US" dirty="0"/>
              <a:t> into the </a:t>
            </a:r>
            <a:r>
              <a:rPr lang="en-US" dirty="0" err="1"/>
              <a:t>DataSet</a:t>
            </a:r>
            <a:r>
              <a:rPr lang="en-US" dirty="0"/>
              <a:t> by setting </a:t>
            </a:r>
            <a:r>
              <a:rPr lang="en-US" dirty="0" err="1"/>
              <a:t>preserveChanges</a:t>
            </a:r>
            <a:r>
              <a:rPr lang="en-US" dirty="0"/>
              <a:t> value to true.</a:t>
            </a:r>
          </a:p>
          <a:p>
            <a:pPr lvl="1"/>
            <a:r>
              <a:rPr lang="en-US" dirty="0"/>
              <a:t>To Search Data in a </a:t>
            </a:r>
            <a:r>
              <a:rPr lang="en-US" dirty="0" err="1"/>
              <a:t>DataSet</a:t>
            </a:r>
            <a:r>
              <a:rPr lang="en-US" dirty="0"/>
              <a:t>: While querying </a:t>
            </a:r>
            <a:r>
              <a:rPr lang="en-US" dirty="0" err="1"/>
              <a:t>DataSet</a:t>
            </a:r>
            <a:r>
              <a:rPr lang="en-US" dirty="0"/>
              <a:t> based on a criteria, the performance can be improved by taking advantage of index-based lookups. An index is created, whenever a Primary Key is assigned to the </a:t>
            </a:r>
            <a:r>
              <a:rPr lang="en-US" dirty="0" err="1"/>
              <a:t>DataTable</a:t>
            </a:r>
            <a:r>
              <a:rPr lang="en-US" dirty="0"/>
              <a:t>, or a </a:t>
            </a:r>
            <a:r>
              <a:rPr lang="en-US" dirty="0" err="1"/>
              <a:t>DataView</a:t>
            </a:r>
            <a:r>
              <a:rPr lang="en-US" dirty="0"/>
              <a:t> is added for a </a:t>
            </a:r>
            <a:r>
              <a:rPr lang="en-US" dirty="0" err="1"/>
              <a:t>DataTable</a:t>
            </a:r>
            <a:r>
              <a:rPr lang="en-US" dirty="0"/>
              <a:t>.</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211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1924050" y="799267"/>
            <a:ext cx="4781550" cy="8002667"/>
          </a:xfrm>
        </p:spPr>
        <p:txBody>
          <a:bodyPr/>
          <a:lstStyle/>
          <a:p>
            <a:pPr marL="241653" indent="-241653"/>
            <a:r>
              <a:rPr lang="en-US" b="1" u="sng" dirty="0"/>
              <a:t>Managing DataSets and Other Objects</a:t>
            </a:r>
            <a:r>
              <a:rPr lang="en-US" b="1" dirty="0"/>
              <a:t>:</a:t>
            </a:r>
          </a:p>
          <a:p>
            <a:pPr marL="241653" indent="-241653"/>
            <a:r>
              <a:rPr lang="en-US" b="1" dirty="0"/>
              <a:t>When do you use DataSet (contd.)?</a:t>
            </a:r>
            <a:endParaRPr lang="en-US" dirty="0"/>
          </a:p>
          <a:p>
            <a:pPr marL="241653" indent="-241653">
              <a:buFontTx/>
              <a:buChar char="•"/>
            </a:pPr>
            <a:r>
              <a:rPr lang="en-US" dirty="0"/>
              <a:t>If the query is fired on the Primary Key columns of the DataTable, then use </a:t>
            </a:r>
            <a:r>
              <a:rPr lang="en-US" b="1" dirty="0"/>
              <a:t>DataTable.Rows.Find</a:t>
            </a:r>
            <a:r>
              <a:rPr lang="en-US" dirty="0"/>
              <a:t>, rather than using  </a:t>
            </a:r>
            <a:r>
              <a:rPr lang="en-US" b="1" dirty="0"/>
              <a:t>DataTable.Select</a:t>
            </a:r>
            <a:r>
              <a:rPr lang="en-US" dirty="0"/>
              <a:t>.</a:t>
            </a:r>
          </a:p>
          <a:p>
            <a:pPr marL="241653" indent="-241653">
              <a:buFontTx/>
              <a:buChar char="•"/>
            </a:pPr>
            <a:r>
              <a:rPr lang="en-US" dirty="0"/>
              <a:t>Specify a sort order for the DataView, so that an index is available for queries involving Non-primary Key columns.</a:t>
            </a:r>
          </a:p>
          <a:p>
            <a:pPr marL="241653" indent="-241653">
              <a:buFontTx/>
              <a:buChar char="•"/>
            </a:pPr>
            <a:r>
              <a:rPr lang="en-US" dirty="0"/>
              <a:t>However, remember to use the </a:t>
            </a:r>
            <a:r>
              <a:rPr lang="en-US" b="1" dirty="0"/>
              <a:t>index </a:t>
            </a:r>
            <a:r>
              <a:rPr lang="en-US" dirty="0"/>
              <a:t>feature only when you are performing multiple queries. Creating the index is costly and overall benefit of using the index is reduced.</a:t>
            </a:r>
          </a:p>
        </p:txBody>
      </p:sp>
    </p:spTree>
    <p:extLst>
      <p:ext uri="{BB962C8B-B14F-4D97-AF65-F5344CB8AC3E}">
        <p14:creationId xmlns:p14="http://schemas.microsoft.com/office/powerpoint/2010/main" val="4045571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idx="1"/>
          </p:nvPr>
        </p:nvSpPr>
        <p:spPr/>
        <p:txBody>
          <a:bodyPr>
            <a:normAutofit/>
          </a:bodyPr>
          <a:lstStyle/>
          <a:p>
            <a:r>
              <a:rPr lang="en-US" dirty="0" err="1"/>
              <a:t>DataTable</a:t>
            </a:r>
            <a:r>
              <a:rPr lang="en-US" dirty="0"/>
              <a:t>:</a:t>
            </a:r>
          </a:p>
          <a:p>
            <a:endParaRPr lang="en-US" dirty="0"/>
          </a:p>
          <a:p>
            <a:r>
              <a:rPr lang="en-US" dirty="0"/>
              <a:t>A </a:t>
            </a:r>
            <a:r>
              <a:rPr lang="en-US" dirty="0" err="1"/>
              <a:t>DataTable</a:t>
            </a:r>
            <a:r>
              <a:rPr lang="en-US" dirty="0"/>
              <a:t>, which represents one table of in-memory relational data, can be created and used independently, or can be used by other .NET Framework objects, most commonly as a member of a </a:t>
            </a:r>
            <a:r>
              <a:rPr lang="en-US" dirty="0" err="1"/>
              <a:t>DataSet</a:t>
            </a:r>
            <a:r>
              <a:rPr lang="en-US" dirty="0"/>
              <a:t>.</a:t>
            </a:r>
          </a:p>
          <a:p>
            <a:r>
              <a:rPr lang="en-US" dirty="0"/>
              <a:t>You can create a </a:t>
            </a:r>
            <a:r>
              <a:rPr lang="en-US" dirty="0" err="1"/>
              <a:t>DataTable</a:t>
            </a:r>
            <a:r>
              <a:rPr lang="en-US" dirty="0"/>
              <a:t> object by using the </a:t>
            </a:r>
            <a:r>
              <a:rPr lang="en-US" dirty="0" err="1"/>
              <a:t>DataTable</a:t>
            </a:r>
            <a:r>
              <a:rPr lang="en-US" dirty="0"/>
              <a:t> constructor, or by passing constructor arguments to the Add method of the Tables property of the </a:t>
            </a:r>
            <a:r>
              <a:rPr lang="en-US" dirty="0" err="1"/>
              <a:t>DataSet</a:t>
            </a:r>
            <a:r>
              <a:rPr lang="en-US" dirty="0"/>
              <a:t>, which is a </a:t>
            </a:r>
            <a:r>
              <a:rPr lang="en-US" dirty="0" err="1"/>
              <a:t>DataTableCollection</a:t>
            </a:r>
            <a:r>
              <a:rPr lang="en-US" dirty="0"/>
              <a:t>.</a:t>
            </a:r>
          </a:p>
          <a:p>
            <a:r>
              <a:rPr lang="en-US" dirty="0"/>
              <a:t>When accessing </a:t>
            </a:r>
            <a:r>
              <a:rPr lang="en-US" dirty="0" err="1"/>
              <a:t>DataTable</a:t>
            </a:r>
            <a:r>
              <a:rPr lang="en-US" dirty="0"/>
              <a:t> objects, note that they are conditionally case sensitive. For example, if one </a:t>
            </a:r>
            <a:r>
              <a:rPr lang="en-US" dirty="0" err="1"/>
              <a:t>DataTable</a:t>
            </a:r>
            <a:r>
              <a:rPr lang="en-US" dirty="0"/>
              <a:t> is named "</a:t>
            </a:r>
            <a:r>
              <a:rPr lang="en-US" dirty="0" err="1"/>
              <a:t>mydatatable</a:t>
            </a:r>
            <a:r>
              <a:rPr lang="en-US" dirty="0"/>
              <a:t>" and another is named "</a:t>
            </a:r>
            <a:r>
              <a:rPr lang="en-US" dirty="0" err="1"/>
              <a:t>Mydatatable</a:t>
            </a:r>
            <a:r>
              <a:rPr lang="en-US" dirty="0"/>
              <a:t>", a string used to search for one of the tables is regarded as case sensitive. However, if "</a:t>
            </a:r>
            <a:r>
              <a:rPr lang="en-US" dirty="0" err="1"/>
              <a:t>mydatatable</a:t>
            </a:r>
            <a:r>
              <a:rPr lang="en-US" dirty="0"/>
              <a:t>" exists and "</a:t>
            </a:r>
            <a:r>
              <a:rPr lang="en-US" dirty="0" err="1"/>
              <a:t>Mydatatable</a:t>
            </a:r>
            <a:r>
              <a:rPr lang="en-US" dirty="0"/>
              <a:t>" does not, the search string is regarded as case insensitive. A </a:t>
            </a:r>
            <a:r>
              <a:rPr lang="en-US" dirty="0" err="1"/>
              <a:t>DataSet</a:t>
            </a:r>
            <a:r>
              <a:rPr lang="en-US" dirty="0"/>
              <a:t> can contain two </a:t>
            </a:r>
            <a:r>
              <a:rPr lang="en-US" dirty="0" err="1"/>
              <a:t>DataTable</a:t>
            </a:r>
            <a:r>
              <a:rPr lang="en-US" dirty="0"/>
              <a:t> objects that have the same </a:t>
            </a:r>
            <a:r>
              <a:rPr lang="en-US" dirty="0" err="1"/>
              <a:t>TableName</a:t>
            </a:r>
            <a:r>
              <a:rPr lang="en-US" dirty="0"/>
              <a:t> property value but different Namespace property values.</a:t>
            </a:r>
          </a:p>
          <a:p>
            <a:r>
              <a:rPr lang="en-US" dirty="0"/>
              <a:t>You can also create </a:t>
            </a:r>
            <a:r>
              <a:rPr lang="en-US" dirty="0" err="1"/>
              <a:t>DataTable</a:t>
            </a:r>
            <a:r>
              <a:rPr lang="en-US" dirty="0"/>
              <a:t> objects within a </a:t>
            </a:r>
            <a:r>
              <a:rPr lang="en-US" dirty="0" err="1"/>
              <a:t>DataSet</a:t>
            </a:r>
            <a:r>
              <a:rPr lang="en-US" dirty="0"/>
              <a:t> by using the Fill or </a:t>
            </a:r>
            <a:r>
              <a:rPr lang="en-US" dirty="0" err="1"/>
              <a:t>FillSchema</a:t>
            </a:r>
            <a:r>
              <a:rPr lang="en-US" dirty="0"/>
              <a:t> methods of the </a:t>
            </a:r>
            <a:r>
              <a:rPr lang="en-US" dirty="0" err="1"/>
              <a:t>DataAdapter</a:t>
            </a:r>
            <a:r>
              <a:rPr lang="en-US" dirty="0"/>
              <a:t> object. If you are creating a </a:t>
            </a:r>
            <a:r>
              <a:rPr lang="en-US" dirty="0" err="1"/>
              <a:t>DataTable</a:t>
            </a:r>
            <a:r>
              <a:rPr lang="en-US" dirty="0"/>
              <a:t> programmatically, you must first define its schema by adding </a:t>
            </a:r>
            <a:r>
              <a:rPr lang="en-US" dirty="0" err="1"/>
              <a:t>DataColumn</a:t>
            </a:r>
            <a:r>
              <a:rPr lang="en-US" dirty="0"/>
              <a:t> objects to the </a:t>
            </a:r>
            <a:r>
              <a:rPr lang="en-US" dirty="0" err="1"/>
              <a:t>DataColumnCollection</a:t>
            </a:r>
            <a:r>
              <a:rPr lang="en-US" dirty="0"/>
              <a:t> which can be accessed through the Columns property. To add rows to a </a:t>
            </a:r>
            <a:r>
              <a:rPr lang="en-US" dirty="0" err="1"/>
              <a:t>DataTable</a:t>
            </a:r>
            <a:r>
              <a:rPr lang="en-US" dirty="0"/>
              <a:t>, you must first use the </a:t>
            </a:r>
            <a:r>
              <a:rPr lang="en-US" dirty="0" err="1"/>
              <a:t>NewRow</a:t>
            </a:r>
            <a:r>
              <a:rPr lang="en-US" dirty="0"/>
              <a:t> method to return a new </a:t>
            </a:r>
            <a:r>
              <a:rPr lang="en-US" dirty="0" err="1"/>
              <a:t>DataRow</a:t>
            </a:r>
            <a:r>
              <a:rPr lang="en-US" dirty="0"/>
              <a:t> object. The </a:t>
            </a:r>
            <a:r>
              <a:rPr lang="en-US" dirty="0" err="1"/>
              <a:t>NewRow</a:t>
            </a:r>
            <a:r>
              <a:rPr lang="en-US" dirty="0"/>
              <a:t> method returns a row with the schema of the </a:t>
            </a:r>
            <a:r>
              <a:rPr lang="en-US" dirty="0" err="1"/>
              <a:t>DataTable</a:t>
            </a:r>
            <a:r>
              <a:rPr lang="en-US" dirty="0"/>
              <a:t>, as it is defined by the table's </a:t>
            </a:r>
            <a:r>
              <a:rPr lang="en-US" dirty="0" err="1"/>
              <a:t>DataColumnCollection</a:t>
            </a:r>
            <a:r>
              <a:rPr lang="en-US" dirty="0"/>
              <a:t>. The maximum number of rows that a </a:t>
            </a:r>
            <a:r>
              <a:rPr lang="en-US" dirty="0" err="1"/>
              <a:t>DataTable</a:t>
            </a:r>
            <a:r>
              <a:rPr lang="en-US" dirty="0"/>
              <a:t> can store is 16,777,216. The </a:t>
            </a:r>
            <a:r>
              <a:rPr lang="en-US" dirty="0" err="1"/>
              <a:t>DataTable</a:t>
            </a:r>
            <a:r>
              <a:rPr lang="en-US" dirty="0"/>
              <a:t> also contains a collection of Constraint objects that can be used to ensure the integrity of the data. </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0766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normAutofit fontScale="85000" lnSpcReduction="20000"/>
          </a:bodyPr>
          <a:lstStyle/>
          <a:p>
            <a:r>
              <a:rPr lang="en-US" dirty="0" err="1"/>
              <a:t>DataTable</a:t>
            </a:r>
            <a:r>
              <a:rPr lang="en-US" dirty="0"/>
              <a:t> Members &amp; Events:</a:t>
            </a:r>
          </a:p>
          <a:p>
            <a:endParaRPr lang="en-US" dirty="0"/>
          </a:p>
          <a:p>
            <a:r>
              <a:rPr lang="en-US" dirty="0" err="1"/>
              <a:t>DataTable</a:t>
            </a:r>
            <a:r>
              <a:rPr lang="en-US" dirty="0"/>
              <a:t> </a:t>
            </a:r>
            <a:r>
              <a:rPr lang="en-US" dirty="0" err="1"/>
              <a:t>dTable</a:t>
            </a:r>
            <a:r>
              <a:rPr lang="en-US" dirty="0"/>
              <a:t> = new </a:t>
            </a:r>
            <a:r>
              <a:rPr lang="en-US" dirty="0" err="1"/>
              <a:t>DataTable</a:t>
            </a:r>
            <a:r>
              <a:rPr lang="en-US" dirty="0"/>
              <a:t>("Customers“)</a:t>
            </a:r>
          </a:p>
          <a:p>
            <a:endParaRPr lang="en-US" dirty="0"/>
          </a:p>
          <a:p>
            <a:r>
              <a:rPr lang="en-US" dirty="0"/>
              <a:t>The following example creates an instance of a </a:t>
            </a:r>
            <a:r>
              <a:rPr lang="en-US" dirty="0" err="1"/>
              <a:t>DataTable</a:t>
            </a:r>
            <a:r>
              <a:rPr lang="en-US" dirty="0"/>
              <a:t> by adding it to the </a:t>
            </a:r>
          </a:p>
          <a:p>
            <a:r>
              <a:rPr lang="en-US" dirty="0"/>
              <a:t>Tables collection of a </a:t>
            </a:r>
            <a:r>
              <a:rPr lang="en-US" dirty="0" err="1"/>
              <a:t>DataSet</a:t>
            </a:r>
            <a:r>
              <a:rPr lang="en-US" dirty="0"/>
              <a:t>.</a:t>
            </a:r>
          </a:p>
          <a:p>
            <a:endParaRPr lang="en-US" dirty="0"/>
          </a:p>
          <a:p>
            <a:r>
              <a:rPr lang="en-US" dirty="0"/>
              <a:t>	</a:t>
            </a:r>
            <a:r>
              <a:rPr lang="en-US" dirty="0" err="1"/>
              <a:t>DataSet</a:t>
            </a:r>
            <a:r>
              <a:rPr lang="en-US" dirty="0"/>
              <a:t> </a:t>
            </a:r>
            <a:r>
              <a:rPr lang="en-US" dirty="0" err="1"/>
              <a:t>custDS</a:t>
            </a:r>
            <a:r>
              <a:rPr lang="en-US" dirty="0"/>
              <a:t> = new </a:t>
            </a:r>
            <a:r>
              <a:rPr lang="en-US" dirty="0" err="1"/>
              <a:t>DataSet</a:t>
            </a:r>
            <a:r>
              <a:rPr lang="en-US" dirty="0"/>
              <a:t>();</a:t>
            </a:r>
          </a:p>
          <a:p>
            <a:r>
              <a:rPr lang="en-US" dirty="0"/>
              <a:t>	</a:t>
            </a:r>
            <a:r>
              <a:rPr lang="en-US" dirty="0" err="1"/>
              <a:t>DataTable</a:t>
            </a:r>
            <a:r>
              <a:rPr lang="en-US" dirty="0"/>
              <a:t> </a:t>
            </a:r>
            <a:r>
              <a:rPr lang="en-US" dirty="0" err="1"/>
              <a:t>custTable</a:t>
            </a:r>
            <a:r>
              <a:rPr lang="en-US" dirty="0"/>
              <a:t> = </a:t>
            </a:r>
            <a:r>
              <a:rPr lang="en-US" dirty="0" err="1"/>
              <a:t>custDS.Tables.Add</a:t>
            </a:r>
            <a:r>
              <a:rPr lang="en-US" dirty="0"/>
              <a:t>("</a:t>
            </a:r>
            <a:r>
              <a:rPr lang="en-US" dirty="0" err="1"/>
              <a:t>CustTable</a:t>
            </a:r>
            <a:r>
              <a:rPr lang="en-US" dirty="0"/>
              <a:t>")</a:t>
            </a:r>
          </a:p>
          <a:p>
            <a:endParaRPr lang="en-US" dirty="0"/>
          </a:p>
          <a:p>
            <a:endParaRPr lang="en-US" dirty="0"/>
          </a:p>
          <a:p>
            <a:r>
              <a:rPr lang="en-US" dirty="0"/>
              <a:t>Some of the important members of </a:t>
            </a:r>
            <a:r>
              <a:rPr lang="en-US" dirty="0" err="1"/>
              <a:t>DataTable</a:t>
            </a:r>
            <a:r>
              <a:rPr lang="en-US" dirty="0"/>
              <a:t> object.</a:t>
            </a:r>
          </a:p>
          <a:p>
            <a:endParaRPr lang="en-US" dirty="0"/>
          </a:p>
          <a:p>
            <a:r>
              <a:rPr lang="en-US" dirty="0" err="1"/>
              <a:t>ChildRelations</a:t>
            </a:r>
            <a:r>
              <a:rPr lang="en-US" dirty="0"/>
              <a:t> - Gets the collection of child relations for this </a:t>
            </a:r>
            <a:r>
              <a:rPr lang="en-US" dirty="0" err="1"/>
              <a:t>DataTable</a:t>
            </a:r>
            <a:r>
              <a:rPr lang="en-US" dirty="0"/>
              <a:t>.</a:t>
            </a:r>
          </a:p>
          <a:p>
            <a:r>
              <a:rPr lang="en-US" dirty="0"/>
              <a:t>Columns- Gets the collection of columns that belong to this table.</a:t>
            </a:r>
          </a:p>
          <a:p>
            <a:r>
              <a:rPr lang="en-US" dirty="0"/>
              <a:t>Constraints - Gets the collection of constraints maintained by this table.</a:t>
            </a:r>
          </a:p>
          <a:p>
            <a:r>
              <a:rPr lang="en-US" dirty="0" err="1"/>
              <a:t>DataSet</a:t>
            </a:r>
            <a:r>
              <a:rPr lang="en-US" dirty="0"/>
              <a:t> - Gets the </a:t>
            </a:r>
            <a:r>
              <a:rPr lang="en-US" dirty="0" err="1"/>
              <a:t>DataSet</a:t>
            </a:r>
            <a:r>
              <a:rPr lang="en-US" dirty="0"/>
              <a:t> that this table belongs to.</a:t>
            </a:r>
          </a:p>
          <a:p>
            <a:r>
              <a:rPr lang="en-US" dirty="0" err="1"/>
              <a:t>ParentRelations</a:t>
            </a:r>
            <a:r>
              <a:rPr lang="en-US" dirty="0"/>
              <a:t> - Gets the collection of parent relations for this </a:t>
            </a:r>
            <a:r>
              <a:rPr lang="en-US" dirty="0" err="1"/>
              <a:t>DataTable</a:t>
            </a:r>
            <a:r>
              <a:rPr lang="en-US" dirty="0"/>
              <a:t>.</a:t>
            </a:r>
          </a:p>
          <a:p>
            <a:r>
              <a:rPr lang="en-US" dirty="0" err="1"/>
              <a:t>PrimaryKey</a:t>
            </a:r>
            <a:r>
              <a:rPr lang="en-US" dirty="0"/>
              <a:t> - Gets or sets an array of columns that function as primary keys for the data table.</a:t>
            </a:r>
          </a:p>
          <a:p>
            <a:r>
              <a:rPr lang="en-US" dirty="0"/>
              <a:t>Rows - Gets the collection of rows that belong to this table.</a:t>
            </a:r>
          </a:p>
          <a:p>
            <a:r>
              <a:rPr lang="en-US" dirty="0" err="1"/>
              <a:t>TableName</a:t>
            </a:r>
            <a:r>
              <a:rPr lang="en-US" dirty="0"/>
              <a:t> - Gets or sets the name of the </a:t>
            </a:r>
            <a:r>
              <a:rPr lang="en-US" dirty="0" err="1"/>
              <a:t>DataTable</a:t>
            </a:r>
            <a:r>
              <a:rPr lang="en-US" dirty="0"/>
              <a:t>.</a:t>
            </a:r>
          </a:p>
          <a:p>
            <a:r>
              <a:rPr lang="en-US" dirty="0" err="1"/>
              <a:t>NewRow</a:t>
            </a:r>
            <a:r>
              <a:rPr lang="en-US" dirty="0"/>
              <a:t>() - This method creates a new </a:t>
            </a:r>
            <a:r>
              <a:rPr lang="en-US" dirty="0" err="1"/>
              <a:t>DataRow</a:t>
            </a:r>
            <a:r>
              <a:rPr lang="en-US" dirty="0"/>
              <a:t> with the same schema as the table.</a:t>
            </a:r>
          </a:p>
          <a:p>
            <a:r>
              <a:rPr lang="en-US" dirty="0"/>
              <a:t>Select()- This method Gets an array of </a:t>
            </a:r>
            <a:r>
              <a:rPr lang="en-US" dirty="0" err="1"/>
              <a:t>DataRow</a:t>
            </a:r>
            <a:r>
              <a:rPr lang="en-US" dirty="0"/>
              <a:t> objects.</a:t>
            </a:r>
          </a:p>
          <a:p>
            <a:endParaRPr lang="en-US" dirty="0"/>
          </a:p>
          <a:p>
            <a:r>
              <a:rPr lang="en-US" dirty="0"/>
              <a:t>The </a:t>
            </a:r>
            <a:r>
              <a:rPr lang="en-US" dirty="0" err="1"/>
              <a:t>DataTable</a:t>
            </a:r>
            <a:r>
              <a:rPr lang="en-US" dirty="0"/>
              <a:t> also exposes some events as:</a:t>
            </a:r>
          </a:p>
          <a:p>
            <a:endParaRPr lang="en-US" dirty="0"/>
          </a:p>
          <a:p>
            <a:r>
              <a:rPr lang="en-US" dirty="0" err="1"/>
              <a:t>ColumnChanged</a:t>
            </a:r>
            <a:r>
              <a:rPr lang="en-US" dirty="0"/>
              <a:t> - Occurs when after a value has been changed for the specified </a:t>
            </a:r>
            <a:r>
              <a:rPr lang="en-US" dirty="0" err="1"/>
              <a:t>DataColumn</a:t>
            </a:r>
            <a:r>
              <a:rPr lang="en-US" dirty="0"/>
              <a:t> in a </a:t>
            </a:r>
            <a:r>
              <a:rPr lang="en-US" dirty="0" err="1"/>
              <a:t>DataRow</a:t>
            </a:r>
            <a:r>
              <a:rPr lang="en-US" dirty="0"/>
              <a:t>.</a:t>
            </a:r>
          </a:p>
          <a:p>
            <a:r>
              <a:rPr lang="en-US" dirty="0" err="1"/>
              <a:t>ColumnChanging</a:t>
            </a:r>
            <a:r>
              <a:rPr lang="en-US" dirty="0"/>
              <a:t> - Occurs when a value is being changed for the specified </a:t>
            </a:r>
            <a:r>
              <a:rPr lang="en-US" dirty="0" err="1"/>
              <a:t>DataColumn</a:t>
            </a:r>
            <a:r>
              <a:rPr lang="en-US" dirty="0"/>
              <a:t> in a </a:t>
            </a:r>
            <a:r>
              <a:rPr lang="en-US" dirty="0" err="1"/>
              <a:t>DataRow</a:t>
            </a:r>
            <a:r>
              <a:rPr lang="en-US" dirty="0"/>
              <a:t>.</a:t>
            </a:r>
          </a:p>
          <a:p>
            <a:r>
              <a:rPr lang="en-US" dirty="0" err="1"/>
              <a:t>RowChanged</a:t>
            </a:r>
            <a:r>
              <a:rPr lang="en-US" dirty="0"/>
              <a:t> - Occurs after a </a:t>
            </a:r>
            <a:r>
              <a:rPr lang="en-US" dirty="0" err="1"/>
              <a:t>DataRow</a:t>
            </a:r>
            <a:r>
              <a:rPr lang="en-US" dirty="0"/>
              <a:t> has been changed successfully.</a:t>
            </a:r>
          </a:p>
          <a:p>
            <a:r>
              <a:rPr lang="en-US" dirty="0" err="1"/>
              <a:t>RowChanging</a:t>
            </a:r>
            <a:r>
              <a:rPr lang="en-US" dirty="0"/>
              <a:t> - Occurs when a </a:t>
            </a:r>
            <a:r>
              <a:rPr lang="en-US" dirty="0" err="1"/>
              <a:t>DataRow</a:t>
            </a:r>
            <a:r>
              <a:rPr lang="en-US" dirty="0"/>
              <a:t> is changing.</a:t>
            </a:r>
          </a:p>
          <a:p>
            <a:r>
              <a:rPr lang="en-US" dirty="0" err="1"/>
              <a:t>RowDeleted</a:t>
            </a:r>
            <a:r>
              <a:rPr lang="en-US" dirty="0"/>
              <a:t> - Occurs after a row in the table has been deleted.</a:t>
            </a:r>
          </a:p>
          <a:p>
            <a:r>
              <a:rPr lang="en-US" dirty="0" err="1"/>
              <a:t>RowDeleting</a:t>
            </a:r>
            <a:r>
              <a:rPr lang="en-US" dirty="0"/>
              <a:t> - Occurs before a row in the table is about to be deleted</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174080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p:txBody>
          <a:bodyPr/>
          <a:lstStyle/>
          <a:p>
            <a:r>
              <a:rPr lang="en-US" dirty="0" err="1"/>
              <a:t>DataColumn</a:t>
            </a:r>
            <a:endParaRPr lang="en-US" dirty="0"/>
          </a:p>
          <a:p>
            <a:endParaRPr lang="en-US" dirty="0"/>
          </a:p>
          <a:p>
            <a:r>
              <a:rPr lang="en-US" dirty="0"/>
              <a:t>The </a:t>
            </a:r>
            <a:r>
              <a:rPr lang="en-US" dirty="0" err="1"/>
              <a:t>DataColumn</a:t>
            </a:r>
            <a:r>
              <a:rPr lang="en-US" dirty="0"/>
              <a:t> defines the schema for a single column in a </a:t>
            </a:r>
            <a:r>
              <a:rPr lang="en-US" dirty="0" err="1"/>
              <a:t>DataTable</a:t>
            </a:r>
            <a:r>
              <a:rPr lang="en-US" dirty="0"/>
              <a:t>. The </a:t>
            </a:r>
            <a:r>
              <a:rPr lang="en-US" dirty="0" err="1"/>
              <a:t>DataTable</a:t>
            </a:r>
            <a:r>
              <a:rPr lang="en-US" dirty="0"/>
              <a:t> schema is defined by a collection of columns in the table along with any constraints. The </a:t>
            </a:r>
            <a:r>
              <a:rPr lang="en-US" dirty="0" err="1"/>
              <a:t>DataColumn</a:t>
            </a:r>
            <a:r>
              <a:rPr lang="en-US" dirty="0"/>
              <a:t> defines: </a:t>
            </a:r>
          </a:p>
          <a:p>
            <a:endParaRPr lang="en-US" dirty="0"/>
          </a:p>
          <a:p>
            <a:r>
              <a:rPr lang="en-US" dirty="0"/>
              <a:t>The type of data that can be stored in the column</a:t>
            </a:r>
          </a:p>
          <a:p>
            <a:r>
              <a:rPr lang="en-US" dirty="0"/>
              <a:t>The length of the column for text-based column types</a:t>
            </a:r>
          </a:p>
          <a:p>
            <a:r>
              <a:rPr lang="en-US" dirty="0"/>
              <a:t>Whether the data in the column can be modified</a:t>
            </a:r>
          </a:p>
          <a:p>
            <a:r>
              <a:rPr lang="en-US" dirty="0"/>
              <a:t>Whether the column values for each row must be unique</a:t>
            </a:r>
          </a:p>
          <a:p>
            <a:r>
              <a:rPr lang="en-US" dirty="0"/>
              <a:t>Whether the column in rows can contain null values</a:t>
            </a:r>
          </a:p>
          <a:p>
            <a:r>
              <a:rPr lang="en-US" dirty="0"/>
              <a:t>Whether the column values are automatically generated and the rules for generating those values</a:t>
            </a:r>
          </a:p>
          <a:p>
            <a:r>
              <a:rPr lang="en-US" dirty="0"/>
              <a:t>Whether the column value is calculated based on an expression</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16812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a:xfrm>
            <a:off x="1924051" y="4640239"/>
            <a:ext cx="4920624" cy="4572000"/>
          </a:xfrm>
        </p:spPr>
        <p:txBody>
          <a:bodyPr>
            <a:normAutofit/>
          </a:bodyPr>
          <a:lstStyle/>
          <a:p>
            <a:r>
              <a:rPr lang="en-US" dirty="0" err="1"/>
              <a:t>DataRow</a:t>
            </a:r>
            <a:endParaRPr lang="en-US" dirty="0"/>
          </a:p>
          <a:p>
            <a:endParaRPr lang="en-US" dirty="0"/>
          </a:p>
          <a:p>
            <a:r>
              <a:rPr lang="en-US" dirty="0"/>
              <a:t>The </a:t>
            </a:r>
            <a:r>
              <a:rPr lang="en-US" dirty="0" err="1"/>
              <a:t>DataRow</a:t>
            </a:r>
            <a:r>
              <a:rPr lang="en-US" dirty="0"/>
              <a:t> class represents a single row of data in the </a:t>
            </a:r>
            <a:r>
              <a:rPr lang="en-US" dirty="0" err="1"/>
              <a:t>DataTable</a:t>
            </a:r>
            <a:r>
              <a:rPr lang="en-US" dirty="0"/>
              <a:t>. The </a:t>
            </a:r>
            <a:r>
              <a:rPr lang="en-US" dirty="0" err="1"/>
              <a:t>DataRow</a:t>
            </a:r>
            <a:r>
              <a:rPr lang="en-US" dirty="0"/>
              <a:t> class can retrieve, update, insert, and delete a row of data from the </a:t>
            </a:r>
            <a:r>
              <a:rPr lang="en-US" dirty="0" err="1"/>
              <a:t>DataTable</a:t>
            </a:r>
            <a:r>
              <a:rPr lang="en-US" dirty="0"/>
              <a:t>. Using the </a:t>
            </a:r>
            <a:r>
              <a:rPr lang="en-US" dirty="0" err="1"/>
              <a:t>DataRow</a:t>
            </a:r>
            <a:r>
              <a:rPr lang="en-US" dirty="0"/>
              <a:t> class, each column value for the row can be accessed. The </a:t>
            </a:r>
            <a:r>
              <a:rPr lang="en-US" dirty="0" err="1"/>
              <a:t>DataRow</a:t>
            </a:r>
            <a:r>
              <a:rPr lang="en-US" dirty="0"/>
              <a:t> maintains the </a:t>
            </a:r>
            <a:r>
              <a:rPr lang="en-US" dirty="0" err="1"/>
              <a:t>RowState</a:t>
            </a:r>
            <a:r>
              <a:rPr lang="en-US" dirty="0"/>
              <a:t>  property that is used by ADO.NET to track the changes that have been made to a </a:t>
            </a:r>
            <a:r>
              <a:rPr lang="en-US" dirty="0" err="1"/>
              <a:t>DataRow</a:t>
            </a:r>
            <a:r>
              <a:rPr lang="en-US" dirty="0"/>
              <a:t>. This property allows changed rows to be identified, and the appropriate update command to be used to update the data source with the changes.</a:t>
            </a:r>
          </a:p>
          <a:p>
            <a:endParaRPr lang="en-US" dirty="0"/>
          </a:p>
          <a:p>
            <a:r>
              <a:rPr lang="en-US" dirty="0"/>
              <a:t>Creating a </a:t>
            </a:r>
            <a:r>
              <a:rPr lang="en-US" dirty="0" err="1"/>
              <a:t>DataRow</a:t>
            </a:r>
            <a:r>
              <a:rPr lang="en-US" dirty="0"/>
              <a:t> </a:t>
            </a:r>
          </a:p>
          <a:p>
            <a:endParaRPr lang="en-US" dirty="0"/>
          </a:p>
          <a:p>
            <a:r>
              <a:rPr lang="en-US" dirty="0"/>
              <a:t>A </a:t>
            </a:r>
            <a:r>
              <a:rPr lang="en-US" dirty="0" err="1"/>
              <a:t>DataRow</a:t>
            </a:r>
            <a:r>
              <a:rPr lang="en-US" dirty="0"/>
              <a:t>  is created by calling the </a:t>
            </a:r>
            <a:r>
              <a:rPr lang="en-US" dirty="0" err="1"/>
              <a:t>NewRow</a:t>
            </a:r>
            <a:r>
              <a:rPr lang="en-US" dirty="0"/>
              <a:t>() method of a </a:t>
            </a:r>
            <a:r>
              <a:rPr lang="en-US" dirty="0" err="1"/>
              <a:t>DataTable</a:t>
            </a:r>
            <a:r>
              <a:rPr lang="en-US" dirty="0"/>
              <a:t>, a method that takes no arguments. The </a:t>
            </a:r>
            <a:r>
              <a:rPr lang="en-US" dirty="0" err="1"/>
              <a:t>DataTable</a:t>
            </a:r>
            <a:r>
              <a:rPr lang="en-US" dirty="0"/>
              <a:t> supplies the schema, and the new </a:t>
            </a:r>
            <a:r>
              <a:rPr lang="en-US" dirty="0" err="1"/>
              <a:t>DataRow</a:t>
            </a:r>
            <a:r>
              <a:rPr lang="en-US" dirty="0"/>
              <a:t> is created with default or empty values for the fields:</a:t>
            </a:r>
          </a:p>
          <a:p>
            <a:endParaRPr lang="en-US" dirty="0"/>
          </a:p>
          <a:p>
            <a:endParaRPr lang="en-US" dirty="0"/>
          </a:p>
          <a:p>
            <a:r>
              <a:rPr lang="en-US" dirty="0"/>
              <a:t>      // create a table with one column</a:t>
            </a:r>
          </a:p>
          <a:p>
            <a:r>
              <a:rPr lang="en-US" dirty="0"/>
              <a:t>      </a:t>
            </a:r>
            <a:r>
              <a:rPr lang="en-US" dirty="0" err="1"/>
              <a:t>DataTable</a:t>
            </a:r>
            <a:r>
              <a:rPr lang="en-US" dirty="0"/>
              <a:t> </a:t>
            </a:r>
            <a:r>
              <a:rPr lang="en-US" dirty="0" err="1"/>
              <a:t>dt</a:t>
            </a:r>
            <a:r>
              <a:rPr lang="en-US" dirty="0"/>
              <a:t> = new </a:t>
            </a:r>
            <a:r>
              <a:rPr lang="en-US" dirty="0" err="1"/>
              <a:t>DataTable</a:t>
            </a:r>
            <a:r>
              <a:rPr lang="en-US" dirty="0"/>
              <a:t>();</a:t>
            </a:r>
          </a:p>
          <a:p>
            <a:r>
              <a:rPr lang="en-US" dirty="0"/>
              <a:t>     </a:t>
            </a:r>
            <a:r>
              <a:rPr lang="en-US" dirty="0" err="1"/>
              <a:t>dt.Columns.Add</a:t>
            </a:r>
            <a:r>
              <a:rPr lang="en-US" dirty="0"/>
              <a:t>("</a:t>
            </a:r>
            <a:r>
              <a:rPr lang="en-US" dirty="0" err="1"/>
              <a:t>MyColumn</a:t>
            </a:r>
            <a:r>
              <a:rPr lang="en-US" dirty="0"/>
              <a:t>", </a:t>
            </a:r>
            <a:r>
              <a:rPr lang="en-US" dirty="0" err="1"/>
              <a:t>typeof</a:t>
            </a:r>
            <a:r>
              <a:rPr lang="en-US" dirty="0"/>
              <a:t>(System. String));</a:t>
            </a:r>
          </a:p>
          <a:p>
            <a:endParaRPr lang="en-US" dirty="0"/>
          </a:p>
          <a:p>
            <a:r>
              <a:rPr lang="en-US" dirty="0"/>
              <a:t>     //create a row with the same schema as </a:t>
            </a:r>
            <a:r>
              <a:rPr lang="en-US" dirty="0" err="1"/>
              <a:t>DataTable</a:t>
            </a:r>
            <a:endParaRPr lang="en-US" dirty="0"/>
          </a:p>
          <a:p>
            <a:r>
              <a:rPr lang="en-US" dirty="0"/>
              <a:t>    </a:t>
            </a:r>
            <a:r>
              <a:rPr lang="en-US" dirty="0" err="1"/>
              <a:t>dtDataRow</a:t>
            </a:r>
            <a:r>
              <a:rPr lang="en-US" dirty="0"/>
              <a:t> row = </a:t>
            </a:r>
            <a:r>
              <a:rPr lang="en-US" dirty="0" err="1"/>
              <a:t>dt.NewRow</a:t>
            </a:r>
            <a:r>
              <a:rPr lang="en-US" dirty="0"/>
              <a:t>();</a:t>
            </a:r>
          </a:p>
          <a:p>
            <a:r>
              <a:rPr lang="en-US" dirty="0"/>
              <a:t>     row[ "</a:t>
            </a:r>
            <a:r>
              <a:rPr lang="en-US" dirty="0" err="1"/>
              <a:t>MyColumn</a:t>
            </a:r>
            <a:r>
              <a:rPr lang="en-US" dirty="0"/>
              <a:t>"] = "Item 1";</a:t>
            </a:r>
          </a:p>
          <a:p>
            <a:r>
              <a:rPr lang="en-US" dirty="0"/>
              <a:t>    // add the row to the table</a:t>
            </a:r>
          </a:p>
          <a:p>
            <a:r>
              <a:rPr lang="en-US" dirty="0"/>
              <a:t>    </a:t>
            </a:r>
            <a:r>
              <a:rPr lang="en-US" dirty="0" err="1"/>
              <a:t>dt.</a:t>
            </a:r>
            <a:r>
              <a:rPr lang="en-US" dirty="0"/>
              <a:t> </a:t>
            </a:r>
            <a:r>
              <a:rPr lang="en-US" dirty="0" err="1"/>
              <a:t>Rows.Add</a:t>
            </a:r>
            <a:r>
              <a:rPr lang="en-US" dirty="0"/>
              <a:t>(row);</a:t>
            </a:r>
          </a:p>
          <a:p>
            <a:endParaRPr lang="en-US" dirty="0"/>
          </a:p>
        </p:txBody>
      </p:sp>
      <p:sp>
        <p:nvSpPr>
          <p:cNvPr id="5" name="AutoShape 9"/>
          <p:cNvSpPr>
            <a:spLocks noChangeArrowheads="1"/>
          </p:cNvSpPr>
          <p:nvPr/>
        </p:nvSpPr>
        <p:spPr bwMode="auto">
          <a:xfrm>
            <a:off x="1923423" y="7138094"/>
            <a:ext cx="3890523" cy="1647263"/>
          </a:xfrm>
          <a:prstGeom prst="roundRect">
            <a:avLst>
              <a:gd name="adj" fmla="val 16667"/>
            </a:avLst>
          </a:prstGeom>
          <a:noFill/>
          <a:ln w="19050">
            <a:solidFill>
              <a:schemeClr val="tx1"/>
            </a:solidFill>
            <a:round/>
            <a:headEnd/>
            <a:tailEnd/>
          </a:ln>
          <a:effectLst/>
        </p:spPr>
        <p:txBody>
          <a:bodyPr lIns="96661" tIns="48331" rIns="96661" bIns="48331" anchor="ctr"/>
          <a:lstStyle/>
          <a:p>
            <a:pPr lvl="1" algn="l">
              <a:spcBef>
                <a:spcPct val="20000"/>
              </a:spcBef>
            </a:pPr>
            <a:endParaRPr lang="en-US" dirty="0">
              <a:solidFill>
                <a:schemeClr val="tx2"/>
              </a:solidFill>
              <a:latin typeface="Candara" panose="020E0502030303020204" pitchFamily="34" charset="0"/>
              <a:cs typeface="Arial" pitchFamily="34" charset="0"/>
            </a:endParaRPr>
          </a:p>
          <a:p>
            <a:pPr lvl="1" algn="l">
              <a:spcBef>
                <a:spcPct val="20000"/>
              </a:spcBef>
            </a:pPr>
            <a:endParaRPr lang="en-US" dirty="0">
              <a:solidFill>
                <a:schemeClr val="tx2"/>
              </a:solidFill>
              <a:latin typeface="Candara" panose="020E0502030303020204" pitchFamily="34" charset="0"/>
              <a:cs typeface="Arial" pitchFamily="34" charset="0"/>
            </a:endParaRP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617186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normAutofit/>
          </a:bodyPr>
          <a:lstStyle/>
          <a:p>
            <a:r>
              <a:rPr lang="en-US" dirty="0" err="1"/>
              <a:t>RowState</a:t>
            </a:r>
            <a:r>
              <a:rPr lang="en-US" dirty="0"/>
              <a:t> </a:t>
            </a:r>
          </a:p>
          <a:p>
            <a:endParaRPr lang="en-US" dirty="0"/>
          </a:p>
          <a:p>
            <a:r>
              <a:rPr lang="en-US" dirty="0"/>
              <a:t>The </a:t>
            </a:r>
            <a:r>
              <a:rPr lang="en-US" dirty="0" err="1"/>
              <a:t>RowState</a:t>
            </a:r>
            <a:r>
              <a:rPr lang="en-US" dirty="0"/>
              <a:t> property is used by ADO.NET to track the changes that have been made to a </a:t>
            </a:r>
            <a:r>
              <a:rPr lang="en-US" dirty="0" err="1"/>
              <a:t>DataRow</a:t>
            </a:r>
            <a:r>
              <a:rPr lang="en-US" dirty="0"/>
              <a:t>, which allows changes made to the data while disconnected to be updated back to the data source. The </a:t>
            </a:r>
            <a:r>
              <a:rPr lang="en-US" dirty="0" err="1"/>
              <a:t>RowState</a:t>
            </a:r>
            <a:r>
              <a:rPr lang="en-US" dirty="0"/>
              <a:t> property indicates whether the row belongs to a table, and if it does, whether it's newly inserted, modified, deleted, or unchanged since it was loaded. </a:t>
            </a:r>
          </a:p>
          <a:p>
            <a:r>
              <a:rPr lang="en-US" dirty="0"/>
              <a:t>The value of the </a:t>
            </a:r>
            <a:r>
              <a:rPr lang="en-US" dirty="0" err="1"/>
              <a:t>RowState</a:t>
            </a:r>
            <a:r>
              <a:rPr lang="en-US" dirty="0"/>
              <a:t> property can't be set directly. ADO.NET sets the row state in response to actions that affect the </a:t>
            </a:r>
            <a:r>
              <a:rPr lang="en-US" dirty="0" err="1"/>
              <a:t>DataRow</a:t>
            </a:r>
            <a:r>
              <a:rPr lang="en-US" dirty="0"/>
              <a:t>. The </a:t>
            </a:r>
            <a:r>
              <a:rPr lang="en-US" dirty="0" err="1"/>
              <a:t>AcceptChanges</a:t>
            </a:r>
            <a:r>
              <a:rPr lang="en-US" dirty="0"/>
              <a:t>() and </a:t>
            </a:r>
            <a:r>
              <a:rPr lang="en-US" dirty="0" err="1"/>
              <a:t>RejectChanges</a:t>
            </a:r>
            <a:r>
              <a:rPr lang="en-US" dirty="0"/>
              <a:t>() methods, whether explicitly or implicitly called, both reset the </a:t>
            </a:r>
            <a:r>
              <a:rPr lang="en-US" dirty="0" err="1"/>
              <a:t>RowState</a:t>
            </a:r>
            <a:r>
              <a:rPr lang="en-US" dirty="0"/>
              <a:t> value for the row to Unchanged.</a:t>
            </a:r>
          </a:p>
          <a:p>
            <a:r>
              <a:rPr lang="en-US" dirty="0"/>
              <a:t>ADO.NET maintains up to three versions of each </a:t>
            </a:r>
            <a:r>
              <a:rPr lang="en-US" dirty="0" err="1"/>
              <a:t>DataRow</a:t>
            </a:r>
            <a:r>
              <a:rPr lang="en-US" dirty="0"/>
              <a:t> object. The </a:t>
            </a:r>
            <a:r>
              <a:rPr lang="en-US" dirty="0" err="1"/>
              <a:t>DataAdapter</a:t>
            </a:r>
            <a:r>
              <a:rPr lang="en-US" dirty="0"/>
              <a:t> reconciles changes made since the data was loaded from the data source, thereby making changes to the disconnected data permanent. Two versions of each row are maintained to allow the </a:t>
            </a:r>
            <a:r>
              <a:rPr lang="en-US" dirty="0" err="1"/>
              <a:t>DataAdapter</a:t>
            </a:r>
            <a:r>
              <a:rPr lang="en-US" dirty="0"/>
              <a:t> to determine how to perform the reconciliation. The Original version contains the values that were loaded into the row. The Current version contains the latest version of the data, including the changes made since the data was originally loaded. The Original version isn't available for newly created rows. ADO.NET also allows a row to be put into edit mode which temporarily suspends events for the row and allows the user to make multiple changes to the row without triggering validation rules. The </a:t>
            </a:r>
            <a:r>
              <a:rPr lang="en-US" dirty="0" err="1"/>
              <a:t>BeginEdit</a:t>
            </a:r>
            <a:r>
              <a:rPr lang="en-US" dirty="0"/>
              <a:t>( ) method of the </a:t>
            </a:r>
            <a:r>
              <a:rPr lang="en-US" dirty="0" err="1"/>
              <a:t>DataRow</a:t>
            </a:r>
            <a:r>
              <a:rPr lang="en-US" dirty="0"/>
              <a:t> puts the row into edit mode, while the </a:t>
            </a:r>
            <a:r>
              <a:rPr lang="en-US" dirty="0" err="1"/>
              <a:t>EndEdit</a:t>
            </a:r>
            <a:r>
              <a:rPr lang="en-US" dirty="0"/>
              <a:t>( ) and </a:t>
            </a:r>
            <a:r>
              <a:rPr lang="en-US" dirty="0" err="1"/>
              <a:t>CancelEdit</a:t>
            </a:r>
            <a:r>
              <a:rPr lang="en-US" dirty="0"/>
              <a:t>( ) methods take the row out of edit mode. </a:t>
            </a:r>
            <a:r>
              <a:rPr lang="en-US" dirty="0" err="1"/>
              <a:t>AcceptChanges</a:t>
            </a:r>
            <a:r>
              <a:rPr lang="en-US" dirty="0"/>
              <a:t>( ) also takes the row out of edit mode because it implicitly calls </a:t>
            </a:r>
            <a:r>
              <a:rPr lang="en-US" dirty="0" err="1"/>
              <a:t>EndEdit</a:t>
            </a:r>
            <a:r>
              <a:rPr lang="en-US" dirty="0"/>
              <a:t>( ), as does </a:t>
            </a:r>
            <a:r>
              <a:rPr lang="en-US" dirty="0" err="1"/>
              <a:t>RejectChanges</a:t>
            </a:r>
            <a:r>
              <a:rPr lang="en-US" dirty="0"/>
              <a:t>( ), which implicitly calls </a:t>
            </a:r>
            <a:r>
              <a:rPr lang="en-US" dirty="0" err="1"/>
              <a:t>CancelEdit</a:t>
            </a:r>
            <a:r>
              <a:rPr lang="en-US" dirty="0"/>
              <a:t>( ). </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209474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3971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1924050" y="954536"/>
            <a:ext cx="4833802" cy="8322707"/>
          </a:xfrm>
          <a:noFill/>
          <a:ln/>
        </p:spPr>
        <p:txBody>
          <a:bodyPr/>
          <a:lstStyle/>
          <a:p>
            <a:pPr eaLnBrk="1" hangingPunct="1"/>
            <a:r>
              <a:rPr lang="en-US" b="1" u="sng" dirty="0"/>
              <a:t>RowState </a:t>
            </a:r>
          </a:p>
          <a:p>
            <a:pPr algn="just" eaLnBrk="1" hangingPunct="1"/>
            <a:r>
              <a:rPr lang="en-US" dirty="0"/>
              <a:t>The </a:t>
            </a:r>
            <a:r>
              <a:rPr lang="en-US" b="1" dirty="0"/>
              <a:t>RowState</a:t>
            </a:r>
            <a:r>
              <a:rPr lang="en-US" dirty="0"/>
              <a:t> does detect the whether a row has been changed or no. But sometimes you may need to access the information in a deleted row in a </a:t>
            </a:r>
            <a:r>
              <a:rPr lang="en-US" b="1" dirty="0"/>
              <a:t>DataTable</a:t>
            </a:r>
            <a:r>
              <a:rPr lang="en-US" dirty="0"/>
              <a:t>. If you access the deleted row directly, you will get an exception saying that the row has been deleted.</a:t>
            </a:r>
          </a:p>
          <a:p>
            <a:pPr algn="just" eaLnBrk="1" hangingPunct="1"/>
            <a:r>
              <a:rPr lang="en-US" dirty="0"/>
              <a:t>To avoid the exception, but still access the information in the deleted row of the DataTable, you just need to specify that you want to get the information from the original version of the row by specifying </a:t>
            </a:r>
            <a:r>
              <a:rPr lang="en-US" b="1" dirty="0"/>
              <a:t>DataRowVersion.Original</a:t>
            </a:r>
            <a:r>
              <a:rPr lang="en-US" dirty="0"/>
              <a:t> as follows: </a:t>
            </a:r>
          </a:p>
          <a:p>
            <a:pPr eaLnBrk="1" hangingPunct="1"/>
            <a:endParaRPr lang="en-US" i="1" dirty="0"/>
          </a:p>
          <a:p>
            <a:pPr lvl="1" eaLnBrk="1" hangingPunct="1"/>
            <a:r>
              <a:rPr lang="en-US" dirty="0"/>
              <a:t>if (dataRow.RowState == DataRowState.Deleted)</a:t>
            </a:r>
            <a:br>
              <a:rPr lang="en-US" dirty="0"/>
            </a:br>
            <a:r>
              <a:rPr lang="en-US" dirty="0"/>
              <a:t>    id = (string)dataRow["CustomerID", DataRowVersion.Original];</a:t>
            </a:r>
          </a:p>
          <a:p>
            <a:pPr eaLnBrk="1" hangingPunct="1"/>
            <a:r>
              <a:rPr lang="en-US" i="1" dirty="0"/>
              <a:t> </a:t>
            </a:r>
          </a:p>
          <a:p>
            <a:pPr algn="just" eaLnBrk="1" hangingPunct="1"/>
            <a:r>
              <a:rPr lang="en-US" dirty="0"/>
              <a:t>You can get only the deleted rows from a DataTable by iterating through all the rows and checking the DataRowState, or you could simply create a DataView that filters on DataViewRowState.Deleted: </a:t>
            </a:r>
          </a:p>
          <a:p>
            <a:pPr eaLnBrk="1" hangingPunct="1"/>
            <a:endParaRPr lang="en-US" i="1" dirty="0"/>
          </a:p>
          <a:p>
            <a:pPr lvl="1" eaLnBrk="1" hangingPunct="1"/>
            <a:r>
              <a:rPr lang="en-US" dirty="0"/>
              <a:t>// Get Only Deleted Rows in DataTable</a:t>
            </a:r>
            <a:br>
              <a:rPr lang="en-US" dirty="0"/>
            </a:br>
            <a:r>
              <a:rPr lang="en-US" dirty="0"/>
              <a:t>DataView dv = new DataView(sourceDataTable,</a:t>
            </a:r>
            <a:br>
              <a:rPr lang="en-US" dirty="0"/>
            </a:br>
            <a:r>
              <a:rPr lang="en-US" dirty="0"/>
              <a:t>                                null, null, DataViewRowState.Deleted);</a:t>
            </a:r>
          </a:p>
          <a:p>
            <a:pPr eaLnBrk="1" hangingPunct="1"/>
            <a:r>
              <a:rPr lang="en-US" i="1" dirty="0"/>
              <a:t> </a:t>
            </a:r>
          </a:p>
          <a:p>
            <a:pPr eaLnBrk="1" hangingPunct="1"/>
            <a:endParaRPr lang="en-US" dirty="0"/>
          </a:p>
          <a:p>
            <a:pPr eaLnBrk="1" hangingPunct="1"/>
            <a:r>
              <a:rPr lang="en-US" dirty="0"/>
              <a:t>You can also convert that DataView to a DataTable using the new </a:t>
            </a:r>
            <a:r>
              <a:rPr lang="en-US" b="1" dirty="0"/>
              <a:t>DataView.ToTable()</a:t>
            </a:r>
            <a:r>
              <a:rPr lang="en-US" dirty="0"/>
              <a:t> method:</a:t>
            </a:r>
          </a:p>
          <a:p>
            <a:pPr eaLnBrk="1" hangingPunct="1"/>
            <a:endParaRPr lang="en-US" i="1" dirty="0"/>
          </a:p>
          <a:p>
            <a:pPr lvl="1" eaLnBrk="1" hangingPunct="1"/>
            <a:endParaRPr lang="en-US" dirty="0"/>
          </a:p>
          <a:p>
            <a:pPr lvl="1" eaLnBrk="1" hangingPunct="1"/>
            <a:r>
              <a:rPr lang="en-US" dirty="0"/>
              <a:t>DataTable dt = dv.ToTable();</a:t>
            </a:r>
          </a:p>
          <a:p>
            <a:pPr eaLnBrk="1" hangingPunct="1"/>
            <a:r>
              <a:rPr lang="en-US" dirty="0"/>
              <a:t> </a:t>
            </a:r>
          </a:p>
          <a:p>
            <a:pPr eaLnBrk="1" hangingPunct="1"/>
            <a:endParaRPr lang="en-US" dirty="0"/>
          </a:p>
          <a:p>
            <a:pPr eaLnBrk="1" hangingPunct="1"/>
            <a:r>
              <a:rPr lang="en-US" dirty="0"/>
              <a:t>The rows in the new DataTable, dt, will not be marked as </a:t>
            </a:r>
            <a:r>
              <a:rPr lang="en-US" b="1" dirty="0"/>
              <a:t>DataRowState.Deleted</a:t>
            </a:r>
            <a:r>
              <a:rPr lang="en-US" dirty="0"/>
              <a:t> but rather </a:t>
            </a:r>
            <a:r>
              <a:rPr lang="en-US" b="1" dirty="0"/>
              <a:t>DataRowState.Added</a:t>
            </a:r>
            <a:r>
              <a:rPr lang="en-US" dirty="0"/>
              <a:t>, because this is a new DataTable. You can easily iterate through this table now as none of the rows will be mark deleted and you will have full access to the information without specifying </a:t>
            </a:r>
            <a:r>
              <a:rPr lang="en-US" b="1" dirty="0"/>
              <a:t>DataRowVersion</a:t>
            </a:r>
            <a:r>
              <a:rPr lang="en-US" dirty="0"/>
              <a:t>. </a:t>
            </a:r>
          </a:p>
        </p:txBody>
      </p:sp>
      <p:sp>
        <p:nvSpPr>
          <p:cNvPr id="55301" name="AutoShape 4"/>
          <p:cNvSpPr>
            <a:spLocks noChangeArrowheads="1"/>
          </p:cNvSpPr>
          <p:nvPr/>
        </p:nvSpPr>
        <p:spPr bwMode="auto">
          <a:xfrm>
            <a:off x="2312131" y="2321355"/>
            <a:ext cx="4297680" cy="449142"/>
          </a:xfrm>
          <a:prstGeom prst="roundRect">
            <a:avLst>
              <a:gd name="adj" fmla="val 16667"/>
            </a:avLst>
          </a:prstGeom>
          <a:noFill/>
          <a:ln w="9525">
            <a:solidFill>
              <a:schemeClr val="tx1"/>
            </a:solidFill>
            <a:round/>
            <a:headEnd/>
            <a:tailEnd/>
          </a:ln>
        </p:spPr>
        <p:txBody>
          <a:bodyPr wrap="none" lIns="96661" tIns="48331" rIns="96661" bIns="48331" anchor="ctr"/>
          <a:lstStyle/>
          <a:p>
            <a:endParaRPr lang="en-US" dirty="0"/>
          </a:p>
        </p:txBody>
      </p:sp>
      <p:sp>
        <p:nvSpPr>
          <p:cNvPr id="55302" name="AutoShape 5"/>
          <p:cNvSpPr>
            <a:spLocks noChangeArrowheads="1"/>
          </p:cNvSpPr>
          <p:nvPr/>
        </p:nvSpPr>
        <p:spPr bwMode="auto">
          <a:xfrm>
            <a:off x="2226492" y="3361081"/>
            <a:ext cx="4409440" cy="624066"/>
          </a:xfrm>
          <a:prstGeom prst="roundRect">
            <a:avLst>
              <a:gd name="adj" fmla="val 16667"/>
            </a:avLst>
          </a:prstGeom>
          <a:noFill/>
          <a:ln w="9525">
            <a:solidFill>
              <a:schemeClr val="tx1"/>
            </a:solidFill>
            <a:round/>
            <a:headEnd/>
            <a:tailEnd/>
          </a:ln>
        </p:spPr>
        <p:txBody>
          <a:bodyPr wrap="none" lIns="96661" tIns="48331" rIns="96661" bIns="48331" anchor="ctr"/>
          <a:lstStyle/>
          <a:p>
            <a:endParaRPr lang="en-US" dirty="0"/>
          </a:p>
        </p:txBody>
      </p:sp>
      <p:sp>
        <p:nvSpPr>
          <p:cNvPr id="55303" name="AutoShape 6"/>
          <p:cNvSpPr>
            <a:spLocks noChangeArrowheads="1"/>
          </p:cNvSpPr>
          <p:nvPr/>
        </p:nvSpPr>
        <p:spPr bwMode="auto">
          <a:xfrm>
            <a:off x="2226492" y="4725091"/>
            <a:ext cx="3261360" cy="353378"/>
          </a:xfrm>
          <a:prstGeom prst="roundRect">
            <a:avLst>
              <a:gd name="adj" fmla="val 16667"/>
            </a:avLst>
          </a:prstGeom>
          <a:noFill/>
          <a:ln w="9525">
            <a:solidFill>
              <a:schemeClr val="tx1"/>
            </a:solidFill>
            <a:round/>
            <a:headEnd/>
            <a:tailEnd/>
          </a:ln>
        </p:spPr>
        <p:txBody>
          <a:bodyPr wrap="none" lIns="96661" tIns="48331" rIns="96661" bIns="48331" anchor="ctr"/>
          <a:lstStyle/>
          <a:p>
            <a:endParaRPr lang="en-US" dirty="0"/>
          </a:p>
        </p:txBody>
      </p:sp>
    </p:spTree>
    <p:extLst>
      <p:ext uri="{BB962C8B-B14F-4D97-AF65-F5344CB8AC3E}">
        <p14:creationId xmlns:p14="http://schemas.microsoft.com/office/powerpoint/2010/main" val="486388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306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type="body" idx="1"/>
          </p:nvPr>
        </p:nvSpPr>
        <p:spPr/>
        <p:txBody>
          <a:bodyPr/>
          <a:lstStyle/>
          <a:p>
            <a:r>
              <a:rPr lang="en-US" dirty="0"/>
              <a:t>Specifying Constraints </a:t>
            </a:r>
          </a:p>
          <a:p>
            <a:endParaRPr lang="en-US" dirty="0"/>
          </a:p>
          <a:p>
            <a:r>
              <a:rPr lang="en-US" dirty="0"/>
              <a:t>You can use constraints to enforce restrictions on the data in a </a:t>
            </a:r>
            <a:r>
              <a:rPr lang="en-US" dirty="0" err="1"/>
              <a:t>DataTable</a:t>
            </a:r>
            <a:r>
              <a:rPr lang="en-US" dirty="0"/>
              <a:t>, in order to maintain the integrity of the data. A constraint is an automatic rule, applied to a column or related columns, that determines the course of action when the value of a row is somehow altered. Constraints are enforced when the </a:t>
            </a:r>
            <a:r>
              <a:rPr lang="en-US" dirty="0" err="1"/>
              <a:t>EnforceConstraints</a:t>
            </a:r>
            <a:r>
              <a:rPr lang="en-US" dirty="0"/>
              <a:t> property of the </a:t>
            </a:r>
            <a:r>
              <a:rPr lang="en-US" dirty="0" err="1"/>
              <a:t>DataSet</a:t>
            </a:r>
            <a:r>
              <a:rPr lang="en-US" dirty="0"/>
              <a:t> is TRUE.</a:t>
            </a:r>
          </a:p>
          <a:p>
            <a:r>
              <a:rPr lang="en-US" dirty="0"/>
              <a:t>There are two kinds of constraints in ADO.NET: the </a:t>
            </a:r>
            <a:r>
              <a:rPr lang="en-US" dirty="0" err="1"/>
              <a:t>ForeignKeyConstraint</a:t>
            </a:r>
            <a:r>
              <a:rPr lang="en-US" dirty="0"/>
              <a:t> and the </a:t>
            </a:r>
            <a:r>
              <a:rPr lang="en-US" dirty="0" err="1"/>
              <a:t>UniqueConstraint</a:t>
            </a:r>
            <a:r>
              <a:rPr lang="en-US" dirty="0"/>
              <a:t>. By default, both constraints are created automatically when you create a relationship between two or more tables by adding a </a:t>
            </a:r>
            <a:r>
              <a:rPr lang="en-US" dirty="0" err="1"/>
              <a:t>DataRelation</a:t>
            </a:r>
            <a:r>
              <a:rPr lang="en-US" dirty="0"/>
              <a:t> to the </a:t>
            </a:r>
            <a:r>
              <a:rPr lang="en-US" dirty="0" err="1"/>
              <a:t>DataSet</a:t>
            </a:r>
            <a:r>
              <a:rPr lang="en-US" dirty="0"/>
              <a:t>. However, you can disable this behavior by specifying </a:t>
            </a:r>
            <a:r>
              <a:rPr lang="en-US" dirty="0" err="1"/>
              <a:t>createConstraints</a:t>
            </a:r>
            <a:r>
              <a:rPr lang="en-US" dirty="0"/>
              <a:t> = FALSE when creating the relation.</a:t>
            </a:r>
          </a:p>
          <a:p>
            <a:r>
              <a:rPr lang="en-US" dirty="0"/>
              <a:t>A </a:t>
            </a:r>
            <a:r>
              <a:rPr lang="en-US" dirty="0" err="1"/>
              <a:t>ForeignKeyConstraint</a:t>
            </a:r>
            <a:r>
              <a:rPr lang="en-US" dirty="0"/>
              <a:t> enforces rules about how updates and deletes to related tables are propagated </a:t>
            </a:r>
          </a:p>
          <a:p>
            <a:r>
              <a:rPr lang="en-US" dirty="0"/>
              <a:t>The </a:t>
            </a:r>
            <a:r>
              <a:rPr lang="en-US" dirty="0" err="1"/>
              <a:t>DeleteRule</a:t>
            </a:r>
            <a:r>
              <a:rPr lang="en-US" dirty="0"/>
              <a:t> and </a:t>
            </a:r>
            <a:r>
              <a:rPr lang="en-US" dirty="0" err="1"/>
              <a:t>UpdateRule</a:t>
            </a:r>
            <a:r>
              <a:rPr lang="en-US" dirty="0"/>
              <a:t> properties of the </a:t>
            </a:r>
            <a:r>
              <a:rPr lang="en-US" dirty="0" err="1"/>
              <a:t>ForeignKeyConstraint</a:t>
            </a:r>
            <a:r>
              <a:rPr lang="en-US" dirty="0"/>
              <a:t> define the action to be taken when the user attempts to delete or update a row in a related table. The settings for </a:t>
            </a:r>
            <a:r>
              <a:rPr lang="en-US" dirty="0" err="1"/>
              <a:t>DeleteRule</a:t>
            </a:r>
            <a:r>
              <a:rPr lang="en-US" dirty="0"/>
              <a:t> and </a:t>
            </a:r>
            <a:r>
              <a:rPr lang="en-US" dirty="0" err="1"/>
              <a:t>UpdateRule</a:t>
            </a:r>
            <a:r>
              <a:rPr lang="en-US" dirty="0"/>
              <a:t> properties  for the </a:t>
            </a:r>
            <a:r>
              <a:rPr lang="en-US" dirty="0" err="1"/>
              <a:t>ForeignKeyConstraint</a:t>
            </a:r>
            <a:r>
              <a:rPr lang="en-US" dirty="0"/>
              <a:t> are as follows:-</a:t>
            </a:r>
          </a:p>
        </p:txBody>
      </p:sp>
      <p:sp>
        <p:nvSpPr>
          <p:cNvPr id="57351" name="Rectangle 5"/>
          <p:cNvSpPr>
            <a:spLocks noChangeArrowheads="1"/>
          </p:cNvSpPr>
          <p:nvPr/>
        </p:nvSpPr>
        <p:spPr bwMode="auto">
          <a:xfrm>
            <a:off x="1950720" y="7568656"/>
            <a:ext cx="4795520" cy="775597"/>
          </a:xfrm>
          <a:prstGeom prst="rect">
            <a:avLst/>
          </a:prstGeom>
          <a:noFill/>
          <a:ln w="9525">
            <a:noFill/>
            <a:miter lim="800000"/>
            <a:headEnd/>
            <a:tailEnd/>
          </a:ln>
        </p:spPr>
        <p:txBody>
          <a:bodyPr lIns="96661" tIns="48331" rIns="96661" bIns="48331">
            <a:spAutoFit/>
          </a:bodyPr>
          <a:lstStyle/>
          <a:p>
            <a:pPr marL="241653" indent="-241653">
              <a:buFontTx/>
              <a:buChar char="•"/>
            </a:pPr>
            <a:r>
              <a:rPr lang="en-US" sz="1100" b="1" dirty="0">
                <a:latin typeface="Candara" panose="020E0502030303020204" pitchFamily="34" charset="0"/>
                <a:cs typeface="Arial" pitchFamily="34" charset="0"/>
              </a:rPr>
              <a:t>Cascade</a:t>
            </a:r>
            <a:r>
              <a:rPr lang="en-US" sz="1100" dirty="0">
                <a:latin typeface="Candara" panose="020E0502030303020204" pitchFamily="34" charset="0"/>
                <a:cs typeface="Arial" pitchFamily="34" charset="0"/>
              </a:rPr>
              <a:t> - Deletes or updates related rows.</a:t>
            </a:r>
          </a:p>
          <a:p>
            <a:pPr marL="241653" indent="-241653">
              <a:buFontTx/>
              <a:buChar char="•"/>
            </a:pPr>
            <a:r>
              <a:rPr lang="en-US" sz="1100" b="1" dirty="0">
                <a:latin typeface="Candara" panose="020E0502030303020204" pitchFamily="34" charset="0"/>
                <a:cs typeface="Arial" pitchFamily="34" charset="0"/>
              </a:rPr>
              <a:t>SetNull</a:t>
            </a:r>
            <a:r>
              <a:rPr lang="en-US" sz="1100" dirty="0">
                <a:latin typeface="Candara" panose="020E0502030303020204" pitchFamily="34" charset="0"/>
                <a:cs typeface="Arial" pitchFamily="34" charset="0"/>
              </a:rPr>
              <a:t> - Set values in related rows to DBNull.</a:t>
            </a:r>
          </a:p>
          <a:p>
            <a:pPr marL="241653" indent="-241653">
              <a:buFontTx/>
              <a:buChar char="•"/>
            </a:pPr>
            <a:r>
              <a:rPr lang="en-US" sz="1100" b="1" dirty="0">
                <a:latin typeface="Candara" panose="020E0502030303020204" pitchFamily="34" charset="0"/>
                <a:cs typeface="Arial" pitchFamily="34" charset="0"/>
              </a:rPr>
              <a:t>SetDefault</a:t>
            </a:r>
            <a:r>
              <a:rPr lang="en-US" sz="1100" dirty="0">
                <a:latin typeface="Candara" panose="020E0502030303020204" pitchFamily="34" charset="0"/>
                <a:cs typeface="Arial" pitchFamily="34" charset="0"/>
              </a:rPr>
              <a:t> - Set values in related rows to the default value.</a:t>
            </a:r>
          </a:p>
          <a:p>
            <a:pPr marL="241653" indent="-241653">
              <a:buFontTx/>
              <a:buChar char="•"/>
            </a:pPr>
            <a:r>
              <a:rPr lang="en-US" sz="1100" b="1" dirty="0">
                <a:latin typeface="Candara" panose="020E0502030303020204" pitchFamily="34" charset="0"/>
                <a:cs typeface="Arial" pitchFamily="34" charset="0"/>
              </a:rPr>
              <a:t>None</a:t>
            </a:r>
            <a:r>
              <a:rPr lang="en-US" sz="1100" dirty="0">
                <a:latin typeface="Candara" panose="020E0502030303020204" pitchFamily="34" charset="0"/>
                <a:cs typeface="Arial" pitchFamily="34" charset="0"/>
              </a:rPr>
              <a:t> -Take no action on related rows. This is the default behavior.</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63316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type="body" idx="1"/>
          </p:nvPr>
        </p:nvSpPr>
        <p:spPr/>
        <p:txBody>
          <a:bodyPr/>
          <a:lstStyle/>
          <a:p>
            <a:r>
              <a:rPr lang="en-US" dirty="0"/>
              <a:t>Specifying Constraints [</a:t>
            </a:r>
            <a:r>
              <a:rPr lang="en-US" dirty="0" err="1"/>
              <a:t>Contd</a:t>
            </a:r>
            <a:r>
              <a:rPr lang="en-US" dirty="0"/>
              <a:t>] </a:t>
            </a:r>
          </a:p>
          <a:p>
            <a:endParaRPr lang="en-US" dirty="0"/>
          </a:p>
          <a:p>
            <a:r>
              <a:rPr lang="en-US" dirty="0"/>
              <a:t>The </a:t>
            </a:r>
            <a:r>
              <a:rPr lang="en-US" dirty="0" err="1"/>
              <a:t>UniqueConstraint</a:t>
            </a:r>
            <a:r>
              <a:rPr lang="en-US" dirty="0"/>
              <a:t> object, which can be assigned either to a single column or to an array of columns in a </a:t>
            </a:r>
            <a:r>
              <a:rPr lang="en-US" dirty="0" err="1"/>
              <a:t>DataTable</a:t>
            </a:r>
            <a:r>
              <a:rPr lang="en-US" dirty="0"/>
              <a:t>, ensures that all data in the specified column or columns is unique per row. You can create a unique constraint for a column or array of columns by using the constructor for </a:t>
            </a:r>
            <a:r>
              <a:rPr lang="en-US" dirty="0" err="1"/>
              <a:t>UniqueConstraint</a:t>
            </a:r>
            <a:r>
              <a:rPr lang="en-US" dirty="0"/>
              <a:t>. Pass the resulting </a:t>
            </a:r>
            <a:r>
              <a:rPr lang="en-US" dirty="0" err="1"/>
              <a:t>UniqueConstraint</a:t>
            </a:r>
            <a:r>
              <a:rPr lang="en-US" dirty="0"/>
              <a:t> object to the Add method of the table's Constraints property, which is a </a:t>
            </a:r>
            <a:r>
              <a:rPr lang="en-US" dirty="0" err="1"/>
              <a:t>ConstraintCollection</a:t>
            </a:r>
            <a:r>
              <a:rPr lang="en-US" dirty="0"/>
              <a:t>. When creating a </a:t>
            </a:r>
            <a:r>
              <a:rPr lang="en-US" dirty="0" err="1"/>
              <a:t>UniqueConstraint</a:t>
            </a:r>
            <a:r>
              <a:rPr lang="en-US" dirty="0"/>
              <a:t> for a column or columns, you can optionally specify whether the column or columns are a primary key.</a:t>
            </a:r>
          </a:p>
          <a:p>
            <a:endParaRPr lang="en-US" dirty="0"/>
          </a:p>
          <a:p>
            <a:r>
              <a:rPr lang="en-US" dirty="0"/>
              <a:t>You can also create a unique constraint for a column by setting the Unique property of the column to TRUE. Alternatively, setting the Unique property of a single column to false removes any unique constraint that may exist. Defining a column or columns as the primary key for a table will automatically create a unique constraint for the specified column or columns. If you remove a column from the </a:t>
            </a:r>
            <a:r>
              <a:rPr lang="en-US" dirty="0" err="1"/>
              <a:t>PrimaryKey</a:t>
            </a:r>
            <a:r>
              <a:rPr lang="en-US" dirty="0"/>
              <a:t> property of a </a:t>
            </a:r>
            <a:r>
              <a:rPr lang="en-US" dirty="0" err="1"/>
              <a:t>DataTable</a:t>
            </a:r>
            <a:r>
              <a:rPr lang="en-US" dirty="0"/>
              <a:t>, the </a:t>
            </a:r>
            <a:r>
              <a:rPr lang="en-US" dirty="0" err="1"/>
              <a:t>UniqueConstraint</a:t>
            </a:r>
            <a:r>
              <a:rPr lang="en-US" dirty="0"/>
              <a:t> is removed.</a:t>
            </a:r>
          </a:p>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005049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normAutofit/>
          </a:bodyPr>
          <a:lstStyle/>
          <a:p>
            <a:r>
              <a:rPr lang="en-US" dirty="0" err="1"/>
              <a:t>DataRelation</a:t>
            </a:r>
            <a:r>
              <a:rPr lang="en-US" dirty="0"/>
              <a:t> </a:t>
            </a:r>
          </a:p>
          <a:p>
            <a:endParaRPr lang="en-US" dirty="0"/>
          </a:p>
          <a:p>
            <a:r>
              <a:rPr lang="en-US" dirty="0"/>
              <a:t>One of the biggest differences between traditional ADO and ADO.NET is that the </a:t>
            </a:r>
            <a:r>
              <a:rPr lang="en-US" dirty="0" err="1"/>
              <a:t>rowsets</a:t>
            </a:r>
            <a:r>
              <a:rPr lang="en-US" dirty="0"/>
              <a:t> stored within ADO.NET can be truly relational. For example, a </a:t>
            </a:r>
            <a:r>
              <a:rPr lang="en-US" dirty="0" err="1"/>
              <a:t>DataSet</a:t>
            </a:r>
            <a:r>
              <a:rPr lang="en-US" dirty="0"/>
              <a:t> can store one </a:t>
            </a:r>
            <a:r>
              <a:rPr lang="en-US" dirty="0" err="1"/>
              <a:t>DataTable</a:t>
            </a:r>
            <a:r>
              <a:rPr lang="en-US" dirty="0"/>
              <a:t> containing customers and another </a:t>
            </a:r>
            <a:r>
              <a:rPr lang="en-US" dirty="0" err="1"/>
              <a:t>DataTable</a:t>
            </a:r>
            <a:r>
              <a:rPr lang="en-US" dirty="0"/>
              <a:t> containing the customers' orders. These </a:t>
            </a:r>
            <a:r>
              <a:rPr lang="en-US" dirty="0" err="1"/>
              <a:t>DataTable</a:t>
            </a:r>
            <a:r>
              <a:rPr lang="en-US" dirty="0"/>
              <a:t> objects can then be related to one another within ADO.NET, thus recreating the relationship that exists within the relational database. In ADO.NET once you retrieve two </a:t>
            </a:r>
            <a:r>
              <a:rPr lang="en-US" dirty="0" err="1"/>
              <a:t>rowsets</a:t>
            </a:r>
            <a:r>
              <a:rPr lang="en-US" dirty="0"/>
              <a:t> of data (in other words, parents and children) and relate them to each other, you can then retrieve all children rows for a given parent, display any one </a:t>
            </a:r>
            <a:r>
              <a:rPr lang="en-US" dirty="0" err="1"/>
              <a:t>DataTable</a:t>
            </a:r>
            <a:r>
              <a:rPr lang="en-US" dirty="0"/>
              <a:t> in a grid at a time, or modify several tiers of </a:t>
            </a:r>
            <a:r>
              <a:rPr lang="en-US" dirty="0" err="1"/>
              <a:t>DataTable</a:t>
            </a:r>
            <a:r>
              <a:rPr lang="en-US" dirty="0"/>
              <a:t> objects, and send the changes to the database all in one batch update. </a:t>
            </a:r>
            <a:r>
              <a:rPr lang="en-US" dirty="0" err="1"/>
              <a:t>DataRelation</a:t>
            </a:r>
            <a:r>
              <a:rPr lang="en-US" dirty="0"/>
              <a:t> objects, which are integral to ADO.NET applications, enable these features to function.</a:t>
            </a:r>
          </a:p>
          <a:p>
            <a:endParaRPr lang="en-US" dirty="0"/>
          </a:p>
          <a:p>
            <a:r>
              <a:rPr lang="en-US" dirty="0"/>
              <a:t>In a </a:t>
            </a:r>
            <a:r>
              <a:rPr lang="en-US" dirty="0" err="1"/>
              <a:t>DataSet</a:t>
            </a:r>
            <a:r>
              <a:rPr lang="en-US" dirty="0"/>
              <a:t> that contains multiple </a:t>
            </a:r>
            <a:r>
              <a:rPr lang="en-US" dirty="0" err="1"/>
              <a:t>DataTable</a:t>
            </a:r>
            <a:r>
              <a:rPr lang="en-US" dirty="0"/>
              <a:t> objects, you can use </a:t>
            </a:r>
            <a:r>
              <a:rPr lang="en-US" dirty="0" err="1"/>
              <a:t>DataRelation</a:t>
            </a:r>
            <a:r>
              <a:rPr lang="en-US" dirty="0"/>
              <a:t> objects to relate one table to another, to navigate through the tables, and to return related values. For example, in a Customer/Orders relationship, the Customers table is the parent and the Orders table is the child of the relationship. This is similar to a primary key/foreign key relationship. Relationships are created between matching columns in the parent and child tables. That is, the </a:t>
            </a:r>
            <a:r>
              <a:rPr lang="en-US" dirty="0" err="1"/>
              <a:t>DataType</a:t>
            </a:r>
            <a:r>
              <a:rPr lang="en-US" dirty="0"/>
              <a:t> value for both columns must be identical.</a:t>
            </a:r>
          </a:p>
          <a:p>
            <a:r>
              <a:rPr lang="en-US" dirty="0"/>
              <a:t>The arguments required to create a </a:t>
            </a:r>
            <a:r>
              <a:rPr lang="en-US" dirty="0" err="1"/>
              <a:t>DataRelation</a:t>
            </a:r>
            <a:r>
              <a:rPr lang="en-US" dirty="0"/>
              <a:t> are the columns that serve as the parent and child columns in the relationship, and a name for the </a:t>
            </a:r>
            <a:r>
              <a:rPr lang="en-US" dirty="0" err="1"/>
              <a:t>DataRelation</a:t>
            </a:r>
            <a:r>
              <a:rPr lang="en-US" dirty="0"/>
              <a:t> being created. Once a </a:t>
            </a:r>
            <a:r>
              <a:rPr lang="en-US" dirty="0" err="1"/>
              <a:t>DataRelation</a:t>
            </a:r>
            <a:r>
              <a:rPr lang="en-US" dirty="0"/>
              <a:t> has been created, it can be used for navigating between two tables or when retrieving values.</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247511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Notes Placeholder 2"/>
          <p:cNvSpPr>
            <a:spLocks noGrp="1"/>
          </p:cNvSpPr>
          <p:nvPr>
            <p:ph type="body" idx="1"/>
          </p:nvPr>
        </p:nvSpPr>
        <p:spPr/>
        <p:txBody>
          <a:bodyPr/>
          <a:lstStyle/>
          <a:p>
            <a:r>
              <a:rPr lang="en-US" dirty="0"/>
              <a:t>When a </a:t>
            </a:r>
            <a:r>
              <a:rPr lang="en-US" dirty="0" err="1"/>
              <a:t>DataRelation</a:t>
            </a:r>
            <a:r>
              <a:rPr lang="en-US" dirty="0"/>
              <a:t> is created, it first verifies that the relationship can be established. After it is added to the </a:t>
            </a:r>
            <a:r>
              <a:rPr lang="en-US" dirty="0" err="1"/>
              <a:t>DataRelationCollection</a:t>
            </a:r>
            <a:r>
              <a:rPr lang="en-US" dirty="0"/>
              <a:t>, the relationship is maintained by disallowing any changes that would invalidate it. Between the period when a </a:t>
            </a:r>
            <a:r>
              <a:rPr lang="en-US" dirty="0" err="1"/>
              <a:t>DataRelation</a:t>
            </a:r>
            <a:r>
              <a:rPr lang="en-US" dirty="0"/>
              <a:t> is created and added to the </a:t>
            </a:r>
            <a:r>
              <a:rPr lang="en-US" dirty="0" err="1"/>
              <a:t>DataRelationCollection</a:t>
            </a:r>
            <a:r>
              <a:rPr lang="en-US" dirty="0"/>
              <a:t>, it is possible for additional changes to be made to the parent or the child rows. An exception is generated if this causes a relationship to become invalid.</a:t>
            </a:r>
          </a:p>
          <a:p>
            <a:r>
              <a:rPr lang="en-US" dirty="0" err="1"/>
              <a:t>DataRelation</a:t>
            </a:r>
            <a:r>
              <a:rPr lang="en-US" dirty="0"/>
              <a:t> objects are contained in a </a:t>
            </a:r>
            <a:r>
              <a:rPr lang="en-US" dirty="0" err="1"/>
              <a:t>DataRelationCollection</a:t>
            </a:r>
            <a:r>
              <a:rPr lang="en-US" dirty="0"/>
              <a:t>, which you can access through the Relations property of the </a:t>
            </a:r>
            <a:r>
              <a:rPr lang="en-US" dirty="0" err="1"/>
              <a:t>DataSet</a:t>
            </a:r>
            <a:r>
              <a:rPr lang="en-US" dirty="0"/>
              <a:t>, and the </a:t>
            </a:r>
            <a:r>
              <a:rPr lang="en-US" dirty="0" err="1"/>
              <a:t>ChildRelations</a:t>
            </a:r>
            <a:r>
              <a:rPr lang="en-US" dirty="0"/>
              <a:t> and </a:t>
            </a:r>
            <a:r>
              <a:rPr lang="en-US" dirty="0" err="1"/>
              <a:t>ParentRelations</a:t>
            </a:r>
            <a:r>
              <a:rPr lang="en-US" dirty="0"/>
              <a:t> properties of the </a:t>
            </a:r>
            <a:r>
              <a:rPr lang="en-US" dirty="0" err="1"/>
              <a:t>DataTable</a:t>
            </a:r>
            <a:r>
              <a:rPr lang="en-US" dirty="0"/>
              <a:t>. </a:t>
            </a:r>
          </a:p>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26836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ChangeArrowheads="1"/>
          </p:cNvSpPr>
          <p:nvPr>
            <p:ph type="body" idx="1"/>
          </p:nvPr>
        </p:nvSpPr>
        <p:spPr/>
        <p:txBody>
          <a:bodyPr/>
          <a:lstStyle/>
          <a:p>
            <a:r>
              <a:rPr lang="en-US" dirty="0"/>
              <a:t>There are two reasons why you might define </a:t>
            </a:r>
            <a:r>
              <a:rPr lang="en-US" dirty="0" err="1"/>
              <a:t>DataRelation</a:t>
            </a:r>
            <a:r>
              <a:rPr lang="en-US" dirty="0"/>
              <a:t> objects:</a:t>
            </a:r>
          </a:p>
          <a:p>
            <a:endParaRPr lang="en-US" dirty="0"/>
          </a:p>
          <a:p>
            <a:r>
              <a:rPr lang="en-US" dirty="0"/>
              <a:t>To provide better error checking (for example, spotting an orphaned child before you reconnect to update the data source). This functionality is </a:t>
            </a:r>
            <a:r>
              <a:rPr lang="en-US" dirty="0" err="1"/>
              <a:t>providedthrough</a:t>
            </a:r>
            <a:r>
              <a:rPr lang="en-US" dirty="0"/>
              <a:t> the </a:t>
            </a:r>
            <a:r>
              <a:rPr lang="en-US" dirty="0" err="1"/>
              <a:t>ForeignKeyConstraint</a:t>
            </a:r>
            <a:r>
              <a:rPr lang="en-US" dirty="0"/>
              <a:t>, which the </a:t>
            </a:r>
            <a:r>
              <a:rPr lang="en-US" dirty="0" err="1"/>
              <a:t>DataRelation</a:t>
            </a:r>
            <a:r>
              <a:rPr lang="en-US" dirty="0"/>
              <a:t> can create implicitly.</a:t>
            </a:r>
          </a:p>
          <a:p>
            <a:r>
              <a:rPr lang="en-US" dirty="0"/>
              <a:t>To provide better navigation</a:t>
            </a:r>
          </a:p>
          <a:p>
            <a:endParaRPr lang="en-US" dirty="0"/>
          </a:p>
          <a:p>
            <a:r>
              <a:rPr lang="en-US" dirty="0"/>
              <a:t>Once a relation is established, you can use it navigate from a parent row to the associated child rows or from a child row to the parent. Use the </a:t>
            </a:r>
            <a:r>
              <a:rPr lang="en-US" dirty="0" err="1"/>
              <a:t>GetChildRows</a:t>
            </a:r>
            <a:r>
              <a:rPr lang="en-US" dirty="0"/>
              <a:t>() or </a:t>
            </a:r>
            <a:r>
              <a:rPr lang="en-US" dirty="0" err="1"/>
              <a:t>GetParentRow</a:t>
            </a:r>
            <a:r>
              <a:rPr lang="en-US" dirty="0"/>
              <a:t>() method of the </a:t>
            </a:r>
            <a:r>
              <a:rPr lang="en-US" dirty="0" err="1"/>
              <a:t>DataRow</a:t>
            </a:r>
            <a:r>
              <a:rPr lang="en-US" dirty="0"/>
              <a:t> object:</a:t>
            </a:r>
          </a:p>
          <a:p>
            <a:endParaRPr lang="en-US" dirty="0"/>
          </a:p>
          <a:p>
            <a:r>
              <a:rPr lang="en-US" dirty="0"/>
              <a:t>Example </a:t>
            </a:r>
          </a:p>
          <a:p>
            <a:endParaRPr lang="en-US" dirty="0"/>
          </a:p>
          <a:p>
            <a:endParaRPr lang="en-US" dirty="0"/>
          </a:p>
          <a:p>
            <a:r>
              <a:rPr lang="en-US" dirty="0"/>
              <a:t>      </a:t>
            </a:r>
            <a:r>
              <a:rPr lang="en-US" dirty="0" err="1"/>
              <a:t>foreach</a:t>
            </a:r>
            <a:r>
              <a:rPr lang="en-US" dirty="0"/>
              <a:t>(</a:t>
            </a:r>
            <a:r>
              <a:rPr lang="en-US" dirty="0" err="1"/>
              <a:t>DataRow</a:t>
            </a:r>
            <a:r>
              <a:rPr lang="en-US" dirty="0"/>
              <a:t> parent in </a:t>
            </a:r>
            <a:r>
              <a:rPr lang="en-US" dirty="0" err="1"/>
              <a:t>ds.Tables</a:t>
            </a:r>
            <a:r>
              <a:rPr lang="en-US" dirty="0"/>
              <a:t>["Categories"].Rows)</a:t>
            </a:r>
          </a:p>
          <a:p>
            <a:r>
              <a:rPr lang="en-US" dirty="0"/>
              <a:t>       {</a:t>
            </a:r>
          </a:p>
          <a:p>
            <a:r>
              <a:rPr lang="en-US" dirty="0"/>
              <a:t>        //Process the category row</a:t>
            </a:r>
          </a:p>
          <a:p>
            <a:r>
              <a:rPr lang="en-US" dirty="0"/>
              <a:t>        </a:t>
            </a:r>
            <a:r>
              <a:rPr lang="en-US" dirty="0" err="1"/>
              <a:t>foreach</a:t>
            </a:r>
            <a:r>
              <a:rPr lang="en-US" dirty="0"/>
              <a:t>(</a:t>
            </a:r>
            <a:r>
              <a:rPr lang="en-US" dirty="0" err="1"/>
              <a:t>DataRow</a:t>
            </a:r>
            <a:r>
              <a:rPr lang="en-US" dirty="0"/>
              <a:t> child in </a:t>
            </a:r>
            <a:r>
              <a:rPr lang="en-US" dirty="0" err="1"/>
              <a:t>parent.GetChildRows</a:t>
            </a:r>
            <a:r>
              <a:rPr lang="en-US" dirty="0"/>
              <a:t>("</a:t>
            </a:r>
            <a:r>
              <a:rPr lang="en-US" dirty="0" err="1"/>
              <a:t>Cat_Prod</a:t>
            </a:r>
            <a:r>
              <a:rPr lang="en-US" dirty="0"/>
              <a:t>"))</a:t>
            </a:r>
          </a:p>
          <a:p>
            <a:r>
              <a:rPr lang="en-US" dirty="0"/>
              <a:t>       {</a:t>
            </a:r>
          </a:p>
          <a:p>
            <a:r>
              <a:rPr lang="en-US" dirty="0"/>
              <a:t>        //Process the products in this category</a:t>
            </a:r>
          </a:p>
          <a:p>
            <a:r>
              <a:rPr lang="en-US" dirty="0"/>
              <a:t>         }</a:t>
            </a:r>
          </a:p>
          <a:p>
            <a:r>
              <a:rPr lang="en-US" dirty="0"/>
              <a:t>         }</a:t>
            </a:r>
          </a:p>
        </p:txBody>
      </p:sp>
      <p:sp>
        <p:nvSpPr>
          <p:cNvPr id="5" name="AutoShape 9"/>
          <p:cNvSpPr>
            <a:spLocks noChangeArrowheads="1"/>
          </p:cNvSpPr>
          <p:nvPr/>
        </p:nvSpPr>
        <p:spPr bwMode="auto">
          <a:xfrm>
            <a:off x="1922347" y="6602086"/>
            <a:ext cx="4618618" cy="1736692"/>
          </a:xfrm>
          <a:prstGeom prst="roundRect">
            <a:avLst>
              <a:gd name="adj" fmla="val 16667"/>
            </a:avLst>
          </a:prstGeom>
          <a:noFill/>
          <a:ln w="19050">
            <a:solidFill>
              <a:schemeClr val="tx1"/>
            </a:solidFill>
            <a:round/>
            <a:headEnd/>
            <a:tailEnd/>
          </a:ln>
          <a:effectLst/>
        </p:spPr>
        <p:txBody>
          <a:bodyPr lIns="96661" tIns="48331" rIns="96661" bIns="48331" anchor="ctr"/>
          <a:lstStyle/>
          <a:p>
            <a:pPr lvl="1" algn="l">
              <a:spcBef>
                <a:spcPct val="20000"/>
              </a:spcBef>
            </a:pPr>
            <a:endParaRPr lang="en-US" dirty="0">
              <a:solidFill>
                <a:schemeClr val="tx2"/>
              </a:solidFill>
              <a:latin typeface="Arial" pitchFamily="34" charset="0"/>
              <a:cs typeface="Arial" pitchFamily="34" charset="0"/>
            </a:endParaRPr>
          </a:p>
          <a:p>
            <a:pPr lvl="1" algn="l">
              <a:spcBef>
                <a:spcPct val="20000"/>
              </a:spcBef>
            </a:pPr>
            <a:endParaRPr lang="en-US" dirty="0">
              <a:solidFill>
                <a:schemeClr val="tx2"/>
              </a:solidFill>
              <a:latin typeface="Arial" pitchFamily="34" charset="0"/>
              <a:cs typeface="Arial" pitchFamily="34" charset="0"/>
            </a:endParaRP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821048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0169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body" idx="1"/>
          </p:nvPr>
        </p:nvSpPr>
        <p:spPr/>
        <p:txBody>
          <a:bodyPr>
            <a:normAutofit/>
          </a:bodyPr>
          <a:lstStyle/>
          <a:p>
            <a:r>
              <a:rPr lang="en-US" dirty="0"/>
              <a:t>What are </a:t>
            </a:r>
            <a:r>
              <a:rPr lang="en-US" dirty="0" err="1"/>
              <a:t>DataViews</a:t>
            </a:r>
            <a:r>
              <a:rPr lang="en-US" dirty="0"/>
              <a:t>?</a:t>
            </a:r>
          </a:p>
          <a:p>
            <a:endParaRPr lang="en-US" dirty="0"/>
          </a:p>
          <a:p>
            <a:r>
              <a:rPr lang="en-US" dirty="0"/>
              <a:t>A </a:t>
            </a:r>
            <a:r>
              <a:rPr lang="en-US" dirty="0" err="1"/>
              <a:t>DataView</a:t>
            </a:r>
            <a:r>
              <a:rPr lang="en-US" dirty="0"/>
              <a:t> enables you to create different views of the data stored in a </a:t>
            </a:r>
            <a:r>
              <a:rPr lang="en-US" dirty="0" err="1"/>
              <a:t>DataTable</a:t>
            </a:r>
            <a:r>
              <a:rPr lang="en-US" dirty="0"/>
              <a:t>, a capability that is often used in data-binding applications.</a:t>
            </a:r>
          </a:p>
          <a:p>
            <a:endParaRPr lang="en-US" dirty="0"/>
          </a:p>
          <a:p>
            <a:r>
              <a:rPr lang="en-US" dirty="0"/>
              <a:t>Using a </a:t>
            </a:r>
            <a:r>
              <a:rPr lang="en-US" dirty="0" err="1"/>
              <a:t>DataView</a:t>
            </a:r>
            <a:r>
              <a:rPr lang="en-US" dirty="0"/>
              <a:t>, you can expose the data in a table with different sort orders, and you can filter the data by row state or based on a filter expression </a:t>
            </a:r>
          </a:p>
          <a:p>
            <a:endParaRPr lang="en-US" dirty="0"/>
          </a:p>
          <a:p>
            <a:r>
              <a:rPr lang="en-US" dirty="0"/>
              <a:t>A </a:t>
            </a:r>
            <a:r>
              <a:rPr lang="en-US" dirty="0" err="1"/>
              <a:t>DataView</a:t>
            </a:r>
            <a:r>
              <a:rPr lang="en-US" dirty="0"/>
              <a:t> provides you with a dynamic view of a single set of data, much like a database view, to which you can apply different sorting and filtering criteria.</a:t>
            </a:r>
          </a:p>
          <a:p>
            <a:r>
              <a:rPr lang="en-US" dirty="0"/>
              <a:t>In some respects, a </a:t>
            </a:r>
            <a:r>
              <a:rPr lang="en-US" dirty="0" err="1"/>
              <a:t>DataView</a:t>
            </a:r>
            <a:r>
              <a:rPr lang="en-US" dirty="0"/>
              <a:t> is similar to a view in a database. However, a </a:t>
            </a:r>
            <a:r>
              <a:rPr lang="en-US" dirty="0" err="1"/>
              <a:t>DataView</a:t>
            </a:r>
            <a:r>
              <a:rPr lang="en-US" dirty="0"/>
              <a:t> is subject to several restrictions that do not apply for database views, including:</a:t>
            </a:r>
          </a:p>
          <a:p>
            <a:endParaRPr lang="en-US" dirty="0"/>
          </a:p>
          <a:p>
            <a:r>
              <a:rPr lang="en-US" dirty="0"/>
              <a:t>You cannot treat a </a:t>
            </a:r>
            <a:r>
              <a:rPr lang="en-US" dirty="0" err="1"/>
              <a:t>DataView</a:t>
            </a:r>
            <a:r>
              <a:rPr lang="en-US" dirty="0"/>
              <a:t> as a table.</a:t>
            </a:r>
          </a:p>
          <a:p>
            <a:r>
              <a:rPr lang="en-US" dirty="0"/>
              <a:t>You cannot use a </a:t>
            </a:r>
            <a:r>
              <a:rPr lang="en-US" dirty="0" err="1"/>
              <a:t>DataView</a:t>
            </a:r>
            <a:r>
              <a:rPr lang="en-US" dirty="0"/>
              <a:t> to provide a view of joined </a:t>
            </a:r>
            <a:r>
              <a:rPr lang="en-US" dirty="0" err="1"/>
              <a:t>DataTable</a:t>
            </a:r>
            <a:r>
              <a:rPr lang="en-US" dirty="0"/>
              <a:t> objects.</a:t>
            </a:r>
          </a:p>
          <a:p>
            <a:r>
              <a:rPr lang="en-US" dirty="0"/>
              <a:t>A </a:t>
            </a:r>
            <a:r>
              <a:rPr lang="en-US" dirty="0" err="1"/>
              <a:t>DataView</a:t>
            </a:r>
            <a:r>
              <a:rPr lang="en-US" dirty="0"/>
              <a:t> cannot exclude columns that exist in the source </a:t>
            </a:r>
            <a:r>
              <a:rPr lang="en-US" dirty="0" err="1"/>
              <a:t>DataTable</a:t>
            </a:r>
            <a:r>
              <a:rPr lang="en-US" dirty="0"/>
              <a:t>.</a:t>
            </a:r>
          </a:p>
          <a:p>
            <a:endParaRPr lang="en-US" dirty="0"/>
          </a:p>
          <a:p>
            <a:r>
              <a:rPr lang="en-US" dirty="0"/>
              <a:t>The following code example demonstrates how to create a </a:t>
            </a:r>
            <a:r>
              <a:rPr lang="en-US" dirty="0" err="1"/>
              <a:t>DataView</a:t>
            </a:r>
            <a:r>
              <a:rPr lang="en-US" dirty="0"/>
              <a:t> using the </a:t>
            </a:r>
            <a:r>
              <a:rPr lang="en-US" dirty="0" err="1"/>
              <a:t>DataView</a:t>
            </a:r>
            <a:r>
              <a:rPr lang="en-US" dirty="0"/>
              <a:t> constructor. A </a:t>
            </a:r>
            <a:r>
              <a:rPr lang="en-US" dirty="0" err="1"/>
              <a:t>RowFilter</a:t>
            </a:r>
            <a:r>
              <a:rPr lang="en-US" dirty="0"/>
              <a:t>, Sort column, and </a:t>
            </a:r>
            <a:r>
              <a:rPr lang="en-US" dirty="0" err="1"/>
              <a:t>DataViewRowState</a:t>
            </a:r>
            <a:r>
              <a:rPr lang="en-US" dirty="0"/>
              <a:t> are supplied along with the </a:t>
            </a:r>
            <a:r>
              <a:rPr lang="en-US" dirty="0" err="1"/>
              <a:t>DataTable</a:t>
            </a:r>
            <a:r>
              <a:rPr lang="en-US" dirty="0"/>
              <a:t>.</a:t>
            </a:r>
          </a:p>
          <a:p>
            <a:endParaRPr lang="en-US" dirty="0"/>
          </a:p>
          <a:p>
            <a:r>
              <a:rPr lang="en-US" dirty="0" err="1"/>
              <a:t>DataView</a:t>
            </a:r>
            <a:r>
              <a:rPr lang="en-US" dirty="0"/>
              <a:t> </a:t>
            </a:r>
            <a:r>
              <a:rPr lang="en-US" dirty="0" err="1"/>
              <a:t>custDV</a:t>
            </a:r>
            <a:r>
              <a:rPr lang="en-US" dirty="0"/>
              <a:t> = new </a:t>
            </a:r>
            <a:r>
              <a:rPr lang="en-US" dirty="0" err="1"/>
              <a:t>DataView</a:t>
            </a:r>
            <a:r>
              <a:rPr lang="en-US" dirty="0"/>
              <a:t>(</a:t>
            </a:r>
            <a:r>
              <a:rPr lang="en-US" dirty="0" err="1"/>
              <a:t>custDS.Tables</a:t>
            </a:r>
            <a:r>
              <a:rPr lang="en-US" dirty="0"/>
              <a:t>["Customers"], "Country = 'USA'", "</a:t>
            </a:r>
            <a:r>
              <a:rPr lang="en-US" dirty="0" err="1"/>
              <a:t>ContactName</a:t>
            </a:r>
            <a:r>
              <a:rPr lang="en-US" dirty="0"/>
              <a:t>", </a:t>
            </a:r>
            <a:r>
              <a:rPr lang="en-US" dirty="0" err="1"/>
              <a:t>DataViewRowState.CurrentRows</a:t>
            </a:r>
            <a:r>
              <a:rPr lang="en-US" dirty="0"/>
              <a:t>); </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245166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068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p:txBody>
          <a:bodyPr/>
          <a:lstStyle/>
          <a:p>
            <a:r>
              <a:rPr lang="en-US" dirty="0"/>
              <a:t>Introduction :-</a:t>
            </a:r>
          </a:p>
          <a:p>
            <a:endParaRPr lang="en-US" dirty="0"/>
          </a:p>
          <a:p>
            <a:r>
              <a:rPr lang="en-US" dirty="0"/>
              <a:t>This lesson describes how to retrieve data by using Microsoft ADO.NET and how to disconnect from the data source, work with that data, and then reconnect to the ADO.NET data source to save any data updates. The lesson also describes how to create a </a:t>
            </a:r>
            <a:r>
              <a:rPr lang="en-US" dirty="0" err="1"/>
              <a:t>DataSet</a:t>
            </a:r>
            <a:r>
              <a:rPr lang="en-US" dirty="0"/>
              <a:t> object programmatically, and explains how to populate and save data in a </a:t>
            </a:r>
            <a:r>
              <a:rPr lang="en-US" dirty="0" err="1"/>
              <a:t>DataSet</a:t>
            </a:r>
            <a:r>
              <a:rPr lang="en-US" dirty="0"/>
              <a:t> by using a </a:t>
            </a:r>
            <a:r>
              <a:rPr lang="en-US" dirty="0" err="1"/>
              <a:t>DataAdapter</a:t>
            </a:r>
            <a:r>
              <a:rPr lang="en-US" dirty="0"/>
              <a:t>. The lesson also describes how to create a customized view of the data in a </a:t>
            </a:r>
            <a:r>
              <a:rPr lang="en-US" dirty="0" err="1"/>
              <a:t>DataSet</a:t>
            </a:r>
            <a:r>
              <a:rPr lang="en-US" dirty="0"/>
              <a:t> by using a </a:t>
            </a:r>
            <a:r>
              <a:rPr lang="en-US" dirty="0" err="1"/>
              <a:t>DataView</a:t>
            </a:r>
            <a:r>
              <a:rPr lang="en-US" dirty="0"/>
              <a:t> object.</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40434174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body" idx="1"/>
          </p:nvPr>
        </p:nvSpPr>
        <p:spPr/>
        <p:txBody>
          <a:bodyPr/>
          <a:lstStyle/>
          <a:p>
            <a:r>
              <a:rPr lang="en-US" dirty="0" err="1"/>
              <a:t>SQLCommandBuilder</a:t>
            </a:r>
            <a:endParaRPr lang="en-US" dirty="0"/>
          </a:p>
          <a:p>
            <a:r>
              <a:rPr lang="en-US" dirty="0"/>
              <a:t> </a:t>
            </a:r>
          </a:p>
          <a:p>
            <a:r>
              <a:rPr lang="en-US" dirty="0"/>
              <a:t>The </a:t>
            </a:r>
            <a:r>
              <a:rPr lang="en-US" dirty="0" err="1"/>
              <a:t>SQLCommandBuilder</a:t>
            </a:r>
            <a:r>
              <a:rPr lang="en-US" dirty="0"/>
              <a:t> class is a ADO.NET feature through which the </a:t>
            </a:r>
            <a:r>
              <a:rPr lang="en-US" dirty="0" err="1"/>
              <a:t>DataSet</a:t>
            </a:r>
            <a:r>
              <a:rPr lang="en-US" dirty="0"/>
              <a:t> changes are reflected in the database. When an instance of </a:t>
            </a:r>
            <a:r>
              <a:rPr lang="en-US" dirty="0" err="1"/>
              <a:t>SQLCommandBuilder</a:t>
            </a:r>
            <a:r>
              <a:rPr lang="en-US" dirty="0"/>
              <a:t> class is created it automatically generates Transact-SQL statements for the single table updates that occur. A </a:t>
            </a:r>
            <a:r>
              <a:rPr lang="en-US" dirty="0" err="1"/>
              <a:t>CommandBuilder</a:t>
            </a:r>
            <a:r>
              <a:rPr lang="en-US" dirty="0"/>
              <a:t> is managed provider-specific class that works on top of the data adapter object. The </a:t>
            </a:r>
            <a:r>
              <a:rPr lang="en-US" dirty="0" err="1"/>
              <a:t>SQLCommandBuilder</a:t>
            </a:r>
            <a:r>
              <a:rPr lang="en-US" dirty="0"/>
              <a:t> runs the </a:t>
            </a:r>
            <a:r>
              <a:rPr lang="en-US" dirty="0" err="1"/>
              <a:t>SelectCommand</a:t>
            </a:r>
            <a:r>
              <a:rPr lang="en-US" dirty="0"/>
              <a:t> to collect the required information about the tables and columns involved and then creates </a:t>
            </a:r>
            <a:r>
              <a:rPr lang="en-US" dirty="0" err="1"/>
              <a:t>InsertCommand</a:t>
            </a:r>
            <a:r>
              <a:rPr lang="en-US" dirty="0"/>
              <a:t>, </a:t>
            </a:r>
            <a:r>
              <a:rPr lang="en-US" dirty="0" err="1"/>
              <a:t>DeleteCommand</a:t>
            </a:r>
            <a:r>
              <a:rPr lang="en-US" dirty="0"/>
              <a:t> and </a:t>
            </a:r>
            <a:r>
              <a:rPr lang="en-US" dirty="0" err="1"/>
              <a:t>UpdateCommand</a:t>
            </a:r>
            <a:r>
              <a:rPr lang="en-US" dirty="0"/>
              <a:t>. The command builder class ensures that the specified data adapter can be successfully used to update the given data source. It uses some of properties defined for the </a:t>
            </a:r>
            <a:r>
              <a:rPr lang="en-US" dirty="0" err="1"/>
              <a:t>SelectCommand</a:t>
            </a:r>
            <a:r>
              <a:rPr lang="en-US" dirty="0"/>
              <a:t> like connection, </a:t>
            </a:r>
            <a:r>
              <a:rPr lang="en-US" dirty="0" err="1"/>
              <a:t>commandtimeout</a:t>
            </a:r>
            <a:r>
              <a:rPr lang="en-US" dirty="0"/>
              <a:t> and transaction. Whenever any of these properties are modified, you need to call the </a:t>
            </a:r>
            <a:r>
              <a:rPr lang="en-US" dirty="0" err="1"/>
              <a:t>CommandBuilder’s</a:t>
            </a:r>
            <a:r>
              <a:rPr lang="en-US" dirty="0"/>
              <a:t> </a:t>
            </a:r>
            <a:r>
              <a:rPr lang="en-US" dirty="0" err="1"/>
              <a:t>RefreshSchema</a:t>
            </a:r>
            <a:r>
              <a:rPr lang="en-US" dirty="0"/>
              <a:t> method to change the structure of the generated commands for further updates.</a:t>
            </a:r>
          </a:p>
          <a:p>
            <a:r>
              <a:rPr lang="en-US" dirty="0"/>
              <a:t>The command builder is useful because it lets you update the data source </a:t>
            </a:r>
            <a:r>
              <a:rPr lang="en-US" dirty="0" err="1"/>
              <a:t>withchanges</a:t>
            </a:r>
            <a:r>
              <a:rPr lang="en-US" dirty="0"/>
              <a:t> made to the </a:t>
            </a:r>
            <a:r>
              <a:rPr lang="en-US" dirty="0" err="1"/>
              <a:t>DataSet</a:t>
            </a:r>
            <a:r>
              <a:rPr lang="en-US" dirty="0"/>
              <a:t> using very little code. It also lets you create update logic without understanding how to code the actual delete, insert, and update SQL statements. There are drawbacks, however, including slower performance because of </a:t>
            </a:r>
            <a:r>
              <a:rPr lang="en-US" dirty="0" err="1"/>
              <a:t>thetime</a:t>
            </a:r>
            <a:r>
              <a:rPr lang="en-US" dirty="0"/>
              <a:t> that it takes to request metadata and construct the updating logic, updates </a:t>
            </a:r>
            <a:r>
              <a:rPr lang="en-US" dirty="0" err="1"/>
              <a:t>thatare</a:t>
            </a:r>
            <a:r>
              <a:rPr lang="en-US" dirty="0"/>
              <a:t> limited to simple single-table scenarios, and a lack of support for stored procedures.</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696381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3308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p:txBody>
          <a:bodyPr>
            <a:normAutofit/>
          </a:bodyPr>
          <a:lstStyle/>
          <a:p>
            <a:r>
              <a:rPr lang="en-US" dirty="0"/>
              <a:t>Managing </a:t>
            </a:r>
            <a:r>
              <a:rPr lang="en-US" dirty="0" err="1"/>
              <a:t>DataSet</a:t>
            </a:r>
            <a:r>
              <a:rPr lang="en-US" dirty="0"/>
              <a:t> and Other Objects:</a:t>
            </a:r>
          </a:p>
          <a:p>
            <a:endParaRPr lang="en-US" dirty="0"/>
          </a:p>
          <a:p>
            <a:r>
              <a:rPr lang="en-US" dirty="0"/>
              <a:t>Using </a:t>
            </a:r>
            <a:r>
              <a:rPr lang="en-US" dirty="0" err="1"/>
              <a:t>CommandBuilder</a:t>
            </a:r>
            <a:r>
              <a:rPr lang="en-US" dirty="0"/>
              <a:t>:</a:t>
            </a:r>
          </a:p>
          <a:p>
            <a:endParaRPr lang="en-US" dirty="0"/>
          </a:p>
          <a:p>
            <a:r>
              <a:rPr lang="en-US" dirty="0"/>
              <a:t>As we already know, the </a:t>
            </a:r>
            <a:r>
              <a:rPr lang="en-US" dirty="0" err="1"/>
              <a:t>CommandBuilder</a:t>
            </a:r>
            <a:r>
              <a:rPr lang="en-US" dirty="0"/>
              <a:t> automatically generates the following properties of a </a:t>
            </a:r>
            <a:r>
              <a:rPr lang="en-US" dirty="0" err="1"/>
              <a:t>DataAdapter</a:t>
            </a:r>
            <a:r>
              <a:rPr lang="en-US" dirty="0"/>
              <a:t> based on the </a:t>
            </a:r>
            <a:r>
              <a:rPr lang="en-US" dirty="0" err="1"/>
              <a:t>SelectCommand</a:t>
            </a:r>
            <a:r>
              <a:rPr lang="en-US" dirty="0"/>
              <a:t> property of the </a:t>
            </a:r>
            <a:r>
              <a:rPr lang="en-US" dirty="0" err="1"/>
              <a:t>DataAdpater</a:t>
            </a:r>
            <a:r>
              <a:rPr lang="en-US" dirty="0"/>
              <a:t>:</a:t>
            </a:r>
          </a:p>
          <a:p>
            <a:r>
              <a:rPr lang="en-US" dirty="0"/>
              <a:t> </a:t>
            </a:r>
          </a:p>
          <a:p>
            <a:pPr lvl="1"/>
            <a:r>
              <a:rPr lang="en-US" dirty="0" err="1"/>
              <a:t>InsertCommand</a:t>
            </a:r>
            <a:r>
              <a:rPr lang="en-US" dirty="0"/>
              <a:t> </a:t>
            </a:r>
          </a:p>
          <a:p>
            <a:pPr lvl="1"/>
            <a:r>
              <a:rPr lang="en-US" dirty="0" err="1"/>
              <a:t>UpdateCommand</a:t>
            </a:r>
            <a:r>
              <a:rPr lang="en-US" dirty="0"/>
              <a:t> </a:t>
            </a:r>
          </a:p>
          <a:p>
            <a:pPr lvl="1"/>
            <a:r>
              <a:rPr lang="en-US" dirty="0" err="1"/>
              <a:t>DeleteCommand</a:t>
            </a:r>
            <a:endParaRPr lang="en-US" dirty="0"/>
          </a:p>
          <a:p>
            <a:pPr lvl="1"/>
            <a:endParaRPr lang="en-US" dirty="0"/>
          </a:p>
          <a:p>
            <a:r>
              <a:rPr lang="en-US" dirty="0"/>
              <a:t>To use the </a:t>
            </a:r>
            <a:r>
              <a:rPr lang="en-US" dirty="0" err="1"/>
              <a:t>CommandBuilder</a:t>
            </a:r>
            <a:r>
              <a:rPr lang="en-US" dirty="0"/>
              <a:t> effectively:</a:t>
            </a:r>
          </a:p>
          <a:p>
            <a:pPr lvl="1"/>
            <a:r>
              <a:rPr lang="en-US" dirty="0"/>
              <a:t>Set the </a:t>
            </a:r>
            <a:r>
              <a:rPr lang="en-US" dirty="0" err="1"/>
              <a:t>CommandProperty</a:t>
            </a:r>
            <a:r>
              <a:rPr lang="en-US" dirty="0"/>
              <a:t> to null for the </a:t>
            </a:r>
            <a:r>
              <a:rPr lang="en-US" dirty="0" err="1"/>
              <a:t>DataAdapter</a:t>
            </a:r>
            <a:r>
              <a:rPr lang="en-US" dirty="0"/>
              <a:t>, only then </a:t>
            </a:r>
            <a:r>
              <a:rPr lang="en-US" dirty="0" err="1"/>
              <a:t>CommandBuilder</a:t>
            </a:r>
            <a:r>
              <a:rPr lang="en-US" dirty="0"/>
              <a:t> generates the commands. If you have explicitly set a </a:t>
            </a:r>
            <a:r>
              <a:rPr lang="en-US" dirty="0" err="1"/>
              <a:t>CommandProperty</a:t>
            </a:r>
            <a:r>
              <a:rPr lang="en-US" dirty="0"/>
              <a:t> then </a:t>
            </a:r>
            <a:r>
              <a:rPr lang="en-US" dirty="0" err="1"/>
              <a:t>CommandBuilder</a:t>
            </a:r>
            <a:r>
              <a:rPr lang="en-US" dirty="0"/>
              <a:t> does not override it.</a:t>
            </a:r>
          </a:p>
          <a:p>
            <a:pPr lvl="1"/>
            <a:r>
              <a:rPr lang="en-US" dirty="0"/>
              <a:t>Limit the use of </a:t>
            </a:r>
            <a:r>
              <a:rPr lang="en-US" dirty="0" err="1"/>
              <a:t>CommandBuilder</a:t>
            </a:r>
            <a:r>
              <a:rPr lang="en-US" dirty="0"/>
              <a:t> to design time or ad-hoc scenarios. The processing required to generate the </a:t>
            </a:r>
            <a:r>
              <a:rPr lang="en-US" dirty="0" err="1"/>
              <a:t>DataAdapter</a:t>
            </a:r>
            <a:r>
              <a:rPr lang="en-US" dirty="0"/>
              <a:t> command property actually hampers the performance. If the contents of Insert / Update / Delete are known then set them explicitly. Alternatively you can design stored procedures for the commands and configure the </a:t>
            </a:r>
            <a:r>
              <a:rPr lang="en-US" dirty="0" err="1"/>
              <a:t>DataAdapter</a:t>
            </a:r>
            <a:r>
              <a:rPr lang="en-US" dirty="0"/>
              <a:t> to use them.</a:t>
            </a:r>
          </a:p>
          <a:p>
            <a:pPr lvl="1"/>
            <a:r>
              <a:rPr lang="en-US" dirty="0" err="1"/>
              <a:t>CommandBuilder</a:t>
            </a:r>
            <a:r>
              <a:rPr lang="en-US" dirty="0"/>
              <a:t> uses the </a:t>
            </a:r>
            <a:r>
              <a:rPr lang="en-US" dirty="0" err="1"/>
              <a:t>SelectCommand</a:t>
            </a:r>
            <a:r>
              <a:rPr lang="en-US" dirty="0"/>
              <a:t> property of </a:t>
            </a:r>
            <a:r>
              <a:rPr lang="en-US" dirty="0" err="1"/>
              <a:t>DataAdapter</a:t>
            </a:r>
            <a:r>
              <a:rPr lang="en-US" dirty="0"/>
              <a:t> to determine the values for other command properties. Call the </a:t>
            </a:r>
            <a:r>
              <a:rPr lang="en-US" dirty="0" err="1"/>
              <a:t>RefreshSchema</a:t>
            </a:r>
            <a:r>
              <a:rPr lang="en-US" dirty="0"/>
              <a:t>, if the </a:t>
            </a:r>
            <a:r>
              <a:rPr lang="en-US" dirty="0" err="1"/>
              <a:t>SelectCommand</a:t>
            </a:r>
            <a:r>
              <a:rPr lang="en-US" dirty="0"/>
              <a:t> of the </a:t>
            </a:r>
            <a:r>
              <a:rPr lang="en-US" dirty="0" err="1"/>
              <a:t>DataAdapter</a:t>
            </a:r>
            <a:r>
              <a:rPr lang="en-US" dirty="0"/>
              <a:t> had changed.</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731077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95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en-US" dirty="0"/>
              <a:t>Example of Distributed Transaction: Say you ordered something from flipcart.com and made the payment from your bank account. Your bank account server and </a:t>
            </a:r>
            <a:r>
              <a:rPr lang="en-US" dirty="0" err="1"/>
              <a:t>flipcart</a:t>
            </a:r>
            <a:r>
              <a:rPr lang="en-US" dirty="0"/>
              <a:t> server are two different computers in two different networks and data is updated on both the servers (Amount is being deducted from your bank account and added to the bank account of </a:t>
            </a:r>
            <a:r>
              <a:rPr lang="en-US" dirty="0" err="1"/>
              <a:t>flipcart</a:t>
            </a:r>
            <a:r>
              <a:rPr lang="en-US" dirty="0"/>
              <a:t>).</a:t>
            </a:r>
          </a:p>
          <a:p>
            <a:endParaRPr lang="en-US" dirty="0"/>
          </a:p>
          <a:p>
            <a:r>
              <a:rPr lang="en-US" dirty="0"/>
              <a:t>Example of Local Transaction: You book a Fixed Deposit using </a:t>
            </a:r>
            <a:r>
              <a:rPr lang="en-US" dirty="0" err="1"/>
              <a:t>NetBanking</a:t>
            </a:r>
            <a:r>
              <a:rPr lang="en-US" dirty="0"/>
              <a:t>.</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212176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r>
              <a:rPr lang="en-US" dirty="0"/>
              <a:t>Maintaining Database Integrity: </a:t>
            </a:r>
          </a:p>
          <a:p>
            <a:endParaRPr lang="en-US" dirty="0"/>
          </a:p>
          <a:p>
            <a:r>
              <a:rPr lang="en-US" dirty="0"/>
              <a:t>Transactions allow a system to maintain integrity when interacting with multiple data sources. Both manual and automatic transactions are supported by </a:t>
            </a:r>
            <a:r>
              <a:rPr lang="en-US" dirty="0" err="1"/>
              <a:t>.Net</a:t>
            </a:r>
            <a:r>
              <a:rPr lang="en-US" dirty="0"/>
              <a:t>. The </a:t>
            </a:r>
            <a:r>
              <a:rPr lang="en-US" dirty="0" err="1"/>
              <a:t>System.Transaction</a:t>
            </a:r>
            <a:r>
              <a:rPr lang="en-US" dirty="0"/>
              <a:t> namespace provides with transactional capabilities in </a:t>
            </a:r>
            <a:r>
              <a:rPr lang="en-US" dirty="0" err="1"/>
              <a:t>.Net</a:t>
            </a:r>
            <a:r>
              <a:rPr lang="en-US" dirty="0"/>
              <a:t>.</a:t>
            </a:r>
          </a:p>
          <a:p>
            <a:endParaRPr lang="en-US" dirty="0"/>
          </a:p>
          <a:p>
            <a:r>
              <a:rPr lang="en-US" dirty="0"/>
              <a:t>Manual Transactions: In this, a transaction object is associated with the data source and transactional capabilities of data source is used. One transaction can have multiple commands executed against the data source. Manual transactions can be controlled by using the SQL Commands and they are limited to carry out transactions against a single data source. Manual transactions are faster as compared to automatic transactions since they do not need </a:t>
            </a:r>
            <a:r>
              <a:rPr lang="en-US" dirty="0" err="1"/>
              <a:t>interprocess</a:t>
            </a:r>
            <a:r>
              <a:rPr lang="en-US" dirty="0"/>
              <a:t> communication with MSDTC.</a:t>
            </a:r>
          </a:p>
          <a:p>
            <a:endParaRPr lang="en-US" dirty="0"/>
          </a:p>
          <a:p>
            <a:r>
              <a:rPr lang="en-US" dirty="0"/>
              <a:t>Automatic Transactions: As against manual transactions, automatic transactions can span multiple data sources and they are comparatively slower than manual transactions.</a:t>
            </a:r>
          </a:p>
          <a:p>
            <a:r>
              <a:rPr lang="en-US" dirty="0"/>
              <a:t>(Note: Distributed Transactions are not in the scope of this course)</a:t>
            </a:r>
          </a:p>
          <a:p>
            <a:r>
              <a:rPr lang="en-US" dirty="0"/>
              <a:t>Whenever multiple users attempt to modify unlocked data concurrency problems occur. Locking data ensures database consistency by controlling how changes  made to data within an uncommitted transaction can be used by concurrent transactions.</a:t>
            </a:r>
          </a:p>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429605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r>
              <a:rPr lang="en-US" dirty="0"/>
              <a:t>Manual Transactions: </a:t>
            </a:r>
          </a:p>
          <a:p>
            <a:endParaRPr lang="en-US" dirty="0"/>
          </a:p>
          <a:p>
            <a:r>
              <a:rPr lang="en-US" dirty="0"/>
              <a:t>Manual transactions allow control over the transaction boundary. You need to provide explicit instructions to start and end the transaction. Objects are provided by </a:t>
            </a:r>
            <a:r>
              <a:rPr lang="en-US" dirty="0" err="1"/>
              <a:t>.Net</a:t>
            </a:r>
            <a:r>
              <a:rPr lang="en-US" dirty="0"/>
              <a:t> providers to enable manual transactions. The Connection object gives a </a:t>
            </a:r>
            <a:r>
              <a:rPr lang="en-US" dirty="0" err="1"/>
              <a:t>BeginTransaction</a:t>
            </a:r>
            <a:r>
              <a:rPr lang="en-US" dirty="0"/>
              <a:t>() method that is used to start a transaction. The method returns a transaction object if successful, which can then be used to perform all subsequent actions associated with the transaction. The transaction object returned by the </a:t>
            </a:r>
            <a:r>
              <a:rPr lang="en-US" dirty="0" err="1"/>
              <a:t>BeginTransaction</a:t>
            </a:r>
            <a:r>
              <a:rPr lang="en-US" dirty="0"/>
              <a:t>() has to be associated with the Command object  to execute the command within the transaction.</a:t>
            </a:r>
          </a:p>
          <a:p>
            <a:r>
              <a:rPr lang="en-US" dirty="0"/>
              <a:t>The transaction does not complete automatically, the Commit() or Rollback() methods have to be issued to complete the transaction.  The Commit() method of the Transaction is used to commit the changes made to database through the transaction and Rollback() method of the transaction is used to undo the changes made to the database. In case the rollback is called after the commit then a </a:t>
            </a:r>
            <a:r>
              <a:rPr lang="en-US" dirty="0" err="1"/>
              <a:t>InvalidOperationException</a:t>
            </a:r>
            <a:r>
              <a:rPr lang="en-US" dirty="0"/>
              <a:t>() is raised.</a:t>
            </a:r>
          </a:p>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880988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r>
              <a:rPr lang="en-US" dirty="0"/>
              <a:t>In connected mode, the typical sequence of operations in a transaction will be as follows:</a:t>
            </a:r>
          </a:p>
          <a:p>
            <a:r>
              <a:rPr lang="en-US" dirty="0"/>
              <a:t>1. Open a database connection.</a:t>
            </a:r>
          </a:p>
          <a:p>
            <a:r>
              <a:rPr lang="en-US" dirty="0"/>
              <a:t>2. Begin a transaction.</a:t>
            </a:r>
          </a:p>
          <a:p>
            <a:r>
              <a:rPr lang="en-US" dirty="0"/>
              <a:t>3. Fire queries directly against the connection via the command object.</a:t>
            </a:r>
          </a:p>
          <a:p>
            <a:r>
              <a:rPr lang="en-US" dirty="0"/>
              <a:t>4. Commit or roll back the transaction.</a:t>
            </a:r>
          </a:p>
          <a:p>
            <a:r>
              <a:rPr lang="en-US" dirty="0"/>
              <a:t>5. Close the connection.</a:t>
            </a:r>
          </a:p>
          <a:p>
            <a:endParaRPr lang="en-US" dirty="0"/>
          </a:p>
          <a:p>
            <a:r>
              <a:rPr lang="en-US" dirty="0"/>
              <a:t>Implementing transactions in connected mode is relatively simple, as we have everything happening live; however, in disconnected mode, while updating the data back into the database, some care should be taken to account for concurrency issues.</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450018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r>
              <a:rPr lang="en-US"/>
              <a:t>In disconnected mode, generally, data is fetched first, usually one or more tables into a DataSet object, the connection with the data source is closed, the data is manipulated as required, and then the data is updated back into the database. In this mode, the typical sequence of operations will be as follows:</a:t>
            </a:r>
          </a:p>
          <a:p>
            <a:endParaRPr lang="en-US"/>
          </a:p>
          <a:p>
            <a:r>
              <a:rPr lang="en-US"/>
              <a:t>1. Open a database connection.</a:t>
            </a:r>
          </a:p>
          <a:p>
            <a:r>
              <a:rPr lang="en-US"/>
              <a:t>2. Fetch the required data in a DataSet object.</a:t>
            </a:r>
          </a:p>
          <a:p>
            <a:r>
              <a:rPr lang="en-US"/>
              <a:t>3. Close the database connection.</a:t>
            </a:r>
          </a:p>
          <a:p>
            <a:r>
              <a:rPr lang="en-US"/>
              <a:t>4. Manipulate the data in the DataSet object.</a:t>
            </a:r>
          </a:p>
          <a:p>
            <a:r>
              <a:rPr lang="en-US"/>
              <a:t>5. Again, open a connection with the database.</a:t>
            </a:r>
          </a:p>
          <a:p>
            <a:r>
              <a:rPr lang="en-US"/>
              <a:t>6. Start a transaction.</a:t>
            </a:r>
          </a:p>
          <a:p>
            <a:r>
              <a:rPr lang="en-US"/>
              <a:t>7. Assign the transaction object to the relevant commands on the data adapter.</a:t>
            </a:r>
          </a:p>
          <a:p>
            <a:r>
              <a:rPr lang="en-US"/>
              <a:t>8. Update the database with changes from the DataSet.</a:t>
            </a:r>
          </a:p>
          <a:p>
            <a:r>
              <a:rPr lang="en-US"/>
              <a:t>9. Close the connection.</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1562381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11350"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9194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normAutofit/>
          </a:bodyPr>
          <a:lstStyle/>
          <a:p>
            <a:r>
              <a:rPr lang="en-US" dirty="0" err="1"/>
              <a:t>SQLDataAdapter</a:t>
            </a:r>
            <a:r>
              <a:rPr lang="en-US" dirty="0"/>
              <a:t>:</a:t>
            </a:r>
          </a:p>
          <a:p>
            <a:r>
              <a:rPr lang="en-US" dirty="0"/>
              <a:t>The </a:t>
            </a:r>
            <a:r>
              <a:rPr lang="en-US" dirty="0" err="1"/>
              <a:t>SqlDataAdapter</a:t>
            </a:r>
            <a:r>
              <a:rPr lang="en-US" dirty="0"/>
              <a:t> uses the Fill method , which changes the data in the </a:t>
            </a:r>
            <a:r>
              <a:rPr lang="en-US" dirty="0" err="1"/>
              <a:t>DataSet</a:t>
            </a:r>
            <a:r>
              <a:rPr lang="en-US" dirty="0"/>
              <a:t> to match the data in the data source, and the Update method, which changes the data in the data source to match the data in the </a:t>
            </a:r>
            <a:r>
              <a:rPr lang="en-US" dirty="0" err="1"/>
              <a:t>DataSet</a:t>
            </a:r>
            <a:r>
              <a:rPr lang="en-US" dirty="0"/>
              <a:t>, using the appropriate Transact-SQL statements against the data source.</a:t>
            </a:r>
          </a:p>
          <a:p>
            <a:r>
              <a:rPr lang="en-US" dirty="0"/>
              <a:t>In simple scenarios, the updating logic that the </a:t>
            </a:r>
            <a:r>
              <a:rPr lang="en-US" dirty="0" err="1"/>
              <a:t>DataAdapter</a:t>
            </a:r>
            <a:r>
              <a:rPr lang="en-US" dirty="0"/>
              <a:t> uses to reconcile changes made to the </a:t>
            </a:r>
            <a:r>
              <a:rPr lang="en-US" dirty="0" err="1"/>
              <a:t>DataSet</a:t>
            </a:r>
            <a:r>
              <a:rPr lang="en-US" dirty="0"/>
              <a:t> can be generated automatically from the query used to retrieve the data by using a </a:t>
            </a:r>
            <a:r>
              <a:rPr lang="en-US" dirty="0" err="1"/>
              <a:t>CommandBuilder</a:t>
            </a:r>
            <a:r>
              <a:rPr lang="en-US" dirty="0"/>
              <a:t> object. For more complex scenarios, custom update logic can be written to control the logic the </a:t>
            </a:r>
            <a:r>
              <a:rPr lang="en-US" dirty="0" err="1"/>
              <a:t>DataAdapter</a:t>
            </a:r>
            <a:r>
              <a:rPr lang="en-US" dirty="0"/>
              <a:t> uses while updating data. The update is performed on a row-by-row basis. For every inserted, modified, and deleted row, the Update method determines the type of change that has been performed on it whether it was an Insert, Update, or Delete operation. Depending on the type of change, the Insert, Update, or Delete command template executes to propagate the modified row to the data source. When the </a:t>
            </a:r>
            <a:r>
              <a:rPr lang="en-US" dirty="0" err="1"/>
              <a:t>SqlDataAdapter</a:t>
            </a:r>
            <a:r>
              <a:rPr lang="en-US" dirty="0"/>
              <a:t> fills a </a:t>
            </a:r>
            <a:r>
              <a:rPr lang="en-US" dirty="0" err="1"/>
              <a:t>DataSet</a:t>
            </a:r>
            <a:r>
              <a:rPr lang="en-US" dirty="0"/>
              <a:t> , it creates the necessary tables and columns for the returned data if they do not already exist. However, primary key information is not included in the implicitly created schema unless the </a:t>
            </a:r>
            <a:r>
              <a:rPr lang="en-US" dirty="0" err="1"/>
              <a:t>MissingSchemaAction</a:t>
            </a:r>
            <a:r>
              <a:rPr lang="en-US" dirty="0"/>
              <a:t> property is set to </a:t>
            </a:r>
            <a:r>
              <a:rPr lang="en-US" dirty="0" err="1"/>
              <a:t>AddWithKey</a:t>
            </a:r>
            <a:r>
              <a:rPr lang="en-US" dirty="0"/>
              <a:t>. You may also have the </a:t>
            </a:r>
            <a:r>
              <a:rPr lang="en-US" dirty="0" err="1"/>
              <a:t>SqlDataAdapter</a:t>
            </a:r>
            <a:r>
              <a:rPr lang="en-US" dirty="0"/>
              <a:t> create the schema of the </a:t>
            </a:r>
            <a:r>
              <a:rPr lang="en-US" dirty="0" err="1"/>
              <a:t>DataSet</a:t>
            </a:r>
            <a:r>
              <a:rPr lang="en-US" dirty="0"/>
              <a:t> , including primary key information, before filling it with data using </a:t>
            </a:r>
            <a:r>
              <a:rPr lang="en-US" dirty="0" err="1"/>
              <a:t>FillSchema</a:t>
            </a:r>
            <a:r>
              <a:rPr lang="en-US" dirty="0"/>
              <a:t> method. </a:t>
            </a:r>
            <a:r>
              <a:rPr lang="en-US" dirty="0" err="1"/>
              <a:t>SqlDataAdapter</a:t>
            </a:r>
            <a:r>
              <a:rPr lang="en-US" dirty="0"/>
              <a:t> is used in conjunction with </a:t>
            </a:r>
            <a:r>
              <a:rPr lang="en-US" dirty="0" err="1"/>
              <a:t>SqlConnection</a:t>
            </a:r>
            <a:r>
              <a:rPr lang="en-US" dirty="0"/>
              <a:t> and </a:t>
            </a:r>
            <a:r>
              <a:rPr lang="en-US" dirty="0" err="1"/>
              <a:t>SqlCommand</a:t>
            </a:r>
            <a:r>
              <a:rPr lang="en-US" dirty="0"/>
              <a:t> to increase performance when connecting to a SQL Server database.</a:t>
            </a:r>
          </a:p>
          <a:p>
            <a:r>
              <a:rPr lang="en-US" dirty="0"/>
              <a:t>The </a:t>
            </a:r>
            <a:r>
              <a:rPr lang="en-US" dirty="0" err="1"/>
              <a:t>SqlDataAdapter</a:t>
            </a:r>
            <a:r>
              <a:rPr lang="en-US" dirty="0"/>
              <a:t> also includes the </a:t>
            </a:r>
            <a:r>
              <a:rPr lang="en-US" dirty="0" err="1"/>
              <a:t>SelectCommand</a:t>
            </a:r>
            <a:r>
              <a:rPr lang="en-US" dirty="0"/>
              <a:t>, </a:t>
            </a:r>
            <a:r>
              <a:rPr lang="en-US" dirty="0" err="1"/>
              <a:t>InsertCommand</a:t>
            </a:r>
            <a:r>
              <a:rPr lang="en-US" dirty="0"/>
              <a:t>, </a:t>
            </a:r>
            <a:r>
              <a:rPr lang="en-US" dirty="0" err="1"/>
              <a:t>DeleteCommand</a:t>
            </a:r>
            <a:r>
              <a:rPr lang="en-US" dirty="0"/>
              <a:t>, </a:t>
            </a:r>
            <a:r>
              <a:rPr lang="en-US" dirty="0" err="1"/>
              <a:t>UpdateCommand</a:t>
            </a:r>
            <a:r>
              <a:rPr lang="en-US" dirty="0"/>
              <a:t>, and </a:t>
            </a:r>
            <a:r>
              <a:rPr lang="en-US" dirty="0" err="1"/>
              <a:t>TableMapping</a:t>
            </a:r>
            <a:r>
              <a:rPr lang="en-US" dirty="0"/>
              <a:t> properties to facilitate the loading and updating of data.</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667431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body" idx="1"/>
          </p:nvPr>
        </p:nvSpPr>
        <p:spPr/>
        <p:txBody>
          <a:bodyPr/>
          <a:lstStyle/>
          <a:p>
            <a:r>
              <a:rPr lang="en-US"/>
              <a:t>Add the notes here.</a:t>
            </a:r>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2470966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p:txBody>
          <a:bodyPr/>
          <a:lstStyle/>
          <a:p>
            <a:r>
              <a:rPr lang="en-US"/>
              <a:t>Add the notes here.</a:t>
            </a:r>
            <a:endParaRPr lang="en-US" dirty="0"/>
          </a:p>
        </p:txBody>
      </p:sp>
      <p:sp>
        <p:nvSpPr>
          <p:cNvPr id="5" name="Slide Image Placeholder 4"/>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6235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body" idx="1"/>
          </p:nvPr>
        </p:nvSpPr>
        <p:spPr>
          <a:xfrm>
            <a:off x="1924050" y="860108"/>
            <a:ext cx="4781550" cy="8322707"/>
          </a:xfrm>
          <a:noFill/>
          <a:ln/>
        </p:spPr>
        <p:txBody>
          <a:bodyPr>
            <a:normAutofit/>
          </a:bodyPr>
          <a:lstStyle/>
          <a:p>
            <a:pPr eaLnBrk="1" hangingPunct="1"/>
            <a:r>
              <a:rPr lang="en-US" b="1" u="sng" dirty="0" err="1"/>
              <a:t>SQLDataAdapter</a:t>
            </a:r>
            <a:r>
              <a:rPr lang="en-US" b="1" u="sng" dirty="0"/>
              <a:t> [Contd.]: </a:t>
            </a:r>
          </a:p>
          <a:p>
            <a:pPr eaLnBrk="1" hangingPunct="1"/>
            <a:endParaRPr lang="en-US" dirty="0"/>
          </a:p>
          <a:p>
            <a:pPr algn="just" eaLnBrk="1" hangingPunct="1">
              <a:lnSpc>
                <a:spcPct val="105000"/>
              </a:lnSpc>
            </a:pPr>
            <a:r>
              <a:rPr lang="en-US" dirty="0"/>
              <a:t>The </a:t>
            </a:r>
            <a:r>
              <a:rPr lang="en-US" b="1" dirty="0" err="1"/>
              <a:t>SelectCommand</a:t>
            </a:r>
            <a:r>
              <a:rPr lang="en-US" dirty="0"/>
              <a:t> gets or sets a </a:t>
            </a:r>
            <a:r>
              <a:rPr lang="en-US" b="1" dirty="0"/>
              <a:t>Transact-SQL</a:t>
            </a:r>
            <a:r>
              <a:rPr lang="en-US" dirty="0"/>
              <a:t> statement or stored procedure used to select records in the data source</a:t>
            </a:r>
            <a:r>
              <a:rPr lang="en-US" b="1" dirty="0"/>
              <a:t>. </a:t>
            </a:r>
            <a:r>
              <a:rPr lang="en-US" dirty="0"/>
              <a:t>When </a:t>
            </a:r>
            <a:r>
              <a:rPr lang="en-US" b="1" dirty="0" err="1"/>
              <a:t>SelectCommand</a:t>
            </a:r>
            <a:r>
              <a:rPr lang="en-US" dirty="0"/>
              <a:t> is assigned to an existing </a:t>
            </a:r>
            <a:r>
              <a:rPr lang="en-US" b="1" dirty="0" err="1"/>
              <a:t>SqlCommand</a:t>
            </a:r>
            <a:r>
              <a:rPr lang="en-US" dirty="0"/>
              <a:t>, the </a:t>
            </a:r>
            <a:r>
              <a:rPr lang="en-US" b="1" dirty="0" err="1"/>
              <a:t>SqlCommand</a:t>
            </a:r>
            <a:r>
              <a:rPr lang="en-US" dirty="0"/>
              <a:t> is not duplicated. The </a:t>
            </a:r>
            <a:r>
              <a:rPr lang="en-US" b="1" dirty="0" err="1"/>
              <a:t>SelectCommand</a:t>
            </a:r>
            <a:r>
              <a:rPr lang="en-US" dirty="0"/>
              <a:t> maintains a reference to the previously created </a:t>
            </a:r>
            <a:r>
              <a:rPr lang="en-US" b="1" dirty="0" err="1"/>
              <a:t>SqlCommand</a:t>
            </a:r>
            <a:r>
              <a:rPr lang="en-US" dirty="0"/>
              <a:t> object. If the </a:t>
            </a:r>
            <a:r>
              <a:rPr lang="en-US" b="1" dirty="0" err="1"/>
              <a:t>SelectCommand</a:t>
            </a:r>
            <a:r>
              <a:rPr lang="en-US" dirty="0"/>
              <a:t> does not return any rows, no tables are added to the </a:t>
            </a:r>
            <a:r>
              <a:rPr lang="en-US" dirty="0" err="1"/>
              <a:t>DataSet</a:t>
            </a:r>
            <a:r>
              <a:rPr lang="en-US" dirty="0"/>
              <a:t>, and no exception is raised.</a:t>
            </a:r>
          </a:p>
          <a:p>
            <a:pPr algn="just" eaLnBrk="1" hangingPunct="1">
              <a:lnSpc>
                <a:spcPct val="105000"/>
              </a:lnSpc>
            </a:pPr>
            <a:r>
              <a:rPr lang="en-US" dirty="0"/>
              <a:t>Similarly the</a:t>
            </a:r>
            <a:r>
              <a:rPr lang="en-US" b="1" dirty="0"/>
              <a:t> </a:t>
            </a:r>
            <a:r>
              <a:rPr lang="en-US" b="1" dirty="0" err="1"/>
              <a:t>InsertCommand</a:t>
            </a:r>
            <a:r>
              <a:rPr lang="en-US" dirty="0"/>
              <a:t>, </a:t>
            </a:r>
            <a:r>
              <a:rPr lang="en-US" b="1" dirty="0" err="1"/>
              <a:t>DeleteCommand</a:t>
            </a:r>
            <a:r>
              <a:rPr lang="en-US" dirty="0"/>
              <a:t> and </a:t>
            </a:r>
            <a:r>
              <a:rPr lang="en-US" b="1" dirty="0" err="1"/>
              <a:t>UpdateCommand</a:t>
            </a:r>
            <a:r>
              <a:rPr lang="en-US" dirty="0"/>
              <a:t> gets or sets a Transact-SQL statement or stored procedure to insert, delete and update records into the data source respectively. In the same way as the </a:t>
            </a:r>
            <a:r>
              <a:rPr lang="en-US" b="1" dirty="0" err="1"/>
              <a:t>SelectCommand</a:t>
            </a:r>
            <a:r>
              <a:rPr lang="en-US" dirty="0"/>
              <a:t> even the </a:t>
            </a:r>
            <a:r>
              <a:rPr lang="en-US" b="1" dirty="0" err="1"/>
              <a:t>InsertCommand</a:t>
            </a:r>
            <a:r>
              <a:rPr lang="en-US" dirty="0"/>
              <a:t>, </a:t>
            </a:r>
            <a:r>
              <a:rPr lang="en-US" b="1" dirty="0" err="1"/>
              <a:t>DeleteCommand</a:t>
            </a:r>
            <a:r>
              <a:rPr lang="en-US" dirty="0"/>
              <a:t> &amp; </a:t>
            </a:r>
            <a:r>
              <a:rPr lang="en-US" b="1" dirty="0" err="1"/>
              <a:t>UpdateCommand</a:t>
            </a:r>
            <a:r>
              <a:rPr lang="en-US" dirty="0"/>
              <a:t> if assigned to an existing </a:t>
            </a:r>
            <a:r>
              <a:rPr lang="en-US" b="1" dirty="0" err="1"/>
              <a:t>SqlCommand</a:t>
            </a:r>
            <a:r>
              <a:rPr lang="en-US" dirty="0"/>
              <a:t>, the </a:t>
            </a:r>
            <a:r>
              <a:rPr lang="en-US" b="1" dirty="0" err="1"/>
              <a:t>SqlCommand</a:t>
            </a:r>
            <a:r>
              <a:rPr lang="en-US" dirty="0"/>
              <a:t> is not duplicated. It maintains a reference to the previously created</a:t>
            </a:r>
            <a:r>
              <a:rPr lang="en-US" b="1" dirty="0"/>
              <a:t> </a:t>
            </a:r>
            <a:r>
              <a:rPr lang="en-US" b="1" dirty="0" err="1"/>
              <a:t>SqlCommand</a:t>
            </a:r>
            <a:r>
              <a:rPr lang="en-US" dirty="0"/>
              <a:t> object</a:t>
            </a:r>
          </a:p>
          <a:p>
            <a:pPr algn="just" eaLnBrk="1" hangingPunct="1">
              <a:lnSpc>
                <a:spcPct val="105000"/>
              </a:lnSpc>
            </a:pPr>
            <a:r>
              <a:rPr lang="en-US" dirty="0"/>
              <a:t>When an instance of </a:t>
            </a:r>
            <a:r>
              <a:rPr lang="en-US" b="1" dirty="0" err="1"/>
              <a:t>SqlDataAdapter</a:t>
            </a:r>
            <a:r>
              <a:rPr lang="en-US" dirty="0"/>
              <a:t> is created, the read/write properties are set to some initial values. The </a:t>
            </a:r>
            <a:r>
              <a:rPr lang="en-US" b="1" dirty="0" err="1"/>
              <a:t>InsertCommand</a:t>
            </a:r>
            <a:r>
              <a:rPr lang="en-US" dirty="0"/>
              <a:t>, </a:t>
            </a:r>
            <a:r>
              <a:rPr lang="en-US" b="1" dirty="0" err="1"/>
              <a:t>DeleteCommand</a:t>
            </a:r>
            <a:r>
              <a:rPr lang="en-US" dirty="0"/>
              <a:t>, and </a:t>
            </a:r>
            <a:r>
              <a:rPr lang="en-US" b="1" dirty="0" err="1"/>
              <a:t>UpdateCommand</a:t>
            </a:r>
            <a:r>
              <a:rPr lang="en-US" b="1" dirty="0"/>
              <a:t> </a:t>
            </a:r>
            <a:r>
              <a:rPr lang="en-US" dirty="0"/>
              <a:t>are generic templates that are automatically filled with individual values from every modified row through the parameters mechanism.</a:t>
            </a:r>
          </a:p>
          <a:p>
            <a:pPr algn="just" eaLnBrk="1" hangingPunct="1">
              <a:lnSpc>
                <a:spcPct val="105000"/>
              </a:lnSpc>
            </a:pPr>
            <a:r>
              <a:rPr lang="en-US" dirty="0"/>
              <a:t>For every column that you propagate to the data source on Update, a parameter should be added to the</a:t>
            </a:r>
            <a:r>
              <a:rPr lang="en-US" b="1" dirty="0"/>
              <a:t> </a:t>
            </a:r>
            <a:r>
              <a:rPr lang="en-US" b="1" dirty="0" err="1"/>
              <a:t>InsertCommand</a:t>
            </a:r>
            <a:r>
              <a:rPr lang="en-US" dirty="0"/>
              <a:t>, </a:t>
            </a:r>
            <a:r>
              <a:rPr lang="en-US" b="1" dirty="0" err="1"/>
              <a:t>UpdateCommand</a:t>
            </a:r>
            <a:r>
              <a:rPr lang="en-US" dirty="0"/>
              <a:t>, or </a:t>
            </a:r>
            <a:r>
              <a:rPr lang="en-US" b="1" dirty="0" err="1"/>
              <a:t>DeleteCommand</a:t>
            </a:r>
            <a:r>
              <a:rPr lang="en-US" dirty="0"/>
              <a:t>. The </a:t>
            </a:r>
            <a:r>
              <a:rPr lang="en-US" b="1" dirty="0" err="1"/>
              <a:t>SourceColumn</a:t>
            </a:r>
            <a:r>
              <a:rPr lang="en-US" dirty="0"/>
              <a:t> property of the </a:t>
            </a:r>
            <a:r>
              <a:rPr lang="en-US" b="1" dirty="0" err="1"/>
              <a:t>DbParameter</a:t>
            </a:r>
            <a:r>
              <a:rPr lang="en-US" dirty="0"/>
              <a:t> object should be set to the name of the column. This setting indicates that the value of the parameter is not set manually, but is taken from the particular column in the currently processed row.</a:t>
            </a:r>
          </a:p>
          <a:p>
            <a:pPr algn="just" eaLnBrk="1" hangingPunct="1">
              <a:lnSpc>
                <a:spcPct val="105000"/>
              </a:lnSpc>
            </a:pPr>
            <a:endParaRPr lang="en-US" dirty="0"/>
          </a:p>
          <a:p>
            <a:pPr algn="just" eaLnBrk="1" hangingPunct="1">
              <a:lnSpc>
                <a:spcPct val="105000"/>
              </a:lnSpc>
            </a:pPr>
            <a:r>
              <a:rPr lang="en-US" dirty="0"/>
              <a:t>The </a:t>
            </a:r>
            <a:r>
              <a:rPr lang="en-US" b="1" dirty="0" err="1"/>
              <a:t>ContinueUpdateOnError</a:t>
            </a:r>
            <a:r>
              <a:rPr lang="en-US" b="1" dirty="0"/>
              <a:t> </a:t>
            </a:r>
            <a:r>
              <a:rPr lang="en-US" dirty="0"/>
              <a:t>property of </a:t>
            </a:r>
            <a:r>
              <a:rPr lang="en-US" dirty="0" err="1"/>
              <a:t>dataadapter</a:t>
            </a:r>
            <a:r>
              <a:rPr lang="en-US" dirty="0"/>
              <a:t> controls whether an Update() continues with remaining rows or stops processing if an error is encountered during the updating. If </a:t>
            </a:r>
            <a:r>
              <a:rPr lang="en-US" dirty="0" err="1"/>
              <a:t>ContinueUpdateOnError</a:t>
            </a:r>
            <a:r>
              <a:rPr lang="en-US" dirty="0"/>
              <a:t> is true, and an error is encountered during the update, an exception isn't raised, the </a:t>
            </a:r>
            <a:r>
              <a:rPr lang="en-US" dirty="0" err="1"/>
              <a:t>RowError</a:t>
            </a:r>
            <a:r>
              <a:rPr lang="en-US" dirty="0"/>
              <a:t> property of the </a:t>
            </a:r>
            <a:r>
              <a:rPr lang="en-US" dirty="0" err="1"/>
              <a:t>DataRow</a:t>
            </a:r>
            <a:r>
              <a:rPr lang="en-US" dirty="0"/>
              <a:t> causing the error is set to the error message that would have been raised, and the update continues processing the remaining rows. A well-designed application uses the </a:t>
            </a:r>
            <a:r>
              <a:rPr lang="en-US" dirty="0" err="1"/>
              <a:t>RowError</a:t>
            </a:r>
            <a:r>
              <a:rPr lang="en-US" dirty="0"/>
              <a:t> information to present the user with a list of the failed and possibly the current values in the data source for those rows. It also provides a mechanism to correct and resubmit the failed attempts, if required.</a:t>
            </a:r>
          </a:p>
          <a:p>
            <a:pPr algn="just" eaLnBrk="1" hangingPunct="1">
              <a:lnSpc>
                <a:spcPct val="105000"/>
              </a:lnSpc>
            </a:pPr>
            <a:endParaRPr lang="en-US" dirty="0"/>
          </a:p>
          <a:p>
            <a:pPr eaLnBrk="1" hangingPunct="1">
              <a:lnSpc>
                <a:spcPct val="105000"/>
              </a:lnSpc>
            </a:pPr>
            <a:r>
              <a:rPr lang="en-US" dirty="0"/>
              <a:t>If </a:t>
            </a:r>
            <a:r>
              <a:rPr lang="en-US" dirty="0" err="1"/>
              <a:t>ContinueUpdateOnError</a:t>
            </a:r>
            <a:r>
              <a:rPr lang="en-US" dirty="0"/>
              <a:t> is false, the </a:t>
            </a:r>
            <a:r>
              <a:rPr lang="en-US" dirty="0" err="1"/>
              <a:t>DataAdapter</a:t>
            </a:r>
            <a:r>
              <a:rPr lang="en-US" dirty="0"/>
              <a:t> raises a </a:t>
            </a:r>
            <a:r>
              <a:rPr lang="en-US" dirty="0" err="1"/>
              <a:t>DBConcurrencyException</a:t>
            </a:r>
            <a:r>
              <a:rPr lang="en-US" dirty="0"/>
              <a:t> when a row update attempt fails. Generally, </a:t>
            </a:r>
            <a:r>
              <a:rPr lang="en-US" dirty="0" err="1"/>
              <a:t>ContinueUpdateOnError</a:t>
            </a:r>
            <a:r>
              <a:rPr lang="en-US" dirty="0"/>
              <a:t> is set to false when the changes made to the </a:t>
            </a:r>
            <a:r>
              <a:rPr lang="en-US" dirty="0" err="1"/>
              <a:t>DataSet</a:t>
            </a:r>
            <a:r>
              <a:rPr lang="en-US" dirty="0"/>
              <a:t> are part of a transaction and must be either completely applied to the data source or not applied at all. The exception handler rolls back the transaction.</a:t>
            </a:r>
          </a:p>
        </p:txBody>
      </p:sp>
    </p:spTree>
    <p:extLst>
      <p:ext uri="{BB962C8B-B14F-4D97-AF65-F5344CB8AC3E}">
        <p14:creationId xmlns:p14="http://schemas.microsoft.com/office/powerpoint/2010/main" val="29546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a:t>Managing Connections:</a:t>
            </a:r>
          </a:p>
          <a:p>
            <a:endParaRPr lang="en-US" dirty="0"/>
          </a:p>
          <a:p>
            <a:r>
              <a:rPr lang="en-US" dirty="0"/>
              <a:t>The </a:t>
            </a:r>
            <a:r>
              <a:rPr lang="en-US" dirty="0" err="1"/>
              <a:t>DataAdapter’s</a:t>
            </a:r>
            <a:r>
              <a:rPr lang="en-US" dirty="0"/>
              <a:t> Fill and Update method automatically opens the connection, executes, and closes the connection. However, it is recommended that if it is a one time activity, then allow the Update and Fill method to implicitly open and close connection. Else you open the connection explicitly, that is if the methods are to be called several times. Close the connection once the required Fill and Update methods have executed.</a:t>
            </a:r>
          </a:p>
          <a:p>
            <a:r>
              <a:rPr lang="en-US" dirty="0"/>
              <a:t>Also while performing transaction, open the connection and once the transaction is completed, commit your work and then close the connection.</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72637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normAutofit/>
          </a:bodyPr>
          <a:lstStyle/>
          <a:p>
            <a:r>
              <a:rPr lang="en-US" dirty="0" err="1"/>
              <a:t>DataSet</a:t>
            </a:r>
            <a:r>
              <a:rPr lang="en-US" dirty="0"/>
              <a:t>:</a:t>
            </a:r>
          </a:p>
          <a:p>
            <a:endParaRPr lang="en-US" dirty="0"/>
          </a:p>
          <a:p>
            <a:r>
              <a:rPr lang="en-US" dirty="0"/>
              <a:t>The </a:t>
            </a:r>
            <a:r>
              <a:rPr lang="en-US" dirty="0" err="1"/>
              <a:t>DataSet</a:t>
            </a:r>
            <a:r>
              <a:rPr lang="en-US" dirty="0"/>
              <a:t> is a memory-resident representation of data that provides </a:t>
            </a:r>
          </a:p>
          <a:p>
            <a:r>
              <a:rPr lang="en-US" dirty="0"/>
              <a:t>consistent relational programming model regardless of the source of the data </a:t>
            </a:r>
          </a:p>
          <a:p>
            <a:r>
              <a:rPr lang="en-US" dirty="0"/>
              <a:t>it contains. A </a:t>
            </a:r>
            <a:r>
              <a:rPr lang="en-US" dirty="0" err="1"/>
              <a:t>DataSet</a:t>
            </a:r>
            <a:r>
              <a:rPr lang="en-US" dirty="0"/>
              <a:t> represents a complete set of data including the tables </a:t>
            </a:r>
          </a:p>
          <a:p>
            <a:r>
              <a:rPr lang="en-US" dirty="0"/>
              <a:t>that contain columns, rows and constrain the data, as well as the relationships </a:t>
            </a:r>
          </a:p>
          <a:p>
            <a:r>
              <a:rPr lang="en-US" dirty="0"/>
              <a:t>between the tables. It is disconnected from the data source.</a:t>
            </a:r>
          </a:p>
          <a:p>
            <a:endParaRPr lang="en-US" dirty="0"/>
          </a:p>
          <a:p>
            <a:r>
              <a:rPr lang="en-US" dirty="0"/>
              <a:t>The principal class used by the ADO.NET disconnected model is </a:t>
            </a:r>
          </a:p>
          <a:p>
            <a:r>
              <a:rPr lang="en-US" dirty="0" err="1"/>
              <a:t>System.Data.DataSet</a:t>
            </a:r>
            <a:r>
              <a:rPr lang="en-US" dirty="0"/>
              <a:t>. A </a:t>
            </a:r>
            <a:r>
              <a:rPr lang="en-US" dirty="0" err="1"/>
              <a:t>DataSet</a:t>
            </a:r>
            <a:r>
              <a:rPr lang="en-US" dirty="0"/>
              <a:t> object provides an in-memory cache of data. </a:t>
            </a:r>
          </a:p>
          <a:p>
            <a:r>
              <a:rPr lang="en-US" dirty="0"/>
              <a:t>The data in a </a:t>
            </a:r>
            <a:r>
              <a:rPr lang="en-US" dirty="0" err="1"/>
              <a:t>DataSet</a:t>
            </a:r>
            <a:r>
              <a:rPr lang="en-US" dirty="0"/>
              <a:t> is held in a format that is independent of any underlying </a:t>
            </a:r>
          </a:p>
          <a:p>
            <a:r>
              <a:rPr lang="en-US" dirty="0"/>
              <a:t>data source.</a:t>
            </a:r>
          </a:p>
          <a:p>
            <a:endParaRPr lang="en-US" dirty="0"/>
          </a:p>
          <a:p>
            <a:r>
              <a:rPr lang="en-US" dirty="0"/>
              <a:t>There are several methods of working with a </a:t>
            </a:r>
            <a:r>
              <a:rPr lang="en-US" dirty="0" err="1"/>
              <a:t>DataSet</a:t>
            </a:r>
            <a:r>
              <a:rPr lang="en-US" dirty="0"/>
              <a:t>, which can be applied </a:t>
            </a:r>
          </a:p>
          <a:p>
            <a:r>
              <a:rPr lang="en-US" dirty="0"/>
              <a:t>independently or in combination. You can: </a:t>
            </a:r>
          </a:p>
          <a:p>
            <a:endParaRPr lang="en-US" dirty="0"/>
          </a:p>
          <a:p>
            <a:r>
              <a:rPr lang="en-US" dirty="0"/>
              <a:t>Programmatically create </a:t>
            </a:r>
            <a:r>
              <a:rPr lang="en-US" dirty="0" err="1"/>
              <a:t>DataTables</a:t>
            </a:r>
            <a:r>
              <a:rPr lang="en-US" dirty="0"/>
              <a:t>, </a:t>
            </a:r>
            <a:r>
              <a:rPr lang="en-US" dirty="0" err="1"/>
              <a:t>DataRelations</a:t>
            </a:r>
            <a:r>
              <a:rPr lang="en-US" dirty="0"/>
              <a:t>, and Constraints within the </a:t>
            </a:r>
            <a:r>
              <a:rPr lang="en-US" dirty="0" err="1"/>
              <a:t>DataSet</a:t>
            </a:r>
            <a:r>
              <a:rPr lang="en-US" dirty="0"/>
              <a:t> and populate the tables with data. </a:t>
            </a:r>
          </a:p>
          <a:p>
            <a:r>
              <a:rPr lang="en-US" dirty="0"/>
              <a:t>Populate the </a:t>
            </a:r>
            <a:r>
              <a:rPr lang="en-US" dirty="0" err="1"/>
              <a:t>DataSet</a:t>
            </a:r>
            <a:r>
              <a:rPr lang="en-US" dirty="0"/>
              <a:t> with tables of data from an existing relational database management system using a </a:t>
            </a:r>
            <a:r>
              <a:rPr lang="en-US" dirty="0" err="1"/>
              <a:t>DataAdapter</a:t>
            </a:r>
            <a:r>
              <a:rPr lang="en-US" dirty="0"/>
              <a:t>. </a:t>
            </a:r>
          </a:p>
          <a:p>
            <a:r>
              <a:rPr lang="en-US" dirty="0"/>
              <a:t>Load and persist the </a:t>
            </a:r>
            <a:r>
              <a:rPr lang="en-US" dirty="0" err="1"/>
              <a:t>DataSet</a:t>
            </a:r>
            <a:r>
              <a:rPr lang="en-US" dirty="0"/>
              <a:t> contents using XML.</a:t>
            </a:r>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62495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1924050" y="639245"/>
            <a:ext cx="5145490" cy="8054379"/>
          </a:xfrm>
          <a:ln/>
        </p:spPr>
        <p:txBody>
          <a:bodyPr>
            <a:noAutofit/>
          </a:bodyPr>
          <a:lstStyle/>
          <a:p>
            <a:pPr marL="241653" indent="-241653">
              <a:lnSpc>
                <a:spcPct val="110000"/>
              </a:lnSpc>
            </a:pPr>
            <a:r>
              <a:rPr lang="en-US" b="1" u="sng" dirty="0"/>
              <a:t>DataSet [Contd.]:</a:t>
            </a:r>
          </a:p>
          <a:p>
            <a:pPr marL="241653" indent="-241653">
              <a:lnSpc>
                <a:spcPct val="110000"/>
              </a:lnSpc>
            </a:pPr>
            <a:endParaRPr lang="en-US" b="1" u="sng" dirty="0"/>
          </a:p>
          <a:p>
            <a:pPr marL="241653" indent="-241653"/>
            <a:r>
              <a:rPr lang="en-US" dirty="0"/>
              <a:t>In a typical multi-tier implementation, the steps for creating and refreshing </a:t>
            </a:r>
          </a:p>
          <a:p>
            <a:pPr marL="241653" indent="-241653"/>
            <a:r>
              <a:rPr lang="en-US" dirty="0"/>
              <a:t>a </a:t>
            </a:r>
            <a:r>
              <a:rPr lang="en-US" b="1" dirty="0"/>
              <a:t>DataSet</a:t>
            </a:r>
            <a:r>
              <a:rPr lang="en-US" dirty="0"/>
              <a:t>, and in turn, updating the original data are to: </a:t>
            </a:r>
          </a:p>
          <a:p>
            <a:pPr marL="241653" indent="-241653">
              <a:buFont typeface="Arial" pitchFamily="34" charset="0"/>
              <a:buChar char="•"/>
            </a:pPr>
            <a:r>
              <a:rPr lang="en-US" dirty="0"/>
              <a:t>Build and fill each</a:t>
            </a:r>
            <a:r>
              <a:rPr lang="en-US" b="1" dirty="0"/>
              <a:t> DataTable</a:t>
            </a:r>
            <a:r>
              <a:rPr lang="en-US" dirty="0"/>
              <a:t> in a </a:t>
            </a:r>
            <a:r>
              <a:rPr lang="en-US" b="1" dirty="0"/>
              <a:t>DataSet</a:t>
            </a:r>
            <a:r>
              <a:rPr lang="en-US" dirty="0"/>
              <a:t> with data from a data source using a </a:t>
            </a:r>
            <a:r>
              <a:rPr lang="en-US" b="1" dirty="0"/>
              <a:t>DataAdapter</a:t>
            </a:r>
            <a:r>
              <a:rPr lang="en-US" dirty="0"/>
              <a:t>.</a:t>
            </a:r>
          </a:p>
          <a:p>
            <a:pPr marL="241653" indent="-241653">
              <a:buFont typeface="Arial" pitchFamily="34" charset="0"/>
              <a:buChar char="•"/>
            </a:pPr>
            <a:r>
              <a:rPr lang="en-US" dirty="0"/>
              <a:t>Change the data in individual </a:t>
            </a:r>
            <a:r>
              <a:rPr lang="en-US" b="1" dirty="0"/>
              <a:t>DataTable</a:t>
            </a:r>
            <a:r>
              <a:rPr lang="en-US" dirty="0"/>
              <a:t> objects by adding, updating, or deleting </a:t>
            </a:r>
            <a:r>
              <a:rPr lang="en-US" b="1" dirty="0"/>
              <a:t>DataRow</a:t>
            </a:r>
            <a:r>
              <a:rPr lang="en-US" dirty="0"/>
              <a:t> objects.</a:t>
            </a:r>
          </a:p>
          <a:p>
            <a:pPr marL="241653" indent="-241653">
              <a:buFont typeface="Arial" pitchFamily="34" charset="0"/>
              <a:buChar char="•"/>
            </a:pPr>
            <a:r>
              <a:rPr lang="en-US" dirty="0"/>
              <a:t>Invoke the </a:t>
            </a:r>
            <a:r>
              <a:rPr lang="en-US" b="1" dirty="0"/>
              <a:t>GetChanges </a:t>
            </a:r>
            <a:r>
              <a:rPr lang="en-US" dirty="0"/>
              <a:t>method to create a second</a:t>
            </a:r>
            <a:r>
              <a:rPr lang="en-US" b="1" dirty="0"/>
              <a:t> DataSet</a:t>
            </a:r>
            <a:r>
              <a:rPr lang="en-US" dirty="0"/>
              <a:t> that features only the changes to the data.</a:t>
            </a:r>
          </a:p>
          <a:p>
            <a:pPr marL="241653" indent="-241653"/>
            <a:endParaRPr lang="en-US" dirty="0"/>
          </a:p>
          <a:p>
            <a:pPr marL="241653" indent="-241653"/>
            <a:r>
              <a:rPr lang="en-US" dirty="0"/>
              <a:t>Call the </a:t>
            </a:r>
            <a:r>
              <a:rPr lang="en-US" b="1" dirty="0"/>
              <a:t>Update</a:t>
            </a:r>
            <a:r>
              <a:rPr lang="en-US" dirty="0"/>
              <a:t> method of the </a:t>
            </a:r>
            <a:r>
              <a:rPr lang="en-US" b="1" dirty="0"/>
              <a:t>DataAdapter</a:t>
            </a:r>
            <a:r>
              <a:rPr lang="en-US" dirty="0"/>
              <a:t>, passing the second </a:t>
            </a:r>
            <a:r>
              <a:rPr lang="en-US" b="1" dirty="0"/>
              <a:t>DataSet</a:t>
            </a:r>
            <a:r>
              <a:rPr lang="en-US" dirty="0"/>
              <a:t> as </a:t>
            </a:r>
          </a:p>
          <a:p>
            <a:pPr marL="241653" indent="-241653"/>
            <a:r>
              <a:rPr lang="en-US" dirty="0"/>
              <a:t>an argument.</a:t>
            </a:r>
          </a:p>
          <a:p>
            <a:pPr marL="241653" indent="-241653">
              <a:buFontTx/>
              <a:buChar char="•"/>
            </a:pPr>
            <a:r>
              <a:rPr lang="en-US" dirty="0"/>
              <a:t>Invoke the </a:t>
            </a:r>
            <a:r>
              <a:rPr lang="en-US" b="1" dirty="0"/>
              <a:t>Merge</a:t>
            </a:r>
            <a:r>
              <a:rPr lang="en-US" dirty="0"/>
              <a:t> method to merge the changes from the second DataSet into the first.</a:t>
            </a:r>
          </a:p>
          <a:p>
            <a:pPr marL="241653" indent="-241653">
              <a:buFontTx/>
              <a:buChar char="•"/>
            </a:pPr>
            <a:r>
              <a:rPr lang="en-US" dirty="0"/>
              <a:t>Invoke the</a:t>
            </a:r>
            <a:r>
              <a:rPr lang="en-US" b="1" dirty="0"/>
              <a:t> AcceptChanges</a:t>
            </a:r>
            <a:r>
              <a:rPr lang="en-US" dirty="0"/>
              <a:t> on the DataSet. Alternatively, invoke </a:t>
            </a:r>
            <a:r>
              <a:rPr lang="en-US" b="1" dirty="0"/>
              <a:t>RejectChanges</a:t>
            </a:r>
            <a:r>
              <a:rPr lang="en-US" dirty="0"/>
              <a:t> to cancel the changes</a:t>
            </a:r>
          </a:p>
          <a:p>
            <a:pPr marL="241653" indent="-241653">
              <a:lnSpc>
                <a:spcPct val="105000"/>
              </a:lnSpc>
            </a:pPr>
            <a:r>
              <a:rPr lang="en-US" dirty="0"/>
              <a:t>The design of the ADO.NET DataSet makes this scenario easy to implement.</a:t>
            </a:r>
          </a:p>
          <a:p>
            <a:pPr marL="241653" indent="-241653">
              <a:lnSpc>
                <a:spcPct val="105000"/>
              </a:lnSpc>
            </a:pPr>
            <a:r>
              <a:rPr lang="en-US" dirty="0"/>
              <a:t>Because the DataSet is stateless, it can be safely passed between the server </a:t>
            </a:r>
          </a:p>
          <a:p>
            <a:pPr marL="241653" indent="-241653">
              <a:lnSpc>
                <a:spcPct val="105000"/>
              </a:lnSpc>
            </a:pPr>
            <a:r>
              <a:rPr lang="en-US" dirty="0"/>
              <a:t>and the client without tying up server resources such as database </a:t>
            </a:r>
          </a:p>
          <a:p>
            <a:pPr marL="241653" indent="-241653">
              <a:lnSpc>
                <a:spcPct val="105000"/>
              </a:lnSpc>
            </a:pPr>
            <a:r>
              <a:rPr lang="en-US" dirty="0"/>
              <a:t>connections. Although the DataSet is transmitted as XML, Web Services and </a:t>
            </a:r>
          </a:p>
          <a:p>
            <a:pPr marL="241653" indent="-241653">
              <a:lnSpc>
                <a:spcPct val="105000"/>
              </a:lnSpc>
            </a:pPr>
            <a:r>
              <a:rPr lang="en-US" dirty="0"/>
              <a:t>ADO.NET automatically transform the XML representation of the data to and </a:t>
            </a:r>
          </a:p>
          <a:p>
            <a:pPr marL="241653" indent="-241653">
              <a:lnSpc>
                <a:spcPct val="105000"/>
              </a:lnSpc>
            </a:pPr>
            <a:r>
              <a:rPr lang="en-US" dirty="0"/>
              <a:t>from a DataSet, creating a rich, yet simplified, programming model. </a:t>
            </a:r>
          </a:p>
          <a:p>
            <a:pPr marL="241653" indent="-241653">
              <a:lnSpc>
                <a:spcPct val="105000"/>
              </a:lnSpc>
            </a:pPr>
            <a:r>
              <a:rPr lang="en-US" dirty="0"/>
              <a:t>Additionally, because the DataSet is transmitted as an XML stream, non-</a:t>
            </a:r>
          </a:p>
          <a:p>
            <a:pPr marL="241653" indent="-241653">
              <a:lnSpc>
                <a:spcPct val="105000"/>
              </a:lnSpc>
            </a:pPr>
            <a:r>
              <a:rPr lang="en-US" dirty="0"/>
              <a:t>ADO.NET clients can consume the same Web Service as that consumed by </a:t>
            </a:r>
          </a:p>
          <a:p>
            <a:pPr marL="241653" indent="-241653">
              <a:lnSpc>
                <a:spcPct val="105000"/>
              </a:lnSpc>
            </a:pPr>
            <a:r>
              <a:rPr lang="en-US" dirty="0"/>
              <a:t>ADO.NET clients. Similarly, ADO.NET clients can interact easily with non-</a:t>
            </a:r>
          </a:p>
          <a:p>
            <a:pPr marL="241653" indent="-241653">
              <a:lnSpc>
                <a:spcPct val="105000"/>
              </a:lnSpc>
            </a:pPr>
            <a:r>
              <a:rPr lang="en-US" dirty="0"/>
              <a:t>ADO.NET Web Services by sending any client DataSet to a Web Service as </a:t>
            </a:r>
          </a:p>
          <a:p>
            <a:pPr marL="241653" indent="-241653">
              <a:lnSpc>
                <a:spcPct val="105000"/>
              </a:lnSpc>
            </a:pPr>
            <a:r>
              <a:rPr lang="en-US" dirty="0"/>
              <a:t>XML data and by consuming any XML returned as a DataSet from the Web </a:t>
            </a:r>
          </a:p>
          <a:p>
            <a:pPr marL="241653" indent="-241653">
              <a:lnSpc>
                <a:spcPct val="105000"/>
              </a:lnSpc>
            </a:pPr>
            <a:r>
              <a:rPr lang="en-US" dirty="0"/>
              <a:t>Service.</a:t>
            </a:r>
          </a:p>
          <a:p>
            <a:pPr marL="241653" indent="-241653">
              <a:lnSpc>
                <a:spcPct val="105000"/>
              </a:lnSpc>
            </a:pPr>
            <a:r>
              <a:rPr lang="en-US" dirty="0"/>
              <a:t>The DataSet consists of a collection of DataTable objects that you can relate </a:t>
            </a:r>
          </a:p>
          <a:p>
            <a:pPr marL="241653" indent="-241653">
              <a:lnSpc>
                <a:spcPct val="105000"/>
              </a:lnSpc>
            </a:pPr>
            <a:r>
              <a:rPr lang="en-US" dirty="0"/>
              <a:t>to each other with DataRelation objects. You can also enforce data integrity in </a:t>
            </a:r>
          </a:p>
          <a:p>
            <a:pPr marL="241653" indent="-241653">
              <a:lnSpc>
                <a:spcPct val="105000"/>
              </a:lnSpc>
            </a:pPr>
            <a:r>
              <a:rPr lang="en-US" dirty="0"/>
              <a:t>the DataSet by using the </a:t>
            </a:r>
            <a:r>
              <a:rPr lang="en-US" b="1" dirty="0"/>
              <a:t>UniqueConstraint</a:t>
            </a:r>
            <a:r>
              <a:rPr lang="en-US" dirty="0"/>
              <a:t> and</a:t>
            </a:r>
            <a:r>
              <a:rPr lang="en-US" b="1" dirty="0"/>
              <a:t> ForeignKeyConstraint</a:t>
            </a:r>
            <a:r>
              <a:rPr lang="en-US" dirty="0"/>
              <a:t> </a:t>
            </a:r>
          </a:p>
          <a:p>
            <a:pPr marL="241653" indent="-241653">
              <a:lnSpc>
                <a:spcPct val="105000"/>
              </a:lnSpc>
            </a:pPr>
            <a:r>
              <a:rPr lang="en-US" dirty="0"/>
              <a:t>objects. </a:t>
            </a:r>
          </a:p>
          <a:p>
            <a:pPr marL="241653" indent="-241653" algn="just">
              <a:lnSpc>
                <a:spcPct val="105000"/>
              </a:lnSpc>
            </a:pPr>
            <a:r>
              <a:rPr lang="en-US" dirty="0"/>
              <a:t>Whereas DataTable objects contain the data, the </a:t>
            </a:r>
            <a:r>
              <a:rPr lang="en-US" b="1" dirty="0"/>
              <a:t>DataRelationCollection</a:t>
            </a:r>
            <a:r>
              <a:rPr lang="en-US" dirty="0"/>
              <a:t> </a:t>
            </a:r>
          </a:p>
          <a:p>
            <a:pPr marL="241653" indent="-241653" algn="just">
              <a:lnSpc>
                <a:spcPct val="105000"/>
              </a:lnSpc>
            </a:pPr>
            <a:r>
              <a:rPr lang="en-US" dirty="0"/>
              <a:t>allows you to navigate though the table hierarchy. The tables are contained in </a:t>
            </a:r>
          </a:p>
          <a:p>
            <a:pPr marL="241653" indent="-241653" algn="just">
              <a:lnSpc>
                <a:spcPct val="105000"/>
              </a:lnSpc>
            </a:pPr>
            <a:r>
              <a:rPr lang="en-US" dirty="0"/>
              <a:t>a </a:t>
            </a:r>
            <a:r>
              <a:rPr lang="en-US" b="1" dirty="0"/>
              <a:t>DataTableCollection</a:t>
            </a:r>
            <a:r>
              <a:rPr lang="en-US" dirty="0"/>
              <a:t> accessed through the Tables property. When </a:t>
            </a:r>
          </a:p>
          <a:p>
            <a:pPr marL="241653" indent="-241653" algn="just">
              <a:lnSpc>
                <a:spcPct val="105000"/>
              </a:lnSpc>
            </a:pPr>
            <a:r>
              <a:rPr lang="en-US" dirty="0"/>
              <a:t>accessing </a:t>
            </a:r>
            <a:r>
              <a:rPr lang="en-US" b="1" dirty="0"/>
              <a:t>DataTable</a:t>
            </a:r>
            <a:r>
              <a:rPr lang="en-US" dirty="0"/>
              <a:t> objects, note that they are conditionally case sensitive. </a:t>
            </a:r>
          </a:p>
          <a:p>
            <a:pPr marL="241653" indent="-241653" algn="just">
              <a:lnSpc>
                <a:spcPct val="105000"/>
              </a:lnSpc>
            </a:pPr>
            <a:r>
              <a:rPr lang="en-US" dirty="0"/>
              <a:t>A DataSet can read and write data and schema as XML documents. The data </a:t>
            </a:r>
          </a:p>
          <a:p>
            <a:pPr marL="241653" indent="-241653" algn="just">
              <a:lnSpc>
                <a:spcPct val="105000"/>
              </a:lnSpc>
            </a:pPr>
            <a:r>
              <a:rPr lang="en-US" dirty="0"/>
              <a:t>and schema can then be transported across HTTP and used by any </a:t>
            </a:r>
          </a:p>
          <a:p>
            <a:pPr marL="241653" indent="-241653" algn="just">
              <a:lnSpc>
                <a:spcPct val="105000"/>
              </a:lnSpc>
            </a:pPr>
            <a:r>
              <a:rPr lang="en-US" dirty="0"/>
              <a:t>application, on any platform that is XML-enabled. You can save the schema </a:t>
            </a:r>
          </a:p>
          <a:p>
            <a:pPr marL="241653" indent="-241653" algn="just">
              <a:lnSpc>
                <a:spcPct val="105000"/>
              </a:lnSpc>
            </a:pPr>
            <a:r>
              <a:rPr lang="en-US" dirty="0"/>
              <a:t>as an XML schema with the </a:t>
            </a:r>
            <a:r>
              <a:rPr lang="en-US" b="1" dirty="0"/>
              <a:t>WriteXmlSchema</a:t>
            </a:r>
            <a:r>
              <a:rPr lang="en-US" dirty="0"/>
              <a:t> method, and both schema and </a:t>
            </a:r>
          </a:p>
          <a:p>
            <a:pPr marL="241653" indent="-241653" algn="just">
              <a:lnSpc>
                <a:spcPct val="105000"/>
              </a:lnSpc>
            </a:pPr>
            <a:r>
              <a:rPr lang="en-US" dirty="0"/>
              <a:t>data can be saved using the WriteXml method. To read an XML document </a:t>
            </a:r>
          </a:p>
          <a:p>
            <a:pPr marL="241653" indent="-241653" algn="just">
              <a:lnSpc>
                <a:spcPct val="105000"/>
              </a:lnSpc>
            </a:pPr>
            <a:r>
              <a:rPr lang="en-US" dirty="0"/>
              <a:t>that includes both schema and data, use the </a:t>
            </a:r>
            <a:r>
              <a:rPr lang="en-US" b="1" dirty="0"/>
              <a:t>ReadXml </a:t>
            </a:r>
            <a:r>
              <a:rPr lang="en-US" dirty="0"/>
              <a:t>method.</a:t>
            </a:r>
          </a:p>
          <a:p>
            <a:pPr marL="241653" indent="-241653">
              <a:lnSpc>
                <a:spcPct val="105000"/>
              </a:lnSpc>
            </a:pPr>
            <a:r>
              <a:rPr lang="en-US" dirty="0"/>
              <a:t>(Note: We will be elaborating on Data Table and Data Relation later in this </a:t>
            </a:r>
          </a:p>
          <a:p>
            <a:pPr marL="241653" indent="-241653">
              <a:lnSpc>
                <a:spcPct val="105000"/>
              </a:lnSpc>
            </a:pPr>
            <a:r>
              <a:rPr lang="en-US" dirty="0"/>
              <a:t>lesson)</a:t>
            </a:r>
          </a:p>
        </p:txBody>
      </p:sp>
    </p:spTree>
    <p:extLst>
      <p:ext uri="{BB962C8B-B14F-4D97-AF65-F5344CB8AC3E}">
        <p14:creationId xmlns:p14="http://schemas.microsoft.com/office/powerpoint/2010/main" val="3921341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idx="1"/>
          </p:nvPr>
        </p:nvSpPr>
        <p:spPr/>
        <p:txBody>
          <a:bodyPr/>
          <a:lstStyle/>
          <a:p>
            <a:r>
              <a:rPr lang="en-US" dirty="0" err="1"/>
              <a:t>DataSet</a:t>
            </a:r>
            <a:r>
              <a:rPr lang="en-US" dirty="0"/>
              <a:t> Members: </a:t>
            </a:r>
          </a:p>
          <a:p>
            <a:r>
              <a:rPr lang="en-US" dirty="0"/>
              <a:t>These are some members of </a:t>
            </a:r>
            <a:r>
              <a:rPr lang="en-US" dirty="0" err="1"/>
              <a:t>DataSet</a:t>
            </a:r>
            <a:r>
              <a:rPr lang="en-US" dirty="0"/>
              <a:t>: </a:t>
            </a:r>
          </a:p>
          <a:p>
            <a:endParaRPr lang="en-US" dirty="0"/>
          </a:p>
          <a:p>
            <a:r>
              <a:rPr lang="en-US" dirty="0" err="1"/>
              <a:t>DataSetName</a:t>
            </a:r>
            <a:r>
              <a:rPr lang="en-US" dirty="0"/>
              <a:t> - Gets or sets the name of the current </a:t>
            </a:r>
            <a:r>
              <a:rPr lang="en-US" dirty="0" err="1"/>
              <a:t>DataSet</a:t>
            </a:r>
            <a:r>
              <a:rPr lang="en-US" dirty="0"/>
              <a:t> </a:t>
            </a:r>
          </a:p>
          <a:p>
            <a:r>
              <a:rPr lang="en-US" dirty="0" err="1"/>
              <a:t>EnforceConstraints</a:t>
            </a:r>
            <a:r>
              <a:rPr lang="en-US" dirty="0"/>
              <a:t> – Gets or sets a value indicating whether constraint rules are followed when attempting any update operation </a:t>
            </a:r>
          </a:p>
          <a:p>
            <a:r>
              <a:rPr lang="en-US" dirty="0" err="1"/>
              <a:t>HasErrors</a:t>
            </a:r>
            <a:r>
              <a:rPr lang="en-US" dirty="0"/>
              <a:t> – Indicates whether there are errors in any of the rows in any of the tables of this </a:t>
            </a:r>
            <a:r>
              <a:rPr lang="en-US" dirty="0" err="1"/>
              <a:t>DataSet</a:t>
            </a:r>
            <a:r>
              <a:rPr lang="en-US" dirty="0"/>
              <a:t> </a:t>
            </a:r>
          </a:p>
          <a:p>
            <a:r>
              <a:rPr lang="en-US" dirty="0"/>
              <a:t>Relations – Retrieves the collection of relations that link tables and allow navigation from parent tables to child tables </a:t>
            </a:r>
          </a:p>
          <a:p>
            <a:r>
              <a:rPr lang="en-US" dirty="0"/>
              <a:t>Tables - Retrieves the collection of tables contained in the </a:t>
            </a:r>
            <a:r>
              <a:rPr lang="en-US" dirty="0" err="1"/>
              <a:t>DataSet</a:t>
            </a:r>
            <a:r>
              <a:rPr lang="en-US" dirty="0"/>
              <a:t>. </a:t>
            </a:r>
          </a:p>
          <a:p>
            <a:r>
              <a:rPr lang="en-US" dirty="0" err="1"/>
              <a:t>AcceptChanges</a:t>
            </a:r>
            <a:r>
              <a:rPr lang="en-US" dirty="0"/>
              <a:t>() – Commits all the changes made to this </a:t>
            </a:r>
            <a:r>
              <a:rPr lang="en-US" dirty="0" err="1"/>
              <a:t>DataSet</a:t>
            </a:r>
            <a:r>
              <a:rPr lang="en-US" dirty="0"/>
              <a:t> since it was loaded or the last time </a:t>
            </a:r>
            <a:r>
              <a:rPr lang="en-US" dirty="0" err="1"/>
              <a:t>AcceptChanges</a:t>
            </a:r>
            <a:r>
              <a:rPr lang="en-US" dirty="0"/>
              <a:t> was called </a:t>
            </a:r>
          </a:p>
          <a:p>
            <a:r>
              <a:rPr lang="en-US" dirty="0"/>
              <a:t>Clear()- clears the </a:t>
            </a:r>
            <a:r>
              <a:rPr lang="en-US" dirty="0" err="1"/>
              <a:t>DataSet</a:t>
            </a:r>
            <a:r>
              <a:rPr lang="en-US" dirty="0"/>
              <a:t> of any data by removing all rows in all tables. </a:t>
            </a:r>
          </a:p>
          <a:p>
            <a:r>
              <a:rPr lang="en-US" dirty="0" err="1"/>
              <a:t>GetChanges</a:t>
            </a:r>
            <a:r>
              <a:rPr lang="en-US" dirty="0"/>
              <a:t>()- Retrieves a copy of the </a:t>
            </a:r>
            <a:r>
              <a:rPr lang="en-US" dirty="0" err="1"/>
              <a:t>DataSet</a:t>
            </a:r>
            <a:r>
              <a:rPr lang="en-US" dirty="0"/>
              <a:t> containing all changes made to it since it was last loaded, or since </a:t>
            </a:r>
            <a:r>
              <a:rPr lang="en-US" dirty="0" err="1"/>
              <a:t>AcceptChanges</a:t>
            </a:r>
            <a:r>
              <a:rPr lang="en-US" dirty="0"/>
              <a:t> was called. </a:t>
            </a:r>
          </a:p>
          <a:p>
            <a:r>
              <a:rPr lang="en-US" dirty="0" err="1"/>
              <a:t>HasChanges</a:t>
            </a:r>
            <a:r>
              <a:rPr lang="en-US" dirty="0"/>
              <a:t>()- Retrieves a value indicating whether the </a:t>
            </a:r>
            <a:r>
              <a:rPr lang="en-US" dirty="0" err="1"/>
              <a:t>DataSet</a:t>
            </a:r>
            <a:r>
              <a:rPr lang="en-US" dirty="0"/>
              <a:t> has changes, including new, deleted, or modified rows </a:t>
            </a:r>
          </a:p>
          <a:p>
            <a:r>
              <a:rPr lang="en-US" dirty="0" err="1"/>
              <a:t>RejectChanges</a:t>
            </a:r>
            <a:r>
              <a:rPr lang="en-US" dirty="0"/>
              <a:t>()- Rolls back all the changes made to the </a:t>
            </a:r>
            <a:r>
              <a:rPr lang="en-US" dirty="0" err="1"/>
              <a:t>DataSet</a:t>
            </a:r>
            <a:r>
              <a:rPr lang="en-US" dirty="0"/>
              <a:t> since it was created, or since the last time </a:t>
            </a:r>
            <a:r>
              <a:rPr lang="en-US" dirty="0" err="1"/>
              <a:t>DataSet.AcceptChanges</a:t>
            </a:r>
            <a:r>
              <a:rPr lang="en-US" dirty="0"/>
              <a:t> was called </a:t>
            </a:r>
          </a:p>
          <a:p>
            <a:r>
              <a:rPr lang="en-US" dirty="0"/>
              <a:t>Merge() – Merges this </a:t>
            </a:r>
            <a:r>
              <a:rPr lang="en-US" dirty="0" err="1"/>
              <a:t>DataSet</a:t>
            </a:r>
            <a:r>
              <a:rPr lang="en-US" dirty="0"/>
              <a:t> with a specified </a:t>
            </a:r>
            <a:r>
              <a:rPr lang="en-US" dirty="0" err="1"/>
              <a:t>DataSet</a:t>
            </a:r>
            <a:r>
              <a:rPr lang="en-US" dirty="0"/>
              <a:t>. </a:t>
            </a:r>
          </a:p>
          <a:p>
            <a:r>
              <a:rPr lang="en-US" dirty="0"/>
              <a:t>Reset()- Resets the </a:t>
            </a:r>
            <a:r>
              <a:rPr lang="en-US" dirty="0" err="1"/>
              <a:t>DataSet</a:t>
            </a:r>
            <a:r>
              <a:rPr lang="en-US" dirty="0"/>
              <a:t> to its original state. Subclasses should override Reset to restore a </a:t>
            </a:r>
            <a:r>
              <a:rPr lang="en-US" dirty="0" err="1"/>
              <a:t>DataSet</a:t>
            </a:r>
            <a:r>
              <a:rPr lang="en-US" dirty="0"/>
              <a:t> to its original state. </a:t>
            </a:r>
          </a:p>
          <a:p>
            <a:endParaRPr lang="en-US" dirty="0"/>
          </a:p>
        </p:txBody>
      </p:sp>
      <p:sp>
        <p:nvSpPr>
          <p:cNvPr id="3" name="Slide Image Placeholder 2"/>
          <p:cNvSpPr>
            <a:spLocks noGrp="1" noRot="1" noChangeAspect="1"/>
          </p:cNvSpPr>
          <p:nvPr>
            <p:ph type="sldImg"/>
          </p:nvPr>
        </p:nvSpPr>
        <p:spPr>
          <a:xfrm>
            <a:off x="1911350" y="720725"/>
            <a:ext cx="4800600" cy="3600450"/>
          </a:xfrm>
        </p:spPr>
      </p:sp>
    </p:spTree>
    <p:extLst>
      <p:ext uri="{BB962C8B-B14F-4D97-AF65-F5344CB8AC3E}">
        <p14:creationId xmlns:p14="http://schemas.microsoft.com/office/powerpoint/2010/main" val="3813656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243340078"/>
      </p:ext>
    </p:extLst>
  </p:cSld>
  <p:clrMapOvr>
    <a:masterClrMapping/>
  </p:clrMapOvr>
  <p:hf sldNum="0" hdr="0" dt="0"/>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a:extLst>
              <a:ext uri="{FF2B5EF4-FFF2-40B4-BE49-F238E27FC236}">
                <a16:creationId xmlns:a16="http://schemas.microsoft.com/office/drawing/2014/main" id="{03B3AD9C-3490-4F6D-8C86-DA4E26702A6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53468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922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567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CE8EFB20-663B-4E09-A8DE-DF3BEBC769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331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15459D25-79F1-4B45-864F-9268A10508C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5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0032DAD-6A3B-45ED-BB8C-ACD8820541B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5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388049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Autofit/>
          </a:bodyPr>
          <a:lstStyle/>
          <a:p>
            <a:r>
              <a:rPr lang="en-US" dirty="0"/>
              <a:t>ADO.NET 4.5</a:t>
            </a:r>
            <a:endParaRPr lang="en-US" dirty="0">
              <a:solidFill>
                <a:schemeClr val="tx2"/>
              </a:solidFill>
            </a:endParaRPr>
          </a:p>
        </p:txBody>
      </p:sp>
      <p:sp>
        <p:nvSpPr>
          <p:cNvPr id="12" name="Subtitle 11"/>
          <p:cNvSpPr>
            <a:spLocks noGrp="1"/>
          </p:cNvSpPr>
          <p:nvPr>
            <p:ph type="subTitle" idx="1"/>
          </p:nvPr>
        </p:nvSpPr>
        <p:spPr>
          <a:xfrm>
            <a:off x="305991" y="3932560"/>
            <a:ext cx="4045292" cy="1223963"/>
          </a:xfrm>
        </p:spPr>
        <p:txBody>
          <a:bodyPr>
            <a:noAutofit/>
          </a:bodyPr>
          <a:lstStyle/>
          <a:p>
            <a:pPr algn="l"/>
            <a:r>
              <a:rPr lang="en-US" sz="2400" b="0" dirty="0">
                <a:ea typeface="ＭＳ Ｐゴシック" pitchFamily="34" charset="-128"/>
              </a:rPr>
              <a:t>Lesson 03 : Working with disconnected architecture</a:t>
            </a:r>
          </a:p>
        </p:txBody>
      </p:sp>
    </p:spTree>
    <p:extLst>
      <p:ext uri="{BB962C8B-B14F-4D97-AF65-F5344CB8AC3E}">
        <p14:creationId xmlns:p14="http://schemas.microsoft.com/office/powerpoint/2010/main" val="2284826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3.1: Creating and Using </a:t>
            </a:r>
            <a:r>
              <a:rPr lang="en-US" sz="1200" dirty="0" err="1"/>
              <a:t>DataSet</a:t>
            </a:r>
            <a:r>
              <a:rPr lang="en-US" sz="1200" dirty="0"/>
              <a:t> to retrieve Data</a:t>
            </a:r>
            <a:br>
              <a:rPr lang="en-US" dirty="0"/>
            </a:br>
            <a:r>
              <a:rPr lang="en-US" dirty="0"/>
              <a:t>Demo</a:t>
            </a:r>
          </a:p>
        </p:txBody>
      </p:sp>
      <p:sp>
        <p:nvSpPr>
          <p:cNvPr id="15" name="Content Placeholder 14"/>
          <p:cNvSpPr>
            <a:spLocks noGrp="1"/>
          </p:cNvSpPr>
          <p:nvPr>
            <p:ph idx="1"/>
          </p:nvPr>
        </p:nvSpPr>
        <p:spPr/>
        <p:txBody>
          <a:bodyPr/>
          <a:lstStyle/>
          <a:p>
            <a:r>
              <a:rPr lang="en-US" dirty="0"/>
              <a:t>Using </a:t>
            </a:r>
            <a:r>
              <a:rPr lang="en-US" dirty="0" err="1"/>
              <a:t>DataSet</a:t>
            </a:r>
            <a:r>
              <a:rPr lang="en-US" dirty="0"/>
              <a:t> and </a:t>
            </a:r>
            <a:r>
              <a:rPr lang="en-US" dirty="0" err="1"/>
              <a:t>DataAdapter</a:t>
            </a:r>
            <a:endParaRPr lang="en-US" dirty="0"/>
          </a:p>
          <a:p>
            <a:endParaRPr lang="en-US" dirty="0"/>
          </a:p>
        </p:txBody>
      </p:sp>
    </p:spTree>
    <p:extLst>
      <p:ext uri="{BB962C8B-B14F-4D97-AF65-F5344CB8AC3E}">
        <p14:creationId xmlns:p14="http://schemas.microsoft.com/office/powerpoint/2010/main" val="220120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What is Typed Data Set?</a:t>
            </a:r>
          </a:p>
        </p:txBody>
      </p:sp>
      <p:sp>
        <p:nvSpPr>
          <p:cNvPr id="3" name="Content Placeholder 2"/>
          <p:cNvSpPr>
            <a:spLocks noGrp="1"/>
          </p:cNvSpPr>
          <p:nvPr>
            <p:ph idx="1"/>
          </p:nvPr>
        </p:nvSpPr>
        <p:spPr/>
        <p:txBody>
          <a:bodyPr/>
          <a:lstStyle/>
          <a:p>
            <a:r>
              <a:rPr lang="en-US" dirty="0"/>
              <a:t>Typed </a:t>
            </a:r>
            <a:r>
              <a:rPr lang="en-US" dirty="0" err="1"/>
              <a:t>DataSets</a:t>
            </a:r>
            <a:r>
              <a:rPr lang="en-US" dirty="0"/>
              <a:t> are a collection of classes that inherit from the </a:t>
            </a:r>
            <a:r>
              <a:rPr lang="en-US" dirty="0" err="1"/>
              <a:t>DataSet,DataTable</a:t>
            </a:r>
            <a:r>
              <a:rPr lang="en-US" dirty="0"/>
              <a:t>, and </a:t>
            </a:r>
            <a:r>
              <a:rPr lang="en-US" dirty="0" err="1"/>
              <a:t>DataRow</a:t>
            </a:r>
            <a:r>
              <a:rPr lang="en-US" dirty="0"/>
              <a:t> classes</a:t>
            </a:r>
          </a:p>
          <a:p>
            <a:endParaRPr lang="en-US" dirty="0"/>
          </a:p>
          <a:p>
            <a:r>
              <a:rPr lang="en-US" dirty="0"/>
              <a:t>They provide additional properties, methods, and events based on the </a:t>
            </a:r>
            <a:r>
              <a:rPr lang="en-US" dirty="0" err="1"/>
              <a:t>DataSet</a:t>
            </a:r>
            <a:r>
              <a:rPr lang="en-US" dirty="0"/>
              <a:t> schema</a:t>
            </a:r>
          </a:p>
          <a:p>
            <a:endParaRPr lang="en-US" dirty="0"/>
          </a:p>
          <a:p>
            <a:r>
              <a:rPr lang="en-US" dirty="0"/>
              <a:t>These methods, properties, and events allow developer to retrieve column values, access parent and child records</a:t>
            </a:r>
          </a:p>
          <a:p>
            <a:endParaRPr lang="en-US" dirty="0"/>
          </a:p>
          <a:p>
            <a:r>
              <a:rPr lang="en-US" dirty="0"/>
              <a:t>It also facilitates us to find rows, and handle null column values</a:t>
            </a:r>
          </a:p>
          <a:p>
            <a:endParaRPr lang="en-US" dirty="0"/>
          </a:p>
        </p:txBody>
      </p:sp>
    </p:spTree>
    <p:extLst>
      <p:ext uri="{BB962C8B-B14F-4D97-AF65-F5344CB8AC3E}">
        <p14:creationId xmlns:p14="http://schemas.microsoft.com/office/powerpoint/2010/main" val="426195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What is </a:t>
            </a:r>
            <a:r>
              <a:rPr lang="en-US" dirty="0" err="1"/>
              <a:t>Untyped</a:t>
            </a:r>
            <a:r>
              <a:rPr lang="en-US" dirty="0"/>
              <a:t> Data Set?</a:t>
            </a:r>
          </a:p>
        </p:txBody>
      </p:sp>
      <p:sp>
        <p:nvSpPr>
          <p:cNvPr id="3" name="Content Placeholder 2"/>
          <p:cNvSpPr>
            <a:spLocks noGrp="1"/>
          </p:cNvSpPr>
          <p:nvPr>
            <p:ph idx="1"/>
          </p:nvPr>
        </p:nvSpPr>
        <p:spPr/>
        <p:txBody>
          <a:bodyPr/>
          <a:lstStyle/>
          <a:p>
            <a:r>
              <a:rPr lang="en-US" dirty="0"/>
              <a:t>An </a:t>
            </a:r>
            <a:r>
              <a:rPr lang="en-US" dirty="0" err="1"/>
              <a:t>untyped</a:t>
            </a:r>
            <a:r>
              <a:rPr lang="en-US" dirty="0"/>
              <a:t> dataset, has no corresponding built-in schema</a:t>
            </a:r>
          </a:p>
          <a:p>
            <a:endParaRPr lang="en-US" dirty="0"/>
          </a:p>
          <a:p>
            <a:r>
              <a:rPr lang="en-US" dirty="0"/>
              <a:t>As in a typed dataset, an </a:t>
            </a:r>
            <a:r>
              <a:rPr lang="en-US" dirty="0" err="1"/>
              <a:t>untyped</a:t>
            </a:r>
            <a:r>
              <a:rPr lang="en-US" dirty="0"/>
              <a:t> dataset contains tables, columns, and so on</a:t>
            </a:r>
          </a:p>
          <a:p>
            <a:endParaRPr lang="en-US" dirty="0"/>
          </a:p>
          <a:p>
            <a:r>
              <a:rPr lang="en-US" dirty="0"/>
              <a:t>But those are exposed only as collections</a:t>
            </a:r>
          </a:p>
          <a:p>
            <a:endParaRPr lang="en-US" dirty="0"/>
          </a:p>
          <a:p>
            <a:r>
              <a:rPr lang="en-US" dirty="0"/>
              <a:t>After manually creating the tables and other data elements in an </a:t>
            </a:r>
            <a:r>
              <a:rPr lang="en-US" dirty="0" err="1"/>
              <a:t>untyped</a:t>
            </a:r>
            <a:r>
              <a:rPr lang="en-US" dirty="0"/>
              <a:t> dataset, you can export the dataset's structure</a:t>
            </a:r>
          </a:p>
          <a:p>
            <a:endParaRPr lang="en-US" dirty="0"/>
          </a:p>
          <a:p>
            <a:r>
              <a:rPr lang="en-US" dirty="0"/>
              <a:t>You can use the dataset's </a:t>
            </a:r>
            <a:r>
              <a:rPr lang="en-US" dirty="0" err="1"/>
              <a:t>WriteXmlSchema</a:t>
            </a:r>
            <a:r>
              <a:rPr lang="en-US" dirty="0"/>
              <a:t> method to get the dataset structure as an xml schema</a:t>
            </a:r>
          </a:p>
          <a:p>
            <a:endParaRPr lang="en-US" dirty="0"/>
          </a:p>
          <a:p>
            <a:endParaRPr lang="en-US" dirty="0"/>
          </a:p>
        </p:txBody>
      </p:sp>
    </p:spTree>
    <p:extLst>
      <p:ext uri="{BB962C8B-B14F-4D97-AF65-F5344CB8AC3E}">
        <p14:creationId xmlns:p14="http://schemas.microsoft.com/office/powerpoint/2010/main" val="302685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When do you use Data Set?</a:t>
            </a:r>
          </a:p>
        </p:txBody>
      </p:sp>
      <p:sp>
        <p:nvSpPr>
          <p:cNvPr id="3" name="Content Placeholder 2"/>
          <p:cNvSpPr>
            <a:spLocks noGrp="1"/>
          </p:cNvSpPr>
          <p:nvPr>
            <p:ph idx="1"/>
          </p:nvPr>
        </p:nvSpPr>
        <p:spPr/>
        <p:txBody>
          <a:bodyPr/>
          <a:lstStyle/>
          <a:p>
            <a:r>
              <a:rPr lang="en-US" dirty="0"/>
              <a:t>Data Set should be used in the application when:</a:t>
            </a:r>
          </a:p>
          <a:p>
            <a:pPr lvl="1"/>
            <a:r>
              <a:rPr lang="en-US" dirty="0"/>
              <a:t>Navigating between multiple discrete results</a:t>
            </a:r>
          </a:p>
          <a:p>
            <a:pPr lvl="1"/>
            <a:r>
              <a:rPr lang="en-US" dirty="0"/>
              <a:t>Performing data manipulation from multiple sources</a:t>
            </a:r>
          </a:p>
          <a:p>
            <a:pPr lvl="1"/>
            <a:r>
              <a:rPr lang="en-US" dirty="0"/>
              <a:t>Reusing the same set of results to perform sorting, searching, and so on.</a:t>
            </a:r>
          </a:p>
          <a:p>
            <a:pPr lvl="2"/>
            <a:r>
              <a:rPr lang="en-US" dirty="0"/>
              <a:t>Caching the results improves performance</a:t>
            </a:r>
          </a:p>
          <a:p>
            <a:pPr lvl="1"/>
            <a:r>
              <a:rPr lang="en-US" dirty="0"/>
              <a:t>Using Typed Data Set to include type checking at design time</a:t>
            </a:r>
          </a:p>
          <a:p>
            <a:endParaRPr lang="en-US" dirty="0"/>
          </a:p>
        </p:txBody>
      </p:sp>
    </p:spTree>
    <p:extLst>
      <p:ext uri="{BB962C8B-B14F-4D97-AF65-F5344CB8AC3E}">
        <p14:creationId xmlns:p14="http://schemas.microsoft.com/office/powerpoint/2010/main" val="158161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7E345-C16E-4D06-89F6-93669EE85DD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43DAFA74-8901-4DE5-8ED8-CD9A40F319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935202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a:t>
            </a:r>
            <a:r>
              <a:rPr lang="en-US" sz="1200" dirty="0" err="1"/>
              <a:t>DataSet</a:t>
            </a:r>
            <a:r>
              <a:rPr lang="en-US" sz="1200" dirty="0"/>
              <a:t> to retrieve Data</a:t>
            </a:r>
            <a:br>
              <a:rPr lang="en-US" dirty="0"/>
            </a:br>
            <a:r>
              <a:rPr lang="en-US" dirty="0" err="1"/>
              <a:t>Data</a:t>
            </a:r>
            <a:r>
              <a:rPr lang="en-US" dirty="0"/>
              <a:t> Table</a:t>
            </a:r>
          </a:p>
        </p:txBody>
      </p:sp>
      <p:sp>
        <p:nvSpPr>
          <p:cNvPr id="3" name="Content Placeholder 2"/>
          <p:cNvSpPr>
            <a:spLocks noGrp="1"/>
          </p:cNvSpPr>
          <p:nvPr>
            <p:ph idx="1"/>
          </p:nvPr>
        </p:nvSpPr>
        <p:spPr/>
        <p:txBody>
          <a:bodyPr/>
          <a:lstStyle/>
          <a:p>
            <a:r>
              <a:rPr lang="en-US" dirty="0"/>
              <a:t>A Data Table represents one table of in-memory relational data</a:t>
            </a:r>
          </a:p>
          <a:p>
            <a:pPr marL="0" indent="0">
              <a:buNone/>
            </a:pPr>
            <a:r>
              <a:rPr lang="en-US" dirty="0"/>
              <a:t>    Example :</a:t>
            </a:r>
          </a:p>
          <a:p>
            <a:endParaRPr lang="en-US" dirty="0"/>
          </a:p>
          <a:p>
            <a:endParaRPr lang="en-US" dirty="0"/>
          </a:p>
        </p:txBody>
      </p:sp>
      <p:sp>
        <p:nvSpPr>
          <p:cNvPr id="16393" name="AutoShape 9"/>
          <p:cNvSpPr>
            <a:spLocks noChangeArrowheads="1"/>
          </p:cNvSpPr>
          <p:nvPr/>
        </p:nvSpPr>
        <p:spPr bwMode="auto">
          <a:xfrm>
            <a:off x="671513" y="2615403"/>
            <a:ext cx="7848600" cy="2747829"/>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err="1">
                <a:latin typeface="+mj-lt"/>
                <a:cs typeface="Arial" pitchFamily="34" charset="0"/>
              </a:rPr>
              <a:t>DataTable</a:t>
            </a:r>
            <a:r>
              <a:rPr lang="en-US" sz="1600" dirty="0">
                <a:latin typeface="+mj-lt"/>
                <a:cs typeface="Arial" pitchFamily="34" charset="0"/>
              </a:rPr>
              <a:t> ordersTable = new DataTable("Orders");</a:t>
            </a:r>
          </a:p>
          <a:p>
            <a:pPr lvl="1" algn="l">
              <a:lnSpc>
                <a:spcPct val="135000"/>
              </a:lnSpc>
            </a:pPr>
            <a:r>
              <a:rPr lang="en-US" sz="1600" dirty="0">
                <a:latin typeface="+mj-lt"/>
                <a:cs typeface="Arial" pitchFamily="34" charset="0"/>
              </a:rPr>
              <a:t>ordersTable.Columns.Add("OrderID");</a:t>
            </a:r>
          </a:p>
          <a:p>
            <a:pPr lvl="1" algn="l">
              <a:lnSpc>
                <a:spcPct val="135000"/>
              </a:lnSpc>
            </a:pPr>
            <a:r>
              <a:rPr lang="en-US" sz="1600" dirty="0">
                <a:latin typeface="+mj-lt"/>
                <a:cs typeface="Arial" pitchFamily="34" charset="0"/>
              </a:rPr>
              <a:t>ordersTable.Columns.Add("OrderQuantity");</a:t>
            </a:r>
          </a:p>
          <a:p>
            <a:pPr lvl="1" algn="l">
              <a:lnSpc>
                <a:spcPct val="135000"/>
              </a:lnSpc>
            </a:pPr>
            <a:r>
              <a:rPr lang="en-US" sz="1600" dirty="0">
                <a:latin typeface="+mj-lt"/>
                <a:cs typeface="Arial" pitchFamily="34" charset="0"/>
              </a:rPr>
              <a:t>ordersTable.Columns.Add("CustID");</a:t>
            </a:r>
          </a:p>
          <a:p>
            <a:pPr lvl="1" algn="l">
              <a:lnSpc>
                <a:spcPct val="135000"/>
              </a:lnSpc>
            </a:pPr>
            <a:r>
              <a:rPr lang="en-US" sz="1600" dirty="0">
                <a:latin typeface="+mj-lt"/>
                <a:cs typeface="Arial" pitchFamily="34" charset="0"/>
              </a:rPr>
              <a:t>DataColumn dc= new DataColumn 			  		               (ordersTable.Columns("OrderID“); ordersTable.PrimaryKey = dc</a:t>
            </a:r>
            <a:r>
              <a:rPr lang="en-US" sz="1600" b="1" dirty="0">
                <a:latin typeface="+mj-lt"/>
                <a:cs typeface="Arial" pitchFamily="34" charset="0"/>
              </a:rPr>
              <a:t>)</a:t>
            </a:r>
            <a:r>
              <a:rPr lang="en-US" sz="1600" dirty="0">
                <a:latin typeface="+mj-lt"/>
                <a:cs typeface="Arial" pitchFamily="34" charset="0"/>
              </a:rPr>
              <a:t>;</a:t>
            </a:r>
          </a:p>
        </p:txBody>
      </p:sp>
    </p:spTree>
    <p:extLst>
      <p:ext uri="{BB962C8B-B14F-4D97-AF65-F5344CB8AC3E}">
        <p14:creationId xmlns:p14="http://schemas.microsoft.com/office/powerpoint/2010/main" val="124248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Table Members</a:t>
            </a:r>
          </a:p>
        </p:txBody>
      </p:sp>
      <p:sp>
        <p:nvSpPr>
          <p:cNvPr id="3" name="Content Placeholder 2"/>
          <p:cNvSpPr>
            <a:spLocks noGrp="1"/>
          </p:cNvSpPr>
          <p:nvPr>
            <p:ph idx="1"/>
          </p:nvPr>
        </p:nvSpPr>
        <p:spPr/>
        <p:txBody>
          <a:bodyPr/>
          <a:lstStyle/>
          <a:p>
            <a:r>
              <a:rPr lang="en-US" dirty="0"/>
              <a:t>These are some of the members exposed by Data Table:</a:t>
            </a:r>
          </a:p>
          <a:p>
            <a:endParaRPr lang="en-US" dirty="0"/>
          </a:p>
          <a:p>
            <a:endParaRPr lang="en-US" dirty="0"/>
          </a:p>
        </p:txBody>
      </p:sp>
      <p:graphicFrame>
        <p:nvGraphicFramePr>
          <p:cNvPr id="227333" name="Group 5"/>
          <p:cNvGraphicFramePr>
            <a:graphicFrameLocks noGrp="1"/>
          </p:cNvGraphicFramePr>
          <p:nvPr>
            <p:extLst>
              <p:ext uri="{D42A27DB-BD31-4B8C-83A1-F6EECF244321}">
                <p14:modId xmlns:p14="http://schemas.microsoft.com/office/powerpoint/2010/main" val="2774069270"/>
              </p:ext>
            </p:extLst>
          </p:nvPr>
        </p:nvGraphicFramePr>
        <p:xfrm>
          <a:off x="457200" y="2057400"/>
          <a:ext cx="8296275" cy="2382838"/>
        </p:xfrm>
        <a:graphic>
          <a:graphicData uri="http://schemas.openxmlformats.org/drawingml/2006/table">
            <a:tbl>
              <a:tblPr bandRow="1">
                <a:tableStyleId>{284E427A-3D55-4303-BF80-6455036E1DE7}</a:tableStyleId>
              </a:tblPr>
              <a:tblGrid>
                <a:gridCol w="3635375">
                  <a:extLst>
                    <a:ext uri="{9D8B030D-6E8A-4147-A177-3AD203B41FA5}">
                      <a16:colId xmlns:a16="http://schemas.microsoft.com/office/drawing/2014/main" val="20000"/>
                    </a:ext>
                  </a:extLst>
                </a:gridCol>
                <a:gridCol w="4660900">
                  <a:extLst>
                    <a:ext uri="{9D8B030D-6E8A-4147-A177-3AD203B41FA5}">
                      <a16:colId xmlns:a16="http://schemas.microsoft.com/office/drawing/2014/main" val="20001"/>
                    </a:ext>
                  </a:extLst>
                </a:gridCol>
              </a:tblGrid>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ChildRelations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a:t>Columns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0"/>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a:t>Constraints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DataSet</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1"/>
                  </a:ext>
                </a:extLst>
              </a:tr>
              <a:tr h="477838">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ParentRelations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PrimaryKey</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2"/>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a:t>Rows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TableName</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3"/>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err="1"/>
                        <a:t>NewRow</a:t>
                      </a:r>
                      <a:r>
                        <a:rPr lang="en-US" sz="1600" dirty="0"/>
                        <a:t>() </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lang="en-US" sz="1600" dirty="0"/>
                        <a:t>Select()</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881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Column</a:t>
            </a:r>
          </a:p>
        </p:txBody>
      </p:sp>
      <p:sp>
        <p:nvSpPr>
          <p:cNvPr id="3" name="Content Placeholder 2"/>
          <p:cNvSpPr>
            <a:spLocks noGrp="1"/>
          </p:cNvSpPr>
          <p:nvPr>
            <p:ph idx="1"/>
          </p:nvPr>
        </p:nvSpPr>
        <p:spPr/>
        <p:txBody>
          <a:bodyPr/>
          <a:lstStyle/>
          <a:p>
            <a:r>
              <a:rPr lang="en-US" dirty="0"/>
              <a:t>The Data Column defines the schema for a single column in a Data Table</a:t>
            </a:r>
          </a:p>
          <a:p>
            <a:endParaRPr lang="en-US" dirty="0"/>
          </a:p>
          <a:p>
            <a:r>
              <a:rPr lang="en-US" dirty="0"/>
              <a:t>The Data Table schema is defined by a collection of columns in the table along with any constraints</a:t>
            </a:r>
          </a:p>
          <a:p>
            <a:r>
              <a:rPr lang="en-US" dirty="0"/>
              <a:t>Example :</a:t>
            </a:r>
          </a:p>
          <a:p>
            <a:endParaRPr lang="en-US" dirty="0"/>
          </a:p>
        </p:txBody>
      </p:sp>
      <p:sp>
        <p:nvSpPr>
          <p:cNvPr id="18442" name="AutoShape 10"/>
          <p:cNvSpPr>
            <a:spLocks noChangeArrowheads="1"/>
          </p:cNvSpPr>
          <p:nvPr/>
        </p:nvSpPr>
        <p:spPr bwMode="auto">
          <a:xfrm>
            <a:off x="671513" y="3767928"/>
            <a:ext cx="7848600" cy="1759415"/>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a:latin typeface="+mj-lt"/>
                <a:cs typeface="Arial" pitchFamily="34" charset="0"/>
              </a:rPr>
              <a:t>// create the column and set the name and data type using properties</a:t>
            </a:r>
          </a:p>
          <a:p>
            <a:pPr lvl="1" algn="l">
              <a:lnSpc>
                <a:spcPct val="135000"/>
              </a:lnSpc>
            </a:pPr>
            <a:r>
              <a:rPr lang="en-US" sz="1600" dirty="0">
                <a:latin typeface="+mj-lt"/>
                <a:cs typeface="Arial" pitchFamily="34" charset="0"/>
              </a:rPr>
              <a:t> DataColumn col = new DataColumn();</a:t>
            </a:r>
          </a:p>
          <a:p>
            <a:pPr lvl="1" algn="l">
              <a:lnSpc>
                <a:spcPct val="135000"/>
              </a:lnSpc>
            </a:pPr>
            <a:r>
              <a:rPr lang="en-US" sz="1600" dirty="0">
                <a:latin typeface="+mj-lt"/>
                <a:cs typeface="Arial" pitchFamily="34" charset="0"/>
              </a:rPr>
              <a:t>col.ColumnName = "MyTextColumn";</a:t>
            </a:r>
          </a:p>
          <a:p>
            <a:pPr lvl="1" algn="l">
              <a:lnSpc>
                <a:spcPct val="135000"/>
              </a:lnSpc>
            </a:pPr>
            <a:r>
              <a:rPr lang="en-US" sz="1600" dirty="0">
                <a:latin typeface="+mj-lt"/>
                <a:cs typeface="Arial" pitchFamily="34" charset="0"/>
              </a:rPr>
              <a:t>col.DataType = typeof(System.String);</a:t>
            </a:r>
          </a:p>
        </p:txBody>
      </p:sp>
    </p:spTree>
    <p:extLst>
      <p:ext uri="{BB962C8B-B14F-4D97-AF65-F5344CB8AC3E}">
        <p14:creationId xmlns:p14="http://schemas.microsoft.com/office/powerpoint/2010/main" val="2420933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Row</a:t>
            </a:r>
          </a:p>
        </p:txBody>
      </p:sp>
      <p:sp>
        <p:nvSpPr>
          <p:cNvPr id="3" name="Content Placeholder 2"/>
          <p:cNvSpPr>
            <a:spLocks noGrp="1"/>
          </p:cNvSpPr>
          <p:nvPr>
            <p:ph idx="1"/>
          </p:nvPr>
        </p:nvSpPr>
        <p:spPr/>
        <p:txBody>
          <a:bodyPr/>
          <a:lstStyle/>
          <a:p>
            <a:r>
              <a:rPr lang="en-US" dirty="0"/>
              <a:t>The Data Row class represents a single row of data in the Data Table</a:t>
            </a:r>
          </a:p>
          <a:p>
            <a:r>
              <a:rPr lang="en-US" dirty="0"/>
              <a:t>The Data Row class can retrieve, update, insert, and delete a row of data from the Data Table</a:t>
            </a:r>
          </a:p>
          <a:p>
            <a:r>
              <a:rPr lang="en-US" dirty="0"/>
              <a:t>Using the Data Row class, each column value for the row can be accessed</a:t>
            </a:r>
          </a:p>
          <a:p>
            <a:pPr marL="0" indent="0">
              <a:buNone/>
            </a:pPr>
            <a:r>
              <a:rPr lang="en-US" dirty="0"/>
              <a:t>  Example :</a:t>
            </a:r>
          </a:p>
          <a:p>
            <a:endParaRPr lang="en-US" dirty="0"/>
          </a:p>
        </p:txBody>
      </p:sp>
      <p:sp>
        <p:nvSpPr>
          <p:cNvPr id="19466" name="AutoShape 10"/>
          <p:cNvSpPr>
            <a:spLocks noChangeArrowheads="1"/>
          </p:cNvSpPr>
          <p:nvPr/>
        </p:nvSpPr>
        <p:spPr bwMode="auto">
          <a:xfrm>
            <a:off x="671513" y="4170536"/>
            <a:ext cx="7848600" cy="1643410"/>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a:latin typeface="+mj-lt"/>
                <a:cs typeface="Arial" pitchFamily="34" charset="0"/>
              </a:rPr>
              <a:t>DataRow row = dt.NewRow();</a:t>
            </a:r>
          </a:p>
          <a:p>
            <a:pPr lvl="1" algn="l">
              <a:lnSpc>
                <a:spcPct val="135000"/>
              </a:lnSpc>
            </a:pPr>
            <a:r>
              <a:rPr lang="en-US" sz="1600" dirty="0">
                <a:latin typeface="+mj-lt"/>
                <a:cs typeface="Arial" pitchFamily="34" charset="0"/>
              </a:rPr>
              <a:t>row[ "MyColumn"] = "Item 1";</a:t>
            </a:r>
          </a:p>
          <a:p>
            <a:pPr lvl="1" algn="l">
              <a:lnSpc>
                <a:spcPct val="135000"/>
              </a:lnSpc>
            </a:pPr>
            <a:r>
              <a:rPr lang="en-US" sz="1600" dirty="0">
                <a:latin typeface="+mj-lt"/>
                <a:cs typeface="Arial" pitchFamily="34" charset="0"/>
              </a:rPr>
              <a:t>/ /add the row to the table </a:t>
            </a:r>
          </a:p>
          <a:p>
            <a:pPr lvl="1" algn="l">
              <a:lnSpc>
                <a:spcPct val="135000"/>
              </a:lnSpc>
            </a:pPr>
            <a:r>
              <a:rPr lang="en-US" sz="1600" dirty="0">
                <a:latin typeface="+mj-lt"/>
                <a:cs typeface="Arial" pitchFamily="34" charset="0"/>
              </a:rPr>
              <a:t>Rows. Add(row);</a:t>
            </a:r>
          </a:p>
        </p:txBody>
      </p:sp>
    </p:spTree>
    <p:extLst>
      <p:ext uri="{BB962C8B-B14F-4D97-AF65-F5344CB8AC3E}">
        <p14:creationId xmlns:p14="http://schemas.microsoft.com/office/powerpoint/2010/main" val="153832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Row State</a:t>
            </a:r>
          </a:p>
        </p:txBody>
      </p:sp>
      <p:sp>
        <p:nvSpPr>
          <p:cNvPr id="3" name="Content Placeholder 2"/>
          <p:cNvSpPr>
            <a:spLocks noGrp="1"/>
          </p:cNvSpPr>
          <p:nvPr>
            <p:ph idx="1"/>
          </p:nvPr>
        </p:nvSpPr>
        <p:spPr/>
        <p:txBody>
          <a:bodyPr/>
          <a:lstStyle/>
          <a:p>
            <a:r>
              <a:rPr lang="en-US" dirty="0"/>
              <a:t>The Row State property is used by ADO.NET to track the changes that have been made to a Data Row</a:t>
            </a:r>
          </a:p>
          <a:p>
            <a:endParaRPr lang="en-US" dirty="0"/>
          </a:p>
          <a:p>
            <a:r>
              <a:rPr lang="en-US" dirty="0"/>
              <a:t>The Row State property indicates whether the row belongs to a table</a:t>
            </a:r>
          </a:p>
          <a:p>
            <a:endParaRPr lang="en-US" dirty="0"/>
          </a:p>
          <a:p>
            <a:r>
              <a:rPr lang="en-US" dirty="0"/>
              <a:t>It also gives you an insight whether it's a row which is newly inserted, modified, deleted, or unchanged </a:t>
            </a:r>
          </a:p>
          <a:p>
            <a:endParaRPr lang="en-US" dirty="0"/>
          </a:p>
          <a:p>
            <a:r>
              <a:rPr lang="en-US" dirty="0"/>
              <a:t>The value of the Row State depends on two factors:</a:t>
            </a:r>
          </a:p>
          <a:p>
            <a:pPr lvl="1"/>
            <a:r>
              <a:rPr lang="en-US" dirty="0"/>
              <a:t>The kind of operation has been performed on the row</a:t>
            </a:r>
          </a:p>
          <a:p>
            <a:pPr lvl="1"/>
            <a:r>
              <a:rPr lang="en-US" dirty="0"/>
              <a:t>Whether Accept Changes has been called on the Data Row</a:t>
            </a:r>
          </a:p>
          <a:p>
            <a:endParaRPr lang="en-US" dirty="0"/>
          </a:p>
        </p:txBody>
      </p:sp>
    </p:spTree>
    <p:extLst>
      <p:ext uri="{BB962C8B-B14F-4D97-AF65-F5344CB8AC3E}">
        <p14:creationId xmlns:p14="http://schemas.microsoft.com/office/powerpoint/2010/main" val="218091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In this lesson, you will learn:</a:t>
            </a:r>
          </a:p>
          <a:p>
            <a:pPr lvl="1"/>
            <a:r>
              <a:rPr lang="en-US" dirty="0"/>
              <a:t>Creation and use of Data Set to retrieve data</a:t>
            </a:r>
          </a:p>
          <a:p>
            <a:pPr lvl="1"/>
            <a:r>
              <a:rPr lang="en-US" dirty="0"/>
              <a:t>Manipulation of database using Data Set</a:t>
            </a:r>
          </a:p>
          <a:p>
            <a:pPr lvl="1"/>
            <a:r>
              <a:rPr lang="en-US" dirty="0"/>
              <a:t>Implementing Transactions in ADO.NET</a:t>
            </a:r>
          </a:p>
          <a:p>
            <a:endParaRPr lang="en-US" dirty="0"/>
          </a:p>
        </p:txBody>
      </p:sp>
    </p:spTree>
    <p:extLst>
      <p:ext uri="{BB962C8B-B14F-4D97-AF65-F5344CB8AC3E}">
        <p14:creationId xmlns:p14="http://schemas.microsoft.com/office/powerpoint/2010/main" val="3667044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219478-B0E0-4CC2-A05B-838F8F1579D7}"/>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E9388902-6102-49BE-88D7-2AD03B9D01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770525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3.1: Creating and Using Data Set to retrieve Data</a:t>
            </a:r>
            <a:br>
              <a:rPr lang="en-US" dirty="0"/>
            </a:br>
            <a:r>
              <a:rPr lang="en-US" dirty="0"/>
              <a:t>Demo</a:t>
            </a:r>
          </a:p>
        </p:txBody>
      </p:sp>
      <p:sp>
        <p:nvSpPr>
          <p:cNvPr id="15" name="Content Placeholder 14"/>
          <p:cNvSpPr>
            <a:spLocks noGrp="1"/>
          </p:cNvSpPr>
          <p:nvPr>
            <p:ph idx="1"/>
          </p:nvPr>
        </p:nvSpPr>
        <p:spPr/>
        <p:txBody>
          <a:bodyPr/>
          <a:lstStyle/>
          <a:p>
            <a:r>
              <a:rPr lang="en-US" dirty="0"/>
              <a:t>Understanding Row State</a:t>
            </a:r>
          </a:p>
          <a:p>
            <a:endParaRPr lang="en-US" dirty="0"/>
          </a:p>
        </p:txBody>
      </p:sp>
    </p:spTree>
    <p:extLst>
      <p:ext uri="{BB962C8B-B14F-4D97-AF65-F5344CB8AC3E}">
        <p14:creationId xmlns:p14="http://schemas.microsoft.com/office/powerpoint/2010/main" val="168696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Specifying Constraints</a:t>
            </a:r>
          </a:p>
        </p:txBody>
      </p:sp>
      <p:sp>
        <p:nvSpPr>
          <p:cNvPr id="3" name="Content Placeholder 2"/>
          <p:cNvSpPr>
            <a:spLocks noGrp="1"/>
          </p:cNvSpPr>
          <p:nvPr>
            <p:ph idx="1"/>
          </p:nvPr>
        </p:nvSpPr>
        <p:spPr/>
        <p:txBody>
          <a:bodyPr/>
          <a:lstStyle/>
          <a:p>
            <a:r>
              <a:rPr lang="en-US" dirty="0"/>
              <a:t>Constraints can be specified to enforce restrictions on the data in a Data Table</a:t>
            </a:r>
          </a:p>
          <a:p>
            <a:endParaRPr lang="en-US" dirty="0"/>
          </a:p>
          <a:p>
            <a:r>
              <a:rPr lang="en-US" dirty="0"/>
              <a:t>It helps in maintaining the integrity of the data which is stored in the Data Table </a:t>
            </a:r>
          </a:p>
          <a:p>
            <a:endParaRPr lang="en-US" dirty="0"/>
          </a:p>
          <a:p>
            <a:r>
              <a:rPr lang="en-US" dirty="0"/>
              <a:t>It is an automatic rule, applied to a column or related columns, that determines the action when the value of a row is altered</a:t>
            </a:r>
          </a:p>
          <a:p>
            <a:endParaRPr lang="en-US" dirty="0"/>
          </a:p>
          <a:p>
            <a:r>
              <a:rPr lang="en-US" dirty="0"/>
              <a:t>There are two kinds of constraints in ADO.NET :  </a:t>
            </a:r>
          </a:p>
          <a:p>
            <a:pPr lvl="1"/>
            <a:r>
              <a:rPr lang="en-US" dirty="0"/>
              <a:t>Foreign Key Constraint and the Unique Constraint</a:t>
            </a:r>
          </a:p>
          <a:p>
            <a:endParaRPr lang="en-US" dirty="0"/>
          </a:p>
        </p:txBody>
      </p:sp>
    </p:spTree>
    <p:extLst>
      <p:ext uri="{BB962C8B-B14F-4D97-AF65-F5344CB8AC3E}">
        <p14:creationId xmlns:p14="http://schemas.microsoft.com/office/powerpoint/2010/main" val="97841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AutoShape 8"/>
          <p:cNvSpPr>
            <a:spLocks noChangeArrowheads="1"/>
          </p:cNvSpPr>
          <p:nvPr/>
        </p:nvSpPr>
        <p:spPr bwMode="auto">
          <a:xfrm>
            <a:off x="395741" y="2094835"/>
            <a:ext cx="7848600" cy="2913893"/>
          </a:xfrm>
          <a:prstGeom prst="roundRect">
            <a:avLst>
              <a:gd name="adj" fmla="val 16667"/>
            </a:avLst>
          </a:prstGeom>
          <a:noFill/>
          <a:ln w="19050">
            <a:solidFill>
              <a:schemeClr val="tx1"/>
            </a:solidFill>
            <a:round/>
            <a:headEnd/>
            <a:tailEnd/>
          </a:ln>
          <a:effectLst/>
        </p:spPr>
        <p:txBody>
          <a:bodyPr anchor="ctr"/>
          <a:lstStyle/>
          <a:p>
            <a:pPr lvl="1" algn="l">
              <a:spcBef>
                <a:spcPct val="20000"/>
              </a:spcBef>
            </a:pPr>
            <a:r>
              <a:rPr lang="en-US" sz="1600" dirty="0">
                <a:latin typeface="+mj-lt"/>
                <a:cs typeface="Arial" pitchFamily="34" charset="0"/>
              </a:rPr>
              <a:t>ForeignKeyConstraint custOrderFK = new </a:t>
            </a:r>
          </a:p>
          <a:p>
            <a:pPr lvl="1" algn="l">
              <a:spcBef>
                <a:spcPct val="20000"/>
              </a:spcBef>
            </a:pPr>
            <a:r>
              <a:rPr lang="en-US" sz="1600" dirty="0">
                <a:latin typeface="+mj-lt"/>
                <a:cs typeface="Arial" pitchFamily="34" charset="0"/>
              </a:rPr>
              <a:t>	ForeignKeyConstraint("CustOrderFK", </a:t>
            </a:r>
          </a:p>
          <a:p>
            <a:pPr lvl="1" algn="l">
              <a:spcBef>
                <a:spcPct val="20000"/>
              </a:spcBef>
            </a:pPr>
            <a:r>
              <a:rPr lang="en-US" sz="1600" dirty="0">
                <a:latin typeface="+mj-lt"/>
                <a:cs typeface="Arial" pitchFamily="34" charset="0"/>
              </a:rPr>
              <a:t> custDS.Tables["CustTable"].Columns["CustomerID"],</a:t>
            </a:r>
          </a:p>
          <a:p>
            <a:pPr lvl="1" algn="l">
              <a:spcBef>
                <a:spcPct val="20000"/>
              </a:spcBef>
            </a:pPr>
            <a:r>
              <a:rPr lang="en-US" sz="1600" dirty="0">
                <a:latin typeface="+mj-lt"/>
                <a:cs typeface="Arial" pitchFamily="34" charset="0"/>
              </a:rPr>
              <a:t>             custDS.Tables["OrdersTable"].Columns["CustomerID"]);</a:t>
            </a:r>
          </a:p>
          <a:p>
            <a:pPr lvl="1" algn="l">
              <a:spcBef>
                <a:spcPct val="20000"/>
              </a:spcBef>
            </a:pPr>
            <a:r>
              <a:rPr lang="en-US" sz="1600" dirty="0">
                <a:latin typeface="+mj-lt"/>
                <a:cs typeface="Arial" pitchFamily="34" charset="0"/>
              </a:rPr>
              <a:t>// Cannot delete a customer value that has associated </a:t>
            </a:r>
          </a:p>
          <a:p>
            <a:pPr lvl="1" algn="l">
              <a:spcBef>
                <a:spcPct val="20000"/>
              </a:spcBef>
            </a:pPr>
            <a:r>
              <a:rPr lang="en-US" sz="1600" dirty="0">
                <a:latin typeface="+mj-lt"/>
                <a:cs typeface="Arial" pitchFamily="34" charset="0"/>
              </a:rPr>
              <a:t>//existing orders.</a:t>
            </a:r>
          </a:p>
          <a:p>
            <a:pPr lvl="1" algn="l">
              <a:spcBef>
                <a:spcPct val="20000"/>
              </a:spcBef>
            </a:pPr>
            <a:r>
              <a:rPr lang="en-US" sz="1600" dirty="0">
                <a:latin typeface="+mj-lt"/>
                <a:cs typeface="Arial" pitchFamily="34" charset="0"/>
              </a:rPr>
              <a:t>custOrderFK.DeleteRule = Rule.None; </a:t>
            </a:r>
          </a:p>
          <a:p>
            <a:pPr lvl="1" algn="l">
              <a:spcBef>
                <a:spcPct val="20000"/>
              </a:spcBef>
            </a:pPr>
            <a:r>
              <a:rPr lang="en-US" sz="1600" dirty="0">
                <a:latin typeface="+mj-lt"/>
                <a:cs typeface="Arial" pitchFamily="34" charset="0"/>
              </a:rPr>
              <a:t>custDS.Tables["OrdersTable"].Constraints.Add(custOrderFK);</a:t>
            </a:r>
          </a:p>
        </p:txBody>
      </p:sp>
      <p:sp>
        <p:nvSpPr>
          <p:cNvPr id="2" name="Title 1"/>
          <p:cNvSpPr>
            <a:spLocks noGrp="1"/>
          </p:cNvSpPr>
          <p:nvPr>
            <p:ph type="title"/>
          </p:nvPr>
        </p:nvSpPr>
        <p:spPr/>
        <p:txBody>
          <a:bodyPr/>
          <a:lstStyle/>
          <a:p>
            <a:r>
              <a:rPr lang="en-US" sz="1200" dirty="0"/>
              <a:t>3.1: Creating and Using Data Set to retrieve Data</a:t>
            </a:r>
            <a:br>
              <a:rPr lang="en-US" dirty="0"/>
            </a:br>
            <a:r>
              <a:rPr lang="en-US" dirty="0"/>
              <a:t>Specifying Constraints</a:t>
            </a:r>
          </a:p>
        </p:txBody>
      </p:sp>
      <p:sp>
        <p:nvSpPr>
          <p:cNvPr id="3" name="Content Placeholder 2"/>
          <p:cNvSpPr>
            <a:spLocks noGrp="1"/>
          </p:cNvSpPr>
          <p:nvPr>
            <p:ph idx="1"/>
          </p:nvPr>
        </p:nvSpPr>
        <p:spPr/>
        <p:txBody>
          <a:bodyPr/>
          <a:lstStyle/>
          <a:p>
            <a:r>
              <a:rPr lang="en-US" dirty="0"/>
              <a:t>Code Snippet</a:t>
            </a:r>
          </a:p>
          <a:p>
            <a:endParaRPr lang="en-US" dirty="0"/>
          </a:p>
        </p:txBody>
      </p:sp>
    </p:spTree>
    <p:extLst>
      <p:ext uri="{BB962C8B-B14F-4D97-AF65-F5344CB8AC3E}">
        <p14:creationId xmlns:p14="http://schemas.microsoft.com/office/powerpoint/2010/main" val="2201308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Relation</a:t>
            </a:r>
          </a:p>
        </p:txBody>
      </p:sp>
      <p:sp>
        <p:nvSpPr>
          <p:cNvPr id="3" name="Content Placeholder 2"/>
          <p:cNvSpPr>
            <a:spLocks noGrp="1"/>
          </p:cNvSpPr>
          <p:nvPr>
            <p:ph idx="1"/>
          </p:nvPr>
        </p:nvSpPr>
        <p:spPr/>
        <p:txBody>
          <a:bodyPr/>
          <a:lstStyle/>
          <a:p>
            <a:r>
              <a:rPr lang="en-US" dirty="0"/>
              <a:t>A Data Relation object represents relationship between two Data Table objects in a Data Set</a:t>
            </a:r>
          </a:p>
          <a:p>
            <a:endParaRPr lang="en-US" dirty="0"/>
          </a:p>
          <a:p>
            <a:r>
              <a:rPr lang="en-US" dirty="0"/>
              <a:t>A Data Set is like a database which might contain various interrelated tables</a:t>
            </a:r>
          </a:p>
          <a:p>
            <a:endParaRPr lang="en-US" dirty="0"/>
          </a:p>
          <a:p>
            <a:r>
              <a:rPr lang="en-US" dirty="0"/>
              <a:t>A Data Relation object lets you specify relations between various tables across tables</a:t>
            </a:r>
          </a:p>
          <a:p>
            <a:endParaRPr lang="en-US" dirty="0"/>
          </a:p>
          <a:p>
            <a:r>
              <a:rPr lang="en-US" dirty="0"/>
              <a:t>Its most logical equivalent is a foreign key specified between two tables in a database</a:t>
            </a:r>
          </a:p>
          <a:p>
            <a:endParaRPr lang="en-US" dirty="0"/>
          </a:p>
        </p:txBody>
      </p:sp>
    </p:spTree>
    <p:extLst>
      <p:ext uri="{BB962C8B-B14F-4D97-AF65-F5344CB8AC3E}">
        <p14:creationId xmlns:p14="http://schemas.microsoft.com/office/powerpoint/2010/main" val="40984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787899-F311-4114-81E7-839D8FA1A21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66DA0FE-10F6-4F45-B260-1931A958F0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66558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Relation</a:t>
            </a:r>
          </a:p>
        </p:txBody>
      </p:sp>
      <p:sp>
        <p:nvSpPr>
          <p:cNvPr id="3" name="Content Placeholder 2"/>
          <p:cNvSpPr>
            <a:spLocks noGrp="1"/>
          </p:cNvSpPr>
          <p:nvPr>
            <p:ph idx="1"/>
          </p:nvPr>
        </p:nvSpPr>
        <p:spPr/>
        <p:txBody>
          <a:bodyPr/>
          <a:lstStyle/>
          <a:p>
            <a:r>
              <a:rPr lang="en-US" dirty="0"/>
              <a:t>There is a slight difference between a Foreign Key Constraint and a Data Relation</a:t>
            </a:r>
          </a:p>
          <a:p>
            <a:r>
              <a:rPr lang="en-US" dirty="0"/>
              <a:t>Data Relation, along with validating data gives you an easy mechanism to browse parent and child rows in a Data Set</a:t>
            </a:r>
          </a:p>
          <a:p>
            <a:pPr marL="0" indent="0">
              <a:buNone/>
            </a:pPr>
            <a:r>
              <a:rPr lang="en-US" dirty="0"/>
              <a:t>   Example :</a:t>
            </a:r>
          </a:p>
          <a:p>
            <a:endParaRPr lang="en-US" dirty="0"/>
          </a:p>
        </p:txBody>
      </p:sp>
      <p:sp>
        <p:nvSpPr>
          <p:cNvPr id="27657" name="AutoShape 9"/>
          <p:cNvSpPr>
            <a:spLocks noChangeArrowheads="1"/>
          </p:cNvSpPr>
          <p:nvPr/>
        </p:nvSpPr>
        <p:spPr bwMode="auto">
          <a:xfrm>
            <a:off x="671513" y="3527952"/>
            <a:ext cx="7848600" cy="1905000"/>
          </a:xfrm>
          <a:prstGeom prst="roundRect">
            <a:avLst>
              <a:gd name="adj" fmla="val 16667"/>
            </a:avLst>
          </a:prstGeom>
          <a:noFill/>
          <a:ln w="19050">
            <a:solidFill>
              <a:schemeClr val="tx1"/>
            </a:solidFill>
            <a:round/>
            <a:headEnd/>
            <a:tailEnd/>
          </a:ln>
          <a:effectLst/>
        </p:spPr>
        <p:txBody>
          <a:bodyPr anchor="ctr"/>
          <a:lstStyle/>
          <a:p>
            <a:pPr lvl="1" algn="l">
              <a:spcBef>
                <a:spcPct val="20000"/>
              </a:spcBef>
            </a:pPr>
            <a:r>
              <a:rPr lang="en-US" sz="1600" dirty="0">
                <a:latin typeface="+mj-lt"/>
                <a:cs typeface="Arial" pitchFamily="34" charset="0"/>
              </a:rPr>
              <a:t>DataRelation custOrderRel =      </a:t>
            </a:r>
            <a:br>
              <a:rPr lang="en-US" sz="1600" dirty="0">
                <a:latin typeface="+mj-lt"/>
                <a:cs typeface="Arial" pitchFamily="34" charset="0"/>
              </a:rPr>
            </a:br>
            <a:r>
              <a:rPr lang="en-US" sz="1600" dirty="0">
                <a:latin typeface="+mj-lt"/>
                <a:cs typeface="Arial" pitchFamily="34" charset="0"/>
              </a:rPr>
              <a:t>custDS.Relations.Add("CustOrders",              </a:t>
            </a:r>
            <a:br>
              <a:rPr lang="en-US" sz="1600" dirty="0">
                <a:latin typeface="+mj-lt"/>
                <a:cs typeface="Arial" pitchFamily="34" charset="0"/>
              </a:rPr>
            </a:br>
            <a:r>
              <a:rPr lang="en-US" sz="1600" dirty="0">
                <a:latin typeface="+mj-lt"/>
                <a:cs typeface="Arial" pitchFamily="34" charset="0"/>
              </a:rPr>
              <a:t>custDS.Tables("Customers").Columns("CustomerID“),                     </a:t>
            </a:r>
            <a:br>
              <a:rPr lang="en-US" sz="1600" dirty="0">
                <a:latin typeface="+mj-lt"/>
                <a:cs typeface="Arial" pitchFamily="34" charset="0"/>
              </a:rPr>
            </a:br>
            <a:r>
              <a:rPr lang="en-US" sz="1600" dirty="0">
                <a:latin typeface="+mj-lt"/>
                <a:cs typeface="Arial" pitchFamily="34" charset="0"/>
              </a:rPr>
              <a:t>custDS.Tables("Orders").Columns("CustomerID"))</a:t>
            </a:r>
          </a:p>
          <a:p>
            <a:pPr lvl="1" algn="l">
              <a:spcBef>
                <a:spcPct val="20000"/>
              </a:spcBef>
            </a:pPr>
            <a:endParaRPr lang="en-US" sz="1600" dirty="0">
              <a:latin typeface="+mj-lt"/>
              <a:cs typeface="Arial" pitchFamily="34" charset="0"/>
            </a:endParaRPr>
          </a:p>
        </p:txBody>
      </p:sp>
    </p:spTree>
    <p:extLst>
      <p:ext uri="{BB962C8B-B14F-4D97-AF65-F5344CB8AC3E}">
        <p14:creationId xmlns:p14="http://schemas.microsoft.com/office/powerpoint/2010/main" val="164246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3.1: Creating and Using Data Set to retrieve Data</a:t>
            </a:r>
            <a:br>
              <a:rPr lang="en-US" dirty="0"/>
            </a:br>
            <a:r>
              <a:rPr lang="en-US" dirty="0"/>
              <a:t>Demo</a:t>
            </a:r>
          </a:p>
        </p:txBody>
      </p:sp>
      <p:sp>
        <p:nvSpPr>
          <p:cNvPr id="15" name="Content Placeholder 14"/>
          <p:cNvSpPr>
            <a:spLocks noGrp="1"/>
          </p:cNvSpPr>
          <p:nvPr>
            <p:ph idx="1"/>
          </p:nvPr>
        </p:nvSpPr>
        <p:spPr/>
        <p:txBody>
          <a:bodyPr/>
          <a:lstStyle/>
          <a:p>
            <a:r>
              <a:rPr lang="en-US" dirty="0"/>
              <a:t>Using the Data Relation object</a:t>
            </a:r>
          </a:p>
          <a:p>
            <a:endParaRPr lang="en-US" dirty="0"/>
          </a:p>
        </p:txBody>
      </p:sp>
    </p:spTree>
    <p:extLst>
      <p:ext uri="{BB962C8B-B14F-4D97-AF65-F5344CB8AC3E}">
        <p14:creationId xmlns:p14="http://schemas.microsoft.com/office/powerpoint/2010/main" val="3479494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3.1: Creating and Using Data Set to retrieve Data</a:t>
            </a:r>
            <a:br>
              <a:rPr lang="en-US" dirty="0"/>
            </a:br>
            <a:r>
              <a:rPr lang="en-US" dirty="0"/>
              <a:t>What are Data Views?</a:t>
            </a:r>
          </a:p>
        </p:txBody>
      </p:sp>
      <p:sp>
        <p:nvSpPr>
          <p:cNvPr id="3" name="Content Placeholder 2"/>
          <p:cNvSpPr>
            <a:spLocks noGrp="1"/>
          </p:cNvSpPr>
          <p:nvPr>
            <p:ph idx="1"/>
          </p:nvPr>
        </p:nvSpPr>
        <p:spPr/>
        <p:txBody>
          <a:bodyPr/>
          <a:lstStyle/>
          <a:p>
            <a:r>
              <a:rPr lang="en-US" dirty="0"/>
              <a:t>The Data View enables you to create various views of the data stored in a Data Table</a:t>
            </a:r>
          </a:p>
          <a:p>
            <a:r>
              <a:rPr lang="en-US" dirty="0"/>
              <a:t>You can use a Data View to obtain a sorted or filtered view of data in a Data Table</a:t>
            </a:r>
          </a:p>
          <a:p>
            <a:r>
              <a:rPr lang="en-US" dirty="0"/>
              <a:t>It is also possible to add, modify, and delete rows in a Data Table object through a Data View</a:t>
            </a:r>
          </a:p>
          <a:p>
            <a:pPr marL="0" indent="0">
              <a:buNone/>
            </a:pPr>
            <a:r>
              <a:rPr lang="en-US" dirty="0"/>
              <a:t>    Example :</a:t>
            </a:r>
          </a:p>
          <a:p>
            <a:endParaRPr lang="en-US" dirty="0"/>
          </a:p>
        </p:txBody>
      </p:sp>
      <p:sp>
        <p:nvSpPr>
          <p:cNvPr id="29706" name="AutoShape 10"/>
          <p:cNvSpPr>
            <a:spLocks noChangeArrowheads="1"/>
          </p:cNvSpPr>
          <p:nvPr/>
        </p:nvSpPr>
        <p:spPr bwMode="auto">
          <a:xfrm>
            <a:off x="685800" y="4137552"/>
            <a:ext cx="7848600" cy="1389791"/>
          </a:xfrm>
          <a:prstGeom prst="roundRect">
            <a:avLst>
              <a:gd name="adj" fmla="val 16667"/>
            </a:avLst>
          </a:prstGeom>
          <a:noFill/>
          <a:ln w="19050">
            <a:solidFill>
              <a:schemeClr val="tx1"/>
            </a:solidFill>
            <a:round/>
            <a:headEnd/>
            <a:tailEnd/>
          </a:ln>
          <a:effectLst/>
        </p:spPr>
        <p:txBody>
          <a:bodyPr anchor="ctr"/>
          <a:lstStyle/>
          <a:p>
            <a:pPr lvl="1" algn="l">
              <a:spcBef>
                <a:spcPct val="20000"/>
              </a:spcBef>
            </a:pPr>
            <a:r>
              <a:rPr lang="en-US" sz="1600" dirty="0">
                <a:latin typeface="+mj-lt"/>
                <a:cs typeface="Arial" pitchFamily="34" charset="0"/>
              </a:rPr>
              <a:t>DataView custDV = new DataView(custDS.Tables["Customers"], </a:t>
            </a:r>
          </a:p>
          <a:p>
            <a:pPr lvl="1" algn="l">
              <a:spcBef>
                <a:spcPct val="20000"/>
              </a:spcBef>
            </a:pPr>
            <a:r>
              <a:rPr lang="en-US" sz="1600" dirty="0">
                <a:latin typeface="+mj-lt"/>
                <a:cs typeface="Arial" pitchFamily="34" charset="0"/>
              </a:rPr>
              <a:t>"Country = 'USA'", "ContactName", </a:t>
            </a:r>
          </a:p>
          <a:p>
            <a:pPr lvl="1" algn="l">
              <a:spcBef>
                <a:spcPct val="20000"/>
              </a:spcBef>
            </a:pPr>
            <a:r>
              <a:rPr lang="en-US" sz="1600" dirty="0">
                <a:latin typeface="+mj-lt"/>
                <a:cs typeface="Arial" pitchFamily="34" charset="0"/>
              </a:rPr>
              <a:t>DataViewRowState.CurrentRows);</a:t>
            </a:r>
          </a:p>
        </p:txBody>
      </p:sp>
    </p:spTree>
    <p:extLst>
      <p:ext uri="{BB962C8B-B14F-4D97-AF65-F5344CB8AC3E}">
        <p14:creationId xmlns:p14="http://schemas.microsoft.com/office/powerpoint/2010/main" val="1154909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3.1: Creating and Using Data Set to retrieve Data </a:t>
            </a:r>
            <a:br>
              <a:rPr lang="en-US" dirty="0"/>
            </a:br>
            <a:r>
              <a:rPr lang="en-US" dirty="0"/>
              <a:t>Demo</a:t>
            </a:r>
          </a:p>
        </p:txBody>
      </p:sp>
      <p:sp>
        <p:nvSpPr>
          <p:cNvPr id="15" name="Content Placeholder 14"/>
          <p:cNvSpPr>
            <a:spLocks noGrp="1"/>
          </p:cNvSpPr>
          <p:nvPr>
            <p:ph idx="1"/>
          </p:nvPr>
        </p:nvSpPr>
        <p:spPr/>
        <p:txBody>
          <a:bodyPr/>
          <a:lstStyle/>
          <a:p>
            <a:r>
              <a:rPr lang="en-US" dirty="0"/>
              <a:t>Using the Data View object</a:t>
            </a:r>
          </a:p>
          <a:p>
            <a:endParaRPr lang="en-US" dirty="0"/>
          </a:p>
        </p:txBody>
      </p:sp>
    </p:spTree>
    <p:extLst>
      <p:ext uri="{BB962C8B-B14F-4D97-AF65-F5344CB8AC3E}">
        <p14:creationId xmlns:p14="http://schemas.microsoft.com/office/powerpoint/2010/main" val="10734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a:t>
            </a:r>
            <a:r>
              <a:rPr lang="en-US" sz="1200" dirty="0" err="1"/>
              <a:t>DataSet</a:t>
            </a:r>
            <a:r>
              <a:rPr lang="en-US" sz="1200" dirty="0"/>
              <a:t> to retrieve Data </a:t>
            </a:r>
            <a:br>
              <a:rPr lang="en-US" dirty="0"/>
            </a:br>
            <a:r>
              <a:rPr lang="en-US" dirty="0"/>
              <a:t>An Introduction</a:t>
            </a:r>
          </a:p>
        </p:txBody>
      </p:sp>
      <p:sp>
        <p:nvSpPr>
          <p:cNvPr id="3" name="Content Placeholder 2"/>
          <p:cNvSpPr>
            <a:spLocks noGrp="1"/>
          </p:cNvSpPr>
          <p:nvPr>
            <p:ph idx="1"/>
          </p:nvPr>
        </p:nvSpPr>
        <p:spPr/>
        <p:txBody>
          <a:bodyPr/>
          <a:lstStyle/>
          <a:p>
            <a:r>
              <a:rPr lang="en-US" sz="2400" dirty="0">
                <a:solidFill>
                  <a:srgbClr val="000000"/>
                </a:solidFill>
                <a:latin typeface="Candara"/>
                <a:ea typeface="ヒラギノ角ゴ Pro W3"/>
                <a:cs typeface="Arial" pitchFamily="34" charset="0"/>
              </a:rPr>
              <a:t>A disconnected environment is one in which a user or an application is not directly connected to a server for a data</a:t>
            </a:r>
          </a:p>
          <a:p>
            <a:endParaRPr lang="en-US" sz="2400" dirty="0">
              <a:solidFill>
                <a:srgbClr val="000000"/>
              </a:solidFill>
              <a:latin typeface="Candara"/>
              <a:ea typeface="ヒラギノ角ゴ Pro W3"/>
              <a:cs typeface="Arial" pitchFamily="34" charset="0"/>
            </a:endParaRPr>
          </a:p>
          <a:p>
            <a:r>
              <a:rPr lang="en-US" sz="2400" dirty="0">
                <a:solidFill>
                  <a:srgbClr val="000000"/>
                </a:solidFill>
                <a:latin typeface="Candara"/>
                <a:ea typeface="ヒラギノ角ゴ Pro W3"/>
                <a:cs typeface="Arial" pitchFamily="34" charset="0"/>
              </a:rPr>
              <a:t>Microsoft® ADO.NET provides extensive support for creating disconnected applications</a:t>
            </a:r>
          </a:p>
          <a:p>
            <a:endParaRPr lang="en-US" sz="2400" dirty="0">
              <a:solidFill>
                <a:srgbClr val="000000"/>
              </a:solidFill>
              <a:latin typeface="Candara"/>
              <a:ea typeface="ヒラギノ角ゴ Pro W3"/>
              <a:cs typeface="Arial" pitchFamily="34" charset="0"/>
            </a:endParaRPr>
          </a:p>
          <a:p>
            <a:r>
              <a:rPr lang="en-US" sz="2400" dirty="0">
                <a:solidFill>
                  <a:srgbClr val="000000"/>
                </a:solidFill>
                <a:latin typeface="Candara"/>
                <a:ea typeface="ヒラギノ角ゴ Pro W3"/>
                <a:cs typeface="Arial" pitchFamily="34" charset="0"/>
              </a:rPr>
              <a:t>The data is modified independently &amp; changes are merged back into the central data store</a:t>
            </a:r>
          </a:p>
          <a:p>
            <a:endParaRPr lang="en-US" sz="2400" dirty="0">
              <a:solidFill>
                <a:srgbClr val="000000"/>
              </a:solidFill>
              <a:latin typeface="Candara"/>
              <a:ea typeface="ヒラギノ角ゴ Pro W3"/>
              <a:cs typeface="Arial" pitchFamily="34" charset="0"/>
            </a:endParaRPr>
          </a:p>
          <a:p>
            <a:r>
              <a:rPr lang="en-US" sz="2400" dirty="0">
                <a:solidFill>
                  <a:srgbClr val="000000"/>
                </a:solidFill>
                <a:latin typeface="Candara"/>
                <a:ea typeface="ヒラギノ角ゴ Pro W3"/>
                <a:cs typeface="Arial" pitchFamily="34" charset="0"/>
              </a:rPr>
              <a:t>It provides an application with various advantages like performance, scalability, availability</a:t>
            </a:r>
          </a:p>
          <a:p>
            <a:endParaRPr lang="en-US" sz="2400" dirty="0">
              <a:solidFill>
                <a:srgbClr val="000000"/>
              </a:solidFill>
              <a:latin typeface="Candara"/>
              <a:ea typeface="ヒラギノ角ゴ Pro W3"/>
              <a:cs typeface="Arial" pitchFamily="34" charset="0"/>
            </a:endParaRPr>
          </a:p>
        </p:txBody>
      </p:sp>
    </p:spTree>
    <p:extLst>
      <p:ext uri="{BB962C8B-B14F-4D97-AF65-F5344CB8AC3E}">
        <p14:creationId xmlns:p14="http://schemas.microsoft.com/office/powerpoint/2010/main" val="1982404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Manipulating Database using Data Set</a:t>
            </a:r>
            <a:br>
              <a:rPr lang="en-US" sz="1200" dirty="0"/>
            </a:br>
            <a:r>
              <a:rPr lang="en-US" dirty="0"/>
              <a:t>SQL Command Builder</a:t>
            </a:r>
          </a:p>
        </p:txBody>
      </p:sp>
      <p:sp>
        <p:nvSpPr>
          <p:cNvPr id="3" name="Content Placeholder 2"/>
          <p:cNvSpPr>
            <a:spLocks noGrp="1"/>
          </p:cNvSpPr>
          <p:nvPr>
            <p:ph idx="1"/>
          </p:nvPr>
        </p:nvSpPr>
        <p:spPr/>
        <p:txBody>
          <a:bodyPr/>
          <a:lstStyle/>
          <a:p>
            <a:r>
              <a:rPr lang="en-US" dirty="0"/>
              <a:t>The SQL Command Builder class is a ADO.NET feature through which the Data Set changes are reflected in the database</a:t>
            </a:r>
          </a:p>
          <a:p>
            <a:endParaRPr lang="en-US" dirty="0"/>
          </a:p>
          <a:p>
            <a:r>
              <a:rPr lang="en-US" dirty="0"/>
              <a:t>The </a:t>
            </a:r>
            <a:r>
              <a:rPr lang="en-US" dirty="0" err="1"/>
              <a:t>Sql</a:t>
            </a:r>
            <a:r>
              <a:rPr lang="en-US" dirty="0"/>
              <a:t> Data Adapter does not automatically generate the SQL statements required to reconcile changes made to the  Data Set</a:t>
            </a:r>
          </a:p>
          <a:p>
            <a:endParaRPr lang="en-US" dirty="0"/>
          </a:p>
          <a:p>
            <a:r>
              <a:rPr lang="en-US" dirty="0"/>
              <a:t>To generate INSERT, UPDATE, or DELETE statements, the </a:t>
            </a:r>
            <a:r>
              <a:rPr lang="en-US" dirty="0" err="1"/>
              <a:t>Sql</a:t>
            </a:r>
            <a:r>
              <a:rPr lang="en-US" dirty="0"/>
              <a:t> Command Builder uses the Select Command property</a:t>
            </a:r>
          </a:p>
          <a:p>
            <a:endParaRPr lang="en-US" dirty="0"/>
          </a:p>
          <a:p>
            <a:r>
              <a:rPr lang="en-US" dirty="0"/>
              <a:t> This class is limited to single-table updates using SQL statements.</a:t>
            </a:r>
          </a:p>
          <a:p>
            <a:endParaRPr lang="en-US" dirty="0"/>
          </a:p>
        </p:txBody>
      </p:sp>
    </p:spTree>
    <p:extLst>
      <p:ext uri="{BB962C8B-B14F-4D97-AF65-F5344CB8AC3E}">
        <p14:creationId xmlns:p14="http://schemas.microsoft.com/office/powerpoint/2010/main" val="3601104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3.2: Manipulating Database using Data Set</a:t>
            </a:r>
            <a:br>
              <a:rPr lang="en-US" sz="1200" dirty="0"/>
            </a:br>
            <a:r>
              <a:rPr lang="en-US" dirty="0"/>
              <a:t>Demo</a:t>
            </a:r>
          </a:p>
        </p:txBody>
      </p:sp>
      <p:sp>
        <p:nvSpPr>
          <p:cNvPr id="15" name="Content Placeholder 14"/>
          <p:cNvSpPr>
            <a:spLocks noGrp="1"/>
          </p:cNvSpPr>
          <p:nvPr>
            <p:ph idx="1"/>
          </p:nvPr>
        </p:nvSpPr>
        <p:spPr/>
        <p:txBody>
          <a:bodyPr/>
          <a:lstStyle/>
          <a:p>
            <a:r>
              <a:rPr lang="en-US" dirty="0"/>
              <a:t>Using SQL Command Builder</a:t>
            </a:r>
          </a:p>
          <a:p>
            <a:endParaRPr lang="en-US" dirty="0"/>
          </a:p>
        </p:txBody>
      </p:sp>
    </p:spTree>
    <p:extLst>
      <p:ext uri="{BB962C8B-B14F-4D97-AF65-F5344CB8AC3E}">
        <p14:creationId xmlns:p14="http://schemas.microsoft.com/office/powerpoint/2010/main" val="639298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Manipulating Database using Data Set</a:t>
            </a:r>
            <a:br>
              <a:rPr lang="en-US" sz="1200" dirty="0"/>
            </a:br>
            <a:r>
              <a:rPr lang="en-US" dirty="0"/>
              <a:t>Using Command Builder</a:t>
            </a:r>
          </a:p>
        </p:txBody>
      </p:sp>
      <p:sp>
        <p:nvSpPr>
          <p:cNvPr id="3" name="Content Placeholder 2"/>
          <p:cNvSpPr>
            <a:spLocks noGrp="1"/>
          </p:cNvSpPr>
          <p:nvPr>
            <p:ph idx="1"/>
          </p:nvPr>
        </p:nvSpPr>
        <p:spPr/>
        <p:txBody>
          <a:bodyPr/>
          <a:lstStyle/>
          <a:p>
            <a:r>
              <a:rPr lang="en-US" dirty="0"/>
              <a:t>Set the Command property of the Data Adapter so that Command Builder can generate commands</a:t>
            </a:r>
          </a:p>
          <a:p>
            <a:endParaRPr lang="en-US" dirty="0"/>
          </a:p>
          <a:p>
            <a:r>
              <a:rPr lang="en-US" dirty="0"/>
              <a:t>Limit the use of Command Builder to design time and ad-hoc scenarios</a:t>
            </a:r>
          </a:p>
          <a:p>
            <a:endParaRPr lang="en-US" dirty="0"/>
          </a:p>
          <a:p>
            <a:r>
              <a:rPr lang="en-US" dirty="0"/>
              <a:t>Ensure to call the Refresh Schema, if the Select Command of the Data Adapter has changed</a:t>
            </a:r>
          </a:p>
          <a:p>
            <a:endParaRPr lang="en-US" dirty="0"/>
          </a:p>
        </p:txBody>
      </p:sp>
    </p:spTree>
    <p:extLst>
      <p:ext uri="{BB962C8B-B14F-4D97-AF65-F5344CB8AC3E}">
        <p14:creationId xmlns:p14="http://schemas.microsoft.com/office/powerpoint/2010/main" val="1822956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a:t>3.3: Managing Data Integrity and Concurrency</a:t>
            </a:r>
            <a:br>
              <a:rPr lang="en-US" sz="1200" dirty="0"/>
            </a:br>
            <a:r>
              <a:rPr lang="en-US" dirty="0"/>
              <a:t>Maintaining Database Integrity - Transaction</a:t>
            </a:r>
          </a:p>
        </p:txBody>
      </p:sp>
      <p:sp>
        <p:nvSpPr>
          <p:cNvPr id="3" name="Content Placeholder 2"/>
          <p:cNvSpPr>
            <a:spLocks noGrp="1"/>
          </p:cNvSpPr>
          <p:nvPr>
            <p:ph idx="1"/>
          </p:nvPr>
        </p:nvSpPr>
        <p:spPr/>
        <p:txBody>
          <a:bodyPr/>
          <a:lstStyle/>
          <a:p>
            <a:r>
              <a:rPr lang="en-US" dirty="0"/>
              <a:t>A transaction is a unit of work</a:t>
            </a:r>
          </a:p>
          <a:p>
            <a:endParaRPr lang="en-US" dirty="0"/>
          </a:p>
          <a:p>
            <a:r>
              <a:rPr lang="en-US" dirty="0"/>
              <a:t>You use transactions to ensure the consistency and integrity of a database</a:t>
            </a:r>
          </a:p>
          <a:p>
            <a:endParaRPr lang="en-US" dirty="0"/>
          </a:p>
          <a:p>
            <a:r>
              <a:rPr lang="en-US" dirty="0"/>
              <a:t>If a transaction is successful, all of the data modifications performed during the transaction are committed and made permanent</a:t>
            </a:r>
          </a:p>
          <a:p>
            <a:endParaRPr lang="en-US" dirty="0"/>
          </a:p>
          <a:p>
            <a:r>
              <a:rPr lang="en-US" dirty="0"/>
              <a:t>If an error occurs during a transaction, you can roll back the transaction to undo the data modifications that occurred during the transaction</a:t>
            </a:r>
          </a:p>
          <a:p>
            <a:endParaRPr lang="en-US" dirty="0"/>
          </a:p>
        </p:txBody>
      </p:sp>
    </p:spTree>
    <p:extLst>
      <p:ext uri="{BB962C8B-B14F-4D97-AF65-F5344CB8AC3E}">
        <p14:creationId xmlns:p14="http://schemas.microsoft.com/office/powerpoint/2010/main" val="65512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Managing Data Integrity and Concurrency</a:t>
            </a:r>
            <a:br>
              <a:rPr lang="en-US" sz="1200" dirty="0"/>
            </a:br>
            <a:r>
              <a:rPr lang="en-US" dirty="0"/>
              <a:t>Types of Transaction</a:t>
            </a:r>
          </a:p>
        </p:txBody>
      </p:sp>
      <p:sp>
        <p:nvSpPr>
          <p:cNvPr id="3" name="Content Placeholder 2"/>
          <p:cNvSpPr>
            <a:spLocks noGrp="1"/>
          </p:cNvSpPr>
          <p:nvPr>
            <p:ph idx="1"/>
          </p:nvPr>
        </p:nvSpPr>
        <p:spPr/>
        <p:txBody>
          <a:bodyPr/>
          <a:lstStyle/>
          <a:p>
            <a:r>
              <a:rPr lang="en-US" dirty="0"/>
              <a:t>The .NET Framework provides support for local and distributed transactions</a:t>
            </a:r>
          </a:p>
          <a:p>
            <a:endParaRPr lang="en-US" dirty="0"/>
          </a:p>
          <a:p>
            <a:pPr lvl="1"/>
            <a:r>
              <a:rPr lang="en-US" dirty="0"/>
              <a:t>Local transactions. A local transaction applies to a single data source, such as a database. It is common for these data sources to provide local transaction capabilities. Local transactions are controlled by the data source, and are efficient and easy to manage</a:t>
            </a:r>
          </a:p>
          <a:p>
            <a:endParaRPr lang="en-US" dirty="0"/>
          </a:p>
          <a:p>
            <a:pPr lvl="1"/>
            <a:r>
              <a:rPr lang="en-US" dirty="0"/>
              <a:t>Distributed transactions. A distributed transaction spans multiple data sources. Distributed transactions enable you to incorporate several distinct operations, which occur on different systems</a:t>
            </a:r>
          </a:p>
          <a:p>
            <a:endParaRPr lang="en-US" dirty="0"/>
          </a:p>
        </p:txBody>
      </p:sp>
    </p:spTree>
    <p:extLst>
      <p:ext uri="{BB962C8B-B14F-4D97-AF65-F5344CB8AC3E}">
        <p14:creationId xmlns:p14="http://schemas.microsoft.com/office/powerpoint/2010/main" val="2869654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Managing Data Integrity and Concurrency</a:t>
            </a:r>
            <a:br>
              <a:rPr lang="en-US" sz="1200" dirty="0"/>
            </a:br>
            <a:r>
              <a:rPr lang="en-US" dirty="0"/>
              <a:t>Manual and Automatic Transactions</a:t>
            </a:r>
          </a:p>
        </p:txBody>
      </p:sp>
      <p:sp>
        <p:nvSpPr>
          <p:cNvPr id="3" name="Content Placeholder 2"/>
          <p:cNvSpPr>
            <a:spLocks noGrp="1"/>
          </p:cNvSpPr>
          <p:nvPr>
            <p:ph idx="1"/>
          </p:nvPr>
        </p:nvSpPr>
        <p:spPr/>
        <p:txBody>
          <a:bodyPr/>
          <a:lstStyle/>
          <a:p>
            <a:r>
              <a:rPr lang="en-US" dirty="0"/>
              <a:t>Transactions allow a system to maintain integrity</a:t>
            </a:r>
          </a:p>
          <a:p>
            <a:endParaRPr lang="en-US" dirty="0"/>
          </a:p>
          <a:p>
            <a:r>
              <a:rPr lang="en-US" dirty="0"/>
              <a:t>.NET supports both manual and automatic transactions</a:t>
            </a:r>
          </a:p>
          <a:p>
            <a:pPr lvl="1"/>
            <a:r>
              <a:rPr lang="en-US" dirty="0"/>
              <a:t>Manual Transactions – Use transactional capabilities of the data source</a:t>
            </a:r>
          </a:p>
          <a:p>
            <a:pPr lvl="1"/>
            <a:r>
              <a:rPr lang="en-US" dirty="0"/>
              <a:t>Automatic Transactions- Managed by Microsoft Distributed Transaction Coordinator (MSDTC)</a:t>
            </a:r>
          </a:p>
          <a:p>
            <a:endParaRPr lang="en-US" dirty="0"/>
          </a:p>
          <a:p>
            <a:r>
              <a:rPr lang="en-US" dirty="0"/>
              <a:t>System. Transaction namespace provides transactional capabilities in </a:t>
            </a:r>
            <a:r>
              <a:rPr lang="en-US" dirty="0" err="1"/>
              <a:t>.Net</a:t>
            </a:r>
            <a:endParaRPr lang="en-US" dirty="0"/>
          </a:p>
          <a:p>
            <a:endParaRPr lang="en-US" dirty="0"/>
          </a:p>
        </p:txBody>
      </p:sp>
    </p:spTree>
    <p:extLst>
      <p:ext uri="{BB962C8B-B14F-4D97-AF65-F5344CB8AC3E}">
        <p14:creationId xmlns:p14="http://schemas.microsoft.com/office/powerpoint/2010/main" val="304265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Managing Data Integrity and Concurrency</a:t>
            </a:r>
            <a:br>
              <a:rPr lang="en-US" sz="1200" dirty="0"/>
            </a:br>
            <a:r>
              <a:rPr lang="en-US" dirty="0"/>
              <a:t>Manual Transactions</a:t>
            </a:r>
          </a:p>
        </p:txBody>
      </p:sp>
      <p:sp>
        <p:nvSpPr>
          <p:cNvPr id="3" name="Content Placeholder 2"/>
          <p:cNvSpPr>
            <a:spLocks noGrp="1"/>
          </p:cNvSpPr>
          <p:nvPr>
            <p:ph idx="1"/>
          </p:nvPr>
        </p:nvSpPr>
        <p:spPr/>
        <p:txBody>
          <a:bodyPr/>
          <a:lstStyle/>
          <a:p>
            <a:r>
              <a:rPr lang="en-US" dirty="0"/>
              <a:t>Allows to explicitly control the transaction boundary</a:t>
            </a:r>
          </a:p>
          <a:p>
            <a:endParaRPr lang="en-US" dirty="0"/>
          </a:p>
          <a:p>
            <a:r>
              <a:rPr lang="en-US" dirty="0"/>
              <a:t>Use the Begin Transaction() method on the connection object to start transaction</a:t>
            </a:r>
          </a:p>
          <a:p>
            <a:endParaRPr lang="en-US" dirty="0"/>
          </a:p>
          <a:p>
            <a:r>
              <a:rPr lang="en-US" dirty="0"/>
              <a:t>Commit() or Rollback() has to be issued explicitly to complete the transaction</a:t>
            </a:r>
          </a:p>
          <a:p>
            <a:endParaRPr lang="en-US" dirty="0"/>
          </a:p>
          <a:p>
            <a:r>
              <a:rPr lang="en-US" dirty="0"/>
              <a:t>Objects are provided by </a:t>
            </a:r>
            <a:r>
              <a:rPr lang="en-US" dirty="0" err="1"/>
              <a:t>.Net</a:t>
            </a:r>
            <a:r>
              <a:rPr lang="en-US" dirty="0"/>
              <a:t> providers to enable manual transactions</a:t>
            </a:r>
          </a:p>
          <a:p>
            <a:endParaRPr lang="en-US" dirty="0"/>
          </a:p>
          <a:p>
            <a:endParaRPr lang="en-US" dirty="0"/>
          </a:p>
        </p:txBody>
      </p:sp>
    </p:spTree>
    <p:extLst>
      <p:ext uri="{BB962C8B-B14F-4D97-AF65-F5344CB8AC3E}">
        <p14:creationId xmlns:p14="http://schemas.microsoft.com/office/powerpoint/2010/main" val="1051529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1200" dirty="0"/>
              <a:t>3.3: Managing Data Integrity and Concurrency</a:t>
            </a:r>
            <a:br>
              <a:rPr lang="en-US" sz="1200" dirty="0"/>
            </a:br>
            <a:r>
              <a:rPr lang="en-US" dirty="0"/>
              <a:t>ADO.NET Transaction Support – Connected Architecture</a:t>
            </a:r>
          </a:p>
        </p:txBody>
      </p:sp>
      <p:grpSp>
        <p:nvGrpSpPr>
          <p:cNvPr id="2" name="Group 3"/>
          <p:cNvGrpSpPr>
            <a:grpSpLocks/>
          </p:cNvGrpSpPr>
          <p:nvPr/>
        </p:nvGrpSpPr>
        <p:grpSpPr bwMode="auto">
          <a:xfrm>
            <a:off x="505992" y="1849920"/>
            <a:ext cx="8088313" cy="4481513"/>
            <a:chOff x="185" y="1161"/>
            <a:chExt cx="5383" cy="2823"/>
          </a:xfrm>
        </p:grpSpPr>
        <p:sp>
          <p:nvSpPr>
            <p:cNvPr id="90116" name="Rectangle 4"/>
            <p:cNvSpPr>
              <a:spLocks noChangeArrowheads="1"/>
            </p:cNvSpPr>
            <p:nvPr/>
          </p:nvSpPr>
          <p:spPr bwMode="auto">
            <a:xfrm>
              <a:off x="185" y="1161"/>
              <a:ext cx="1584" cy="576"/>
            </a:xfrm>
            <a:prstGeom prst="rect">
              <a:avLst/>
            </a:prstGeom>
            <a:solidFill>
              <a:schemeClr val="bg1"/>
            </a:solidFill>
            <a:ln w="9525">
              <a:solidFill>
                <a:schemeClr val="tx1"/>
              </a:solidFill>
              <a:miter lim="800000"/>
              <a:headEnd/>
              <a:tailEnd/>
            </a:ln>
            <a:effectLst/>
          </p:spPr>
          <p:txBody>
            <a:bodyPr wrap="none" anchor="ctr"/>
            <a:lstStyle/>
            <a:p>
              <a:r>
                <a:rPr lang="en-US" sz="1600" b="1" dirty="0">
                  <a:latin typeface="+mj-lt"/>
                  <a:cs typeface="Arial" pitchFamily="34" charset="0"/>
                </a:rPr>
                <a:t>ADO.NET Command</a:t>
              </a:r>
            </a:p>
            <a:p>
              <a:r>
                <a:rPr lang="en-US" sz="1600" b="1" dirty="0">
                  <a:latin typeface="+mj-lt"/>
                  <a:cs typeface="Arial" pitchFamily="34" charset="0"/>
                </a:rPr>
                <a:t> Object</a:t>
              </a:r>
            </a:p>
          </p:txBody>
        </p:sp>
        <p:sp>
          <p:nvSpPr>
            <p:cNvPr id="90117" name="Rectangle 5"/>
            <p:cNvSpPr>
              <a:spLocks noChangeArrowheads="1"/>
            </p:cNvSpPr>
            <p:nvPr/>
          </p:nvSpPr>
          <p:spPr bwMode="auto">
            <a:xfrm>
              <a:off x="2160" y="1584"/>
              <a:ext cx="1008" cy="720"/>
            </a:xfrm>
            <a:prstGeom prst="rect">
              <a:avLst/>
            </a:prstGeom>
            <a:solidFill>
              <a:schemeClr val="bg1"/>
            </a:solidFill>
            <a:ln w="9525">
              <a:solidFill>
                <a:schemeClr val="tx1"/>
              </a:solidFill>
              <a:miter lim="800000"/>
              <a:headEnd/>
              <a:tailEnd/>
            </a:ln>
            <a:effectLst/>
          </p:spPr>
          <p:txBody>
            <a:bodyPr wrap="none" anchor="ctr"/>
            <a:lstStyle/>
            <a:p>
              <a:r>
                <a:rPr lang="en-US" sz="1600" b="1" dirty="0">
                  <a:latin typeface="+mj-lt"/>
                  <a:cs typeface="Arial" pitchFamily="34" charset="0"/>
                </a:rPr>
                <a:t>ADO.NET</a:t>
              </a:r>
            </a:p>
            <a:p>
              <a:r>
                <a:rPr lang="en-US" sz="1600" b="1" dirty="0">
                  <a:latin typeface="+mj-lt"/>
                  <a:cs typeface="Arial" pitchFamily="34" charset="0"/>
                </a:rPr>
                <a:t>Transaction</a:t>
              </a:r>
            </a:p>
            <a:p>
              <a:r>
                <a:rPr lang="en-US" sz="1600" b="1" dirty="0">
                  <a:latin typeface="+mj-lt"/>
                  <a:cs typeface="Arial" pitchFamily="34" charset="0"/>
                </a:rPr>
                <a:t>Object</a:t>
              </a:r>
            </a:p>
          </p:txBody>
        </p:sp>
        <p:sp>
          <p:nvSpPr>
            <p:cNvPr id="90118" name="AutoShape 6"/>
            <p:cNvSpPr>
              <a:spLocks noChangeArrowheads="1"/>
            </p:cNvSpPr>
            <p:nvPr/>
          </p:nvSpPr>
          <p:spPr bwMode="auto">
            <a:xfrm>
              <a:off x="4656" y="2544"/>
              <a:ext cx="912" cy="1440"/>
            </a:xfrm>
            <a:prstGeom prst="flowChartMagneticDisk">
              <a:avLst/>
            </a:prstGeom>
            <a:solidFill>
              <a:schemeClr val="bg1"/>
            </a:solidFill>
            <a:ln w="9525">
              <a:solidFill>
                <a:schemeClr val="tx1"/>
              </a:solidFill>
              <a:round/>
              <a:headEnd/>
              <a:tailEnd/>
            </a:ln>
            <a:effectLst/>
          </p:spPr>
          <p:txBody>
            <a:bodyPr wrap="none" anchor="ctr"/>
            <a:lstStyle/>
            <a:p>
              <a:r>
                <a:rPr lang="en-US" sz="1600" b="1" dirty="0">
                  <a:latin typeface="+mj-lt"/>
                  <a:cs typeface="Arial" pitchFamily="34" charset="0"/>
                </a:rPr>
                <a:t>Database</a:t>
              </a:r>
            </a:p>
          </p:txBody>
        </p:sp>
        <p:sp>
          <p:nvSpPr>
            <p:cNvPr id="90119" name="Rectangle 7"/>
            <p:cNvSpPr>
              <a:spLocks noChangeArrowheads="1"/>
            </p:cNvSpPr>
            <p:nvPr/>
          </p:nvSpPr>
          <p:spPr bwMode="auto">
            <a:xfrm>
              <a:off x="185" y="1959"/>
              <a:ext cx="1584" cy="576"/>
            </a:xfrm>
            <a:prstGeom prst="rect">
              <a:avLst/>
            </a:prstGeom>
            <a:solidFill>
              <a:schemeClr val="bg1"/>
            </a:solidFill>
            <a:ln w="9525">
              <a:solidFill>
                <a:schemeClr val="tx1"/>
              </a:solidFill>
              <a:miter lim="800000"/>
              <a:headEnd/>
              <a:tailEnd/>
            </a:ln>
            <a:effectLst/>
          </p:spPr>
          <p:txBody>
            <a:bodyPr wrap="none" anchor="ctr"/>
            <a:lstStyle/>
            <a:p>
              <a:r>
                <a:rPr lang="en-US" sz="1600" b="1" dirty="0">
                  <a:latin typeface="+mj-lt"/>
                  <a:cs typeface="Arial" pitchFamily="34" charset="0"/>
                </a:rPr>
                <a:t>ADO.NET Command</a:t>
              </a:r>
            </a:p>
            <a:p>
              <a:r>
                <a:rPr lang="en-US" sz="1600" b="1" dirty="0">
                  <a:latin typeface="+mj-lt"/>
                  <a:cs typeface="Arial" pitchFamily="34" charset="0"/>
                </a:rPr>
                <a:t> Object</a:t>
              </a:r>
            </a:p>
          </p:txBody>
        </p:sp>
        <p:sp>
          <p:nvSpPr>
            <p:cNvPr id="90120" name="Line 8"/>
            <p:cNvSpPr>
              <a:spLocks noChangeShapeType="1"/>
            </p:cNvSpPr>
            <p:nvPr/>
          </p:nvSpPr>
          <p:spPr bwMode="auto">
            <a:xfrm>
              <a:off x="1765" y="1495"/>
              <a:ext cx="395" cy="377"/>
            </a:xfrm>
            <a:prstGeom prst="line">
              <a:avLst/>
            </a:prstGeom>
            <a:noFill/>
            <a:ln w="9525">
              <a:solidFill>
                <a:schemeClr val="tx1"/>
              </a:solidFill>
              <a:round/>
              <a:headEnd/>
              <a:tailEnd type="triangle" w="med" len="med"/>
            </a:ln>
            <a:effectLst/>
          </p:spPr>
          <p:txBody>
            <a:bodyPr/>
            <a:lstStyle/>
            <a:p>
              <a:endParaRPr lang="en-US" sz="1600" dirty="0">
                <a:solidFill>
                  <a:schemeClr val="tx2"/>
                </a:solidFill>
                <a:latin typeface="+mj-lt"/>
                <a:cs typeface="Arial" pitchFamily="34" charset="0"/>
              </a:endParaRPr>
            </a:p>
          </p:txBody>
        </p:sp>
        <p:sp>
          <p:nvSpPr>
            <p:cNvPr id="90121" name="Line 9"/>
            <p:cNvSpPr>
              <a:spLocks noChangeShapeType="1"/>
            </p:cNvSpPr>
            <p:nvPr/>
          </p:nvSpPr>
          <p:spPr bwMode="auto">
            <a:xfrm flipV="1">
              <a:off x="1765" y="1872"/>
              <a:ext cx="395" cy="373"/>
            </a:xfrm>
            <a:prstGeom prst="line">
              <a:avLst/>
            </a:prstGeom>
            <a:noFill/>
            <a:ln w="9525">
              <a:solidFill>
                <a:schemeClr val="tx1"/>
              </a:solidFill>
              <a:round/>
              <a:headEnd/>
              <a:tailEnd type="triangle" w="med" len="med"/>
            </a:ln>
            <a:effectLst/>
          </p:spPr>
          <p:txBody>
            <a:bodyPr/>
            <a:lstStyle/>
            <a:p>
              <a:endParaRPr lang="en-US" sz="1600" dirty="0">
                <a:solidFill>
                  <a:schemeClr val="tx2"/>
                </a:solidFill>
                <a:latin typeface="+mj-lt"/>
                <a:cs typeface="Arial" pitchFamily="34" charset="0"/>
              </a:endParaRPr>
            </a:p>
          </p:txBody>
        </p:sp>
        <p:sp>
          <p:nvSpPr>
            <p:cNvPr id="90122" name="Rectangle 10"/>
            <p:cNvSpPr>
              <a:spLocks noChangeArrowheads="1"/>
            </p:cNvSpPr>
            <p:nvPr/>
          </p:nvSpPr>
          <p:spPr bwMode="auto">
            <a:xfrm>
              <a:off x="3648" y="1584"/>
              <a:ext cx="1008" cy="720"/>
            </a:xfrm>
            <a:prstGeom prst="rect">
              <a:avLst/>
            </a:prstGeom>
            <a:solidFill>
              <a:schemeClr val="bg1"/>
            </a:solidFill>
            <a:ln w="9525">
              <a:solidFill>
                <a:schemeClr val="tx1"/>
              </a:solidFill>
              <a:miter lim="800000"/>
              <a:headEnd/>
              <a:tailEnd/>
            </a:ln>
            <a:effectLst/>
          </p:spPr>
          <p:txBody>
            <a:bodyPr wrap="none" anchor="ctr"/>
            <a:lstStyle/>
            <a:p>
              <a:r>
                <a:rPr lang="en-US" sz="1600" b="1" dirty="0">
                  <a:latin typeface="+mj-lt"/>
                  <a:cs typeface="Arial" pitchFamily="34" charset="0"/>
                </a:rPr>
                <a:t>ADO.NET</a:t>
              </a:r>
            </a:p>
            <a:p>
              <a:r>
                <a:rPr lang="en-US" sz="1600" b="1" dirty="0">
                  <a:latin typeface="+mj-lt"/>
                  <a:cs typeface="Arial" pitchFamily="34" charset="0"/>
                </a:rPr>
                <a:t>Connection</a:t>
              </a:r>
            </a:p>
            <a:p>
              <a:r>
                <a:rPr lang="en-US" sz="1600" b="1" dirty="0">
                  <a:latin typeface="+mj-lt"/>
                  <a:cs typeface="Arial" pitchFamily="34" charset="0"/>
                </a:rPr>
                <a:t>Object</a:t>
              </a:r>
            </a:p>
          </p:txBody>
        </p:sp>
        <p:sp>
          <p:nvSpPr>
            <p:cNvPr id="90123" name="Line 11"/>
            <p:cNvSpPr>
              <a:spLocks noChangeShapeType="1"/>
            </p:cNvSpPr>
            <p:nvPr/>
          </p:nvSpPr>
          <p:spPr bwMode="auto">
            <a:xfrm>
              <a:off x="3168" y="1920"/>
              <a:ext cx="480" cy="0"/>
            </a:xfrm>
            <a:prstGeom prst="line">
              <a:avLst/>
            </a:prstGeom>
            <a:noFill/>
            <a:ln w="9525">
              <a:solidFill>
                <a:schemeClr val="tx1"/>
              </a:solidFill>
              <a:round/>
              <a:headEnd/>
              <a:tailEnd type="triangle" w="med" len="med"/>
            </a:ln>
            <a:effectLst/>
          </p:spPr>
          <p:txBody>
            <a:bodyPr/>
            <a:lstStyle/>
            <a:p>
              <a:endParaRPr lang="en-US" sz="1600" dirty="0">
                <a:solidFill>
                  <a:schemeClr val="tx2"/>
                </a:solidFill>
                <a:latin typeface="+mj-lt"/>
                <a:cs typeface="Arial" pitchFamily="34" charset="0"/>
              </a:endParaRPr>
            </a:p>
          </p:txBody>
        </p:sp>
        <p:sp>
          <p:nvSpPr>
            <p:cNvPr id="90124" name="Line 12"/>
            <p:cNvSpPr>
              <a:spLocks noChangeShapeType="1"/>
            </p:cNvSpPr>
            <p:nvPr/>
          </p:nvSpPr>
          <p:spPr bwMode="auto">
            <a:xfrm>
              <a:off x="4656" y="1920"/>
              <a:ext cx="624" cy="0"/>
            </a:xfrm>
            <a:prstGeom prst="line">
              <a:avLst/>
            </a:prstGeom>
            <a:noFill/>
            <a:ln w="9525">
              <a:solidFill>
                <a:schemeClr val="tx1"/>
              </a:solidFill>
              <a:round/>
              <a:headEnd/>
              <a:tailEnd/>
            </a:ln>
            <a:effectLst/>
          </p:spPr>
          <p:txBody>
            <a:bodyPr/>
            <a:lstStyle/>
            <a:p>
              <a:endParaRPr lang="en-US" sz="1600" dirty="0">
                <a:solidFill>
                  <a:schemeClr val="tx2"/>
                </a:solidFill>
                <a:latin typeface="+mj-lt"/>
                <a:cs typeface="Arial" pitchFamily="34" charset="0"/>
              </a:endParaRPr>
            </a:p>
          </p:txBody>
        </p:sp>
        <p:sp>
          <p:nvSpPr>
            <p:cNvPr id="90125" name="Line 13"/>
            <p:cNvSpPr>
              <a:spLocks noChangeShapeType="1"/>
            </p:cNvSpPr>
            <p:nvPr/>
          </p:nvSpPr>
          <p:spPr bwMode="auto">
            <a:xfrm>
              <a:off x="5280" y="1920"/>
              <a:ext cx="0" cy="624"/>
            </a:xfrm>
            <a:prstGeom prst="line">
              <a:avLst/>
            </a:prstGeom>
            <a:noFill/>
            <a:ln w="9525">
              <a:solidFill>
                <a:schemeClr val="tx1"/>
              </a:solidFill>
              <a:round/>
              <a:headEnd/>
              <a:tailEnd type="triangle" w="med" len="med"/>
            </a:ln>
            <a:effectLst/>
          </p:spPr>
          <p:txBody>
            <a:bodyPr/>
            <a:lstStyle/>
            <a:p>
              <a:endParaRPr lang="en-US" sz="1600" dirty="0">
                <a:solidFill>
                  <a:schemeClr val="tx2"/>
                </a:solidFill>
                <a:latin typeface="+mj-lt"/>
                <a:cs typeface="Arial" pitchFamily="34" charset="0"/>
              </a:endParaRPr>
            </a:p>
          </p:txBody>
        </p:sp>
      </p:grpSp>
    </p:spTree>
    <p:extLst>
      <p:ext uri="{BB962C8B-B14F-4D97-AF65-F5344CB8AC3E}">
        <p14:creationId xmlns:p14="http://schemas.microsoft.com/office/powerpoint/2010/main" val="2809356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15208" y="1716216"/>
            <a:ext cx="8153400" cy="4419600"/>
            <a:chOff x="228600" y="1143000"/>
            <a:chExt cx="8915400" cy="4648200"/>
          </a:xfrm>
        </p:grpSpPr>
        <p:sp>
          <p:nvSpPr>
            <p:cNvPr id="46" name="Rectangle 3"/>
            <p:cNvSpPr>
              <a:spLocks noChangeArrowheads="1"/>
            </p:cNvSpPr>
            <p:nvPr/>
          </p:nvSpPr>
          <p:spPr bwMode="auto">
            <a:xfrm>
              <a:off x="4267200" y="2286000"/>
              <a:ext cx="1600200" cy="9525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ADO.NET</a:t>
              </a:r>
            </a:p>
            <a:p>
              <a:r>
                <a:rPr lang="en-US" sz="1400" b="1" dirty="0">
                  <a:latin typeface="+mj-lt"/>
                  <a:cs typeface="Arial" pitchFamily="34" charset="0"/>
                </a:rPr>
                <a:t>Transaction</a:t>
              </a:r>
            </a:p>
            <a:p>
              <a:r>
                <a:rPr lang="en-US" sz="1400" b="1" dirty="0">
                  <a:latin typeface="+mj-lt"/>
                  <a:cs typeface="Arial" pitchFamily="34" charset="0"/>
                </a:rPr>
                <a:t>Object</a:t>
              </a:r>
            </a:p>
          </p:txBody>
        </p:sp>
        <p:sp>
          <p:nvSpPr>
            <p:cNvPr id="47" name="AutoShape 4"/>
            <p:cNvSpPr>
              <a:spLocks noChangeArrowheads="1"/>
            </p:cNvSpPr>
            <p:nvPr/>
          </p:nvSpPr>
          <p:spPr bwMode="auto">
            <a:xfrm>
              <a:off x="8001000" y="3810000"/>
              <a:ext cx="1143000" cy="1905000"/>
            </a:xfrm>
            <a:prstGeom prst="flowChartMagneticDisk">
              <a:avLst/>
            </a:prstGeom>
            <a:solidFill>
              <a:schemeClr val="bg1"/>
            </a:solidFill>
            <a:ln w="9525">
              <a:solidFill>
                <a:schemeClr val="tx1"/>
              </a:solidFill>
              <a:round/>
              <a:headEnd/>
              <a:tailEnd/>
            </a:ln>
            <a:effectLst/>
          </p:spPr>
          <p:txBody>
            <a:bodyPr wrap="none" anchor="ctr"/>
            <a:lstStyle/>
            <a:p>
              <a:r>
                <a:rPr lang="en-US" sz="1400" b="1" dirty="0">
                  <a:latin typeface="+mj-lt"/>
                  <a:cs typeface="Arial" pitchFamily="34" charset="0"/>
                </a:rPr>
                <a:t>Database</a:t>
              </a:r>
            </a:p>
          </p:txBody>
        </p:sp>
        <p:sp>
          <p:nvSpPr>
            <p:cNvPr id="48" name="Rectangle 5"/>
            <p:cNvSpPr>
              <a:spLocks noChangeArrowheads="1"/>
            </p:cNvSpPr>
            <p:nvPr/>
          </p:nvSpPr>
          <p:spPr bwMode="auto">
            <a:xfrm>
              <a:off x="1752600" y="5334000"/>
              <a:ext cx="2057400" cy="4572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Delete Command </a:t>
              </a:r>
            </a:p>
          </p:txBody>
        </p:sp>
        <p:sp>
          <p:nvSpPr>
            <p:cNvPr id="49" name="Rectangle 6"/>
            <p:cNvSpPr>
              <a:spLocks noChangeArrowheads="1"/>
            </p:cNvSpPr>
            <p:nvPr/>
          </p:nvSpPr>
          <p:spPr bwMode="auto">
            <a:xfrm>
              <a:off x="6477000" y="2286000"/>
              <a:ext cx="1600200" cy="9525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ADO.NET</a:t>
              </a:r>
            </a:p>
            <a:p>
              <a:r>
                <a:rPr lang="en-US" sz="1400" b="1" dirty="0">
                  <a:latin typeface="+mj-lt"/>
                  <a:cs typeface="Arial" pitchFamily="34" charset="0"/>
                </a:rPr>
                <a:t>Connection</a:t>
              </a:r>
            </a:p>
            <a:p>
              <a:r>
                <a:rPr lang="en-US" sz="1400" b="1" dirty="0">
                  <a:latin typeface="+mj-lt"/>
                  <a:cs typeface="Arial" pitchFamily="34" charset="0"/>
                </a:rPr>
                <a:t>Object</a:t>
              </a:r>
            </a:p>
          </p:txBody>
        </p:sp>
        <p:sp>
          <p:nvSpPr>
            <p:cNvPr id="50" name="Line 7"/>
            <p:cNvSpPr>
              <a:spLocks noChangeShapeType="1"/>
            </p:cNvSpPr>
            <p:nvPr/>
          </p:nvSpPr>
          <p:spPr bwMode="auto">
            <a:xfrm>
              <a:off x="5867400" y="2819400"/>
              <a:ext cx="6096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51" name="Line 8"/>
            <p:cNvSpPr>
              <a:spLocks noChangeShapeType="1"/>
            </p:cNvSpPr>
            <p:nvPr/>
          </p:nvSpPr>
          <p:spPr bwMode="auto">
            <a:xfrm>
              <a:off x="8686800" y="2971800"/>
              <a:ext cx="1588" cy="82550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52" name="Line 9"/>
            <p:cNvSpPr>
              <a:spLocks noChangeShapeType="1"/>
            </p:cNvSpPr>
            <p:nvPr/>
          </p:nvSpPr>
          <p:spPr bwMode="auto">
            <a:xfrm>
              <a:off x="8077200" y="2971800"/>
              <a:ext cx="609600" cy="0"/>
            </a:xfrm>
            <a:prstGeom prst="line">
              <a:avLst/>
            </a:prstGeom>
            <a:noFill/>
            <a:ln w="9525">
              <a:solidFill>
                <a:schemeClr val="tx1"/>
              </a:solidFill>
              <a:round/>
              <a:headEnd/>
              <a:tailEnd/>
            </a:ln>
            <a:effectLst/>
          </p:spPr>
          <p:txBody>
            <a:bodyPr/>
            <a:lstStyle/>
            <a:p>
              <a:endParaRPr lang="en-IN" sz="1400" dirty="0">
                <a:latin typeface="+mj-lt"/>
                <a:cs typeface="Arial" pitchFamily="34" charset="0"/>
              </a:endParaRPr>
            </a:p>
          </p:txBody>
        </p:sp>
        <p:sp>
          <p:nvSpPr>
            <p:cNvPr id="53" name="Rectangle 10"/>
            <p:cNvSpPr>
              <a:spLocks noChangeArrowheads="1"/>
            </p:cNvSpPr>
            <p:nvPr/>
          </p:nvSpPr>
          <p:spPr bwMode="auto">
            <a:xfrm>
              <a:off x="1752600" y="4572000"/>
              <a:ext cx="2057400" cy="4572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Update Command </a:t>
              </a:r>
            </a:p>
          </p:txBody>
        </p:sp>
        <p:sp>
          <p:nvSpPr>
            <p:cNvPr id="54" name="Rectangle 11"/>
            <p:cNvSpPr>
              <a:spLocks noChangeArrowheads="1"/>
            </p:cNvSpPr>
            <p:nvPr/>
          </p:nvSpPr>
          <p:spPr bwMode="auto">
            <a:xfrm>
              <a:off x="1752600" y="3810000"/>
              <a:ext cx="2057400" cy="4572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Insert Command </a:t>
              </a:r>
            </a:p>
          </p:txBody>
        </p:sp>
        <p:sp>
          <p:nvSpPr>
            <p:cNvPr id="55" name="Rectangle 12"/>
            <p:cNvSpPr>
              <a:spLocks noChangeArrowheads="1"/>
            </p:cNvSpPr>
            <p:nvPr/>
          </p:nvSpPr>
          <p:spPr bwMode="auto">
            <a:xfrm>
              <a:off x="1752600" y="2971800"/>
              <a:ext cx="2057400" cy="4572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Select Command </a:t>
              </a:r>
            </a:p>
          </p:txBody>
        </p:sp>
        <p:sp>
          <p:nvSpPr>
            <p:cNvPr id="56" name="Rectangle 13"/>
            <p:cNvSpPr>
              <a:spLocks noChangeArrowheads="1"/>
            </p:cNvSpPr>
            <p:nvPr/>
          </p:nvSpPr>
          <p:spPr bwMode="auto">
            <a:xfrm>
              <a:off x="228600" y="1143000"/>
              <a:ext cx="1066800" cy="6096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DataSet</a:t>
              </a:r>
            </a:p>
          </p:txBody>
        </p:sp>
        <p:sp>
          <p:nvSpPr>
            <p:cNvPr id="57" name="Rectangle 14"/>
            <p:cNvSpPr>
              <a:spLocks noChangeArrowheads="1"/>
            </p:cNvSpPr>
            <p:nvPr/>
          </p:nvSpPr>
          <p:spPr bwMode="auto">
            <a:xfrm>
              <a:off x="228600" y="2209800"/>
              <a:ext cx="1066800" cy="609600"/>
            </a:xfrm>
            <a:prstGeom prst="rect">
              <a:avLst/>
            </a:prstGeom>
            <a:solidFill>
              <a:schemeClr val="bg1"/>
            </a:solidFill>
            <a:ln w="9525">
              <a:solidFill>
                <a:schemeClr val="tx1"/>
              </a:solidFill>
              <a:miter lim="800000"/>
              <a:headEnd/>
              <a:tailEnd/>
            </a:ln>
            <a:effectLst/>
          </p:spPr>
          <p:txBody>
            <a:bodyPr wrap="none" anchor="ctr"/>
            <a:lstStyle/>
            <a:p>
              <a:r>
                <a:rPr lang="en-US" sz="1400" b="1" dirty="0">
                  <a:latin typeface="+mj-lt"/>
                  <a:cs typeface="Arial" pitchFamily="34" charset="0"/>
                </a:rPr>
                <a:t>Data</a:t>
              </a:r>
            </a:p>
            <a:p>
              <a:r>
                <a:rPr lang="en-US" sz="1400" b="1" dirty="0">
                  <a:latin typeface="+mj-lt"/>
                  <a:cs typeface="Arial" pitchFamily="34" charset="0"/>
                </a:rPr>
                <a:t>Adapter</a:t>
              </a:r>
            </a:p>
          </p:txBody>
        </p:sp>
        <p:sp>
          <p:nvSpPr>
            <p:cNvPr id="58" name="Line 15"/>
            <p:cNvSpPr>
              <a:spLocks noChangeShapeType="1"/>
            </p:cNvSpPr>
            <p:nvPr/>
          </p:nvSpPr>
          <p:spPr bwMode="auto">
            <a:xfrm>
              <a:off x="762000" y="1752600"/>
              <a:ext cx="0" cy="45720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59" name="Line 16"/>
            <p:cNvSpPr>
              <a:spLocks noChangeShapeType="1"/>
            </p:cNvSpPr>
            <p:nvPr/>
          </p:nvSpPr>
          <p:spPr bwMode="auto">
            <a:xfrm>
              <a:off x="3810000" y="5562600"/>
              <a:ext cx="1143000" cy="0"/>
            </a:xfrm>
            <a:prstGeom prst="line">
              <a:avLst/>
            </a:prstGeom>
            <a:noFill/>
            <a:ln w="9525">
              <a:solidFill>
                <a:schemeClr val="tx1"/>
              </a:solidFill>
              <a:round/>
              <a:headEnd/>
              <a:tailEnd/>
            </a:ln>
            <a:effectLst/>
          </p:spPr>
          <p:txBody>
            <a:bodyPr/>
            <a:lstStyle/>
            <a:p>
              <a:endParaRPr lang="en-IN" sz="1400" dirty="0">
                <a:latin typeface="+mj-lt"/>
                <a:cs typeface="Arial" pitchFamily="34" charset="0"/>
              </a:endParaRPr>
            </a:p>
          </p:txBody>
        </p:sp>
        <p:sp>
          <p:nvSpPr>
            <p:cNvPr id="60" name="Line 17"/>
            <p:cNvSpPr>
              <a:spLocks noChangeShapeType="1"/>
            </p:cNvSpPr>
            <p:nvPr/>
          </p:nvSpPr>
          <p:spPr bwMode="auto">
            <a:xfrm>
              <a:off x="3810000" y="4800600"/>
              <a:ext cx="762000" cy="0"/>
            </a:xfrm>
            <a:prstGeom prst="line">
              <a:avLst/>
            </a:prstGeom>
            <a:noFill/>
            <a:ln w="9525">
              <a:solidFill>
                <a:schemeClr val="tx1"/>
              </a:solidFill>
              <a:round/>
              <a:headEnd/>
              <a:tailEnd/>
            </a:ln>
            <a:effectLst/>
          </p:spPr>
          <p:txBody>
            <a:bodyPr/>
            <a:lstStyle/>
            <a:p>
              <a:endParaRPr lang="en-IN" sz="1400" dirty="0">
                <a:latin typeface="+mj-lt"/>
                <a:cs typeface="Arial" pitchFamily="34" charset="0"/>
              </a:endParaRPr>
            </a:p>
          </p:txBody>
        </p:sp>
        <p:sp>
          <p:nvSpPr>
            <p:cNvPr id="61" name="Line 18"/>
            <p:cNvSpPr>
              <a:spLocks noChangeShapeType="1"/>
            </p:cNvSpPr>
            <p:nvPr/>
          </p:nvSpPr>
          <p:spPr bwMode="auto">
            <a:xfrm>
              <a:off x="3810000" y="3962400"/>
              <a:ext cx="457200" cy="0"/>
            </a:xfrm>
            <a:prstGeom prst="line">
              <a:avLst/>
            </a:prstGeom>
            <a:noFill/>
            <a:ln w="9525">
              <a:solidFill>
                <a:schemeClr val="tx1"/>
              </a:solidFill>
              <a:round/>
              <a:headEnd/>
              <a:tailEnd/>
            </a:ln>
            <a:effectLst/>
          </p:spPr>
          <p:txBody>
            <a:bodyPr/>
            <a:lstStyle/>
            <a:p>
              <a:endParaRPr lang="en-IN" sz="1400" dirty="0">
                <a:latin typeface="+mj-lt"/>
                <a:cs typeface="Arial" pitchFamily="34" charset="0"/>
              </a:endParaRPr>
            </a:p>
          </p:txBody>
        </p:sp>
        <p:sp>
          <p:nvSpPr>
            <p:cNvPr id="62" name="Line 19"/>
            <p:cNvSpPr>
              <a:spLocks noChangeShapeType="1"/>
            </p:cNvSpPr>
            <p:nvPr/>
          </p:nvSpPr>
          <p:spPr bwMode="auto">
            <a:xfrm flipV="1">
              <a:off x="4953000" y="3276600"/>
              <a:ext cx="0" cy="228600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3" name="Line 20"/>
            <p:cNvSpPr>
              <a:spLocks noChangeShapeType="1"/>
            </p:cNvSpPr>
            <p:nvPr/>
          </p:nvSpPr>
          <p:spPr bwMode="auto">
            <a:xfrm flipV="1">
              <a:off x="4572000" y="3276600"/>
              <a:ext cx="0" cy="152400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4" name="Line 21"/>
            <p:cNvSpPr>
              <a:spLocks noChangeShapeType="1"/>
            </p:cNvSpPr>
            <p:nvPr/>
          </p:nvSpPr>
          <p:spPr bwMode="auto">
            <a:xfrm flipV="1">
              <a:off x="4267200" y="3200400"/>
              <a:ext cx="0" cy="76200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5" name="Line 22"/>
            <p:cNvSpPr>
              <a:spLocks noChangeShapeType="1"/>
            </p:cNvSpPr>
            <p:nvPr/>
          </p:nvSpPr>
          <p:spPr bwMode="auto">
            <a:xfrm>
              <a:off x="3810000" y="3048000"/>
              <a:ext cx="4572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6" name="Line 23"/>
            <p:cNvSpPr>
              <a:spLocks noChangeShapeType="1"/>
            </p:cNvSpPr>
            <p:nvPr/>
          </p:nvSpPr>
          <p:spPr bwMode="auto">
            <a:xfrm>
              <a:off x="533400" y="2819400"/>
              <a:ext cx="0" cy="2743200"/>
            </a:xfrm>
            <a:prstGeom prst="line">
              <a:avLst/>
            </a:prstGeom>
            <a:noFill/>
            <a:ln w="9525">
              <a:solidFill>
                <a:schemeClr val="tx1"/>
              </a:solidFill>
              <a:round/>
              <a:headEnd/>
              <a:tailEnd/>
            </a:ln>
            <a:effectLst/>
          </p:spPr>
          <p:txBody>
            <a:bodyPr/>
            <a:lstStyle/>
            <a:p>
              <a:endParaRPr lang="en-IN" sz="1400" dirty="0">
                <a:latin typeface="+mj-lt"/>
                <a:cs typeface="Arial" pitchFamily="34" charset="0"/>
              </a:endParaRPr>
            </a:p>
          </p:txBody>
        </p:sp>
        <p:sp>
          <p:nvSpPr>
            <p:cNvPr id="67" name="Line 24"/>
            <p:cNvSpPr>
              <a:spLocks noChangeShapeType="1"/>
            </p:cNvSpPr>
            <p:nvPr/>
          </p:nvSpPr>
          <p:spPr bwMode="auto">
            <a:xfrm>
              <a:off x="533400" y="5562600"/>
              <a:ext cx="12192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8" name="Line 25"/>
            <p:cNvSpPr>
              <a:spLocks noChangeShapeType="1"/>
            </p:cNvSpPr>
            <p:nvPr/>
          </p:nvSpPr>
          <p:spPr bwMode="auto">
            <a:xfrm>
              <a:off x="533400" y="4648200"/>
              <a:ext cx="12192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69" name="Line 26"/>
            <p:cNvSpPr>
              <a:spLocks noChangeShapeType="1"/>
            </p:cNvSpPr>
            <p:nvPr/>
          </p:nvSpPr>
          <p:spPr bwMode="auto">
            <a:xfrm>
              <a:off x="533400" y="3962400"/>
              <a:ext cx="12192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sp>
          <p:nvSpPr>
            <p:cNvPr id="70" name="Line 27"/>
            <p:cNvSpPr>
              <a:spLocks noChangeShapeType="1"/>
            </p:cNvSpPr>
            <p:nvPr/>
          </p:nvSpPr>
          <p:spPr bwMode="auto">
            <a:xfrm>
              <a:off x="533400" y="3200400"/>
              <a:ext cx="1219200" cy="0"/>
            </a:xfrm>
            <a:prstGeom prst="line">
              <a:avLst/>
            </a:prstGeom>
            <a:noFill/>
            <a:ln w="9525">
              <a:solidFill>
                <a:schemeClr val="tx1"/>
              </a:solidFill>
              <a:round/>
              <a:headEnd/>
              <a:tailEnd type="triangle" w="med" len="med"/>
            </a:ln>
            <a:effectLst/>
          </p:spPr>
          <p:txBody>
            <a:bodyPr/>
            <a:lstStyle/>
            <a:p>
              <a:endParaRPr lang="en-IN" sz="1400" dirty="0">
                <a:latin typeface="+mj-lt"/>
                <a:cs typeface="Arial" pitchFamily="34" charset="0"/>
              </a:endParaRPr>
            </a:p>
          </p:txBody>
        </p:sp>
      </p:grpSp>
      <p:sp>
        <p:nvSpPr>
          <p:cNvPr id="2" name="Title 1"/>
          <p:cNvSpPr>
            <a:spLocks noGrp="1"/>
          </p:cNvSpPr>
          <p:nvPr>
            <p:ph type="title"/>
          </p:nvPr>
        </p:nvSpPr>
        <p:spPr/>
        <p:txBody>
          <a:bodyPr>
            <a:normAutofit fontScale="90000"/>
          </a:bodyPr>
          <a:lstStyle/>
          <a:p>
            <a:r>
              <a:rPr lang="en-US" sz="1200" dirty="0"/>
              <a:t>3.3: Managing Data Integrity and Concurrency</a:t>
            </a:r>
            <a:br>
              <a:rPr lang="en-US" sz="1200" dirty="0"/>
            </a:br>
            <a:r>
              <a:rPr lang="en-US" dirty="0"/>
              <a:t>ADO.NET Transaction Support – Disconnected Architecture</a:t>
            </a:r>
          </a:p>
        </p:txBody>
      </p:sp>
    </p:spTree>
    <p:extLst>
      <p:ext uri="{BB962C8B-B14F-4D97-AF65-F5344CB8AC3E}">
        <p14:creationId xmlns:p14="http://schemas.microsoft.com/office/powerpoint/2010/main" val="2604420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1200" dirty="0"/>
              <a:t>3.3: Managing Data Integrity and Concurrency</a:t>
            </a:r>
            <a:br>
              <a:rPr lang="en-US" dirty="0"/>
            </a:br>
            <a:r>
              <a:rPr lang="en-US" dirty="0"/>
              <a:t>Demo</a:t>
            </a:r>
          </a:p>
        </p:txBody>
      </p:sp>
      <p:sp>
        <p:nvSpPr>
          <p:cNvPr id="15" name="Content Placeholder 14"/>
          <p:cNvSpPr>
            <a:spLocks noGrp="1"/>
          </p:cNvSpPr>
          <p:nvPr>
            <p:ph idx="1"/>
          </p:nvPr>
        </p:nvSpPr>
        <p:spPr/>
        <p:txBody>
          <a:bodyPr/>
          <a:lstStyle/>
          <a:p>
            <a:r>
              <a:rPr lang="en-US" dirty="0"/>
              <a:t>Transactions </a:t>
            </a:r>
          </a:p>
          <a:p>
            <a:endParaRPr lang="en-US" dirty="0"/>
          </a:p>
        </p:txBody>
      </p:sp>
    </p:spTree>
    <p:extLst>
      <p:ext uri="{BB962C8B-B14F-4D97-AF65-F5344CB8AC3E}">
        <p14:creationId xmlns:p14="http://schemas.microsoft.com/office/powerpoint/2010/main" val="384324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a:t>
            </a:r>
            <a:r>
              <a:rPr lang="en-US" sz="1200" dirty="0" err="1"/>
              <a:t>DataSet</a:t>
            </a:r>
            <a:r>
              <a:rPr lang="en-US" sz="1200" dirty="0"/>
              <a:t> to retrieve Data</a:t>
            </a:r>
            <a:br>
              <a:rPr lang="en-US" dirty="0"/>
            </a:br>
            <a:r>
              <a:rPr lang="en-US" dirty="0" err="1"/>
              <a:t>Sql</a:t>
            </a:r>
            <a:r>
              <a:rPr lang="en-US" dirty="0"/>
              <a:t> Data Adapter</a:t>
            </a:r>
          </a:p>
        </p:txBody>
      </p:sp>
      <p:sp>
        <p:nvSpPr>
          <p:cNvPr id="3" name="Content Placeholder 2"/>
          <p:cNvSpPr>
            <a:spLocks noGrp="1"/>
          </p:cNvSpPr>
          <p:nvPr>
            <p:ph idx="1"/>
          </p:nvPr>
        </p:nvSpPr>
        <p:spPr/>
        <p:txBody>
          <a:bodyPr/>
          <a:lstStyle/>
          <a:p>
            <a:r>
              <a:rPr lang="en-US" dirty="0"/>
              <a:t>The </a:t>
            </a:r>
            <a:r>
              <a:rPr lang="en-US" dirty="0" err="1"/>
              <a:t>Sql</a:t>
            </a:r>
            <a:r>
              <a:rPr lang="en-US" dirty="0"/>
              <a:t> Data Adapter class serves as a bridge between a disconnected ADO.NET objects and a data source</a:t>
            </a:r>
          </a:p>
          <a:p>
            <a:endParaRPr lang="en-US" dirty="0"/>
          </a:p>
          <a:p>
            <a:r>
              <a:rPr lang="en-US" dirty="0"/>
              <a:t>The Data Adapter retrieves data into a Data Set or a Data Table from a data source using the Fill() method </a:t>
            </a:r>
          </a:p>
          <a:p>
            <a:endParaRPr lang="en-US" dirty="0"/>
          </a:p>
          <a:p>
            <a:r>
              <a:rPr lang="en-US" dirty="0"/>
              <a:t>Along with data, schema information can be retrieved using the Fill Schema() method</a:t>
            </a:r>
          </a:p>
          <a:p>
            <a:endParaRPr lang="en-US" dirty="0"/>
          </a:p>
          <a:p>
            <a:r>
              <a:rPr lang="en-US" dirty="0"/>
              <a:t>It updates any changes made to the Data Set back to the data source using the Update()  method</a:t>
            </a:r>
          </a:p>
          <a:p>
            <a:endParaRPr lang="en-US" dirty="0"/>
          </a:p>
        </p:txBody>
      </p:sp>
    </p:spTree>
    <p:extLst>
      <p:ext uri="{BB962C8B-B14F-4D97-AF65-F5344CB8AC3E}">
        <p14:creationId xmlns:p14="http://schemas.microsoft.com/office/powerpoint/2010/main" val="1271042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lstStyle/>
          <a:p>
            <a:r>
              <a:rPr lang="en-US" dirty="0"/>
              <a:t>Creating and Using </a:t>
            </a:r>
            <a:r>
              <a:rPr lang="en-US" dirty="0" err="1"/>
              <a:t>DataSet</a:t>
            </a:r>
            <a:r>
              <a:rPr lang="en-US" dirty="0"/>
              <a:t> to retrieve Data</a:t>
            </a:r>
          </a:p>
          <a:p>
            <a:pPr lvl="1"/>
            <a:r>
              <a:rPr lang="en-US" dirty="0" err="1"/>
              <a:t>DataSet</a:t>
            </a:r>
            <a:r>
              <a:rPr lang="en-US" dirty="0"/>
              <a:t> object and its members</a:t>
            </a:r>
          </a:p>
          <a:p>
            <a:pPr lvl="1"/>
            <a:r>
              <a:rPr lang="en-US" dirty="0" err="1"/>
              <a:t>SQLDataAdapter</a:t>
            </a:r>
            <a:endParaRPr lang="en-US" dirty="0"/>
          </a:p>
          <a:p>
            <a:pPr lvl="1"/>
            <a:r>
              <a:rPr lang="en-US" dirty="0" err="1"/>
              <a:t>DataTable</a:t>
            </a:r>
            <a:endParaRPr lang="en-US" dirty="0"/>
          </a:p>
          <a:p>
            <a:pPr lvl="1"/>
            <a:r>
              <a:rPr lang="en-US" dirty="0" err="1"/>
              <a:t>DataRelation</a:t>
            </a:r>
            <a:endParaRPr lang="en-US" dirty="0"/>
          </a:p>
          <a:p>
            <a:pPr lvl="1"/>
            <a:r>
              <a:rPr lang="en-US" dirty="0" err="1"/>
              <a:t>RowState</a:t>
            </a:r>
            <a:endParaRPr lang="en-US" dirty="0"/>
          </a:p>
          <a:p>
            <a:r>
              <a:rPr lang="en-US" dirty="0"/>
              <a:t>Manipulating Database using </a:t>
            </a:r>
            <a:r>
              <a:rPr lang="en-US" dirty="0" err="1"/>
              <a:t>DataSet</a:t>
            </a:r>
            <a:endParaRPr lang="en-US" dirty="0"/>
          </a:p>
          <a:p>
            <a:pPr lvl="1"/>
            <a:r>
              <a:rPr lang="en-US" dirty="0" err="1"/>
              <a:t>SQLCommandBuilder</a:t>
            </a:r>
            <a:endParaRPr lang="en-US" dirty="0"/>
          </a:p>
          <a:p>
            <a:r>
              <a:rPr lang="en-US" dirty="0"/>
              <a:t>Implementing Transaction in ADO.NET</a:t>
            </a:r>
          </a:p>
          <a:p>
            <a:r>
              <a:rPr lang="en-US" dirty="0" err="1"/>
              <a:t>System.Transaction</a:t>
            </a:r>
            <a:endParaRPr lang="en-US" dirty="0"/>
          </a:p>
          <a:p>
            <a:endParaRPr lang="en-US" dirty="0"/>
          </a:p>
          <a:p>
            <a:endParaRPr lang="en-US" dirty="0"/>
          </a:p>
        </p:txBody>
      </p:sp>
    </p:spTree>
    <p:extLst>
      <p:ext uri="{BB962C8B-B14F-4D97-AF65-F5344CB8AC3E}">
        <p14:creationId xmlns:p14="http://schemas.microsoft.com/office/powerpoint/2010/main" val="1822338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Question 1: Data Set has the following properties</a:t>
            </a:r>
          </a:p>
          <a:p>
            <a:pPr lvl="1"/>
            <a:r>
              <a:rPr lang="en-US" dirty="0"/>
              <a:t>Option 1:Memory Resident data representation</a:t>
            </a:r>
          </a:p>
          <a:p>
            <a:pPr lvl="1"/>
            <a:r>
              <a:rPr lang="en-US" dirty="0"/>
              <a:t>Option 2:Disconnected from Data Source</a:t>
            </a:r>
          </a:p>
          <a:p>
            <a:pPr lvl="1"/>
            <a:r>
              <a:rPr lang="en-US" dirty="0"/>
              <a:t>Option 3:Both the above</a:t>
            </a:r>
          </a:p>
          <a:p>
            <a:r>
              <a:rPr lang="en-US" dirty="0"/>
              <a:t>Question 2: Data Table is created within the</a:t>
            </a:r>
          </a:p>
          <a:p>
            <a:pPr lvl="1"/>
            <a:r>
              <a:rPr lang="en-US" dirty="0"/>
              <a:t>Option 1:DataAdpater</a:t>
            </a:r>
          </a:p>
          <a:p>
            <a:pPr lvl="1"/>
            <a:r>
              <a:rPr lang="en-US" dirty="0"/>
              <a:t>Option 2:DataSet</a:t>
            </a:r>
          </a:p>
          <a:p>
            <a:pPr lvl="1"/>
            <a:r>
              <a:rPr lang="en-US" dirty="0"/>
              <a:t>Option 3:Data Relation </a:t>
            </a:r>
          </a:p>
          <a:p>
            <a:r>
              <a:rPr lang="en-US" dirty="0"/>
              <a:t>Question 3: Row State property value depends on which operation has been performed on the row</a:t>
            </a:r>
          </a:p>
          <a:p>
            <a:pPr lvl="1"/>
            <a:r>
              <a:rPr lang="en-US" dirty="0"/>
              <a:t>True/False</a:t>
            </a:r>
          </a:p>
          <a:p>
            <a:endParaRPr lang="en-US" dirty="0"/>
          </a:p>
          <a:p>
            <a:endParaRPr lang="en-US" dirty="0"/>
          </a:p>
          <a:p>
            <a:endParaRPr lang="en-US" dirty="0"/>
          </a:p>
        </p:txBody>
      </p:sp>
    </p:spTree>
    <p:extLst>
      <p:ext uri="{BB962C8B-B14F-4D97-AF65-F5344CB8AC3E}">
        <p14:creationId xmlns:p14="http://schemas.microsoft.com/office/powerpoint/2010/main" val="8142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89C75F-85C0-431F-9DA1-BD96811738CC}"/>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E46D47A-31C3-48CE-BF1F-4F6F316A58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48265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a:t>
            </a:r>
            <a:r>
              <a:rPr lang="en-US" sz="1200" dirty="0" err="1"/>
              <a:t>DataSet</a:t>
            </a:r>
            <a:r>
              <a:rPr lang="en-US" sz="1200" dirty="0"/>
              <a:t> to retrieve Data</a:t>
            </a:r>
            <a:br>
              <a:rPr lang="en-US" dirty="0"/>
            </a:br>
            <a:r>
              <a:rPr lang="en-US" dirty="0"/>
              <a:t>Optimizing Connection</a:t>
            </a:r>
          </a:p>
        </p:txBody>
      </p:sp>
      <p:sp>
        <p:nvSpPr>
          <p:cNvPr id="3" name="Content Placeholder 2"/>
          <p:cNvSpPr>
            <a:spLocks noGrp="1"/>
          </p:cNvSpPr>
          <p:nvPr>
            <p:ph idx="1"/>
          </p:nvPr>
        </p:nvSpPr>
        <p:spPr/>
        <p:txBody>
          <a:bodyPr/>
          <a:lstStyle/>
          <a:p>
            <a:r>
              <a:rPr lang="en-US" dirty="0"/>
              <a:t>Using Data Adapter to optimize connections:</a:t>
            </a:r>
          </a:p>
          <a:p>
            <a:pPr lvl="1"/>
            <a:r>
              <a:rPr lang="en-US" dirty="0"/>
              <a:t>Update and Fill method of Data Adapter automatically opens and closes the connection</a:t>
            </a:r>
          </a:p>
          <a:p>
            <a:pPr lvl="1"/>
            <a:r>
              <a:rPr lang="en-US" dirty="0"/>
              <a:t>Allow the Update and Fill method to open and close connection implicitly if it is a one time activity</a:t>
            </a:r>
          </a:p>
          <a:p>
            <a:pPr lvl="1"/>
            <a:r>
              <a:rPr lang="en-US" dirty="0"/>
              <a:t>Explicitly open the connection if the Fill and Update is going to be called several times</a:t>
            </a:r>
          </a:p>
          <a:p>
            <a:endParaRPr lang="en-US" dirty="0"/>
          </a:p>
          <a:p>
            <a:endParaRPr lang="en-US" dirty="0"/>
          </a:p>
        </p:txBody>
      </p:sp>
    </p:spTree>
    <p:extLst>
      <p:ext uri="{BB962C8B-B14F-4D97-AF65-F5344CB8AC3E}">
        <p14:creationId xmlns:p14="http://schemas.microsoft.com/office/powerpoint/2010/main" val="390625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a:t>
            </a:r>
            <a:r>
              <a:rPr lang="en-US" sz="1200" dirty="0" err="1"/>
              <a:t>DataSet</a:t>
            </a:r>
            <a:r>
              <a:rPr lang="en-US" sz="1200" dirty="0"/>
              <a:t> to retrieve Data</a:t>
            </a:r>
            <a:br>
              <a:rPr lang="en-US" dirty="0"/>
            </a:br>
            <a:r>
              <a:rPr lang="en-US" dirty="0" err="1"/>
              <a:t>Data</a:t>
            </a:r>
            <a:r>
              <a:rPr lang="en-US" dirty="0"/>
              <a:t> Set</a:t>
            </a:r>
          </a:p>
        </p:txBody>
      </p:sp>
      <p:sp>
        <p:nvSpPr>
          <p:cNvPr id="3" name="Content Placeholder 2"/>
          <p:cNvSpPr>
            <a:spLocks noGrp="1"/>
          </p:cNvSpPr>
          <p:nvPr>
            <p:ph idx="1"/>
          </p:nvPr>
        </p:nvSpPr>
        <p:spPr/>
        <p:txBody>
          <a:bodyPr/>
          <a:lstStyle/>
          <a:p>
            <a:r>
              <a:rPr lang="en-US" dirty="0"/>
              <a:t>The ADO.NET Data Set is an in memory representation of data</a:t>
            </a:r>
          </a:p>
          <a:p>
            <a:r>
              <a:rPr lang="en-US" dirty="0"/>
              <a:t>A Data Set provides a consistent relational programming model regardless of the source of the data it contains</a:t>
            </a:r>
          </a:p>
          <a:p>
            <a:r>
              <a:rPr lang="en-US" dirty="0"/>
              <a:t>Data Set is disconnected from data source</a:t>
            </a:r>
          </a:p>
          <a:p>
            <a:r>
              <a:rPr lang="en-US" dirty="0"/>
              <a:t>Example: </a:t>
            </a:r>
          </a:p>
          <a:p>
            <a:endParaRPr lang="en-US" dirty="0"/>
          </a:p>
        </p:txBody>
      </p:sp>
      <p:sp>
        <p:nvSpPr>
          <p:cNvPr id="10249" name="AutoShape 9"/>
          <p:cNvSpPr>
            <a:spLocks noChangeArrowheads="1"/>
          </p:cNvSpPr>
          <p:nvPr/>
        </p:nvSpPr>
        <p:spPr bwMode="auto">
          <a:xfrm>
            <a:off x="671513" y="3535912"/>
            <a:ext cx="7848600" cy="1219200"/>
          </a:xfrm>
          <a:prstGeom prst="roundRect">
            <a:avLst>
              <a:gd name="adj" fmla="val 16667"/>
            </a:avLst>
          </a:prstGeom>
          <a:noFill/>
          <a:ln w="19050">
            <a:solidFill>
              <a:schemeClr val="tx1"/>
            </a:solidFill>
            <a:round/>
            <a:headEnd/>
            <a:tailEnd/>
          </a:ln>
          <a:effectLst/>
        </p:spPr>
        <p:txBody>
          <a:bodyPr anchor="ctr"/>
          <a:lstStyle/>
          <a:p>
            <a:pPr lvl="1" algn="l">
              <a:lnSpc>
                <a:spcPct val="135000"/>
              </a:lnSpc>
            </a:pPr>
            <a:r>
              <a:rPr lang="en-US" sz="1600" dirty="0">
                <a:latin typeface="+mj-lt"/>
                <a:cs typeface="Arial" pitchFamily="34" charset="0"/>
              </a:rPr>
              <a:t>DataSet ds = new DataSet(“Customers"); </a:t>
            </a:r>
          </a:p>
          <a:p>
            <a:pPr lvl="1" algn="l">
              <a:lnSpc>
                <a:spcPct val="135000"/>
              </a:lnSpc>
            </a:pPr>
            <a:r>
              <a:rPr lang="en-US" sz="1600" dirty="0">
                <a:latin typeface="+mj-lt"/>
                <a:cs typeface="Arial" pitchFamily="34" charset="0"/>
              </a:rPr>
              <a:t>adapter.Fill(ds); </a:t>
            </a:r>
          </a:p>
        </p:txBody>
      </p:sp>
    </p:spTree>
    <p:extLst>
      <p:ext uri="{BB962C8B-B14F-4D97-AF65-F5344CB8AC3E}">
        <p14:creationId xmlns:p14="http://schemas.microsoft.com/office/powerpoint/2010/main" val="290214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doarc"/>
          <p:cNvPicPr/>
          <p:nvPr/>
        </p:nvPicPr>
        <p:blipFill rotWithShape="1">
          <a:blip r:embed="rId3"/>
          <a:srcRect l="48302" t="4672" r="-1" b="44998"/>
          <a:stretch/>
        </p:blipFill>
        <p:spPr bwMode="auto">
          <a:xfrm>
            <a:off x="1099457" y="2058327"/>
            <a:ext cx="6259286" cy="3496491"/>
          </a:xfrm>
          <a:prstGeom prst="rect">
            <a:avLst/>
          </a:prstGeom>
          <a:noFill/>
          <a:ln>
            <a:noFill/>
          </a:ln>
          <a:extLst>
            <a:ext uri="{53640926-AAD7-44D8-BBD7-CCE9431645EC}">
              <a14:shadowObscured xmlns:a14="http://schemas.microsoft.com/office/drawing/2010/main"/>
            </a:ext>
          </a:extLst>
        </p:spPr>
      </p:pic>
      <p:sp>
        <p:nvSpPr>
          <p:cNvPr id="4" name="Title 3">
            <a:extLst>
              <a:ext uri="{FF2B5EF4-FFF2-40B4-BE49-F238E27FC236}">
                <a16:creationId xmlns:a16="http://schemas.microsoft.com/office/drawing/2014/main" id="{5DDD734D-8155-4CD0-826C-A284FD62BCB8}"/>
              </a:ext>
            </a:extLst>
          </p:cNvPr>
          <p:cNvSpPr>
            <a:spLocks noGrp="1"/>
          </p:cNvSpPr>
          <p:nvPr>
            <p:ph type="title"/>
          </p:nvPr>
        </p:nvSpPr>
        <p:spPr/>
        <p:txBody>
          <a:bodyPr>
            <a:normAutofit/>
          </a:bodyPr>
          <a:lstStyle/>
          <a:p>
            <a:r>
              <a:rPr lang="en-US" sz="1300" dirty="0"/>
              <a:t>3.1: Creating and Using </a:t>
            </a:r>
            <a:r>
              <a:rPr lang="en-US" sz="1300" dirty="0" err="1"/>
              <a:t>DataSet</a:t>
            </a:r>
            <a:r>
              <a:rPr lang="en-US" sz="1300" dirty="0"/>
              <a:t> to retrieve Data</a:t>
            </a:r>
            <a:br>
              <a:rPr lang="en-US" dirty="0"/>
            </a:br>
            <a:r>
              <a:rPr lang="en-US" dirty="0" err="1"/>
              <a:t>Data</a:t>
            </a:r>
            <a:r>
              <a:rPr lang="en-US" dirty="0"/>
              <a:t> Set</a:t>
            </a:r>
          </a:p>
        </p:txBody>
      </p:sp>
    </p:spTree>
    <p:extLst>
      <p:ext uri="{BB962C8B-B14F-4D97-AF65-F5344CB8AC3E}">
        <p14:creationId xmlns:p14="http://schemas.microsoft.com/office/powerpoint/2010/main" val="20858536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3.1: Creating and Using Data Set to retrieve Data</a:t>
            </a:r>
            <a:br>
              <a:rPr lang="en-US" dirty="0"/>
            </a:br>
            <a:r>
              <a:rPr lang="en-US" dirty="0" err="1"/>
              <a:t>Data</a:t>
            </a:r>
            <a:r>
              <a:rPr lang="en-US" dirty="0"/>
              <a:t> Set</a:t>
            </a:r>
          </a:p>
        </p:txBody>
      </p:sp>
      <p:sp>
        <p:nvSpPr>
          <p:cNvPr id="3" name="Content Placeholder 2"/>
          <p:cNvSpPr>
            <a:spLocks noGrp="1"/>
          </p:cNvSpPr>
          <p:nvPr>
            <p:ph idx="1"/>
          </p:nvPr>
        </p:nvSpPr>
        <p:spPr/>
        <p:txBody>
          <a:bodyPr/>
          <a:lstStyle/>
          <a:p>
            <a:r>
              <a:rPr lang="en-US" dirty="0"/>
              <a:t>These are some of the members exposed by </a:t>
            </a:r>
            <a:r>
              <a:rPr lang="en-US" dirty="0" err="1"/>
              <a:t>DataSet</a:t>
            </a:r>
            <a:r>
              <a:rPr lang="en-US" dirty="0"/>
              <a:t>:</a:t>
            </a:r>
          </a:p>
          <a:p>
            <a:endParaRPr lang="en-US" dirty="0"/>
          </a:p>
          <a:p>
            <a:endParaRPr lang="en-US" dirty="0"/>
          </a:p>
        </p:txBody>
      </p:sp>
      <p:graphicFrame>
        <p:nvGraphicFramePr>
          <p:cNvPr id="227333" name="Group 5"/>
          <p:cNvGraphicFramePr>
            <a:graphicFrameLocks noGrp="1"/>
          </p:cNvGraphicFramePr>
          <p:nvPr>
            <p:extLst>
              <p:ext uri="{D42A27DB-BD31-4B8C-83A1-F6EECF244321}">
                <p14:modId xmlns:p14="http://schemas.microsoft.com/office/powerpoint/2010/main" val="1804511666"/>
              </p:ext>
            </p:extLst>
          </p:nvPr>
        </p:nvGraphicFramePr>
        <p:xfrm>
          <a:off x="457200" y="2166584"/>
          <a:ext cx="8296275" cy="2859088"/>
        </p:xfrm>
        <a:graphic>
          <a:graphicData uri="http://schemas.openxmlformats.org/drawingml/2006/table">
            <a:tbl>
              <a:tblPr bandRow="1">
                <a:tableStyleId>{284E427A-3D55-4303-BF80-6455036E1DE7}</a:tableStyleId>
              </a:tblPr>
              <a:tblGrid>
                <a:gridCol w="3635375">
                  <a:extLst>
                    <a:ext uri="{9D8B030D-6E8A-4147-A177-3AD203B41FA5}">
                      <a16:colId xmlns:a16="http://schemas.microsoft.com/office/drawing/2014/main" val="20000"/>
                    </a:ext>
                  </a:extLst>
                </a:gridCol>
                <a:gridCol w="4660900">
                  <a:extLst>
                    <a:ext uri="{9D8B030D-6E8A-4147-A177-3AD203B41FA5}">
                      <a16:colId xmlns:a16="http://schemas.microsoft.com/office/drawing/2014/main" val="20001"/>
                    </a:ext>
                  </a:extLst>
                </a:gridCol>
              </a:tblGrid>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DataSetName</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Clear()</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0"/>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EnforceConstraints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GetChanges()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1"/>
                  </a:ext>
                </a:extLst>
              </a:tr>
              <a:tr h="477838">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HasErrors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HasChanges()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2"/>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Relations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Merge()</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3"/>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Tables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RejectChanges()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4"/>
                  </a:ext>
                </a:extLst>
              </a:tr>
              <a:tr h="476250">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AcceptChanges()</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tc>
                  <a:txBody>
                    <a:bodyPr/>
                    <a:lstStyle/>
                    <a:p>
                      <a:pPr marL="342900" marR="0" lvl="0" indent="-342900" algn="l" defTabSz="914400" rtl="0" eaLnBrk="1" fontAlgn="base" latinLnBrk="0" hangingPunct="1">
                        <a:lnSpc>
                          <a:spcPct val="100000"/>
                        </a:lnSpc>
                        <a:spcBef>
                          <a:spcPct val="20000"/>
                        </a:spcBef>
                        <a:spcAft>
                          <a:spcPct val="0"/>
                        </a:spcAft>
                        <a:buClr>
                          <a:srgbClr val="990000"/>
                        </a:buClr>
                        <a:buSzTx/>
                        <a:buFont typeface="Wingdings" pitchFamily="2" charset="2"/>
                        <a:buNone/>
                        <a:tabLst/>
                      </a:pPr>
                      <a:r>
                        <a:rPr kumimoji="0" lang="en-US" sz="1600" u="none" strike="noStrike" cap="none" normalizeH="0" baseline="0" dirty="0">
                          <a:ln>
                            <a:noFill/>
                          </a:ln>
                          <a:effectLst/>
                        </a:rPr>
                        <a:t>Reset()</a:t>
                      </a:r>
                      <a:endParaRPr kumimoji="0" lang="en-US" sz="1600" b="0" i="0" u="none" strike="noStrike" cap="none" normalizeH="0" baseline="0" dirty="0">
                        <a:ln>
                          <a:noFill/>
                        </a:ln>
                        <a:solidFill>
                          <a:schemeClr val="tx1"/>
                        </a:solidFill>
                        <a:effectLst/>
                        <a:latin typeface="+mj-lt"/>
                        <a:cs typeface="Arial" pitchFamily="34" charset="0"/>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1204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1253dd47-851c-4098-91d7-cf3a38efb584">Class book</Material_x0020_Type>
    <Category xmlns="1253dd47-851c-4098-91d7-cf3a38efb584">Module Artifact</Category>
    <Level xmlns="1253dd47-851c-4098-91d7-cf3a38efb584">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0CCE42E335A614AADC8C26A75653688" ma:contentTypeVersion="11" ma:contentTypeDescription="Create a new document." ma:contentTypeScope="" ma:versionID="c24a151245ee1b4a1435dffd43406477">
  <xsd:schema xmlns:xsd="http://www.w3.org/2001/XMLSchema" xmlns:xs="http://www.w3.org/2001/XMLSchema" xmlns:p="http://schemas.microsoft.com/office/2006/metadata/properties" xmlns:ns2="1253dd47-851c-4098-91d7-cf3a38efb584" xmlns:ns3="dd57703e-8384-4d8b-be02-c5599229607d" targetNamespace="http://schemas.microsoft.com/office/2006/metadata/properties" ma:root="true" ma:fieldsID="7247e5aa4aa11f8eabe61982b8938ff9" ns2:_="" ns3:_="">
    <xsd:import namespace="1253dd47-851c-4098-91d7-cf3a38efb584"/>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53dd47-851c-4098-91d7-cf3a38efb5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f9673e2-8703-4f54-a1af-e608932f257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ECFE38CB-9FB5-4DF2-8327-F0D533734294}"/>
</file>

<file path=docProps/app.xml><?xml version="1.0" encoding="utf-8"?>
<Properties xmlns="http://schemas.openxmlformats.org/officeDocument/2006/extended-properties" xmlns:vt="http://schemas.openxmlformats.org/officeDocument/2006/docPropsVTypes">
  <Template/>
  <TotalTime>4059</TotalTime>
  <Words>7733</Words>
  <Application>Microsoft Office PowerPoint</Application>
  <PresentationFormat>On-screen Show (4:3)</PresentationFormat>
  <Paragraphs>594</Paragraphs>
  <Slides>41</Slides>
  <Notes>41</Notes>
  <HiddenSlides>5</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0" baseType="lpstr">
      <vt:lpstr>Verdana</vt:lpstr>
      <vt:lpstr>Calibri</vt:lpstr>
      <vt:lpstr>MS PGothic</vt:lpstr>
      <vt:lpstr>Wingdings</vt:lpstr>
      <vt:lpstr>ヒラギノ角ゴ Pro W3</vt:lpstr>
      <vt:lpstr>Candara</vt:lpstr>
      <vt:lpstr>Arial</vt:lpstr>
      <vt:lpstr>Capgemini 2017_Cover slides</vt:lpstr>
      <vt:lpstr>think-cell Slide</vt:lpstr>
      <vt:lpstr>ADO.NET 4.5</vt:lpstr>
      <vt:lpstr>Lesson Objectives</vt:lpstr>
      <vt:lpstr>3.1: Creating and Using DataSet to retrieve Data  An Introduction</vt:lpstr>
      <vt:lpstr>3.1: Creating and Using DataSet to retrieve Data Sql Data Adapter</vt:lpstr>
      <vt:lpstr>PowerPoint Presentation</vt:lpstr>
      <vt:lpstr>3.1: Creating and Using DataSet to retrieve Data Optimizing Connection</vt:lpstr>
      <vt:lpstr>3.1: Creating and Using DataSet to retrieve Data Data Set</vt:lpstr>
      <vt:lpstr>3.1: Creating and Using DataSet to retrieve Data Data Set</vt:lpstr>
      <vt:lpstr>3.1: Creating and Using Data Set to retrieve Data Data Set</vt:lpstr>
      <vt:lpstr>3.1: Creating and Using DataSet to retrieve Data Demo</vt:lpstr>
      <vt:lpstr>3.1: Creating and Using Data Set to retrieve Data What is Typed Data Set?</vt:lpstr>
      <vt:lpstr>3.1: Creating and Using Data Set to retrieve Data What is Untyped Data Set?</vt:lpstr>
      <vt:lpstr>3.1: Creating and Using Data Set to retrieve Data When do you use Data Set?</vt:lpstr>
      <vt:lpstr>PowerPoint Presentation</vt:lpstr>
      <vt:lpstr>3.1: Creating and Using DataSet to retrieve Data Data Table</vt:lpstr>
      <vt:lpstr>3.1: Creating and Using Data Set to retrieve Data Data Table Members</vt:lpstr>
      <vt:lpstr>3.1: Creating and Using Data Set to retrieve Data Data Column</vt:lpstr>
      <vt:lpstr>3.1: Creating and Using Data Set to retrieve Data Data Row</vt:lpstr>
      <vt:lpstr>3.1: Creating and Using Data Set to retrieve Data Row State</vt:lpstr>
      <vt:lpstr>PowerPoint Presentation</vt:lpstr>
      <vt:lpstr>3.1: Creating and Using Data Set to retrieve Data Demo</vt:lpstr>
      <vt:lpstr>3.1: Creating and Using Data Set to retrieve Data Specifying Constraints</vt:lpstr>
      <vt:lpstr>3.1: Creating and Using Data Set to retrieve Data Specifying Constraints</vt:lpstr>
      <vt:lpstr>3.1: Creating and Using Data Set to retrieve Data Data Relation</vt:lpstr>
      <vt:lpstr>PowerPoint Presentation</vt:lpstr>
      <vt:lpstr>3.1: Creating and Using Data Set to retrieve Data Data Relation</vt:lpstr>
      <vt:lpstr>3.1: Creating and Using Data Set to retrieve Data Demo</vt:lpstr>
      <vt:lpstr>3.1: Creating and Using Data Set to retrieve Data What are Data Views?</vt:lpstr>
      <vt:lpstr>3.1: Creating and Using Data Set to retrieve Data  Demo</vt:lpstr>
      <vt:lpstr>3.2: Manipulating Database using Data Set SQL Command Builder</vt:lpstr>
      <vt:lpstr>3.2: Manipulating Database using Data Set Demo</vt:lpstr>
      <vt:lpstr>3.2: Manipulating Database using Data Set Using Command Builder</vt:lpstr>
      <vt:lpstr>3.3: Managing Data Integrity and Concurrency Maintaining Database Integrity - Transaction</vt:lpstr>
      <vt:lpstr>3.3: Managing Data Integrity and Concurrency Types of Transaction</vt:lpstr>
      <vt:lpstr>3.3: Managing Data Integrity and Concurrency Manual and Automatic Transactions</vt:lpstr>
      <vt:lpstr>3.3: Managing Data Integrity and Concurrency Manual Transactions</vt:lpstr>
      <vt:lpstr>3.3: Managing Data Integrity and Concurrency ADO.NET Transaction Support – Connected Architecture</vt:lpstr>
      <vt:lpstr>3.3: Managing Data Integrity and Concurrency ADO.NET Transaction Support – Disconnected Architecture</vt:lpstr>
      <vt:lpstr>3.3: Managing Data Integrity and Concurrency Demo</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Shital</cp:lastModifiedBy>
  <cp:revision>195</cp:revision>
  <cp:lastPrinted>2016-07-28T08:22:02Z</cp:lastPrinted>
  <dcterms:created xsi:type="dcterms:W3CDTF">2012-05-18T02:59:15Z</dcterms:created>
  <dcterms:modified xsi:type="dcterms:W3CDTF">2019-02-22T07:10:23Z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0x01010020CCE42E335A614AADC8C26A75653688</vt:lpwstr>
  </property>
  <property fmtid="{D5CDD505-2E9C-101B-9397-08002B2CF9AE}" pid="4" name="_SourceUrl">
    <vt:lpwstr/>
  </property>
</Properties>
</file>