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4"/>
  </p:sldMasterIdLst>
  <p:notesMasterIdLst>
    <p:notesMasterId r:id="rId23"/>
  </p:notesMasterIdLst>
  <p:handoutMasterIdLst>
    <p:handoutMasterId r:id="rId24"/>
  </p:handoutMasterIdLst>
  <p:sldIdLst>
    <p:sldId id="256" r:id="rId5"/>
    <p:sldId id="257" r:id="rId6"/>
    <p:sldId id="258" r:id="rId7"/>
    <p:sldId id="259" r:id="rId8"/>
    <p:sldId id="273" r:id="rId9"/>
    <p:sldId id="261" r:id="rId10"/>
    <p:sldId id="262" r:id="rId11"/>
    <p:sldId id="263" r:id="rId12"/>
    <p:sldId id="264" r:id="rId13"/>
    <p:sldId id="265" r:id="rId14"/>
    <p:sldId id="266" r:id="rId15"/>
    <p:sldId id="267" r:id="rId16"/>
    <p:sldId id="274" r:id="rId17"/>
    <p:sldId id="269" r:id="rId18"/>
    <p:sldId id="270" r:id="rId19"/>
    <p:sldId id="271" r:id="rId20"/>
    <p:sldId id="272" r:id="rId21"/>
    <p:sldId id="275" r:id="rId22"/>
  </p:sldIdLst>
  <p:sldSz cx="9144000" cy="6858000" type="screen4x3"/>
  <p:notesSz cx="7315200" cy="9601200"/>
  <p:embeddedFontLst>
    <p:embeddedFont>
      <p:font typeface="ＭＳ Ｐゴシック" panose="020B0600070205080204" pitchFamily="34" charset="-128"/>
      <p:regular r:id="rId25"/>
    </p:embeddedFont>
    <p:embeddedFont>
      <p:font typeface="Calibri" panose="020F0502020204030204" pitchFamily="34" charset="0"/>
      <p:regular r:id="rId26"/>
      <p:bold r:id="rId27"/>
      <p:italic r:id="rId28"/>
      <p:boldItalic r:id="rId29"/>
    </p:embeddedFont>
    <p:embeddedFont>
      <p:font typeface="Candara" panose="020E050203030302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97">
          <p15:clr>
            <a:srgbClr val="A4A3A4"/>
          </p15:clr>
        </p15:guide>
        <p15:guide id="2" pos="12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947" autoAdjust="0"/>
  </p:normalViewPr>
  <p:slideViewPr>
    <p:cSldViewPr snapToGrid="0" showGuides="1">
      <p:cViewPr varScale="1">
        <p:scale>
          <a:sx n="60" d="100"/>
          <a:sy n="60" d="100"/>
        </p:scale>
        <p:origin x="136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120" y="-1360"/>
      </p:cViewPr>
      <p:guideLst>
        <p:guide orient="horz" pos="2897"/>
        <p:guide pos="12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2/22/2019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32000"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012961" y="4599977"/>
            <a:ext cx="4892673" cy="416818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98084" y="620077"/>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baseline="0" dirty="0">
                <a:solidFill>
                  <a:schemeClr val="tx1"/>
                </a:solidFill>
                <a:latin typeface="Arial" pitchFamily="34" charset="0"/>
                <a:ea typeface="+mn-ea"/>
                <a:cs typeface="Arial" pitchFamily="34" charset="0"/>
              </a:rPr>
              <a:t>   </a:t>
            </a:r>
            <a:r>
              <a:rPr lang="en-US" sz="1300" b="0" dirty="0">
                <a:solidFill>
                  <a:srgbClr val="000000"/>
                </a:solidFill>
                <a:latin typeface="Arial" pitchFamily="34" charset="0"/>
                <a:ea typeface="ＭＳ Ｐゴシック" pitchFamily="34" charset="-128"/>
                <a:cs typeface="Arial" pitchFamily="34" charset="0"/>
              </a:rPr>
              <a:t>ADO.NET 4.5 </a:t>
            </a:r>
            <a:r>
              <a:rPr lang="en-US" sz="1300" b="0" dirty="0">
                <a:latin typeface="Arial" pitchFamily="34" charset="0"/>
                <a:cs typeface="Arial" pitchFamily="34" charset="0"/>
              </a:rPr>
              <a:t>		</a:t>
            </a:r>
            <a:r>
              <a:rPr lang="en-US" sz="1300" b="0" kern="1200" dirty="0">
                <a:solidFill>
                  <a:srgbClr val="000000"/>
                </a:solidFill>
                <a:latin typeface="Arial" pitchFamily="34" charset="0"/>
                <a:ea typeface="ＭＳ Ｐゴシック" pitchFamily="34" charset="-128"/>
                <a:cs typeface="Arial" pitchFamily="34" charset="0"/>
              </a:rPr>
              <a:t>                                    XML support in ADO.NET</a:t>
            </a:r>
          </a:p>
        </p:txBody>
      </p:sp>
      <p:sp>
        <p:nvSpPr>
          <p:cNvPr id="12" name="Rectangle 14"/>
          <p:cNvSpPr>
            <a:spLocks noChangeArrowheads="1"/>
          </p:cNvSpPr>
          <p:nvPr/>
        </p:nvSpPr>
        <p:spPr bwMode="auto">
          <a:xfrm>
            <a:off x="3964937" y="8805654"/>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-04-</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33588" y="720725"/>
            <a:ext cx="4800600" cy="36004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p:txBody>
          <a:bodyPr/>
          <a:lstStyle/>
          <a:p>
            <a:r>
              <a:rPr lang="en-US"/>
              <a:t>With ADO.NET you can fill a DataSet from an XML stream or document. XmlDataDocument is a DataSet-aware object. Relationship between these two objects provides a powerful technique to access data either relationally or as XML, irrespective of the mechanism by which the data is sourced.  </a:t>
            </a:r>
          </a:p>
          <a:p>
            <a:r>
              <a:rPr lang="en-US"/>
              <a:t>You can use the XML stream or document to supply to the DataSet either data, schema information, or both. The information supplied from the XML stream or document can be combined with existing data or schema information already present in the DataSet.</a:t>
            </a:r>
          </a:p>
          <a:p>
            <a:r>
              <a:rPr lang="en-US"/>
              <a:t>ADO.NET also allows you to create an XML representation of a DataSet, with or without its schema, in order to transport the DataSet across HTTP for use by another application or XML-enabled platform. In an XML representation of a DataSet, the data is written in XML and the schema, if it is included inline in the representation, is written using the XML Schema definition language (XSD). XML and XML Schema provide a convenient format for transferring the contents of a DataSet to and from remote clients.</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a:t>The DataSet is silently rebuilt as a binary and promptly usable object. The same serialization facilities are available to applications through a bunch of methods, a pair of which clearly stands out. The methods to work with XML Document offered by Dataset are:</a:t>
            </a:r>
          </a:p>
          <a:p>
            <a:endParaRPr lang="en-US"/>
          </a:p>
          <a:p>
            <a:r>
              <a:rPr lang="en-US"/>
              <a:t>GetXml: Returns a string value of the XML representation of the data stored in the DataSet.</a:t>
            </a:r>
          </a:p>
          <a:p>
            <a:r>
              <a:rPr lang="en-US"/>
              <a:t>GetXmlSchema: Returns the XML Schema for the XML representation of the data stored in the DataSet. </a:t>
            </a:r>
          </a:p>
          <a:p>
            <a:r>
              <a:rPr lang="en-US"/>
              <a:t>ReadXml: Populates a DataSet object with the specified XML data read from a stream or a file. </a:t>
            </a:r>
          </a:p>
          <a:p>
            <a:r>
              <a:rPr lang="en-US"/>
              <a:t>ReadXmlSchema: Loads the specified XML schema information into the current DataSet object.</a:t>
            </a:r>
          </a:p>
          <a:p>
            <a:r>
              <a:rPr lang="en-US"/>
              <a:t>WriteXml: Writes the XML data, and optionally the schema, that represents the DataSet. Can write to a stream or a file.</a:t>
            </a:r>
          </a:p>
          <a:p>
            <a:r>
              <a:rPr lang="en-US"/>
              <a:t>WriteXmlSchema: Writes the string being the XML schema information for the DataSet .Can write to a stream or a file.</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p:txBody>
          <a:bodyPr>
            <a:normAutofit/>
          </a:bodyPr>
          <a:lstStyle/>
          <a:p>
            <a:r>
              <a:rPr lang="en-US"/>
              <a:t>The contents of an ADO.NET DataSet can be created from an XML stream or document. With the .NET Framework you have great flexibility over what information is loaded from XML, and how the schema or relational structure of the DataSet is created.</a:t>
            </a:r>
          </a:p>
          <a:p>
            <a:endParaRPr lang="en-US"/>
          </a:p>
          <a:p>
            <a:r>
              <a:rPr lang="en-US"/>
              <a:t>To fill a DataSet with data from XML, use the ReadXml method of the DataSet object. The ReadXml method will read from a file, a stream, or an XmlReader, and takes as arguments the source of the XML plus an optional XmlReadMode argument. The ReadXml method reads the contents of the XML stream or document and loads the DataSet with data. The method creates the relational schema for the DataSet depending on the read mode specified, and whether or not a schema already exists in the DataSet. The following code snippet illustrates the typical code you would use to load a DataSet from XML:</a:t>
            </a:r>
          </a:p>
          <a:p>
            <a:endParaRPr lang="en-US"/>
          </a:p>
          <a:p>
            <a:pPr lvl="1"/>
            <a:r>
              <a:rPr lang="en-US"/>
              <a:t>StreamReader sr=new StreamReader(filename);</a:t>
            </a:r>
          </a:p>
          <a:p>
            <a:pPr lvl="1"/>
            <a:r>
              <a:rPr lang="en-US"/>
              <a:t>DataSet ds = new DataSet();</a:t>
            </a:r>
          </a:p>
          <a:p>
            <a:pPr lvl="1"/>
            <a:r>
              <a:rPr lang="en-US"/>
              <a:t>ds.ReadXml(sr);</a:t>
            </a:r>
          </a:p>
          <a:p>
            <a:pPr lvl="1"/>
            <a:r>
              <a:rPr lang="en-US"/>
              <a:t>sr.close();</a:t>
            </a:r>
          </a:p>
          <a:p>
            <a:endParaRPr lang="en-US"/>
          </a:p>
          <a:p>
            <a:r>
              <a:rPr lang="en-US"/>
              <a:t>When loading the contents of XML sources into a DataSet, ReadXml does not merge rows whose primary key information match. To merge an existing DataSet with one loaded from XML, you first have to create a new DataSet, and then merge the two using the Merge method. During the merging, the rows that get overwritten are those with matching primary keys. An alternate way to merge existing DataSet objects with contents read from XML is through the DiffGram format.</a:t>
            </a:r>
            <a:endParaRPr lang="en-US" dirty="0"/>
          </a:p>
        </p:txBody>
      </p:sp>
      <p:sp>
        <p:nvSpPr>
          <p:cNvPr id="361476" name="AutoShape 4"/>
          <p:cNvSpPr>
            <a:spLocks noChangeArrowheads="1"/>
          </p:cNvSpPr>
          <p:nvPr/>
        </p:nvSpPr>
        <p:spPr bwMode="auto">
          <a:xfrm>
            <a:off x="2275839" y="6647767"/>
            <a:ext cx="3826333" cy="789973"/>
          </a:xfrm>
          <a:prstGeom prst="roundRect">
            <a:avLst>
              <a:gd name="adj" fmla="val 16667"/>
            </a:avLst>
          </a:prstGeom>
          <a:noFill/>
          <a:ln w="9525">
            <a:solidFill>
              <a:schemeClr val="tx1"/>
            </a:solidFill>
            <a:round/>
            <a:headEnd/>
            <a:tailEnd/>
          </a:ln>
          <a:effectLst/>
        </p:spPr>
        <p:txBody>
          <a:bodyPr wrap="none" lIns="96661" tIns="48331" rIns="96661" bIns="48331" anchor="ctr"/>
          <a:lstStyle/>
          <a:p>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body" idx="1"/>
          </p:nvPr>
        </p:nvSpPr>
        <p:spPr>
          <a:xfrm>
            <a:off x="2027238" y="710089"/>
            <a:ext cx="4617402" cy="8251031"/>
          </a:xfrm>
        </p:spPr>
        <p:txBody>
          <a:bodyPr/>
          <a:lstStyle/>
          <a:p>
            <a:r>
              <a:rPr lang="en-US" dirty="0"/>
              <a:t>Let us take a look at the various read modes the ReadXml supports:</a:t>
            </a:r>
          </a:p>
          <a:p>
            <a:endParaRPr lang="en-US" dirty="0"/>
          </a:p>
          <a:p>
            <a:pPr marL="241653" indent="-241653" algn="just">
              <a:buFont typeface="Arial" pitchFamily="34" charset="0"/>
              <a:buChar char="•"/>
            </a:pPr>
            <a:r>
              <a:rPr lang="en-US" b="1" dirty="0"/>
              <a:t>Auto</a:t>
            </a:r>
            <a:r>
              <a:rPr lang="en-US" dirty="0"/>
              <a:t>: This is the default. It examines the XML and chooses the most suitable option in the following order: </a:t>
            </a:r>
          </a:p>
          <a:p>
            <a:pPr marL="724959" lvl="1" indent="-241653" algn="just">
              <a:buFont typeface="Arial" pitchFamily="34" charset="0"/>
              <a:buChar char="•"/>
            </a:pPr>
            <a:r>
              <a:rPr lang="en-US" dirty="0"/>
              <a:t>If the XML is a DiffGram, DiffGram is used. </a:t>
            </a:r>
          </a:p>
          <a:p>
            <a:pPr marL="724959" lvl="1" indent="-241653" algn="just">
              <a:buFont typeface="Arial" pitchFamily="34" charset="0"/>
              <a:buChar char="•"/>
            </a:pPr>
            <a:r>
              <a:rPr lang="en-US" dirty="0"/>
              <a:t>If the DataSet contains a schema or the XML contains an inline schema, ReadSchema is used. </a:t>
            </a:r>
          </a:p>
          <a:p>
            <a:pPr marL="724959" lvl="1" indent="-241653" algn="just">
              <a:buFont typeface="Arial" pitchFamily="34" charset="0"/>
              <a:buChar char="•"/>
            </a:pPr>
            <a:r>
              <a:rPr lang="en-US" dirty="0"/>
              <a:t>If the DataSet does not contain a schema and the XML does not  contain an inline  schema, InferSchema is used. </a:t>
            </a:r>
          </a:p>
          <a:p>
            <a:pPr marL="241653" indent="-241653" algn="just">
              <a:buFont typeface="Arial" pitchFamily="34" charset="0"/>
              <a:buChar char="•"/>
            </a:pPr>
            <a:endParaRPr lang="en-US" dirty="0"/>
          </a:p>
          <a:p>
            <a:pPr marL="241653" indent="-241653" algn="just">
              <a:buFont typeface="Arial" pitchFamily="34" charset="0"/>
              <a:buChar char="•"/>
            </a:pPr>
            <a:r>
              <a:rPr lang="en-US" b="1" dirty="0"/>
              <a:t>ReadSchema</a:t>
            </a:r>
            <a:r>
              <a:rPr lang="en-US" dirty="0"/>
              <a:t>: Reads any inline schema and loads the data and schema. If the DataSet already contains a schema, new tables are added from the inline schema to the existing schema in the DataSet. If the DataSet does not contain a schema, and there is no inline schema and no data is read.</a:t>
            </a:r>
          </a:p>
          <a:p>
            <a:pPr marL="241653" indent="-241653" algn="just">
              <a:buFont typeface="Arial" pitchFamily="34" charset="0"/>
              <a:buChar char="•"/>
            </a:pPr>
            <a:r>
              <a:rPr lang="en-US" b="1" dirty="0"/>
              <a:t>IgnoreSchema</a:t>
            </a:r>
            <a:r>
              <a:rPr lang="en-US" dirty="0"/>
              <a:t>: Ignores any inline schema and loads the data into the existing DataSet schema. Any data that does not match the existing schema is discarded. If no schema exists in the DataSet, no data is loaded. </a:t>
            </a:r>
          </a:p>
          <a:p>
            <a:pPr marL="241653" indent="-241653" algn="just">
              <a:buFont typeface="Arial" pitchFamily="34" charset="0"/>
              <a:buChar char="•"/>
            </a:pPr>
            <a:r>
              <a:rPr lang="en-US" b="1" dirty="0"/>
              <a:t>InferSchema</a:t>
            </a:r>
            <a:r>
              <a:rPr lang="en-US" dirty="0"/>
              <a:t>: Ignores any inline schema and infers the schema per the structure of the XML data, then loads the data.</a:t>
            </a:r>
          </a:p>
          <a:p>
            <a:pPr marL="241653" indent="-241653" algn="just">
              <a:buFont typeface="Arial" pitchFamily="34" charset="0"/>
              <a:buChar char="•"/>
            </a:pPr>
            <a:r>
              <a:rPr lang="en-US" b="1" dirty="0"/>
              <a:t>DiffGram</a:t>
            </a:r>
            <a:r>
              <a:rPr lang="en-US" dirty="0"/>
              <a:t>: Reads a DiffGram and adds the data to the current schema. DiffGram merges new rows with existing rows where the unique identifier values match.</a:t>
            </a:r>
          </a:p>
          <a:p>
            <a:pPr marL="241653" indent="-241653" algn="just">
              <a:buFont typeface="Arial" pitchFamily="34" charset="0"/>
              <a:buChar char="•"/>
            </a:pPr>
            <a:r>
              <a:rPr lang="en-US" b="1" dirty="0"/>
              <a:t>Fragment</a:t>
            </a:r>
            <a:r>
              <a:rPr lang="en-US" dirty="0"/>
              <a:t>: It continues reading multiple XML fragments until the end of the stream is reached. Fragments that match the DataSet schema are appended to the appropriate tables. The fragments that do not match the DataSet schema are discarded.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normAutofit/>
          </a:bodyPr>
          <a:lstStyle/>
          <a:p>
            <a:r>
              <a:rPr lang="en-US" dirty="0"/>
              <a:t>In ADO.NET you can write an XML representation of a </a:t>
            </a:r>
            <a:r>
              <a:rPr lang="en-US" dirty="0" err="1"/>
              <a:t>DataSet</a:t>
            </a:r>
            <a:r>
              <a:rPr lang="en-US" dirty="0"/>
              <a:t>, with or without its schema. If schema information is included inline with the XML, it is written using the XML Schema definition language (XSD). The schema contains the table definitions of the </a:t>
            </a:r>
            <a:r>
              <a:rPr lang="en-US" dirty="0" err="1"/>
              <a:t>DataSet</a:t>
            </a:r>
            <a:r>
              <a:rPr lang="en-US" dirty="0"/>
              <a:t> as well as the relation and constraint definitions.</a:t>
            </a:r>
          </a:p>
          <a:p>
            <a:r>
              <a:rPr lang="en-US" dirty="0"/>
              <a:t>When a </a:t>
            </a:r>
            <a:r>
              <a:rPr lang="en-US" dirty="0" err="1"/>
              <a:t>DataSet</a:t>
            </a:r>
            <a:r>
              <a:rPr lang="en-US" dirty="0"/>
              <a:t> is written as XML data, the rows in the </a:t>
            </a:r>
            <a:r>
              <a:rPr lang="en-US" dirty="0" err="1"/>
              <a:t>DataSet</a:t>
            </a:r>
            <a:r>
              <a:rPr lang="en-US" dirty="0"/>
              <a:t> are written in their current versions. However, the </a:t>
            </a:r>
            <a:r>
              <a:rPr lang="en-US" dirty="0" err="1"/>
              <a:t>DataSet</a:t>
            </a:r>
            <a:r>
              <a:rPr lang="en-US" dirty="0"/>
              <a:t> can also be written as a </a:t>
            </a:r>
            <a:r>
              <a:rPr lang="en-US" dirty="0" err="1"/>
              <a:t>DiffGram</a:t>
            </a:r>
            <a:r>
              <a:rPr lang="en-US" dirty="0"/>
              <a:t> so that both the current and the original values of the rows is included.</a:t>
            </a:r>
          </a:p>
          <a:p>
            <a:r>
              <a:rPr lang="en-US" dirty="0"/>
              <a:t>The XML representation of the </a:t>
            </a:r>
            <a:r>
              <a:rPr lang="en-US" dirty="0" err="1"/>
              <a:t>DataSet</a:t>
            </a:r>
            <a:r>
              <a:rPr lang="en-US" dirty="0"/>
              <a:t> can be written to a file, a stream, an </a:t>
            </a:r>
            <a:r>
              <a:rPr lang="en-US" dirty="0" err="1"/>
              <a:t>XmlWriter</a:t>
            </a:r>
            <a:r>
              <a:rPr lang="en-US" dirty="0"/>
              <a:t>, or a string. These choices provide great flexibility for how you transport the XML representation of the </a:t>
            </a:r>
            <a:r>
              <a:rPr lang="en-US" dirty="0" err="1"/>
              <a:t>DataSet</a:t>
            </a:r>
            <a:r>
              <a:rPr lang="en-US" dirty="0"/>
              <a:t>. To obtain the XML representation of the </a:t>
            </a:r>
            <a:r>
              <a:rPr lang="en-US" dirty="0" err="1"/>
              <a:t>DataSet</a:t>
            </a:r>
            <a:r>
              <a:rPr lang="en-US" dirty="0"/>
              <a:t> as a string, use the </a:t>
            </a:r>
            <a:r>
              <a:rPr lang="en-US" dirty="0" err="1"/>
              <a:t>GetXml</a:t>
            </a:r>
            <a:r>
              <a:rPr lang="en-US" dirty="0"/>
              <a:t> method.</a:t>
            </a:r>
          </a:p>
          <a:p>
            <a:r>
              <a:rPr lang="en-US" dirty="0"/>
              <a:t>To write a </a:t>
            </a:r>
            <a:r>
              <a:rPr lang="en-US" dirty="0" err="1"/>
              <a:t>DataSet</a:t>
            </a:r>
            <a:r>
              <a:rPr lang="en-US" dirty="0"/>
              <a:t> to a file, stream, or </a:t>
            </a:r>
            <a:r>
              <a:rPr lang="en-US" dirty="0" err="1"/>
              <a:t>XmlWriter</a:t>
            </a:r>
            <a:r>
              <a:rPr lang="en-US" dirty="0"/>
              <a:t>, use the </a:t>
            </a:r>
            <a:r>
              <a:rPr lang="en-US" dirty="0" err="1"/>
              <a:t>WriteXml</a:t>
            </a:r>
            <a:r>
              <a:rPr lang="en-US" dirty="0"/>
              <a:t> method. The first parameter you pass to </a:t>
            </a:r>
            <a:r>
              <a:rPr lang="en-US" dirty="0" err="1"/>
              <a:t>WriteXml</a:t>
            </a:r>
            <a:r>
              <a:rPr lang="en-US" dirty="0"/>
              <a:t> is the destination of the XML output. For example, pass a string containing a file name, a </a:t>
            </a:r>
            <a:r>
              <a:rPr lang="en-US" dirty="0" err="1"/>
              <a:t>System.IO.TextWriter</a:t>
            </a:r>
            <a:r>
              <a:rPr lang="en-US" dirty="0"/>
              <a:t> object, and so on. You can pass an optional second parameter of an </a:t>
            </a:r>
            <a:r>
              <a:rPr lang="en-US" dirty="0" err="1"/>
              <a:t>XmlWriteMode</a:t>
            </a:r>
            <a:r>
              <a:rPr lang="en-US" dirty="0"/>
              <a:t> to specify how the XML output is to be written. </a:t>
            </a:r>
          </a:p>
          <a:p>
            <a:endParaRPr lang="en-US" dirty="0"/>
          </a:p>
          <a:p>
            <a:r>
              <a:rPr lang="en-US" dirty="0"/>
              <a:t>Write modes are as follows:</a:t>
            </a:r>
          </a:p>
          <a:p>
            <a:r>
              <a:rPr lang="en-US" dirty="0" err="1"/>
              <a:t>IgnoreSchema</a:t>
            </a:r>
            <a:r>
              <a:rPr lang="en-US" dirty="0"/>
              <a:t>: Writes the current contents of the </a:t>
            </a:r>
            <a:r>
              <a:rPr lang="en-US" dirty="0" err="1"/>
              <a:t>DataSet</a:t>
            </a:r>
            <a:r>
              <a:rPr lang="en-US" dirty="0"/>
              <a:t> as XML data, without an XML Schema. </a:t>
            </a:r>
          </a:p>
          <a:p>
            <a:r>
              <a:rPr lang="en-US" dirty="0" err="1"/>
              <a:t>WriteSchema</a:t>
            </a:r>
            <a:r>
              <a:rPr lang="en-US" dirty="0"/>
              <a:t>: Writes current contents of the </a:t>
            </a:r>
            <a:r>
              <a:rPr lang="en-US" dirty="0" err="1"/>
              <a:t>DataSet</a:t>
            </a:r>
            <a:r>
              <a:rPr lang="en-US" dirty="0"/>
              <a:t> as XML data with the relational structure, as inline XML Schema.</a:t>
            </a:r>
          </a:p>
          <a:p>
            <a:r>
              <a:rPr lang="en-US" dirty="0" err="1"/>
              <a:t>DiffGram</a:t>
            </a:r>
            <a:r>
              <a:rPr lang="en-US" dirty="0"/>
              <a:t>: Writes the entire </a:t>
            </a:r>
            <a:r>
              <a:rPr lang="en-US" dirty="0" err="1"/>
              <a:t>DataSet</a:t>
            </a:r>
            <a:r>
              <a:rPr lang="en-US" dirty="0"/>
              <a:t> as a </a:t>
            </a:r>
            <a:r>
              <a:rPr lang="en-US" dirty="0" err="1"/>
              <a:t>DiffGram</a:t>
            </a:r>
            <a:r>
              <a:rPr lang="en-US" dirty="0"/>
              <a:t>, including original and current values.</a:t>
            </a:r>
          </a:p>
          <a:p>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p:txBody>
          <a:bodyPr/>
          <a:lstStyle/>
          <a:p>
            <a:r>
              <a:rPr lang="en-US"/>
              <a:t>When writing an XML representation of a DataSet that contains DataRelation objects, you will most likely want the resulting XML to have the child rows of each relation nested within their related parent elements. To accomplish this, set the Nested property of the DataRelation to true when you add the DataRelation to the DataSet.</a:t>
            </a:r>
          </a:p>
          <a:p>
            <a:r>
              <a:rPr lang="en-US"/>
              <a:t> </a:t>
            </a:r>
          </a:p>
          <a:p>
            <a:r>
              <a:rPr lang="en-US"/>
              <a:t>Following code snippet shows how to use WriteXml:</a:t>
            </a:r>
          </a:p>
          <a:p>
            <a:endParaRPr lang="en-US"/>
          </a:p>
          <a:p>
            <a:pPr lvl="1"/>
            <a:r>
              <a:rPr lang="en-US"/>
              <a:t>System.IO.StreamWriter xmlSW = new System.IO.StreamWriter("Customers.xml");</a:t>
            </a:r>
          </a:p>
          <a:p>
            <a:pPr lvl="1"/>
            <a:r>
              <a:rPr lang="en-US"/>
              <a:t>custDS.WriteXml(xmlSW, XmlWriteMode.WriteSchema);</a:t>
            </a:r>
          </a:p>
          <a:p>
            <a:pPr lvl="1"/>
            <a:r>
              <a:rPr lang="en-US"/>
              <a:t>xmlSW.Close(); </a:t>
            </a:r>
            <a:endParaRPr lang="en-US" dirty="0"/>
          </a:p>
        </p:txBody>
      </p:sp>
      <p:sp>
        <p:nvSpPr>
          <p:cNvPr id="277509" name="AutoShape 5"/>
          <p:cNvSpPr>
            <a:spLocks noChangeArrowheads="1"/>
          </p:cNvSpPr>
          <p:nvPr/>
        </p:nvSpPr>
        <p:spPr bwMode="auto">
          <a:xfrm>
            <a:off x="1991360" y="5785769"/>
            <a:ext cx="4714240" cy="1239649"/>
          </a:xfrm>
          <a:prstGeom prst="roundRect">
            <a:avLst>
              <a:gd name="adj" fmla="val 16667"/>
            </a:avLst>
          </a:prstGeom>
          <a:noFill/>
          <a:ln w="9525">
            <a:solidFill>
              <a:schemeClr val="tx1"/>
            </a:solidFill>
            <a:round/>
            <a:headEnd/>
            <a:tailEnd/>
          </a:ln>
          <a:effectLst/>
        </p:spPr>
        <p:txBody>
          <a:bodyPr wrap="none" lIns="96661" tIns="48331" rIns="96661" bIns="48331" anchor="ctr"/>
          <a:lstStyle/>
          <a:p>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2033588" y="720725"/>
            <a:ext cx="4800600" cy="3600450"/>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normAutofit/>
          </a:bodyPr>
          <a:lstStyle/>
          <a:p>
            <a:r>
              <a:rPr lang="en-US" dirty="0"/>
              <a:t>Extensible Markup Language (XML) is a meta-markup language that provides a format for describing structured data. XML enables a new generation of Web-based data viewing and manipulation applications. XML is the universal language for data on the Web. XML gives developers the power to deliver structured data from a wide variety of applications to the desktop for local computation and presentation. It is used extensively in applications that are written by using general-purpose languages like C# or VB.NET. </a:t>
            </a:r>
          </a:p>
          <a:p>
            <a:r>
              <a:rPr lang="en-US" dirty="0"/>
              <a:t>It is mostly used for the following: </a:t>
            </a:r>
          </a:p>
          <a:p>
            <a:endParaRPr lang="en-US" dirty="0"/>
          </a:p>
          <a:p>
            <a:pPr lvl="1"/>
            <a:r>
              <a:rPr lang="en-US" dirty="0"/>
              <a:t>to exchange data between applications, </a:t>
            </a:r>
          </a:p>
          <a:p>
            <a:pPr lvl="1"/>
            <a:r>
              <a:rPr lang="en-US" dirty="0"/>
              <a:t>to store configuration information, </a:t>
            </a:r>
          </a:p>
          <a:p>
            <a:pPr lvl="1"/>
            <a:r>
              <a:rPr lang="en-US" dirty="0"/>
              <a:t>to persist temporary data, </a:t>
            </a:r>
          </a:p>
          <a:p>
            <a:pPr lvl="1"/>
            <a:r>
              <a:rPr lang="en-US" dirty="0"/>
              <a:t>as a base for generating web pages or reports, and </a:t>
            </a:r>
          </a:p>
          <a:p>
            <a:pPr lvl="1"/>
            <a:r>
              <a:rPr lang="en-US" dirty="0"/>
              <a:t>for many other things.</a:t>
            </a:r>
          </a:p>
          <a:p>
            <a:pPr lvl="1"/>
            <a:endParaRPr lang="en-US" dirty="0"/>
          </a:p>
          <a:p>
            <a:r>
              <a:rPr lang="en-US" dirty="0"/>
              <a:t>The XML API provided through </a:t>
            </a:r>
            <a:r>
              <a:rPr lang="en-US" dirty="0" err="1"/>
              <a:t>System.Xml</a:t>
            </a:r>
            <a:r>
              <a:rPr lang="en-US" dirty="0"/>
              <a:t> namespace provide a comprehensive and integrated set of classes, allowing you to work with XML documents and data. This namespace has a comprehensive set of XML classes for parsing, validation, and manipulation of XML data using readers, writers, and World Wide Web Consortium (W3C) DOM-compliant components. It also covers XML Path Language (</a:t>
            </a:r>
            <a:r>
              <a:rPr lang="en-US" dirty="0" err="1"/>
              <a:t>XPath</a:t>
            </a:r>
            <a:r>
              <a:rPr lang="en-US" dirty="0"/>
              <a:t>) queries and Extensible </a:t>
            </a:r>
            <a:r>
              <a:rPr lang="en-US" dirty="0" err="1"/>
              <a:t>Stylesheet</a:t>
            </a:r>
            <a:r>
              <a:rPr lang="en-US" dirty="0"/>
              <a:t> Language Transformations (XSLT). You should note that the XML namespace allows you to get similar results in a number of different ways .</a:t>
            </a:r>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normAutofit/>
          </a:bodyPr>
          <a:lstStyle/>
          <a:p>
            <a:r>
              <a:rPr lang="en-US"/>
              <a:t>Support for processing XML is provided by the classes in the System.Xml namespace in .NET. Some of the important classes are:</a:t>
            </a:r>
          </a:p>
          <a:p>
            <a:endParaRPr lang="en-US"/>
          </a:p>
          <a:p>
            <a:r>
              <a:rPr lang="en-US"/>
              <a:t>XMLReader - An abstract reader class that provides fast, non-cached XML data. XmlReader is forward-only.</a:t>
            </a:r>
          </a:p>
          <a:p>
            <a:endParaRPr lang="en-US"/>
          </a:p>
          <a:p>
            <a:r>
              <a:rPr lang="en-US"/>
              <a:t>XMLWriter - Represents an abstract writer that provides a fast, non-cached, forward-only means of generating streams or files containing XML data that conforms to the W3C Extensible Markup Language (XML) 1.0 and the Namespaces in XML recommendations.</a:t>
            </a:r>
          </a:p>
          <a:p>
            <a:endParaRPr lang="en-US"/>
          </a:p>
          <a:p>
            <a:r>
              <a:rPr lang="en-US"/>
              <a:t>XMLTextReader – This class extends XmlReader and conforms to the W3C Extensible Markup Language (XML) 1.0 and the Namespaces in XML recommendations. XmlTextReader provides the following functionality: </a:t>
            </a:r>
          </a:p>
          <a:p>
            <a:pPr lvl="1"/>
            <a:r>
              <a:rPr lang="en-US"/>
              <a:t>Enforces the rules of well-formed XML. </a:t>
            </a:r>
          </a:p>
          <a:p>
            <a:pPr lvl="1"/>
            <a:r>
              <a:rPr lang="en-US"/>
              <a:t>XmlTextReader does not provide data validation. </a:t>
            </a:r>
          </a:p>
          <a:p>
            <a:pPr lvl="1"/>
            <a:r>
              <a:rPr lang="en-US"/>
              <a:t>Checks that DocumentType nodes are well-formed. XmlTextReader checks the DTD for well-formedness, but does not validate using the DTD. </a:t>
            </a:r>
          </a:p>
          <a:p>
            <a:pPr lvl="1"/>
            <a:r>
              <a:rPr lang="en-US"/>
              <a:t>Does not expand default attributes. </a:t>
            </a:r>
          </a:p>
          <a:p>
            <a:endParaRPr lang="en-US"/>
          </a:p>
          <a:p>
            <a:r>
              <a:rPr lang="en-US"/>
              <a:t>XMLTextWriter -  This class extends the XMLWriter. Represents a writer that provides a fast, non-cached, forward-only way of generating streams or files containing XML data that conforms to the W3C Extensible Markup Language (XML) 1.0 and the Namespaces in XML recommendations. XmlTextWriter does not check for the following: </a:t>
            </a:r>
            <a:endParaRPr lang="en-US" dirty="0"/>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2027238" y="560070"/>
            <a:ext cx="4739322" cy="8321040"/>
          </a:xfrm>
        </p:spPr>
        <p:txBody>
          <a:bodyPr>
            <a:normAutofit lnSpcReduction="10000"/>
          </a:bodyPr>
          <a:lstStyle/>
          <a:p>
            <a:pPr marL="724959" lvl="1" indent="-241653" algn="just">
              <a:lnSpc>
                <a:spcPct val="90000"/>
              </a:lnSpc>
              <a:buFont typeface="Arial" pitchFamily="34" charset="0"/>
              <a:buChar char="•"/>
            </a:pPr>
            <a:r>
              <a:rPr lang="en-US" sz="1100" b="1" dirty="0"/>
              <a:t>Invalid characters</a:t>
            </a:r>
            <a:r>
              <a:rPr lang="en-US" sz="1100" dirty="0"/>
              <a:t> in attribute and element names. </a:t>
            </a:r>
          </a:p>
          <a:p>
            <a:pPr marL="724959" lvl="1" indent="-241653" algn="just">
              <a:lnSpc>
                <a:spcPct val="90000"/>
              </a:lnSpc>
              <a:buFont typeface="Arial" pitchFamily="34" charset="0"/>
              <a:buChar char="•"/>
            </a:pPr>
            <a:r>
              <a:rPr lang="en-US" sz="1100" b="1" dirty="0"/>
              <a:t>Unicode characters </a:t>
            </a:r>
            <a:r>
              <a:rPr lang="en-US" sz="1100" dirty="0"/>
              <a:t>that do not fit the specified encoding. If the Unicode characters do not fit the specified encoding, the </a:t>
            </a:r>
            <a:r>
              <a:rPr lang="en-US" sz="1100" dirty="0" err="1"/>
              <a:t>XmlTextWriter</a:t>
            </a:r>
            <a:r>
              <a:rPr lang="en-US" sz="1100" dirty="0"/>
              <a:t> does not escape the Unicode characters into character entities. </a:t>
            </a:r>
          </a:p>
          <a:p>
            <a:pPr marL="724959" lvl="1" indent="-241653" algn="just">
              <a:lnSpc>
                <a:spcPct val="90000"/>
              </a:lnSpc>
              <a:buFont typeface="Arial" pitchFamily="34" charset="0"/>
              <a:buChar char="•"/>
            </a:pPr>
            <a:r>
              <a:rPr lang="en-US" sz="1100" b="1" dirty="0"/>
              <a:t>Duplicate attributes </a:t>
            </a:r>
            <a:r>
              <a:rPr lang="en-US" sz="1100" dirty="0"/>
              <a:t>Characters in the DOCTYPE public identifier or system identifier. </a:t>
            </a:r>
          </a:p>
          <a:p>
            <a:pPr marL="724959" lvl="1"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XMLNode</a:t>
            </a:r>
            <a:r>
              <a:rPr lang="en-US" sz="1100" dirty="0"/>
              <a:t> – An abstract class that represents a single node in an XML document. </a:t>
            </a:r>
            <a:r>
              <a:rPr lang="en-US" sz="1100" dirty="0" err="1"/>
              <a:t>XmlNode</a:t>
            </a:r>
            <a:r>
              <a:rPr lang="en-US" sz="1100" dirty="0"/>
              <a:t> is the base class in the .NET implementation of the DOM.</a:t>
            </a:r>
          </a:p>
          <a:p>
            <a:pPr marL="241653"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XMLNodeReader</a:t>
            </a:r>
            <a:r>
              <a:rPr lang="en-US" sz="1100" dirty="0"/>
              <a:t> – This class represents a reader that provides fast, non-cached forward only access to XML data in an </a:t>
            </a:r>
            <a:r>
              <a:rPr lang="en-US" sz="1100" dirty="0" err="1"/>
              <a:t>XmlNode</a:t>
            </a:r>
            <a:r>
              <a:rPr lang="en-US" sz="1100" dirty="0"/>
              <a:t> and extends the </a:t>
            </a:r>
            <a:r>
              <a:rPr lang="en-US" sz="1100" dirty="0" err="1"/>
              <a:t>XMLReader</a:t>
            </a:r>
            <a:r>
              <a:rPr lang="en-US" sz="1100" b="1" dirty="0"/>
              <a:t>.</a:t>
            </a:r>
            <a:r>
              <a:rPr lang="en-US" sz="1100" dirty="0"/>
              <a:t> The </a:t>
            </a:r>
            <a:r>
              <a:rPr lang="en-US" sz="1100" dirty="0" err="1"/>
              <a:t>XmlNodeReader</a:t>
            </a:r>
            <a:r>
              <a:rPr lang="en-US" sz="1100" dirty="0"/>
              <a:t> has the ability to read an XML DOM </a:t>
            </a:r>
            <a:r>
              <a:rPr lang="en-US" sz="1100" dirty="0" err="1"/>
              <a:t>subtree</a:t>
            </a:r>
            <a:r>
              <a:rPr lang="en-US" sz="1100" dirty="0"/>
              <a:t>. This class does not support DTD or schema validation.</a:t>
            </a:r>
          </a:p>
          <a:p>
            <a:pPr marL="241653"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XMLDocument</a:t>
            </a:r>
            <a:r>
              <a:rPr lang="en-US" sz="1100" dirty="0"/>
              <a:t> – Represents an XML document and it extends </a:t>
            </a:r>
            <a:r>
              <a:rPr lang="en-US" sz="1100" dirty="0" err="1"/>
              <a:t>XMLNode</a:t>
            </a:r>
            <a:r>
              <a:rPr lang="en-US" sz="1100" dirty="0"/>
              <a:t>. It provides a tree representation in memory of an XML document, enabling navigation and editing.</a:t>
            </a:r>
          </a:p>
          <a:p>
            <a:pPr marL="241653"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XMLDataDocument</a:t>
            </a:r>
            <a:r>
              <a:rPr lang="en-US" sz="1100" dirty="0"/>
              <a:t> – This class extends the </a:t>
            </a:r>
            <a:r>
              <a:rPr lang="en-US" sz="1100" dirty="0" err="1"/>
              <a:t>XMLDocument</a:t>
            </a:r>
            <a:r>
              <a:rPr lang="en-US" sz="1100" dirty="0"/>
              <a:t>. Allows structured data to be stored, retrieved, and manipulated through a relational </a:t>
            </a:r>
            <a:r>
              <a:rPr lang="en-US" sz="1100" dirty="0" err="1"/>
              <a:t>DataSet</a:t>
            </a:r>
            <a:r>
              <a:rPr lang="en-US" sz="1100" dirty="0"/>
              <a:t>. Allows the mixing of XML and relational data in the same view. </a:t>
            </a:r>
          </a:p>
          <a:p>
            <a:pPr marL="241653"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XMLNodeList</a:t>
            </a:r>
            <a:r>
              <a:rPr lang="en-US" sz="1100" dirty="0"/>
              <a:t> – To represents an ordered collection of nodes you can use </a:t>
            </a:r>
            <a:r>
              <a:rPr lang="en-US" sz="1100" dirty="0" err="1"/>
              <a:t>XMLNodeList</a:t>
            </a:r>
            <a:r>
              <a:rPr lang="en-US" sz="1100" dirty="0"/>
              <a:t>. The </a:t>
            </a:r>
            <a:r>
              <a:rPr lang="en-US" sz="1100" dirty="0" err="1"/>
              <a:t>XmlNodeList</a:t>
            </a:r>
            <a:r>
              <a:rPr lang="en-US" sz="1100" dirty="0"/>
              <a:t> collection reflects changes to the children of the node object that it was created from immediately in the nodes returned by the </a:t>
            </a:r>
            <a:r>
              <a:rPr lang="en-US" sz="1100" dirty="0" err="1"/>
              <a:t>XmlNodeList</a:t>
            </a:r>
            <a:r>
              <a:rPr lang="en-US" sz="1100" dirty="0"/>
              <a:t> properties and methods. </a:t>
            </a:r>
            <a:r>
              <a:rPr lang="en-US" sz="1100" dirty="0" err="1"/>
              <a:t>XmlNodeList</a:t>
            </a:r>
            <a:r>
              <a:rPr lang="en-US" sz="1100" dirty="0"/>
              <a:t> supports iteration and indexed access.</a:t>
            </a:r>
          </a:p>
          <a:p>
            <a:pPr marL="241653" indent="-241653" algn="just">
              <a:lnSpc>
                <a:spcPct val="90000"/>
              </a:lnSpc>
              <a:buFont typeface="Arial" pitchFamily="34" charset="0"/>
              <a:buChar char="•"/>
            </a:pPr>
            <a:endParaRPr lang="en-US" sz="1100" dirty="0"/>
          </a:p>
          <a:p>
            <a:pPr marL="724959" lvl="1" indent="-241653" algn="just">
              <a:lnSpc>
                <a:spcPct val="90000"/>
              </a:lnSpc>
              <a:buFont typeface="Arial" pitchFamily="34" charset="0"/>
              <a:buChar char="•"/>
            </a:pPr>
            <a:r>
              <a:rPr lang="en-US" sz="1100" b="1" dirty="0" err="1"/>
              <a:t>XmlNodeList</a:t>
            </a:r>
            <a:r>
              <a:rPr lang="en-US" sz="1100" dirty="0"/>
              <a:t> is returned by the following properties and methods. </a:t>
            </a:r>
          </a:p>
          <a:p>
            <a:pPr marL="724959" lvl="1" indent="-241653" algn="just">
              <a:lnSpc>
                <a:spcPct val="90000"/>
              </a:lnSpc>
              <a:buFont typeface="Arial" pitchFamily="34" charset="0"/>
              <a:buChar char="•"/>
            </a:pPr>
            <a:r>
              <a:rPr lang="en-US" sz="1100" b="1" dirty="0" err="1"/>
              <a:t>XmlNode.ChildNodes</a:t>
            </a:r>
            <a:r>
              <a:rPr lang="en-US" sz="1100" b="1" dirty="0"/>
              <a:t> </a:t>
            </a:r>
            <a:r>
              <a:rPr lang="en-US" sz="1100" dirty="0"/>
              <a:t>Returns a </a:t>
            </a:r>
            <a:r>
              <a:rPr lang="en-US" sz="1100" dirty="0" err="1"/>
              <a:t>XmlNodeList</a:t>
            </a:r>
            <a:r>
              <a:rPr lang="en-US" sz="1100" dirty="0"/>
              <a:t> containing all the children of the node. </a:t>
            </a:r>
          </a:p>
          <a:p>
            <a:pPr marL="724959" lvl="1" indent="-241653" algn="just">
              <a:lnSpc>
                <a:spcPct val="90000"/>
              </a:lnSpc>
              <a:buFont typeface="Arial" pitchFamily="34" charset="0"/>
              <a:buChar char="•"/>
            </a:pPr>
            <a:r>
              <a:rPr lang="en-US" sz="1100" b="1" dirty="0" err="1"/>
              <a:t>XmlNode.SelectNodes</a:t>
            </a:r>
            <a:r>
              <a:rPr lang="en-US" sz="1100" i="1" dirty="0"/>
              <a:t> </a:t>
            </a:r>
            <a:r>
              <a:rPr lang="en-US" sz="1100" dirty="0" err="1"/>
              <a:t>XmlNodeList</a:t>
            </a:r>
            <a:r>
              <a:rPr lang="en-US" sz="1100" dirty="0"/>
              <a:t> is returned containing a collection of nodes matching the </a:t>
            </a:r>
            <a:r>
              <a:rPr lang="en-US" sz="1100" dirty="0" err="1"/>
              <a:t>XPath</a:t>
            </a:r>
            <a:r>
              <a:rPr lang="en-US" sz="1100" dirty="0"/>
              <a:t> query. </a:t>
            </a:r>
          </a:p>
          <a:p>
            <a:pPr marL="724959" lvl="1" indent="-241653" algn="just">
              <a:lnSpc>
                <a:spcPct val="90000"/>
              </a:lnSpc>
              <a:buFont typeface="Arial" pitchFamily="34" charset="0"/>
              <a:buChar char="•"/>
            </a:pPr>
            <a:r>
              <a:rPr lang="en-US" sz="1100" b="1" dirty="0" err="1"/>
              <a:t>GetElementsByTagName</a:t>
            </a:r>
            <a:r>
              <a:rPr lang="en-US" sz="1100" i="1" dirty="0"/>
              <a:t> </a:t>
            </a:r>
            <a:r>
              <a:rPr lang="en-US" sz="1100" dirty="0"/>
              <a:t>Returns </a:t>
            </a:r>
            <a:r>
              <a:rPr lang="en-US" sz="1100" dirty="0" err="1"/>
              <a:t>XmlNodeList</a:t>
            </a:r>
            <a:r>
              <a:rPr lang="en-US" sz="1100" dirty="0"/>
              <a:t> containing a list of all descendant elements that match the specified name. This method is available in both the </a:t>
            </a:r>
            <a:r>
              <a:rPr lang="en-US" sz="1100" dirty="0" err="1"/>
              <a:t>XmlDocument</a:t>
            </a:r>
            <a:r>
              <a:rPr lang="en-US" sz="1100" dirty="0"/>
              <a:t> and </a:t>
            </a:r>
            <a:r>
              <a:rPr lang="en-US" sz="1100" dirty="0" err="1"/>
              <a:t>XmlElement</a:t>
            </a:r>
            <a:r>
              <a:rPr lang="en-US" sz="1100" dirty="0"/>
              <a:t> classes. </a:t>
            </a:r>
          </a:p>
          <a:p>
            <a:pPr marL="241653" indent="-241653" algn="just">
              <a:lnSpc>
                <a:spcPct val="90000"/>
              </a:lnSpc>
              <a:buFont typeface="Arial" pitchFamily="34" charset="0"/>
              <a:buChar char="•"/>
            </a:pPr>
            <a:endParaRPr lang="en-US" sz="1100" dirty="0"/>
          </a:p>
          <a:p>
            <a:pPr marL="241653" indent="-241653" algn="just">
              <a:lnSpc>
                <a:spcPct val="90000"/>
              </a:lnSpc>
              <a:buFont typeface="Arial" pitchFamily="34" charset="0"/>
              <a:buChar char="•"/>
            </a:pPr>
            <a:r>
              <a:rPr lang="en-US" sz="1100" b="1" dirty="0" err="1"/>
              <a:t>XMLNamedNodeMap</a:t>
            </a:r>
            <a:r>
              <a:rPr lang="en-US" sz="1100" dirty="0"/>
              <a:t> – This class represents a collection of nodes that can be accessed by name or index. </a:t>
            </a:r>
            <a:r>
              <a:rPr lang="en-US" sz="1100" dirty="0" err="1"/>
              <a:t>XmlNamedNodeMap</a:t>
            </a:r>
            <a:r>
              <a:rPr lang="en-US" sz="1100" dirty="0"/>
              <a:t> is returned by the following three properties. </a:t>
            </a:r>
          </a:p>
          <a:p>
            <a:pPr marL="724959" lvl="1" indent="-241653" algn="just">
              <a:lnSpc>
                <a:spcPct val="90000"/>
              </a:lnSpc>
              <a:buFont typeface="Arial" pitchFamily="34" charset="0"/>
              <a:buChar char="•"/>
            </a:pPr>
            <a:r>
              <a:rPr lang="en-US" sz="1100" b="1" dirty="0" err="1"/>
              <a:t>XmlElement.Attributes</a:t>
            </a:r>
            <a:r>
              <a:rPr lang="en-US" sz="1100" i="1" dirty="0"/>
              <a:t> </a:t>
            </a:r>
            <a:r>
              <a:rPr lang="en-US" sz="1100" dirty="0"/>
              <a:t>Returns </a:t>
            </a:r>
            <a:r>
              <a:rPr lang="en-US" sz="1100" dirty="0" err="1"/>
              <a:t>XmlAttributeCollection</a:t>
            </a:r>
            <a:r>
              <a:rPr lang="en-US" sz="1100" dirty="0"/>
              <a:t>, a class which inherits from </a:t>
            </a:r>
            <a:r>
              <a:rPr lang="en-US" sz="1100" dirty="0" err="1"/>
              <a:t>XmlNamedNodeMap</a:t>
            </a:r>
            <a:r>
              <a:rPr lang="en-US" sz="1100" dirty="0"/>
              <a:t>. </a:t>
            </a:r>
          </a:p>
          <a:p>
            <a:pPr marL="724959" lvl="1" indent="-241653" algn="just">
              <a:lnSpc>
                <a:spcPct val="90000"/>
              </a:lnSpc>
              <a:buFont typeface="Arial" pitchFamily="34" charset="0"/>
              <a:buChar char="•"/>
            </a:pPr>
            <a:r>
              <a:rPr lang="en-US" sz="1100" b="1" dirty="0" err="1"/>
              <a:t>XmlDocumentType.Entities</a:t>
            </a:r>
            <a:r>
              <a:rPr lang="en-US" sz="1100" i="1" dirty="0"/>
              <a:t> </a:t>
            </a:r>
            <a:r>
              <a:rPr lang="en-US" sz="1100" dirty="0"/>
              <a:t>Returns an </a:t>
            </a:r>
            <a:r>
              <a:rPr lang="en-US" sz="1100" dirty="0" err="1"/>
              <a:t>XmlNamedNodeMap</a:t>
            </a:r>
            <a:r>
              <a:rPr lang="en-US" sz="1100" dirty="0"/>
              <a:t> containing </a:t>
            </a:r>
            <a:r>
              <a:rPr lang="en-US" sz="1100" dirty="0" err="1"/>
              <a:t>XmlEntity</a:t>
            </a:r>
            <a:r>
              <a:rPr lang="en-US" sz="1100" dirty="0"/>
              <a:t> objects. The </a:t>
            </a:r>
            <a:r>
              <a:rPr lang="en-US" sz="1100" dirty="0" err="1"/>
              <a:t>XmlNamedNodeMap</a:t>
            </a:r>
            <a:r>
              <a:rPr lang="en-US" sz="1100" dirty="0"/>
              <a:t> is read-only. </a:t>
            </a:r>
          </a:p>
          <a:p>
            <a:pPr marL="724959" lvl="1" indent="-241653" algn="just">
              <a:lnSpc>
                <a:spcPct val="90000"/>
              </a:lnSpc>
              <a:buFont typeface="Arial" pitchFamily="34" charset="0"/>
              <a:buChar char="•"/>
            </a:pPr>
            <a:r>
              <a:rPr lang="en-US" sz="1100" b="1" dirty="0" err="1"/>
              <a:t>XmlDocumentType.Notations</a:t>
            </a:r>
            <a:r>
              <a:rPr lang="en-US" sz="1100" i="1" dirty="0"/>
              <a:t> </a:t>
            </a:r>
            <a:r>
              <a:rPr lang="en-US" sz="1100" dirty="0"/>
              <a:t>Returns an </a:t>
            </a:r>
            <a:r>
              <a:rPr lang="en-US" sz="1100" dirty="0" err="1"/>
              <a:t>XmlNamedNodeMap</a:t>
            </a:r>
            <a:r>
              <a:rPr lang="en-US" sz="1100" dirty="0"/>
              <a:t> containing </a:t>
            </a:r>
            <a:r>
              <a:rPr lang="en-US" sz="1100" dirty="0" err="1"/>
              <a:t>XmlNotation</a:t>
            </a:r>
            <a:r>
              <a:rPr lang="en-US" sz="1100" dirty="0"/>
              <a:t> objects. The </a:t>
            </a:r>
            <a:r>
              <a:rPr lang="en-US" sz="1100" dirty="0" err="1"/>
              <a:t>XmlNamedNodeMap</a:t>
            </a:r>
            <a:r>
              <a:rPr lang="en-US" sz="1100" dirty="0"/>
              <a:t> is read-only. </a:t>
            </a:r>
          </a:p>
          <a:p>
            <a:pPr marL="241653" indent="-241653" algn="just">
              <a:lnSpc>
                <a:spcPct val="90000"/>
              </a:lnSpc>
              <a:buFont typeface="Arial" pitchFamily="34" charset="0"/>
              <a:buChar char="•"/>
            </a:pPr>
            <a:endParaRPr lang="en-US"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2033588" y="720725"/>
            <a:ext cx="4800600" cy="3600450"/>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normAutofit/>
          </a:bodyPr>
          <a:lstStyle/>
          <a:p>
            <a:r>
              <a:rPr lang="en-US" dirty="0"/>
              <a:t>XML often has a relational structure (the fictional books in a bookstore for example), as well as being structured. This set of topics cover the concept of storing this data centrally and providing different views on this data, either as XML or relationally as tables, columns and rows with relationships. This disconnected store of data which, for example, could represent a business object in the middle tier that enforces business rules, could provide its data as XML to a browser via Extensible </a:t>
            </a:r>
            <a:r>
              <a:rPr lang="en-US" dirty="0" err="1"/>
              <a:t>Stylesheet</a:t>
            </a:r>
            <a:r>
              <a:rPr lang="en-US" dirty="0"/>
              <a:t> Language Transformations (XSLT), across the Internet to another Web site, or to a local application via the relational tables. However, the data gets amended, you can update that data to a database on a transaction basis. </a:t>
            </a:r>
          </a:p>
          <a:p>
            <a:endParaRPr lang="en-US" dirty="0"/>
          </a:p>
          <a:p>
            <a:r>
              <a:rPr lang="en-US" dirty="0"/>
              <a:t>A </a:t>
            </a:r>
            <a:r>
              <a:rPr lang="en-US" dirty="0" err="1"/>
              <a:t>DataSet</a:t>
            </a:r>
            <a:r>
              <a:rPr lang="en-US" dirty="0"/>
              <a:t> represents an in-memory cache of data as a collection of tables and relationships between those tables. It is, in effect, a locally cached database. This provides a disconnected cache of data, like a message, that enables dealing with chunks of data. The </a:t>
            </a:r>
            <a:r>
              <a:rPr lang="en-US" dirty="0" err="1"/>
              <a:t>DataSet</a:t>
            </a:r>
            <a:r>
              <a:rPr lang="en-US" dirty="0"/>
              <a:t> has no knowledge of where the data came from. It may have come from a file, a database connection, or from a stream. A </a:t>
            </a:r>
            <a:r>
              <a:rPr lang="en-US" dirty="0" err="1"/>
              <a:t>DataSet</a:t>
            </a:r>
            <a:r>
              <a:rPr lang="en-US" dirty="0"/>
              <a:t> provides a relational view onto this stored data.</a:t>
            </a:r>
          </a:p>
          <a:p>
            <a:endParaRPr lang="en-US" dirty="0"/>
          </a:p>
          <a:p>
            <a:r>
              <a:rPr lang="en-US" dirty="0"/>
              <a:t>The </a:t>
            </a:r>
            <a:r>
              <a:rPr lang="en-US" dirty="0" err="1"/>
              <a:t>XmlDataDocument</a:t>
            </a:r>
            <a:r>
              <a:rPr lang="en-US" dirty="0"/>
              <a:t> provides XML APIs for accessing this in-memory cache of data, as well as supporting reading and writing XML. The </a:t>
            </a:r>
            <a:r>
              <a:rPr lang="en-US" dirty="0" err="1"/>
              <a:t>XmlDataDocument</a:t>
            </a:r>
            <a:r>
              <a:rPr lang="en-US" dirty="0"/>
              <a:t> is a </a:t>
            </a:r>
            <a:r>
              <a:rPr lang="en-US" dirty="0" err="1"/>
              <a:t>DataSet</a:t>
            </a:r>
            <a:r>
              <a:rPr lang="en-US" dirty="0"/>
              <a:t>-aware object. Creation of an </a:t>
            </a:r>
            <a:r>
              <a:rPr lang="en-US" dirty="0" err="1"/>
              <a:t>XmlDataDocument</a:t>
            </a:r>
            <a:r>
              <a:rPr lang="en-US" dirty="0"/>
              <a:t> implicitly creates a </a:t>
            </a:r>
            <a:r>
              <a:rPr lang="en-US" dirty="0" err="1"/>
              <a:t>DataSet</a:t>
            </a:r>
            <a:r>
              <a:rPr lang="en-US" dirty="0"/>
              <a:t> (accessed as a property) that provides a relational view onto the data XML data. This symbiotic relationship between these two objects provides a powerful technique for accessing data either relationally or as XML, irrespective of the mechanism by which the data was sourced. </a:t>
            </a:r>
          </a:p>
        </p:txBody>
      </p:sp>
      <p:sp>
        <p:nvSpPr>
          <p:cNvPr id="3" name="Slide Image Placeholder 2"/>
          <p:cNvSpPr>
            <a:spLocks noGrp="1" noRot="1" noChangeAspect="1"/>
          </p:cNvSpPr>
          <p:nvPr>
            <p:ph type="sldImg"/>
          </p:nvPr>
        </p:nvSpPr>
        <p:spPr>
          <a:xfrm>
            <a:off x="2033588"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80857599"/>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2063C1FE-4F19-41A9-AB86-0C742D810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0094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33472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B33CA2CC-8465-4FB6-87EE-BCDB5A697B5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610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9AAA31E3-78FB-432D-88EC-46418619F54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7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6C9BAF0-19E8-4315-B451-60B103D5D7D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48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158026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solidFill>
                  <a:schemeClr val="tx2"/>
                </a:solidFill>
                <a:ea typeface="ＭＳ Ｐゴシック" pitchFamily="34" charset="-128"/>
              </a:rPr>
              <a:t>ADO.NET 4.5</a:t>
            </a:r>
            <a:endParaRPr lang="en-US" dirty="0">
              <a:solidFill>
                <a:schemeClr val="tx2"/>
              </a:solidFill>
            </a:endParaRPr>
          </a:p>
        </p:txBody>
      </p:sp>
      <p:sp>
        <p:nvSpPr>
          <p:cNvPr id="12" name="Subtitle 11"/>
          <p:cNvSpPr>
            <a:spLocks noGrp="1"/>
          </p:cNvSpPr>
          <p:nvPr>
            <p:ph type="subTitle" idx="1"/>
          </p:nvPr>
        </p:nvSpPr>
        <p:spPr/>
        <p:txBody>
          <a:bodyPr>
            <a:normAutofit/>
          </a:bodyPr>
          <a:lstStyle/>
          <a:p>
            <a:pPr algn="l"/>
            <a:r>
              <a:rPr lang="en-US" sz="2400" b="0" dirty="0">
                <a:ea typeface="ＭＳ Ｐゴシック" pitchFamily="34" charset="-128"/>
              </a:rPr>
              <a:t>Lesson 04 : XML support in ADO.NET</a:t>
            </a:r>
          </a:p>
        </p:txBody>
      </p:sp>
    </p:spTree>
    <p:extLst>
      <p:ext uri="{BB962C8B-B14F-4D97-AF65-F5344CB8AC3E}">
        <p14:creationId xmlns:p14="http://schemas.microsoft.com/office/powerpoint/2010/main" val="110907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Integrating XML and Relational Data</a:t>
            </a:r>
            <a:br>
              <a:rPr lang="en-US" sz="1200" dirty="0"/>
            </a:br>
            <a:r>
              <a:rPr lang="en-US" dirty="0"/>
              <a:t>XML and Data Set</a:t>
            </a:r>
          </a:p>
        </p:txBody>
      </p:sp>
      <p:sp>
        <p:nvSpPr>
          <p:cNvPr id="3" name="Content Placeholder 2"/>
          <p:cNvSpPr>
            <a:spLocks noGrp="1"/>
          </p:cNvSpPr>
          <p:nvPr>
            <p:ph idx="1"/>
          </p:nvPr>
        </p:nvSpPr>
        <p:spPr/>
        <p:txBody>
          <a:bodyPr/>
          <a:lstStyle/>
          <a:p>
            <a:r>
              <a:rPr lang="en-US" dirty="0"/>
              <a:t>ADO.NET enables you to create an XML representation of a dataset, with or without its schema</a:t>
            </a:r>
          </a:p>
          <a:p>
            <a:endParaRPr lang="en-US" dirty="0"/>
          </a:p>
          <a:p>
            <a:r>
              <a:rPr lang="en-US" dirty="0"/>
              <a:t>You can use this capability to transport the dataset across Hypertext Transfer Protocol (HTTP) for use by another application</a:t>
            </a:r>
          </a:p>
          <a:p>
            <a:endParaRPr lang="en-US" dirty="0"/>
          </a:p>
          <a:p>
            <a:r>
              <a:rPr lang="en-US" dirty="0"/>
              <a:t>In an XML representation of a dataset, the data is written in XML format, and the dataset schema is written by using the XML Schema definition language (XSD)</a:t>
            </a:r>
          </a:p>
          <a:p>
            <a:endParaRPr lang="en-US" dirty="0"/>
          </a:p>
          <a:p>
            <a:r>
              <a:rPr lang="en-US" dirty="0"/>
              <a:t>It provides a convenient format for transferring the contents of a dataset to and from remote clients.</a:t>
            </a:r>
          </a:p>
          <a:p>
            <a:endParaRPr lang="en-US" dirty="0"/>
          </a:p>
        </p:txBody>
      </p:sp>
    </p:spTree>
    <p:extLst>
      <p:ext uri="{BB962C8B-B14F-4D97-AF65-F5344CB8AC3E}">
        <p14:creationId xmlns:p14="http://schemas.microsoft.com/office/powerpoint/2010/main" val="106610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 Integrating XML and Relational Data</a:t>
            </a:r>
            <a:br>
              <a:rPr lang="en-US" sz="1200" dirty="0"/>
            </a:br>
            <a:r>
              <a:rPr lang="en-US" dirty="0" err="1"/>
              <a:t>Data</a:t>
            </a:r>
            <a:r>
              <a:rPr lang="en-US" dirty="0"/>
              <a:t> Set Methods for XML</a:t>
            </a:r>
          </a:p>
        </p:txBody>
      </p:sp>
      <p:sp>
        <p:nvSpPr>
          <p:cNvPr id="7" name="Content Placeholder 6">
            <a:extLst>
              <a:ext uri="{FF2B5EF4-FFF2-40B4-BE49-F238E27FC236}">
                <a16:creationId xmlns:a16="http://schemas.microsoft.com/office/drawing/2014/main" id="{04B4D654-673D-48E0-853D-CC92B3D2AEF5}"/>
              </a:ext>
            </a:extLst>
          </p:cNvPr>
          <p:cNvSpPr>
            <a:spLocks noGrp="1"/>
          </p:cNvSpPr>
          <p:nvPr>
            <p:ph idx="1"/>
          </p:nvPr>
        </p:nvSpPr>
        <p:spPr/>
        <p:txBody>
          <a:bodyPr/>
          <a:lstStyle/>
          <a:p>
            <a:r>
              <a:rPr lang="en-US" dirty="0" err="1"/>
              <a:t>DataSet</a:t>
            </a:r>
            <a:r>
              <a:rPr lang="en-US" dirty="0"/>
              <a:t> also has various methods to work with XML documents:</a:t>
            </a:r>
          </a:p>
          <a:p>
            <a:endParaRPr lang="en-US" dirty="0"/>
          </a:p>
        </p:txBody>
      </p:sp>
      <p:graphicFrame>
        <p:nvGraphicFramePr>
          <p:cNvPr id="10" name="Group 25">
            <a:extLst>
              <a:ext uri="{FF2B5EF4-FFF2-40B4-BE49-F238E27FC236}">
                <a16:creationId xmlns:a16="http://schemas.microsoft.com/office/drawing/2014/main" id="{15E051AC-7DCA-4DE7-AA6F-0B12D9E225DD}"/>
              </a:ext>
            </a:extLst>
          </p:cNvPr>
          <p:cNvGraphicFramePr>
            <a:graphicFrameLocks/>
          </p:cNvGraphicFramePr>
          <p:nvPr>
            <p:extLst>
              <p:ext uri="{D42A27DB-BD31-4B8C-83A1-F6EECF244321}">
                <p14:modId xmlns:p14="http://schemas.microsoft.com/office/powerpoint/2010/main" val="1397169139"/>
              </p:ext>
            </p:extLst>
          </p:nvPr>
        </p:nvGraphicFramePr>
        <p:xfrm>
          <a:off x="510192" y="2135654"/>
          <a:ext cx="6050096" cy="1680989"/>
        </p:xfrm>
        <a:graphic>
          <a:graphicData uri="http://schemas.openxmlformats.org/drawingml/2006/table">
            <a:tbl>
              <a:tblPr bandRow="1">
                <a:tableStyleId>{284E427A-3D55-4303-BF80-6455036E1DE7}</a:tableStyleId>
              </a:tblPr>
              <a:tblGrid>
                <a:gridCol w="3104877">
                  <a:extLst>
                    <a:ext uri="{9D8B030D-6E8A-4147-A177-3AD203B41FA5}">
                      <a16:colId xmlns:a16="http://schemas.microsoft.com/office/drawing/2014/main" val="20000"/>
                    </a:ext>
                  </a:extLst>
                </a:gridCol>
                <a:gridCol w="2945219">
                  <a:extLst>
                    <a:ext uri="{9D8B030D-6E8A-4147-A177-3AD203B41FA5}">
                      <a16:colId xmlns:a16="http://schemas.microsoft.com/office/drawing/2014/main" val="20001"/>
                    </a:ext>
                  </a:extLst>
                </a:gridCol>
              </a:tblGrid>
              <a:tr h="544628">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GetXml</a:t>
                      </a:r>
                      <a:endParaRPr kumimoji="0" lang="en-US" sz="1600" b="0" i="0" u="none" strike="noStrike" cap="none" normalizeH="0" baseline="0" dirty="0">
                        <a:ln>
                          <a:noFill/>
                        </a:ln>
                        <a:solidFill>
                          <a:srgbClr val="333333"/>
                        </a:solidFill>
                        <a:effectLst/>
                        <a:latin typeface="+mj-lt"/>
                      </a:endParaRPr>
                    </a:p>
                  </a:txBody>
                  <a:tcPr marL="285679" marR="285679"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ReadXml</a:t>
                      </a:r>
                      <a:endParaRPr kumimoji="0" lang="en-US" sz="1600" b="0" i="0" u="none" strike="noStrike" cap="none" normalizeH="0" baseline="0" dirty="0">
                        <a:ln>
                          <a:noFill/>
                        </a:ln>
                        <a:solidFill>
                          <a:srgbClr val="333333"/>
                        </a:solidFill>
                        <a:effectLst/>
                        <a:latin typeface="+mj-lt"/>
                        <a:cs typeface="Times New Roman" pitchFamily="18" charset="0"/>
                      </a:endParaRPr>
                    </a:p>
                  </a:txBody>
                  <a:tcPr marL="285679" marR="285679" horzOverflow="overflow"/>
                </a:tc>
                <a:extLst>
                  <a:ext uri="{0D108BD9-81ED-4DB2-BD59-A6C34878D82A}">
                    <a16:rowId xmlns:a16="http://schemas.microsoft.com/office/drawing/2014/main" val="10000"/>
                  </a:ext>
                </a:extLst>
              </a:tr>
              <a:tr h="618278">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GetXmlSchema</a:t>
                      </a:r>
                      <a:endParaRPr kumimoji="0" lang="en-US" sz="1600" b="0" i="0" u="none" strike="noStrike" cap="none" normalizeH="0" baseline="0" dirty="0">
                        <a:ln>
                          <a:noFill/>
                        </a:ln>
                        <a:solidFill>
                          <a:srgbClr val="333333"/>
                        </a:solidFill>
                        <a:effectLst/>
                        <a:latin typeface="+mj-lt"/>
                        <a:cs typeface="Times New Roman" pitchFamily="18" charset="0"/>
                      </a:endParaRPr>
                    </a:p>
                  </a:txBody>
                  <a:tcPr marL="285679" marR="285679"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ReadXmlSchema</a:t>
                      </a:r>
                      <a:endParaRPr kumimoji="0" lang="en-US" sz="1600" b="0" i="0" u="none" strike="noStrike" cap="none" normalizeH="0" baseline="0" dirty="0">
                        <a:ln>
                          <a:noFill/>
                        </a:ln>
                        <a:solidFill>
                          <a:srgbClr val="333333"/>
                        </a:solidFill>
                        <a:effectLst/>
                        <a:latin typeface="+mj-lt"/>
                        <a:cs typeface="Times New Roman" pitchFamily="18" charset="0"/>
                      </a:endParaRPr>
                    </a:p>
                  </a:txBody>
                  <a:tcPr marL="285679" marR="285679" horzOverflow="overflow"/>
                </a:tc>
                <a:extLst>
                  <a:ext uri="{0D108BD9-81ED-4DB2-BD59-A6C34878D82A}">
                    <a16:rowId xmlns:a16="http://schemas.microsoft.com/office/drawing/2014/main" val="10001"/>
                  </a:ext>
                </a:extLst>
              </a:tr>
              <a:tr h="518083">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WriteXml</a:t>
                      </a:r>
                      <a:endParaRPr kumimoji="0" lang="en-US" sz="1600" b="0" i="0" u="none" strike="noStrike" cap="none" normalizeH="0" baseline="0" dirty="0">
                        <a:ln>
                          <a:noFill/>
                        </a:ln>
                        <a:solidFill>
                          <a:srgbClr val="333333"/>
                        </a:solidFill>
                        <a:effectLst/>
                        <a:latin typeface="+mj-lt"/>
                        <a:cs typeface="Times New Roman" pitchFamily="18" charset="0"/>
                      </a:endParaRPr>
                    </a:p>
                  </a:txBody>
                  <a:tcPr marL="285679" marR="285679"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WriteXmlSchema</a:t>
                      </a:r>
                      <a:endParaRPr kumimoji="0" lang="en-US" sz="1600" b="0" i="0" u="none" strike="noStrike" cap="none" normalizeH="0" baseline="0" dirty="0">
                        <a:ln>
                          <a:noFill/>
                        </a:ln>
                        <a:solidFill>
                          <a:srgbClr val="333333"/>
                        </a:solidFill>
                        <a:effectLst/>
                        <a:latin typeface="+mj-lt"/>
                        <a:cs typeface="Times New Roman" pitchFamily="18" charset="0"/>
                      </a:endParaRPr>
                    </a:p>
                  </a:txBody>
                  <a:tcPr marL="285679" marR="285679"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7805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Integrating XML and Relational Data</a:t>
            </a:r>
            <a:br>
              <a:rPr lang="en-US" dirty="0"/>
            </a:br>
            <a:r>
              <a:rPr lang="en-US" dirty="0"/>
              <a:t>Loading a Dataset from XML</a:t>
            </a:r>
          </a:p>
        </p:txBody>
      </p:sp>
      <p:sp>
        <p:nvSpPr>
          <p:cNvPr id="3" name="Content Placeholder 2"/>
          <p:cNvSpPr>
            <a:spLocks noGrp="1"/>
          </p:cNvSpPr>
          <p:nvPr>
            <p:ph idx="1"/>
          </p:nvPr>
        </p:nvSpPr>
        <p:spPr/>
        <p:txBody>
          <a:bodyPr/>
          <a:lstStyle/>
          <a:p>
            <a:r>
              <a:rPr lang="en-US" dirty="0"/>
              <a:t>You can create the contents of a dataset from an XML stream or document</a:t>
            </a:r>
          </a:p>
          <a:p>
            <a:endParaRPr lang="en-US" dirty="0"/>
          </a:p>
          <a:p>
            <a:r>
              <a:rPr lang="en-US" dirty="0"/>
              <a:t>To fill a dataset with data from XML, call the Read Xml method on the Data Set object</a:t>
            </a:r>
          </a:p>
          <a:p>
            <a:pPr marL="0" indent="0">
              <a:buNone/>
            </a:pPr>
            <a:r>
              <a:rPr lang="en-US" dirty="0"/>
              <a:t>    Example:</a:t>
            </a:r>
          </a:p>
          <a:p>
            <a:endParaRPr lang="en-US" dirty="0"/>
          </a:p>
        </p:txBody>
      </p:sp>
      <p:sp>
        <p:nvSpPr>
          <p:cNvPr id="360458" name="AutoShape 10"/>
          <p:cNvSpPr>
            <a:spLocks noChangeArrowheads="1"/>
          </p:cNvSpPr>
          <p:nvPr/>
        </p:nvSpPr>
        <p:spPr bwMode="auto">
          <a:xfrm>
            <a:off x="685800" y="3813950"/>
            <a:ext cx="6980274" cy="1981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dirty="0">
                <a:latin typeface="+mj-lt"/>
                <a:cs typeface="Arial" pitchFamily="34" charset="0"/>
              </a:rPr>
              <a:t>StreamReader sr=new StreamReader(filename);</a:t>
            </a:r>
          </a:p>
          <a:p>
            <a:pPr lvl="1">
              <a:lnSpc>
                <a:spcPct val="135000"/>
              </a:lnSpc>
            </a:pPr>
            <a:r>
              <a:rPr lang="en-US" sz="1600" dirty="0">
                <a:latin typeface="+mj-lt"/>
                <a:cs typeface="Arial" pitchFamily="34" charset="0"/>
              </a:rPr>
              <a:t>DataSet ds = new DataSet();</a:t>
            </a:r>
          </a:p>
          <a:p>
            <a:pPr lvl="1">
              <a:lnSpc>
                <a:spcPct val="135000"/>
              </a:lnSpc>
            </a:pPr>
            <a:r>
              <a:rPr lang="en-US" sz="1600" dirty="0">
                <a:latin typeface="+mj-lt"/>
                <a:cs typeface="Arial" pitchFamily="34" charset="0"/>
              </a:rPr>
              <a:t>ds.ReadXml(sr);</a:t>
            </a:r>
          </a:p>
          <a:p>
            <a:pPr lvl="1">
              <a:lnSpc>
                <a:spcPct val="135000"/>
              </a:lnSpc>
            </a:pPr>
            <a:r>
              <a:rPr lang="en-US" sz="1600" dirty="0">
                <a:latin typeface="+mj-lt"/>
                <a:cs typeface="Arial" pitchFamily="34" charset="0"/>
              </a:rPr>
              <a:t>sr.close();</a:t>
            </a:r>
          </a:p>
        </p:txBody>
      </p:sp>
    </p:spTree>
    <p:extLst>
      <p:ext uri="{BB962C8B-B14F-4D97-AF65-F5344CB8AC3E}">
        <p14:creationId xmlns:p14="http://schemas.microsoft.com/office/powerpoint/2010/main" val="99986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60746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Integrating XML and Relational Data</a:t>
            </a:r>
            <a:br>
              <a:rPr lang="en-US" sz="1200" dirty="0"/>
            </a:br>
            <a:r>
              <a:rPr lang="en-US" dirty="0"/>
              <a:t>Writing Dataset to XML Document</a:t>
            </a:r>
          </a:p>
        </p:txBody>
      </p:sp>
      <p:sp>
        <p:nvSpPr>
          <p:cNvPr id="3" name="Content Placeholder 2"/>
          <p:cNvSpPr>
            <a:spLocks noGrp="1"/>
          </p:cNvSpPr>
          <p:nvPr>
            <p:ph idx="1"/>
          </p:nvPr>
        </p:nvSpPr>
        <p:spPr/>
        <p:txBody>
          <a:bodyPr/>
          <a:lstStyle/>
          <a:p>
            <a:r>
              <a:rPr lang="en-US" dirty="0"/>
              <a:t>You can write an XML representation of a dataset, with or without its schema, by calling the Write Xml method on the dataset object.</a:t>
            </a:r>
          </a:p>
          <a:p>
            <a:endParaRPr lang="en-US" dirty="0"/>
          </a:p>
          <a:p>
            <a:r>
              <a:rPr lang="en-US" dirty="0"/>
              <a:t>When a dataset is written as XML data, the rows in the dataset are written in their current versions.</a:t>
            </a:r>
          </a:p>
          <a:p>
            <a:pPr marL="0" indent="0">
              <a:buNone/>
            </a:pPr>
            <a:r>
              <a:rPr lang="en-US" dirty="0"/>
              <a:t>  Example: </a:t>
            </a:r>
          </a:p>
          <a:p>
            <a:endParaRPr lang="en-US" dirty="0"/>
          </a:p>
        </p:txBody>
      </p:sp>
      <p:sp>
        <p:nvSpPr>
          <p:cNvPr id="268297" name="AutoShape 9"/>
          <p:cNvSpPr>
            <a:spLocks noChangeArrowheads="1"/>
          </p:cNvSpPr>
          <p:nvPr/>
        </p:nvSpPr>
        <p:spPr bwMode="auto">
          <a:xfrm>
            <a:off x="671513" y="3840675"/>
            <a:ext cx="7634287" cy="220027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dirty="0">
                <a:latin typeface="+mj-lt"/>
                <a:cs typeface="Arial" pitchFamily="34" charset="0"/>
              </a:rPr>
              <a:t>SqlDataAdapter daCustomer = new SqlDataAdapter("Select * from Customers", con);</a:t>
            </a:r>
          </a:p>
          <a:p>
            <a:pPr lvl="1">
              <a:lnSpc>
                <a:spcPct val="135000"/>
              </a:lnSpc>
            </a:pPr>
            <a:r>
              <a:rPr lang="en-US" sz="1600" dirty="0">
                <a:latin typeface="+mj-lt"/>
                <a:cs typeface="Arial" pitchFamily="34" charset="0"/>
              </a:rPr>
              <a:t>DataSet ds = new DataSet(); </a:t>
            </a:r>
          </a:p>
          <a:p>
            <a:pPr lvl="1">
              <a:lnSpc>
                <a:spcPct val="135000"/>
              </a:lnSpc>
            </a:pPr>
            <a:r>
              <a:rPr lang="en-US" sz="1600" dirty="0">
                <a:latin typeface="+mj-lt"/>
                <a:cs typeface="Arial" pitchFamily="34" charset="0"/>
              </a:rPr>
              <a:t>da.Fill(ds, "Customers");</a:t>
            </a:r>
          </a:p>
          <a:p>
            <a:pPr lvl="1">
              <a:lnSpc>
                <a:spcPct val="135000"/>
              </a:lnSpc>
            </a:pPr>
            <a:r>
              <a:rPr lang="en-US" sz="1600" dirty="0">
                <a:latin typeface="+mj-lt"/>
                <a:cs typeface="Arial" pitchFamily="34" charset="0"/>
              </a:rPr>
              <a:t>ds.WriteXml("C:\\CustomerXML.xml");</a:t>
            </a:r>
          </a:p>
        </p:txBody>
      </p:sp>
    </p:spTree>
    <p:extLst>
      <p:ext uri="{BB962C8B-B14F-4D97-AF65-F5344CB8AC3E}">
        <p14:creationId xmlns:p14="http://schemas.microsoft.com/office/powerpoint/2010/main" val="312070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solidFill>
                  <a:srgbClr val="000000"/>
                </a:solidFill>
                <a:latin typeface="Candara"/>
                <a:cs typeface="Arial" pitchFamily="34" charset="0"/>
              </a:rPr>
              <a:t>4.2: Integrating XML and Relational Data</a:t>
            </a:r>
            <a:br>
              <a:rPr lang="en-US" sz="1200" dirty="0">
                <a:solidFill>
                  <a:srgbClr val="000000"/>
                </a:solidFill>
                <a:latin typeface="Candara"/>
                <a:cs typeface="Arial" pitchFamily="34" charset="0"/>
              </a:rPr>
            </a:br>
            <a:r>
              <a:rPr lang="en-US" dirty="0">
                <a:solidFill>
                  <a:srgbClr val="000000"/>
                </a:solidFill>
                <a:latin typeface="Candara"/>
                <a:cs typeface="Arial" pitchFamily="34" charset="0"/>
              </a:rPr>
              <a:t>Demo</a:t>
            </a:r>
          </a:p>
        </p:txBody>
      </p:sp>
      <p:sp>
        <p:nvSpPr>
          <p:cNvPr id="15" name="Content Placeholder 14"/>
          <p:cNvSpPr>
            <a:spLocks noGrp="1"/>
          </p:cNvSpPr>
          <p:nvPr>
            <p:ph idx="1"/>
          </p:nvPr>
        </p:nvSpPr>
        <p:spPr/>
        <p:txBody>
          <a:bodyPr/>
          <a:lstStyle/>
          <a:p>
            <a:r>
              <a:rPr lang="en-US" dirty="0"/>
              <a:t>Relational Data and XML</a:t>
            </a:r>
          </a:p>
          <a:p>
            <a:endParaRPr lang="en-US" dirty="0"/>
          </a:p>
        </p:txBody>
      </p:sp>
    </p:spTree>
    <p:extLst>
      <p:ext uri="{BB962C8B-B14F-4D97-AF65-F5344CB8AC3E}">
        <p14:creationId xmlns:p14="http://schemas.microsoft.com/office/powerpoint/2010/main" val="244776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System.XML namespace:</a:t>
            </a:r>
          </a:p>
          <a:p>
            <a:pPr lvl="1"/>
            <a:r>
              <a:rPr lang="en-US" dirty="0"/>
              <a:t>Reading and Writing to XML files.</a:t>
            </a:r>
          </a:p>
          <a:p>
            <a:pPr lvl="1"/>
            <a:r>
              <a:rPr lang="en-US" dirty="0"/>
              <a:t>Using the XML Reader and XML Document classes.</a:t>
            </a:r>
          </a:p>
          <a:p>
            <a:endParaRPr lang="en-US" dirty="0"/>
          </a:p>
          <a:p>
            <a:r>
              <a:rPr lang="en-US" dirty="0"/>
              <a:t>XML and Relational Data:</a:t>
            </a:r>
          </a:p>
          <a:p>
            <a:pPr lvl="1"/>
            <a:r>
              <a:rPr lang="en-US" dirty="0"/>
              <a:t>Using the XML Data Document class.</a:t>
            </a:r>
          </a:p>
          <a:p>
            <a:endParaRPr lang="en-US" dirty="0"/>
          </a:p>
        </p:txBody>
      </p:sp>
    </p:spTree>
    <p:extLst>
      <p:ext uri="{BB962C8B-B14F-4D97-AF65-F5344CB8AC3E}">
        <p14:creationId xmlns:p14="http://schemas.microsoft.com/office/powerpoint/2010/main" val="343332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dirty="0"/>
              <a:t>Question 1: Which XML class from System.XML namespace is Data Set aware?</a:t>
            </a:r>
          </a:p>
          <a:p>
            <a:pPr lvl="1"/>
            <a:r>
              <a:rPr lang="en-US" dirty="0"/>
              <a:t>Option 1: XML Document</a:t>
            </a:r>
          </a:p>
          <a:p>
            <a:pPr lvl="1"/>
            <a:r>
              <a:rPr lang="en-US" dirty="0"/>
              <a:t>Option 2: XML Data Document</a:t>
            </a:r>
          </a:p>
          <a:p>
            <a:pPr lvl="1"/>
            <a:r>
              <a:rPr lang="en-US" dirty="0"/>
              <a:t>Option 3: X Document</a:t>
            </a:r>
          </a:p>
          <a:p>
            <a:endParaRPr lang="en-US" dirty="0"/>
          </a:p>
          <a:p>
            <a:r>
              <a:rPr lang="en-US" dirty="0"/>
              <a:t>Question 2: XML Reader reads data in a forward-only manner,</a:t>
            </a:r>
          </a:p>
          <a:p>
            <a:pPr lvl="1"/>
            <a:r>
              <a:rPr lang="en-US" dirty="0"/>
              <a:t>Option 1: True</a:t>
            </a:r>
          </a:p>
          <a:p>
            <a:pPr lvl="1"/>
            <a:r>
              <a:rPr lang="en-US" dirty="0"/>
              <a:t>Option 2: False</a:t>
            </a:r>
          </a:p>
          <a:p>
            <a:endParaRPr lang="en-US" dirty="0"/>
          </a:p>
          <a:p>
            <a:endParaRPr lang="en-US" dirty="0"/>
          </a:p>
        </p:txBody>
      </p:sp>
    </p:spTree>
    <p:extLst>
      <p:ext uri="{BB962C8B-B14F-4D97-AF65-F5344CB8AC3E}">
        <p14:creationId xmlns:p14="http://schemas.microsoft.com/office/powerpoint/2010/main" val="67494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ndara"/>
                <a:cs typeface="Arial" pitchFamily="34" charset="0"/>
              </a:rPr>
              <a:t>Review Questions</a:t>
            </a:r>
          </a:p>
        </p:txBody>
      </p:sp>
      <p:sp>
        <p:nvSpPr>
          <p:cNvPr id="4" name="Content Placeholder 3"/>
          <p:cNvSpPr>
            <a:spLocks noGrp="1"/>
          </p:cNvSpPr>
          <p:nvPr>
            <p:ph idx="1"/>
          </p:nvPr>
        </p:nvSpPr>
        <p:spPr/>
        <p:txBody>
          <a:bodyPr/>
          <a:lstStyle/>
          <a:p>
            <a:r>
              <a:rPr lang="en-US" dirty="0"/>
              <a:t>Question 3: The ________ class allows you to directly go to a particular element without worrying about the root element.</a:t>
            </a:r>
          </a:p>
          <a:p>
            <a:endParaRPr lang="en-US" dirty="0"/>
          </a:p>
        </p:txBody>
      </p:sp>
    </p:spTree>
    <p:extLst>
      <p:ext uri="{BB962C8B-B14F-4D97-AF65-F5344CB8AC3E}">
        <p14:creationId xmlns:p14="http://schemas.microsoft.com/office/powerpoint/2010/main" val="24036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a:t>
            </a:r>
          </a:p>
          <a:p>
            <a:pPr lvl="1"/>
            <a:r>
              <a:rPr lang="en-US" dirty="0"/>
              <a:t>System.XML Namespace</a:t>
            </a:r>
          </a:p>
          <a:p>
            <a:pPr lvl="2"/>
            <a:r>
              <a:rPr lang="en-US" dirty="0"/>
              <a:t>Reading and Writing to XML files</a:t>
            </a:r>
          </a:p>
          <a:p>
            <a:pPr lvl="1"/>
            <a:r>
              <a:rPr lang="en-US" dirty="0"/>
              <a:t>XML and Relational Data</a:t>
            </a:r>
          </a:p>
          <a:p>
            <a:endParaRPr lang="en-US" dirty="0"/>
          </a:p>
          <a:p>
            <a:endParaRPr lang="en-US" dirty="0"/>
          </a:p>
        </p:txBody>
      </p:sp>
    </p:spTree>
    <p:extLst>
      <p:ext uri="{BB962C8B-B14F-4D97-AF65-F5344CB8AC3E}">
        <p14:creationId xmlns:p14="http://schemas.microsoft.com/office/powerpoint/2010/main" val="73844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Reading and Writing to XML files</a:t>
            </a:r>
            <a:br>
              <a:rPr lang="en-US" sz="1200" dirty="0"/>
            </a:br>
            <a:r>
              <a:rPr lang="en-US" dirty="0"/>
              <a:t>XML in ADO.NET</a:t>
            </a:r>
          </a:p>
        </p:txBody>
      </p:sp>
      <p:sp>
        <p:nvSpPr>
          <p:cNvPr id="3" name="Content Placeholder 2"/>
          <p:cNvSpPr>
            <a:spLocks noGrp="1"/>
          </p:cNvSpPr>
          <p:nvPr>
            <p:ph idx="1"/>
          </p:nvPr>
        </p:nvSpPr>
        <p:spPr/>
        <p:txBody>
          <a:bodyPr/>
          <a:lstStyle/>
          <a:p>
            <a:r>
              <a:rPr lang="en-US" dirty="0"/>
              <a:t>XML is a meta-markup language that provides a format to describe structured data</a:t>
            </a:r>
          </a:p>
          <a:p>
            <a:endParaRPr lang="en-US" dirty="0"/>
          </a:p>
          <a:p>
            <a:r>
              <a:rPr lang="en-US" dirty="0"/>
              <a:t>XML is a universal language for data on the web</a:t>
            </a:r>
          </a:p>
          <a:p>
            <a:endParaRPr lang="en-US" dirty="0"/>
          </a:p>
          <a:p>
            <a:r>
              <a:rPr lang="en-US" dirty="0"/>
              <a:t>ADO.NET provides XML API to read and write data to and from XML files</a:t>
            </a:r>
          </a:p>
          <a:p>
            <a:endParaRPr lang="en-US" dirty="0"/>
          </a:p>
          <a:p>
            <a:r>
              <a:rPr lang="en-US" dirty="0"/>
              <a:t>XML classes in the </a:t>
            </a:r>
            <a:r>
              <a:rPr lang="en-US" dirty="0" err="1"/>
              <a:t>System.Xml</a:t>
            </a:r>
            <a:r>
              <a:rPr lang="en-US" dirty="0"/>
              <a:t> namespace provide a comprehensive and integrated set of classes</a:t>
            </a:r>
          </a:p>
          <a:p>
            <a:pPr lvl="1"/>
            <a:r>
              <a:rPr lang="en-US" dirty="0"/>
              <a:t>Allows you to work with XML documents and data.</a:t>
            </a:r>
          </a:p>
          <a:p>
            <a:endParaRPr lang="en-US" dirty="0"/>
          </a:p>
        </p:txBody>
      </p:sp>
    </p:spTree>
    <p:extLst>
      <p:ext uri="{BB962C8B-B14F-4D97-AF65-F5344CB8AC3E}">
        <p14:creationId xmlns:p14="http://schemas.microsoft.com/office/powerpoint/2010/main" val="244019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Reading and Writing to XML files</a:t>
            </a:r>
            <a:br>
              <a:rPr lang="en-US" sz="1200" dirty="0"/>
            </a:br>
            <a:r>
              <a:rPr lang="en-US" dirty="0"/>
              <a:t>System.XML Namespace</a:t>
            </a:r>
          </a:p>
        </p:txBody>
      </p:sp>
      <p:sp>
        <p:nvSpPr>
          <p:cNvPr id="3" name="Content Placeholder 2">
            <a:extLst>
              <a:ext uri="{FF2B5EF4-FFF2-40B4-BE49-F238E27FC236}">
                <a16:creationId xmlns:a16="http://schemas.microsoft.com/office/drawing/2014/main" id="{8ADC2CC5-4922-4463-9AB3-609416733464}"/>
              </a:ext>
            </a:extLst>
          </p:cNvPr>
          <p:cNvSpPr>
            <a:spLocks noGrp="1"/>
          </p:cNvSpPr>
          <p:nvPr>
            <p:ph idx="1"/>
          </p:nvPr>
        </p:nvSpPr>
        <p:spPr/>
        <p:txBody>
          <a:bodyPr/>
          <a:lstStyle/>
          <a:p>
            <a:r>
              <a:rPr lang="en-US" dirty="0"/>
              <a:t>Some important classes in the System.XML  namespace are:</a:t>
            </a:r>
          </a:p>
          <a:p>
            <a:endParaRPr lang="en-US" dirty="0"/>
          </a:p>
        </p:txBody>
      </p:sp>
      <p:graphicFrame>
        <p:nvGraphicFramePr>
          <p:cNvPr id="6" name="Group 4">
            <a:extLst>
              <a:ext uri="{FF2B5EF4-FFF2-40B4-BE49-F238E27FC236}">
                <a16:creationId xmlns:a16="http://schemas.microsoft.com/office/drawing/2014/main" id="{A6065E1B-FEAC-4578-98A8-22FB5965B21E}"/>
              </a:ext>
            </a:extLst>
          </p:cNvPr>
          <p:cNvGraphicFramePr>
            <a:graphicFrameLocks/>
          </p:cNvGraphicFramePr>
          <p:nvPr>
            <p:extLst>
              <p:ext uri="{D42A27DB-BD31-4B8C-83A1-F6EECF244321}">
                <p14:modId xmlns:p14="http://schemas.microsoft.com/office/powerpoint/2010/main" val="3897925952"/>
              </p:ext>
            </p:extLst>
          </p:nvPr>
        </p:nvGraphicFramePr>
        <p:xfrm>
          <a:off x="532366" y="2021341"/>
          <a:ext cx="6689100" cy="2815318"/>
        </p:xfrm>
        <a:graphic>
          <a:graphicData uri="http://schemas.openxmlformats.org/drawingml/2006/table">
            <a:tbl>
              <a:tblPr bandRow="1">
                <a:tableStyleId>{284E427A-3D55-4303-BF80-6455036E1DE7}</a:tableStyleId>
              </a:tblPr>
              <a:tblGrid>
                <a:gridCol w="3412313">
                  <a:extLst>
                    <a:ext uri="{9D8B030D-6E8A-4147-A177-3AD203B41FA5}">
                      <a16:colId xmlns:a16="http://schemas.microsoft.com/office/drawing/2014/main" val="20000"/>
                    </a:ext>
                  </a:extLst>
                </a:gridCol>
                <a:gridCol w="3276787">
                  <a:extLst>
                    <a:ext uri="{9D8B030D-6E8A-4147-A177-3AD203B41FA5}">
                      <a16:colId xmlns:a16="http://schemas.microsoft.com/office/drawing/2014/main" val="20001"/>
                    </a:ext>
                  </a:extLst>
                </a:gridCol>
              </a:tblGrid>
              <a:tr h="563360">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XMLReader</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XMLWriter</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extLst>
                  <a:ext uri="{0D108BD9-81ED-4DB2-BD59-A6C34878D82A}">
                    <a16:rowId xmlns:a16="http://schemas.microsoft.com/office/drawing/2014/main" val="10000"/>
                  </a:ext>
                </a:extLst>
              </a:tr>
              <a:tr h="563360">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XMLTextReader</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XMLTextWriter</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extLst>
                  <a:ext uri="{0D108BD9-81ED-4DB2-BD59-A6C34878D82A}">
                    <a16:rowId xmlns:a16="http://schemas.microsoft.com/office/drawing/2014/main" val="10001"/>
                  </a:ext>
                </a:extLst>
              </a:tr>
              <a:tr h="563360">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XMLNode</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XMLNodeReader</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extLst>
                  <a:ext uri="{0D108BD9-81ED-4DB2-BD59-A6C34878D82A}">
                    <a16:rowId xmlns:a16="http://schemas.microsoft.com/office/drawing/2014/main" val="10002"/>
                  </a:ext>
                </a:extLst>
              </a:tr>
              <a:tr h="561878">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XMLDataDocument</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XMLDocument</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extLst>
                  <a:ext uri="{0D108BD9-81ED-4DB2-BD59-A6C34878D82A}">
                    <a16:rowId xmlns:a16="http://schemas.microsoft.com/office/drawing/2014/main" val="10003"/>
                  </a:ext>
                </a:extLst>
              </a:tr>
              <a:tr h="563360">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XMLNodeList</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tc>
                  <a:txBody>
                    <a:bodyPr/>
                    <a:lstStyle/>
                    <a:p>
                      <a:pPr marL="342900" marR="0" lvl="0" indent="-342900" algn="l" defTabSz="914400" rtl="0" eaLnBrk="0" fontAlgn="base" latinLnBrk="0" hangingPunct="0">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XMLNamedNodeMap</a:t>
                      </a:r>
                      <a:endParaRPr kumimoji="0" lang="en-US" sz="1600" b="0" i="0" u="none" strike="noStrike" cap="none" normalizeH="0" baseline="0" dirty="0">
                        <a:ln>
                          <a:noFill/>
                        </a:ln>
                        <a:solidFill>
                          <a:sysClr val="windowText" lastClr="000000"/>
                        </a:solidFill>
                        <a:effectLst/>
                        <a:latin typeface="+mj-lt"/>
                      </a:endParaRPr>
                    </a:p>
                  </a:txBody>
                  <a:tcPr marL="152574" marR="152574"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94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77413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4.1: Reading and Writing to XML files</a:t>
            </a:r>
            <a:br>
              <a:rPr lang="en-US" dirty="0"/>
            </a:br>
            <a:r>
              <a:rPr lang="en-US" dirty="0"/>
              <a:t>Demo</a:t>
            </a:r>
          </a:p>
        </p:txBody>
      </p:sp>
      <p:sp>
        <p:nvSpPr>
          <p:cNvPr id="15" name="Content Placeholder 14"/>
          <p:cNvSpPr>
            <a:spLocks noGrp="1"/>
          </p:cNvSpPr>
          <p:nvPr>
            <p:ph idx="1"/>
          </p:nvPr>
        </p:nvSpPr>
        <p:spPr/>
        <p:txBody>
          <a:bodyPr/>
          <a:lstStyle/>
          <a:p>
            <a:r>
              <a:rPr lang="en-US" dirty="0"/>
              <a:t>Using the XML Text Reader </a:t>
            </a:r>
          </a:p>
          <a:p>
            <a:endParaRPr lang="en-US" dirty="0"/>
          </a:p>
        </p:txBody>
      </p:sp>
    </p:spTree>
    <p:extLst>
      <p:ext uri="{BB962C8B-B14F-4D97-AF65-F5344CB8AC3E}">
        <p14:creationId xmlns:p14="http://schemas.microsoft.com/office/powerpoint/2010/main" val="174007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4.1: Reading and Writing to XML files</a:t>
            </a:r>
            <a:br>
              <a:rPr lang="en-US" sz="1200" dirty="0"/>
            </a:br>
            <a:r>
              <a:rPr lang="en-US" dirty="0"/>
              <a:t>Demo</a:t>
            </a:r>
          </a:p>
        </p:txBody>
      </p:sp>
      <p:sp>
        <p:nvSpPr>
          <p:cNvPr id="15" name="Content Placeholder 14"/>
          <p:cNvSpPr>
            <a:spLocks noGrp="1"/>
          </p:cNvSpPr>
          <p:nvPr>
            <p:ph idx="1"/>
          </p:nvPr>
        </p:nvSpPr>
        <p:spPr/>
        <p:txBody>
          <a:bodyPr/>
          <a:lstStyle/>
          <a:p>
            <a:r>
              <a:rPr lang="en-US" dirty="0"/>
              <a:t>Using the XML Document</a:t>
            </a:r>
          </a:p>
          <a:p>
            <a:endParaRPr lang="en-US" dirty="0"/>
          </a:p>
        </p:txBody>
      </p:sp>
    </p:spTree>
    <p:extLst>
      <p:ext uri="{BB962C8B-B14F-4D97-AF65-F5344CB8AC3E}">
        <p14:creationId xmlns:p14="http://schemas.microsoft.com/office/powerpoint/2010/main" val="30641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4.1: Reading and Writing to XML files</a:t>
            </a:r>
            <a:br>
              <a:rPr lang="en-US" sz="1200" dirty="0"/>
            </a:br>
            <a:r>
              <a:rPr lang="en-US" dirty="0"/>
              <a:t>Comparison – XML Reader &amp; XML document</a:t>
            </a:r>
          </a:p>
        </p:txBody>
      </p:sp>
      <p:sp>
        <p:nvSpPr>
          <p:cNvPr id="3" name="Content Placeholder 2"/>
          <p:cNvSpPr>
            <a:spLocks noGrp="1"/>
          </p:cNvSpPr>
          <p:nvPr>
            <p:ph idx="1"/>
          </p:nvPr>
        </p:nvSpPr>
        <p:spPr/>
        <p:txBody>
          <a:bodyPr/>
          <a:lstStyle/>
          <a:p>
            <a:r>
              <a:rPr lang="en-US" dirty="0"/>
              <a:t>Use XML Document when: </a:t>
            </a:r>
          </a:p>
          <a:p>
            <a:pPr lvl="1"/>
            <a:r>
              <a:rPr lang="en-US" dirty="0"/>
              <a:t>You wish to perform operation such as:</a:t>
            </a:r>
          </a:p>
          <a:p>
            <a:pPr lvl="2"/>
            <a:r>
              <a:rPr lang="en-US" dirty="0"/>
              <a:t>Insert, Update and Delete</a:t>
            </a:r>
          </a:p>
          <a:p>
            <a:pPr lvl="1"/>
            <a:r>
              <a:rPr lang="en-US" dirty="0"/>
              <a:t>Memory is not a constraint.</a:t>
            </a:r>
          </a:p>
          <a:p>
            <a:r>
              <a:rPr lang="en-US" dirty="0"/>
              <a:t>Use XML Reader when: </a:t>
            </a:r>
          </a:p>
          <a:p>
            <a:pPr lvl="1"/>
            <a:r>
              <a:rPr lang="en-US" dirty="0"/>
              <a:t>You wish to read data in a forward-only manner. </a:t>
            </a:r>
          </a:p>
          <a:p>
            <a:pPr lvl="1"/>
            <a:r>
              <a:rPr lang="en-US" dirty="0"/>
              <a:t>When memory is constraint.</a:t>
            </a:r>
          </a:p>
          <a:p>
            <a:endParaRPr lang="en-US" dirty="0"/>
          </a:p>
          <a:p>
            <a:endParaRPr lang="en-US" dirty="0"/>
          </a:p>
          <a:p>
            <a:endParaRPr lang="en-US" dirty="0"/>
          </a:p>
        </p:txBody>
      </p:sp>
    </p:spTree>
    <p:extLst>
      <p:ext uri="{BB962C8B-B14F-4D97-AF65-F5344CB8AC3E}">
        <p14:creationId xmlns:p14="http://schemas.microsoft.com/office/powerpoint/2010/main" val="161774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Integrating XML and Relational Data</a:t>
            </a:r>
            <a:br>
              <a:rPr lang="en-US" sz="1200" dirty="0"/>
            </a:br>
            <a:r>
              <a:rPr lang="en-US" dirty="0"/>
              <a:t>XML and Relational Data</a:t>
            </a:r>
          </a:p>
        </p:txBody>
      </p:sp>
      <p:sp>
        <p:nvSpPr>
          <p:cNvPr id="3" name="Content Placeholder 2"/>
          <p:cNvSpPr>
            <a:spLocks noGrp="1"/>
          </p:cNvSpPr>
          <p:nvPr>
            <p:ph idx="1"/>
          </p:nvPr>
        </p:nvSpPr>
        <p:spPr/>
        <p:txBody>
          <a:bodyPr/>
          <a:lstStyle/>
          <a:p>
            <a:r>
              <a:rPr lang="en-US" dirty="0"/>
              <a:t>An XML database is a data storage system that allows data to be stored in XML format</a:t>
            </a:r>
          </a:p>
          <a:p>
            <a:endParaRPr lang="en-US" dirty="0"/>
          </a:p>
          <a:p>
            <a:r>
              <a:rPr lang="en-US" dirty="0"/>
              <a:t>This data can then be queried, exported and serialized into the desired format</a:t>
            </a:r>
          </a:p>
          <a:p>
            <a:endParaRPr lang="en-US" dirty="0"/>
          </a:p>
          <a:p>
            <a:r>
              <a:rPr lang="en-US" dirty="0"/>
              <a:t>XML files often have a relational structure</a:t>
            </a:r>
          </a:p>
          <a:p>
            <a:endParaRPr lang="en-US" dirty="0"/>
          </a:p>
          <a:p>
            <a:r>
              <a:rPr lang="en-US" dirty="0"/>
              <a:t>You can understand the concept of storing this data centrally and providing different views on this data, either as XML or relationally as tables, columns and rows with relationships</a:t>
            </a:r>
          </a:p>
          <a:p>
            <a:endParaRPr lang="en-US" dirty="0"/>
          </a:p>
        </p:txBody>
      </p:sp>
    </p:spTree>
    <p:extLst>
      <p:ext uri="{BB962C8B-B14F-4D97-AF65-F5344CB8AC3E}">
        <p14:creationId xmlns:p14="http://schemas.microsoft.com/office/powerpoint/2010/main" val="7470749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Category xmlns="1253dd47-851c-4098-91d7-cf3a38efb584">Module Artifact</Category>
    <Level xmlns="1253dd47-851c-4098-91d7-cf3a38efb58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FC923E69-96A1-4591-B505-DF24242DF0E8}"/>
</file>

<file path=docProps/app.xml><?xml version="1.0" encoding="utf-8"?>
<Properties xmlns="http://schemas.openxmlformats.org/officeDocument/2006/extended-properties" xmlns:vt="http://schemas.openxmlformats.org/officeDocument/2006/docPropsVTypes">
  <Template/>
  <TotalTime>2931</TotalTime>
  <Words>3162</Words>
  <Application>Microsoft Office PowerPoint</Application>
  <PresentationFormat>On-screen Show (4:3)</PresentationFormat>
  <Paragraphs>206</Paragraphs>
  <Slides>18</Slides>
  <Notes>18</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Wingdings</vt:lpstr>
      <vt:lpstr>Candara</vt:lpstr>
      <vt:lpstr>Arial</vt:lpstr>
      <vt:lpstr>Times New Roman</vt:lpstr>
      <vt:lpstr>Verdana</vt:lpstr>
      <vt:lpstr>Calibri</vt:lpstr>
      <vt:lpstr>ＭＳ Ｐゴシック</vt:lpstr>
      <vt:lpstr>Capgemini 2017_Cover slides</vt:lpstr>
      <vt:lpstr>think-cell Slide</vt:lpstr>
      <vt:lpstr>ADO.NET 4.5</vt:lpstr>
      <vt:lpstr>Lesson Objectives</vt:lpstr>
      <vt:lpstr>4.1: Reading and Writing to XML files XML in ADO.NET</vt:lpstr>
      <vt:lpstr>4.1: Reading and Writing to XML files System.XML Namespace</vt:lpstr>
      <vt:lpstr>PowerPoint Presentation</vt:lpstr>
      <vt:lpstr>4.1: Reading and Writing to XML files Demo</vt:lpstr>
      <vt:lpstr>4.1: Reading and Writing to XML files Demo</vt:lpstr>
      <vt:lpstr>4.1: Reading and Writing to XML files Comparison – XML Reader &amp; XML document</vt:lpstr>
      <vt:lpstr>4.2: Integrating XML and Relational Data XML and Relational Data</vt:lpstr>
      <vt:lpstr>4.2: Integrating XML and Relational Data XML and Data Set</vt:lpstr>
      <vt:lpstr>4.2: Integrating XML and Relational Data Data Set Methods for XML</vt:lpstr>
      <vt:lpstr>4.2: Integrating XML and Relational Data Loading a Dataset from XML</vt:lpstr>
      <vt:lpstr>PowerPoint Presentation</vt:lpstr>
      <vt:lpstr>4.2: Integrating XML and Relational Data Writing Dataset to XML Document</vt:lpstr>
      <vt:lpstr>4.2: Integrating XML and Relational Data Demo</vt:lpstr>
      <vt:lpstr>Summary</vt:lpstr>
      <vt:lpstr>Review Questions</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 Presentation Template</dc:title>
  <dc:creator>iGATE</dc:creator>
  <cp:lastModifiedBy>Patil, Shital</cp:lastModifiedBy>
  <cp:revision>170</cp:revision>
  <cp:lastPrinted>2016-07-28T09:38:49Z</cp:lastPrinted>
  <dcterms:created xsi:type="dcterms:W3CDTF">2012-05-18T02:59:15Z</dcterms:created>
  <dcterms:modified xsi:type="dcterms:W3CDTF">2019-02-22T07:11:37Z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0x01010020CCE42E335A614AADC8C26A75653688</vt:lpwstr>
  </property>
  <property fmtid="{D5CDD505-2E9C-101B-9397-08002B2CF9AE}" pid="4" name="_SourceUrl">
    <vt:lpwstr/>
  </property>
</Properties>
</file>