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70" r:id="rId6"/>
    <p:sldId id="271" r:id="rId7"/>
    <p:sldId id="272" r:id="rId8"/>
    <p:sldId id="264" r:id="rId9"/>
    <p:sldId id="274" r:id="rId10"/>
    <p:sldId id="273" r:id="rId11"/>
    <p:sldId id="275" r:id="rId12"/>
    <p:sldId id="279" r:id="rId13"/>
    <p:sldId id="276" r:id="rId14"/>
    <p:sldId id="280" r:id="rId15"/>
    <p:sldId id="277" r:id="rId16"/>
    <p:sldId id="281" r:id="rId17"/>
    <p:sldId id="278" r:id="rId18"/>
    <p:sldId id="282" r:id="rId19"/>
    <p:sldId id="283" r:id="rId20"/>
    <p:sldId id="265" r:id="rId21"/>
    <p:sldId id="284" r:id="rId22"/>
    <p:sldId id="285" r:id="rId23"/>
    <p:sldId id="286" r:id="rId24"/>
    <p:sldId id="287" r:id="rId25"/>
    <p:sldId id="268" r:id="rId26"/>
    <p:sldId id="267" r:id="rId27"/>
    <p:sldId id="259"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2"/>
    <p:restoredTop sz="94663"/>
  </p:normalViewPr>
  <p:slideViewPr>
    <p:cSldViewPr>
      <p:cViewPr varScale="1">
        <p:scale>
          <a:sx n="93" d="100"/>
          <a:sy n="93" d="100"/>
        </p:scale>
        <p:origin x="224" y="7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828800" y="3505200"/>
            <a:ext cx="8534400" cy="175260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4419600" y="6492875"/>
            <a:ext cx="3860800" cy="365125"/>
          </a:xfrm>
        </p:spPr>
        <p:txBody>
          <a:bodyPr/>
          <a:lstStyle/>
          <a:p>
            <a:endParaRPr lang="en-US" dirty="0"/>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
        <p:nvSpPr>
          <p:cNvPr id="8" name="TextBox 7"/>
          <p:cNvSpPr txBox="1"/>
          <p:nvPr userDrawn="1"/>
        </p:nvSpPr>
        <p:spPr>
          <a:xfrm>
            <a:off x="4354512" y="6519446"/>
            <a:ext cx="4826321" cy="338554"/>
          </a:xfrm>
          <a:prstGeom prst="rect">
            <a:avLst/>
          </a:prstGeom>
          <a:noFill/>
        </p:spPr>
        <p:txBody>
          <a:bodyPr wrap="none" rtlCol="0">
            <a:spAutoFit/>
          </a:bodyPr>
          <a:lstStyle/>
          <a:p>
            <a:r>
              <a:rPr lang="en-US" sz="1600" i="1" dirty="0"/>
              <a:t>CS598DM Data</a:t>
            </a:r>
            <a:r>
              <a:rPr lang="en-US" sz="1600" i="1" baseline="0" dirty="0"/>
              <a:t> Mining Capstone </a:t>
            </a:r>
            <a:r>
              <a:rPr lang="en-US" sz="1600" i="1" dirty="0"/>
              <a:t>Seminar Presentation</a:t>
            </a:r>
          </a:p>
        </p:txBody>
      </p:sp>
    </p:spTree>
    <p:extLst>
      <p:ext uri="{BB962C8B-B14F-4D97-AF65-F5344CB8AC3E}">
        <p14:creationId xmlns:p14="http://schemas.microsoft.com/office/powerpoint/2010/main" val="103415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7258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47952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57272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54000" y="1143000"/>
            <a:ext cx="11684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1401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27906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05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8714" y="121523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2152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17649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53912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35344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75200" y="30480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35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164873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4000" y="1219140"/>
            <a:ext cx="11684000" cy="4678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368800" y="649287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D08FE-21CA-447A-B5E0-10774CCDBD3A}" type="slidenum">
              <a:rPr lang="en-US" smtClean="0"/>
              <a:t>‹#›</a:t>
            </a:fld>
            <a:endParaRPr lang="en-US"/>
          </a:p>
        </p:txBody>
      </p:sp>
      <p:sp>
        <p:nvSpPr>
          <p:cNvPr id="7" name="AutoShape 2"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8" name="AutoShape 4"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9" name="AutoShape 6"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613833" y="1603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1" name="Picture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90366" y="6553200"/>
            <a:ext cx="2276634" cy="293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11" descr="data:image/jpeg;base64,/9j/4AAQSkZJRgABAQAAAQABAAD/2wCEAAkGBggGDxQIBxETERQUDSEWExUWDRcTEhAWGxwhGRgUFxIcHyogGBkkGRIUHy8mLzMvLiw4ISA9NjQqNTI3LCkBCQoKDgwOGg8PGTIjHyQ1LDI0NSwsNTM0LS80NS4uLDQ1NCk1MCwsLC81LSwpLC8sLyoqLCwsLC8sKSwsLCksKf/AABEIAQAAxQMBIgACEQEDEQH/xAAcAAEBAAMBAQEBAAAAAAAAAAAABgEDBwUIBAL/xABPEAABAwAECAgLBAULBQAAAAAAAQIDBAUGEQcSITQ1UXOyFjFydbGzwtITFyJSVGGRlKKk4RVBgdMUU1VxlRgjMjNCQ4KSoaXjdIOTo8H/xAAZAQEBAQEBAQAAAAAAAAAAAAAABQQDAQL/xAAzEQABAgMDCQgCAwEAAAAAAAAAAQIDBBEVcsEFMjM1UVSBkfASFCExQVJzwhNxIlNh0f/aAAwDAQACEQMRAD8A5mAUtS2Yo1ZwNpMr5EVVVLkxbsiqn3p6ipNTcKVZ+SKtErQwSspEmn9iEnj5k0C04D0Tz5vh7o4D0Tz5vh7pNt+S9y8lKV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zWw9DTjfL8PdJ6v6siqmZIIVc5PBo691196qupPUapXKktNP/HCWq+fkpmmslTEqz8kREp+zzQAUiYC2qHRy8iTtESW1Q6OXkSdoh5d0DL7cS9kLTvurgRKOdrX2mcZ2tfafyhkukKqmcZ2tfaMZ2tfaYAFVM4zta+0Yzta+0wAKqZxna19oxna19pgAVUzjO1r7RjO1r7TAAqpnGdrX2jGdrX2mABVTOM7WvtGM7WvtMACqmcZ2tfaMZ2tfaYAFVM4zta+0Yzta+0wAKqZxna19oxna19pgAVU9myTlWltv8x26pstnnKbBvS41WRztuzduqbbZ5ymwb0uITtbJ8f2UvJqlb+B4QALhABbVDo5eRJ2iJLaodHLyJO0Q8u6Bl9uJeyFp33VwIhDJhDJcIIAAAB+2p6lp9fzJQaqjWWRUvuTIjUTjc5y5GtS9Mq+r78h0ur8BTImeGr+nJH5yRMRGt/70nH/AJUOT4zGeanVkJz/ACOTg6/4o7HftOT3mi9weKOx37Tk95ovcOfemHTuzzkAOv8Aijsd+05PeaL3B4o7HftOT3mi9wd6hjuzzkAO00XAhZunIr6JTqRIiLcqsko7kReO69I+PKhu8QdSelUv2wflDvUMd2f/AIcQB2/xB1J6VS/bB+UPEHUnpVL9sH5Q71DHdn/4cQB2/wAQdSelUv2wflHNcIVlaNY6mpVtDfJI1aK2TGkxca9znoqeS1Eu/m0/1Ppkdj1oh8vgOYlVJoAHc4AAAHsWRztuzduqbbZ5ymwb0uNVkc7bs3bqm22ecpsG9LiG7WyfH9lL7dUrfwPCABcIALaodHLyJO0RJbVDo5eRJ2iHl3QMvtxL2QtO+6uBEIZMIZLhBAAAOzWakgwbWf8At1GNdSKS1r0v/tOk/qGL9+I1i46py9ZM1FYK0GE9FrquKTisc5UY+Riyq+5bl8HCitaxiKipku4lyfetJXVDltZZWiyVWivdR4o1cxqXucsLVhlaiJxqnlOu++7JxkZScI6zVJHZmKNWObitdMk1zHRtdjIiImW9bkaqcXH+4nMRy1VvnXkUXdlPBfKh+e2uDSsLFI2kTKyeFzsVJWMxcV33Nexb8W+5blvVF9S3IvsWRwNvtRQ2Vq+lMhSRVxWJRfCrio5W3udjtuW9q5Pu/fxU1apS6DZHwVfq7wro2o1JFVZExpkdC1b8uM1mJkXKly38REWGqa19eskjs1SXwRxv8q+myQx47stzWtRfKuyrkT7sp0SI9zF/lSi+Z8KxqP8ALzKr+T2np7f4f/zD+T2np7f4f/zH88A8J37Q/wB1n/LHAPCd+0P91n/LOf5H+9OuB99hvt65l7g/sUlhqPJQkmSfwlI8JjJD4LF8lrMXFxnX/wBXff6yoJbB9U9f1LR5IbTT+HkdSMZjv0h82KzFamLjORFTymuW71lSZHLVVqtTunkADkGELDBPR5H1VZhyJiKrZKRio7ykyK2JFyZFyK5b/vuT+0esYr1oh45yNSqnWaVTKPQWrNS3sjanG570a1P8S5D59wvVtQa5rP8ASKsljmYlCYxXRvR7cZHyKrcZMl6I5vtI+m0yk1m/9IrCR8z/ADpJFkd+CuvuNRQgy/YXtKpiix0enZRAADWZQAAD2LI523Zu3VNts85TYN6XGqyOdt2bt1TbbPOU2DelxDdrZPj+yl9uqVv4HhAAuEAFtUOjl5EnaIktqh0cvIk7RDy7oGX24l7IWnfdXAiEMmEMlwggAAFTYXCDTrEvcyNvhoHuvkiV2Lc7ix2Oy4rrkRF+5bk4uMukwpWEa/7SZV7v0i/Gxv0GBJcbX4bG4/XfeccBwfLsetTuyO5qUKe3Nv6fbeRvhmpFDGt8cSOxsq5Md7smM+5VTiRERVu41VfHqqv60qJXLVVIkgx7kdiPuR93Fei5FXKt335T8BVYK42yV1REeiL5b1ypflSGRUX96KiKfTmtYxfDwQ8a5z3p4n5fGFar0+kf5m90y631rWXK+nUlMZL23qiYya08nKnrPRwoxsWvZmXJcskN6XZHXsjvv13nQcOsMf2bE7FS9tOajVuytRWPRUTUmRP9Dh2mVb/FPE79l1Hfy8j9WBmu6xr2hTzVrM+ZzaarGueqKqN8HG67InFe5VOgHMsAeYUjnFeqjOmmKKiI9UQ0w1q1FJLChaOSzdWSTUZ2LLKqQxKnG1z773IutrGvcnrRD5uREbkQ6zh+rDGkolXtXiY+VyetVRjF9iSnJzfKtoyu0xzLquoAAajKAAAAAAexZHO27N26pttnnKbBvS41WRztuzduqbbZ5ymwb0uIbtbJ8f2Uvt1St/A8IAFwgAtqh0cvIk7REltUOjl5EnaIeXdAy+3EvZC077q4EQhkwhkuEEAAAAAAFZgo01ROVJ1MhJlZgo01ROVJ1Mhzi5inWFnofowoafl2kO5GdCw66Mj5wZuSHPcKGn5dpDuRnQsOujI+cGbkhi9YZr9HmnAHmFI5xXqozppzLAHmFI5xXqozppnjaRTtDzEOAYbqT4etvB/q6Exvtc9676ECV+Ft+PXVJTU2NP3fzTF7RIFSClIaE6Mv81AAOpy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ZhXara6pV/3rGv/pjT/wCEmVYWYn6JsXPUAA6HMAAAAAA9iyOdt2bt1TbbPOU2Delxqsjnbdm7dU22zzlNg3pcQ3a2T4/spfbqlb+B4QALhABbVDo5eRJ2iJLaodHLyJO0Q8u6Bl9uJeyFp33VwIhDJhDJcIIAAAAAAKzBRpqicqTqZCTKzBRpqicqTqZDnFzFOsLPQ/RhQ0/LtIdyM6Fh10ZHzgzckOe4UNPy7SHcjOhYddGR84M3JDF6wzX6PNOAPMKRzivVRnTTmWAPMKRzivVRnTTPG0inaHmIfO+GOFYa5lct/lwRu+HEyf8AjIo6Rh3oqxVjDSbsklBRv71Y91/+krTm5TgLWGhPjpR6gAHY4gAAAAAHsWRztuzduqbbZ5ymwb0uNVkc7bs3bqm22ecpsG9LiG7WyfH9lL7dUrfwPCABcIALaodHLyJO0RJbVDo5eRJ2iHl3QMvtxL2QtO+6uBEIZMIZLhBAAAAAABWYKNNUTlSdTISZ7thq6o1nayo9Z07G8HG92PitxnIjo3MvxfvuV6Lr4+M5xUqxUQ6Qlo9D18KGn5dpDuRnQsOujI+cGbkhyu3FoKLX1aS1tQEcsayMVuM3Fc9I2tRVxV4r1Yt1/wCNxY4VcIFR2ooUVCqh7nvWkpK5FhexIkRrkucrkS9170yJfxLl4r8nYdWH4GvtJR/ie7gDzCkc4r1UZ005lgDzCkc4r1UZ00yxtIp3h5iHK8PdWrLRqNWLf7ukLG71Nkbff/mhan4nFj6ktjUKWmoE9WZEc+LyFXibI1caNV9WO1t/4ny49j4lWOVFa5rlRzVS5WuRblaqa0VFQ2yjqt7OwyTLfFHGAAbDIAAAAAAexZHO27N26pttnnKbBvS41WRztuzduqbbZ5ymwb0uIbtbJ8f2Uvt1St/A8IAFwgAtqh0cvIk7REltUOjl5EnaIeXdAy+3EvZC077q4EQhkwhkuEEAAAFRg/sQluJ5KM6dIEiiR63Mx3vvVUTFaqpkS7KvrbryeRUlnK2tG5YangfMrU8rFuRrL+LGe5Ual9y3JfeuU91mCu2kS48dEc1U4lSlwNVPxSW84xHpRU7VFO0Ni1qraoWviAo/p0nuze8PEBR/TpPdm94j/Ftb39RN/EYvzh4tre/qJv4jF+cZqu/sQ00b7Cw8QFH9Ok92b3h4gKP6dJ7s3vEf4tre/qJv4jF+cPFtb39RN/EYvzhV39iCjfYdlsJYyOxEElCjldN4SfwiuWNGKi4rWXXIq/q0KUh8E1RVzUFEmo9ftcx7qWrmI6dsq4ng2J/Sa513lNdkLgxPzl8amlvkDkeFbBlSKZI6vqgYr3Oy0iFqeU5U/vY2/e65PKbxrxpet9/XAeserFqh45qOSinyF6tS3L6l1LqUH05aCwFnrTKstY0dvhFT+tYqxy/i9t2N+N6HOLZYG6BUNEmrWgUma6GJX4kjGPxrvux2o1U/flKDJpq+C+BidLKnkpyoAGsygAAHsWRztuzduqbbZ5ymwb0uNVkc7bs3bqm22ecpsG9LiG7WyfH9lL7dUrfwPCABcIALaodHLyJO0RJbVDo5eRJ2iHl3QMvtxL2QtO+6uBEIZMIZLhBAAAPoLArBHFU7JGIiK+kyK5fOVHqxFX/CxqfgXZ8lQVlTqK3wdHnmY2/+iykSMal+VfJRyJxmz7arT0mke+S94wOlXOcq1NzZlqIiUPrEHyd9tVp6TSPfJe8PtqtPSaR75L3j57m7ae95bsPrEHyd9tVp6TSPfJe8PtqtPSaR75L3h3N20d5bsPrEHyd9tVp6TSPfJe8PtqtPSaR75L3h3N20d5bsPrEHyd9tVp6TSPfJe8PtqtPSaR75L3h3N20d5bsPrEmcJWh6b/0jj50+2q09JpHvkveP4lrWsJ2rHNSJ3NVLla6kyOa5NStV1yoepKORa1HeW7D8ygAoGAAAA9iyOdt2bt1TbbPOU2Delxqsjnbdm7dU22zzlNg3pcQ3a2T4/spfbqlb+B4QALhABbVDo5eRJ2iJLaodHLyJO0Q8u6Bl9uJeyFp33VwIhDJhDJcIIAAAAAAAAAAAAAAAAAAAAAAAAAAB7Fkc7bs3bqm22ecpsG9LjVZHO27N26pttnnKbBvS4hu1snx/ZS+3VK38DwgAXCAC4s0+B1DbFK5qX46KmOiLcqqnQpDmLkMM/JpOQkhq7s0VFr+q/wDShITvc4ixOzWqULjg3Uev5n6jg3Uev5n6kPcguQw2ZMb0/ribr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hVRVVXvSkUZyI5EVMs6KmVLlyXk7bB7ZKSisVFTwKZUVFTjXUeFcgOsrkx0GP+d8VXrSnjs89pymsptjQPwMhIxK18DIAK5GP/9k="/>
          <p:cNvSpPr>
            <a:spLocks noChangeAspect="1" noChangeArrowheads="1"/>
          </p:cNvSpPr>
          <p:nvPr userDrawn="1"/>
        </p:nvSpPr>
        <p:spPr bwMode="auto">
          <a:xfrm>
            <a:off x="817033" y="3127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9" name="Picture 15" descr="C:\Users\zhai\Pictures\uiuc-logo-2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34" y="6564478"/>
            <a:ext cx="300567" cy="293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ai\Pictures\timan-newlogo-40.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545538" y="6492082"/>
            <a:ext cx="1010463" cy="36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018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WHYPER:</a:t>
            </a:r>
            <a:br>
              <a:rPr lang="en-US" dirty="0"/>
            </a:br>
            <a:r>
              <a:rPr lang="en-US" dirty="0"/>
              <a:t> Towards Automating Risk Assessment of Mobile Applications</a:t>
            </a:r>
          </a:p>
        </p:txBody>
      </p:sp>
      <p:sp>
        <p:nvSpPr>
          <p:cNvPr id="3" name="Subtitle 2"/>
          <p:cNvSpPr>
            <a:spLocks noGrp="1"/>
          </p:cNvSpPr>
          <p:nvPr>
            <p:ph type="subTitle" idx="1"/>
          </p:nvPr>
        </p:nvSpPr>
        <p:spPr/>
        <p:txBody>
          <a:bodyPr/>
          <a:lstStyle/>
          <a:p>
            <a:r>
              <a:rPr lang="en-US" dirty="0"/>
              <a:t>Presented by:  </a:t>
            </a:r>
            <a:r>
              <a:rPr lang="en-US" dirty="0" err="1"/>
              <a:t>Xiaoming</a:t>
            </a:r>
            <a:r>
              <a:rPr lang="en-US" dirty="0"/>
              <a:t> Ji</a:t>
            </a:r>
          </a:p>
          <a:p>
            <a:r>
              <a:rPr lang="en-US" dirty="0"/>
              <a:t>University of Illinois at Urbana-Champaign</a:t>
            </a:r>
          </a:p>
        </p:txBody>
      </p:sp>
    </p:spTree>
    <p:extLst>
      <p:ext uri="{BB962C8B-B14F-4D97-AF65-F5344CB8AC3E}">
        <p14:creationId xmlns:p14="http://schemas.microsoft.com/office/powerpoint/2010/main" val="276488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8076-3146-AD46-AC37-480B50718F8A}"/>
              </a:ext>
            </a:extLst>
          </p:cNvPr>
          <p:cNvSpPr>
            <a:spLocks noGrp="1"/>
          </p:cNvSpPr>
          <p:nvPr>
            <p:ph type="title"/>
          </p:nvPr>
        </p:nvSpPr>
        <p:spPr/>
        <p:txBody>
          <a:bodyPr>
            <a:normAutofit/>
          </a:bodyPr>
          <a:lstStyle/>
          <a:p>
            <a:r>
              <a:rPr lang="en-US" dirty="0"/>
              <a:t>Preprocessor</a:t>
            </a:r>
          </a:p>
        </p:txBody>
      </p:sp>
      <p:sp>
        <p:nvSpPr>
          <p:cNvPr id="3" name="Content Placeholder 2">
            <a:extLst>
              <a:ext uri="{FF2B5EF4-FFF2-40B4-BE49-F238E27FC236}">
                <a16:creationId xmlns:a16="http://schemas.microsoft.com/office/drawing/2014/main" id="{3877A4F2-8616-3A40-829C-8BA71914CADD}"/>
              </a:ext>
            </a:extLst>
          </p:cNvPr>
          <p:cNvSpPr>
            <a:spLocks noGrp="1"/>
          </p:cNvSpPr>
          <p:nvPr>
            <p:ph idx="1"/>
          </p:nvPr>
        </p:nvSpPr>
        <p:spPr/>
        <p:txBody>
          <a:bodyPr>
            <a:normAutofit fontScale="85000" lnSpcReduction="20000"/>
          </a:bodyPr>
          <a:lstStyle/>
          <a:p>
            <a:r>
              <a:rPr lang="en-US" dirty="0"/>
              <a:t>Period Handling</a:t>
            </a:r>
          </a:p>
          <a:p>
            <a:pPr lvl="1"/>
            <a:r>
              <a:rPr lang="en-US" dirty="0"/>
              <a:t>Handles decimal, ellipsis(‘...’), shorthand notations (“Mr.”, “Dr.”, “e.g.”) for accurate detection of sentence boundaries</a:t>
            </a:r>
          </a:p>
          <a:p>
            <a:r>
              <a:rPr lang="en-US" dirty="0"/>
              <a:t>Sentence Boundaries</a:t>
            </a:r>
          </a:p>
          <a:p>
            <a:pPr lvl="1"/>
            <a:r>
              <a:rPr lang="en-US" dirty="0"/>
              <a:t>Use tabs, bullet points, delimiters (’;’) to detect appropriate boundaries</a:t>
            </a:r>
          </a:p>
          <a:p>
            <a:pPr lvl="1"/>
            <a:r>
              <a:rPr lang="en-US" dirty="0"/>
              <a:t>Break down enumeration sentence</a:t>
            </a:r>
          </a:p>
          <a:p>
            <a:r>
              <a:rPr lang="en-US" dirty="0"/>
              <a:t>Named Entity Handling</a:t>
            </a:r>
          </a:p>
          <a:p>
            <a:pPr lvl="1"/>
            <a:r>
              <a:rPr lang="en-US" dirty="0"/>
              <a:t>Annotate Named Entities (E.g., “Pandora internet radio”, “Google maps”) as single lexical units</a:t>
            </a:r>
          </a:p>
          <a:p>
            <a:r>
              <a:rPr lang="en-US" dirty="0"/>
              <a:t>Abbreviation Handling</a:t>
            </a:r>
          </a:p>
          <a:p>
            <a:pPr lvl="1"/>
            <a:r>
              <a:rPr lang="en-US" dirty="0"/>
              <a:t>Detecting by using the common structure of abbreviations and encoding such structures into regular expressions</a:t>
            </a:r>
          </a:p>
          <a:p>
            <a:pPr lvl="1"/>
            <a:r>
              <a:rPr lang="en-US" dirty="0"/>
              <a:t>Annotate them as a single entity</a:t>
            </a:r>
          </a:p>
          <a:p>
            <a:pPr lvl="1"/>
            <a:endParaRPr lang="en-US" dirty="0"/>
          </a:p>
          <a:p>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59095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NLP Parser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6858000" y="1023257"/>
            <a:ext cx="17526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350075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6FAE-6818-B44B-B860-82FC1F9E4B91}"/>
              </a:ext>
            </a:extLst>
          </p:cNvPr>
          <p:cNvSpPr>
            <a:spLocks noGrp="1"/>
          </p:cNvSpPr>
          <p:nvPr>
            <p:ph type="title"/>
          </p:nvPr>
        </p:nvSpPr>
        <p:spPr>
          <a:xfrm>
            <a:off x="838200" y="365125"/>
            <a:ext cx="10515600" cy="1325563"/>
          </a:xfrm>
        </p:spPr>
        <p:txBody>
          <a:bodyPr>
            <a:normAutofit/>
          </a:bodyPr>
          <a:lstStyle/>
          <a:p>
            <a:r>
              <a:rPr lang="en-US" dirty="0"/>
              <a:t>NLP Parser</a:t>
            </a:r>
          </a:p>
        </p:txBody>
      </p:sp>
      <p:sp>
        <p:nvSpPr>
          <p:cNvPr id="3" name="Content Placeholder 2">
            <a:extLst>
              <a:ext uri="{FF2B5EF4-FFF2-40B4-BE49-F238E27FC236}">
                <a16:creationId xmlns:a16="http://schemas.microsoft.com/office/drawing/2014/main" id="{D9A1CBBB-5CBD-7D4E-9624-04092A414954}"/>
              </a:ext>
            </a:extLst>
          </p:cNvPr>
          <p:cNvSpPr>
            <a:spLocks noGrp="1"/>
          </p:cNvSpPr>
          <p:nvPr>
            <p:ph idx="1"/>
          </p:nvPr>
        </p:nvSpPr>
        <p:spPr>
          <a:xfrm>
            <a:off x="838201" y="1825624"/>
            <a:ext cx="4343400" cy="4194175"/>
          </a:xfrm>
        </p:spPr>
        <p:txBody>
          <a:bodyPr>
            <a:normAutofit/>
          </a:bodyPr>
          <a:lstStyle/>
          <a:p>
            <a:r>
              <a:rPr lang="en-US" sz="2000" dirty="0"/>
              <a:t>Named Entity Recognition</a:t>
            </a:r>
          </a:p>
          <a:p>
            <a:pPr lvl="1"/>
            <a:r>
              <a:rPr lang="en-US" sz="2000" dirty="0"/>
              <a:t>NLP parser identifies named entities and added them to the lookup table  to be used by pre-processor</a:t>
            </a:r>
          </a:p>
          <a:p>
            <a:r>
              <a:rPr lang="en-US" sz="2000" dirty="0"/>
              <a:t>Stanford-Typed Dependencies</a:t>
            </a:r>
          </a:p>
          <a:p>
            <a:pPr lvl="1"/>
            <a:r>
              <a:rPr lang="en-US" sz="2000" dirty="0"/>
              <a:t>Simple description of the grammatical relationships in a sentence</a:t>
            </a:r>
          </a:p>
          <a:p>
            <a:pPr lvl="1"/>
            <a:r>
              <a:rPr lang="en-US" sz="2000" dirty="0"/>
              <a:t>Extraction of textual relationships</a:t>
            </a:r>
          </a:p>
          <a:p>
            <a:pPr lvl="1"/>
            <a:endParaRPr lang="en-US" sz="2000" dirty="0"/>
          </a:p>
          <a:p>
            <a:pPr lvl="1"/>
            <a:endParaRPr lang="en-US" sz="2000" dirty="0"/>
          </a:p>
        </p:txBody>
      </p:sp>
      <p:pic>
        <p:nvPicPr>
          <p:cNvPr id="5" name="Picture 4">
            <a:extLst>
              <a:ext uri="{FF2B5EF4-FFF2-40B4-BE49-F238E27FC236}">
                <a16:creationId xmlns:a16="http://schemas.microsoft.com/office/drawing/2014/main" id="{EEF01BBE-F2F2-A040-BA04-672D38260798}"/>
              </a:ext>
            </a:extLst>
          </p:cNvPr>
          <p:cNvPicPr>
            <a:picLocks noChangeAspect="1"/>
          </p:cNvPicPr>
          <p:nvPr/>
        </p:nvPicPr>
        <p:blipFill>
          <a:blip r:embed="rId2"/>
          <a:stretch>
            <a:fillRect/>
          </a:stretch>
        </p:blipFill>
        <p:spPr>
          <a:xfrm>
            <a:off x="6095999" y="2606891"/>
            <a:ext cx="5477749" cy="3247119"/>
          </a:xfrm>
          <a:prstGeom prst="rect">
            <a:avLst/>
          </a:prstGeom>
        </p:spPr>
      </p:pic>
      <p:sp>
        <p:nvSpPr>
          <p:cNvPr id="6" name="Rectangle 5">
            <a:extLst>
              <a:ext uri="{FF2B5EF4-FFF2-40B4-BE49-F238E27FC236}">
                <a16:creationId xmlns:a16="http://schemas.microsoft.com/office/drawing/2014/main" id="{5CD8B697-C144-7940-B9CD-47305D3F62DB}"/>
              </a:ext>
            </a:extLst>
          </p:cNvPr>
          <p:cNvSpPr/>
          <p:nvPr/>
        </p:nvSpPr>
        <p:spPr>
          <a:xfrm>
            <a:off x="5943600" y="1825624"/>
            <a:ext cx="6096000" cy="646331"/>
          </a:xfrm>
          <a:prstGeom prst="rect">
            <a:avLst/>
          </a:prstGeom>
        </p:spPr>
        <p:txBody>
          <a:bodyPr>
            <a:spAutoFit/>
          </a:bodyPr>
          <a:lstStyle/>
          <a:p>
            <a:r>
              <a:rPr lang="en-US" dirty="0">
                <a:solidFill>
                  <a:schemeClr val="tx2"/>
                </a:solidFill>
                <a:latin typeface="Helvetica" pitchFamily="2" charset="0"/>
              </a:rPr>
              <a:t>“Also you can share the yoga exercise to your</a:t>
            </a:r>
          </a:p>
          <a:p>
            <a:r>
              <a:rPr lang="en-US" dirty="0">
                <a:solidFill>
                  <a:schemeClr val="tx2"/>
                </a:solidFill>
                <a:latin typeface="Helvetica" pitchFamily="2" charset="0"/>
              </a:rPr>
              <a:t>friends via Email and SMS”</a:t>
            </a:r>
            <a:endParaRPr lang="en-US" dirty="0">
              <a:solidFill>
                <a:schemeClr val="tx2"/>
              </a:solidFill>
              <a:effectLst/>
              <a:latin typeface="Helvetica" pitchFamily="2" charset="0"/>
            </a:endParaRPr>
          </a:p>
        </p:txBody>
      </p:sp>
    </p:spTree>
    <p:extLst>
      <p:ext uri="{BB962C8B-B14F-4D97-AF65-F5344CB8AC3E}">
        <p14:creationId xmlns:p14="http://schemas.microsoft.com/office/powerpoint/2010/main" val="301078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Intermediate-Representation Generator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6934200" y="2133600"/>
            <a:ext cx="16764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1680073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7129-0B2A-5B4C-B093-1ED29E9104E1}"/>
              </a:ext>
            </a:extLst>
          </p:cNvPr>
          <p:cNvSpPr>
            <a:spLocks noGrp="1"/>
          </p:cNvSpPr>
          <p:nvPr>
            <p:ph type="title"/>
          </p:nvPr>
        </p:nvSpPr>
        <p:spPr>
          <a:xfrm>
            <a:off x="838200" y="365125"/>
            <a:ext cx="10515600" cy="1325563"/>
          </a:xfrm>
        </p:spPr>
        <p:txBody>
          <a:bodyPr>
            <a:normAutofit/>
          </a:bodyPr>
          <a:lstStyle/>
          <a:p>
            <a:r>
              <a:rPr lang="en-US" dirty="0"/>
              <a:t>Intermediate-Representation Generator</a:t>
            </a:r>
          </a:p>
        </p:txBody>
      </p:sp>
      <p:sp>
        <p:nvSpPr>
          <p:cNvPr id="3" name="Content Placeholder 2">
            <a:extLst>
              <a:ext uri="{FF2B5EF4-FFF2-40B4-BE49-F238E27FC236}">
                <a16:creationId xmlns:a16="http://schemas.microsoft.com/office/drawing/2014/main" id="{FB355B4F-A9E6-1443-8A7D-A6C67069E243}"/>
              </a:ext>
            </a:extLst>
          </p:cNvPr>
          <p:cNvSpPr>
            <a:spLocks noGrp="1"/>
          </p:cNvSpPr>
          <p:nvPr>
            <p:ph idx="1"/>
          </p:nvPr>
        </p:nvSpPr>
        <p:spPr>
          <a:xfrm>
            <a:off x="838200" y="1825625"/>
            <a:ext cx="10134600" cy="1984375"/>
          </a:xfrm>
        </p:spPr>
        <p:txBody>
          <a:bodyPr>
            <a:normAutofit fontScale="92500" lnSpcReduction="10000"/>
          </a:bodyPr>
          <a:lstStyle/>
          <a:p>
            <a:r>
              <a:rPr lang="en-US" sz="2000" dirty="0"/>
              <a:t>Input: </a:t>
            </a:r>
            <a:r>
              <a:rPr lang="en-US" sz="2000" dirty="0" err="1"/>
              <a:t>Standford</a:t>
            </a:r>
            <a:r>
              <a:rPr lang="en-US" sz="2000" dirty="0"/>
              <a:t>-typed dependencies</a:t>
            </a:r>
          </a:p>
          <a:p>
            <a:r>
              <a:rPr lang="en-US" sz="2000" dirty="0"/>
              <a:t>Output: First-Order-Logic (FOL) expression</a:t>
            </a:r>
          </a:p>
          <a:p>
            <a:pPr lvl="1"/>
            <a:r>
              <a:rPr lang="en-US" sz="2000" dirty="0"/>
              <a:t>Every node in the tree except for the leaf nodes is a predicate node. </a:t>
            </a:r>
          </a:p>
          <a:p>
            <a:pPr lvl="1"/>
            <a:r>
              <a:rPr lang="en-US" sz="2000" dirty="0"/>
              <a:t>Leaf nodes represent the entities</a:t>
            </a:r>
          </a:p>
          <a:p>
            <a:r>
              <a:rPr lang="en-US" sz="2000" dirty="0"/>
              <a:t>Algorithm: Principle shallow parsing</a:t>
            </a:r>
          </a:p>
          <a:p>
            <a:r>
              <a:rPr lang="en-US" sz="2000" dirty="0"/>
              <a:t>Purpose: use FOL representation to deal with the problem of confounding effects</a:t>
            </a:r>
          </a:p>
          <a:p>
            <a:endParaRPr lang="en-US" sz="2000" dirty="0"/>
          </a:p>
        </p:txBody>
      </p:sp>
      <p:pic>
        <p:nvPicPr>
          <p:cNvPr id="4" name="Picture 3">
            <a:extLst>
              <a:ext uri="{FF2B5EF4-FFF2-40B4-BE49-F238E27FC236}">
                <a16:creationId xmlns:a16="http://schemas.microsoft.com/office/drawing/2014/main" id="{DAA92273-CF9A-D445-A530-CB1D40717865}"/>
              </a:ext>
            </a:extLst>
          </p:cNvPr>
          <p:cNvPicPr>
            <a:picLocks noChangeAspect="1"/>
          </p:cNvPicPr>
          <p:nvPr/>
        </p:nvPicPr>
        <p:blipFill rotWithShape="1">
          <a:blip r:embed="rId2"/>
          <a:srcRect t="2932" r="-1" b="-1"/>
          <a:stretch/>
        </p:blipFill>
        <p:spPr>
          <a:xfrm>
            <a:off x="7315200" y="3810000"/>
            <a:ext cx="3054564" cy="2572132"/>
          </a:xfrm>
          <a:prstGeom prst="rect">
            <a:avLst/>
          </a:prstGeom>
        </p:spPr>
      </p:pic>
      <p:pic>
        <p:nvPicPr>
          <p:cNvPr id="5" name="Picture 4">
            <a:extLst>
              <a:ext uri="{FF2B5EF4-FFF2-40B4-BE49-F238E27FC236}">
                <a16:creationId xmlns:a16="http://schemas.microsoft.com/office/drawing/2014/main" id="{5F718512-15BA-AC49-A6DC-198419F2484D}"/>
              </a:ext>
            </a:extLst>
          </p:cNvPr>
          <p:cNvPicPr>
            <a:picLocks noChangeAspect="1"/>
          </p:cNvPicPr>
          <p:nvPr/>
        </p:nvPicPr>
        <p:blipFill>
          <a:blip r:embed="rId3"/>
          <a:stretch>
            <a:fillRect/>
          </a:stretch>
        </p:blipFill>
        <p:spPr>
          <a:xfrm>
            <a:off x="1066800" y="3811552"/>
            <a:ext cx="4339075" cy="2572132"/>
          </a:xfrm>
          <a:prstGeom prst="rect">
            <a:avLst/>
          </a:prstGeom>
        </p:spPr>
      </p:pic>
      <p:sp>
        <p:nvSpPr>
          <p:cNvPr id="6" name="Right Arrow 5">
            <a:extLst>
              <a:ext uri="{FF2B5EF4-FFF2-40B4-BE49-F238E27FC236}">
                <a16:creationId xmlns:a16="http://schemas.microsoft.com/office/drawing/2014/main" id="{CEB72942-818C-B946-8F62-D69015A5E494}"/>
              </a:ext>
            </a:extLst>
          </p:cNvPr>
          <p:cNvSpPr/>
          <p:nvPr/>
        </p:nvSpPr>
        <p:spPr>
          <a:xfrm>
            <a:off x="5093468" y="4855955"/>
            <a:ext cx="1219200" cy="350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64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Semantic Engine (SE)</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6934200" y="4191000"/>
            <a:ext cx="16764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231611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561E-1470-0945-979E-3D653F2D7903}"/>
              </a:ext>
            </a:extLst>
          </p:cNvPr>
          <p:cNvSpPr>
            <a:spLocks noGrp="1"/>
          </p:cNvSpPr>
          <p:nvPr>
            <p:ph type="title"/>
          </p:nvPr>
        </p:nvSpPr>
        <p:spPr/>
        <p:txBody>
          <a:bodyPr>
            <a:normAutofit/>
          </a:bodyPr>
          <a:lstStyle/>
          <a:p>
            <a:r>
              <a:rPr lang="en-US" dirty="0"/>
              <a:t>Match Description with Permission Semantic Graph</a:t>
            </a:r>
          </a:p>
        </p:txBody>
      </p:sp>
      <p:pic>
        <p:nvPicPr>
          <p:cNvPr id="4" name="Content Placeholder 3">
            <a:extLst>
              <a:ext uri="{FF2B5EF4-FFF2-40B4-BE49-F238E27FC236}">
                <a16:creationId xmlns:a16="http://schemas.microsoft.com/office/drawing/2014/main" id="{1573E1D5-8F67-1642-A27C-A3237B52DC8B}"/>
              </a:ext>
            </a:extLst>
          </p:cNvPr>
          <p:cNvPicPr>
            <a:picLocks noGrp="1" noChangeAspect="1"/>
          </p:cNvPicPr>
          <p:nvPr>
            <p:ph idx="1"/>
          </p:nvPr>
        </p:nvPicPr>
        <p:blipFill rotWithShape="1">
          <a:blip r:embed="rId2"/>
          <a:srcRect t="2932" r="-1" b="-1"/>
          <a:stretch/>
        </p:blipFill>
        <p:spPr>
          <a:xfrm>
            <a:off x="1219200" y="2195623"/>
            <a:ext cx="3931691" cy="3310157"/>
          </a:xfrm>
          <a:prstGeom prst="rect">
            <a:avLst/>
          </a:prstGeom>
        </p:spPr>
      </p:pic>
      <p:pic>
        <p:nvPicPr>
          <p:cNvPr id="5" name="Picture 4">
            <a:extLst>
              <a:ext uri="{FF2B5EF4-FFF2-40B4-BE49-F238E27FC236}">
                <a16:creationId xmlns:a16="http://schemas.microsoft.com/office/drawing/2014/main" id="{3A3B3549-A7E2-DB43-B4DC-6FE804B0D53C}"/>
              </a:ext>
            </a:extLst>
          </p:cNvPr>
          <p:cNvPicPr>
            <a:picLocks noChangeAspect="1"/>
          </p:cNvPicPr>
          <p:nvPr/>
        </p:nvPicPr>
        <p:blipFill>
          <a:blip r:embed="rId3"/>
          <a:stretch>
            <a:fillRect/>
          </a:stretch>
        </p:blipFill>
        <p:spPr>
          <a:xfrm>
            <a:off x="6781800" y="1883619"/>
            <a:ext cx="3179219" cy="4095750"/>
          </a:xfrm>
          <a:prstGeom prst="rect">
            <a:avLst/>
          </a:prstGeom>
        </p:spPr>
      </p:pic>
      <p:sp>
        <p:nvSpPr>
          <p:cNvPr id="6" name="Rectangle 5">
            <a:extLst>
              <a:ext uri="{FF2B5EF4-FFF2-40B4-BE49-F238E27FC236}">
                <a16:creationId xmlns:a16="http://schemas.microsoft.com/office/drawing/2014/main" id="{E627CF07-F867-8743-BC12-7FCA2D5CFE8D}"/>
              </a:ext>
            </a:extLst>
          </p:cNvPr>
          <p:cNvSpPr/>
          <p:nvPr/>
        </p:nvSpPr>
        <p:spPr>
          <a:xfrm>
            <a:off x="6934200" y="1269945"/>
            <a:ext cx="3962400" cy="646331"/>
          </a:xfrm>
          <a:prstGeom prst="rect">
            <a:avLst/>
          </a:prstGeom>
        </p:spPr>
        <p:txBody>
          <a:bodyPr wrap="square">
            <a:spAutoFit/>
          </a:bodyPr>
          <a:lstStyle/>
          <a:p>
            <a:r>
              <a:rPr lang="en-US" dirty="0"/>
              <a:t>Semantic Graph for the READ_CONTACT</a:t>
            </a:r>
          </a:p>
          <a:p>
            <a:r>
              <a:rPr lang="en-US" dirty="0"/>
              <a:t>permission</a:t>
            </a:r>
          </a:p>
        </p:txBody>
      </p:sp>
      <p:sp>
        <p:nvSpPr>
          <p:cNvPr id="7" name="Rectangle 6">
            <a:extLst>
              <a:ext uri="{FF2B5EF4-FFF2-40B4-BE49-F238E27FC236}">
                <a16:creationId xmlns:a16="http://schemas.microsoft.com/office/drawing/2014/main" id="{6E8A2C07-5130-1843-ACEF-73A8C2A1F0DB}"/>
              </a:ext>
            </a:extLst>
          </p:cNvPr>
          <p:cNvSpPr/>
          <p:nvPr/>
        </p:nvSpPr>
        <p:spPr>
          <a:xfrm>
            <a:off x="990600" y="1269946"/>
            <a:ext cx="6096000" cy="646331"/>
          </a:xfrm>
          <a:prstGeom prst="rect">
            <a:avLst/>
          </a:prstGeom>
        </p:spPr>
        <p:txBody>
          <a:bodyPr>
            <a:spAutoFit/>
          </a:bodyPr>
          <a:lstStyle/>
          <a:p>
            <a:r>
              <a:rPr lang="en-US" dirty="0"/>
              <a:t>FOL for “Also you can share the yoga exercise to your</a:t>
            </a:r>
          </a:p>
          <a:p>
            <a:r>
              <a:rPr lang="en-US" dirty="0"/>
              <a:t>friends via Email and SMS”</a:t>
            </a:r>
          </a:p>
        </p:txBody>
      </p:sp>
      <p:sp>
        <p:nvSpPr>
          <p:cNvPr id="8" name="Rounded Rectangle 7">
            <a:extLst>
              <a:ext uri="{FF2B5EF4-FFF2-40B4-BE49-F238E27FC236}">
                <a16:creationId xmlns:a16="http://schemas.microsoft.com/office/drawing/2014/main" id="{FCEFB155-47BA-F243-9455-BEF0096FBDA6}"/>
              </a:ext>
            </a:extLst>
          </p:cNvPr>
          <p:cNvSpPr/>
          <p:nvPr/>
        </p:nvSpPr>
        <p:spPr>
          <a:xfrm>
            <a:off x="8610600" y="5516666"/>
            <a:ext cx="838200" cy="35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FBFA8996-2885-C447-8424-558EEE916ACA}"/>
              </a:ext>
            </a:extLst>
          </p:cNvPr>
          <p:cNvSpPr/>
          <p:nvPr/>
        </p:nvSpPr>
        <p:spPr>
          <a:xfrm>
            <a:off x="3962400" y="4953000"/>
            <a:ext cx="8382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0DD7ED9-672A-634C-B70C-E31974CC520B}"/>
              </a:ext>
            </a:extLst>
          </p:cNvPr>
          <p:cNvSpPr/>
          <p:nvPr/>
        </p:nvSpPr>
        <p:spPr>
          <a:xfrm>
            <a:off x="1981200" y="2438400"/>
            <a:ext cx="8382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889B244-8B2E-A149-B910-352745D06163}"/>
              </a:ext>
            </a:extLst>
          </p:cNvPr>
          <p:cNvCxnSpPr>
            <a:cxnSpLocks/>
          </p:cNvCxnSpPr>
          <p:nvPr/>
        </p:nvCxnSpPr>
        <p:spPr>
          <a:xfrm>
            <a:off x="2743200" y="2819400"/>
            <a:ext cx="6019800" cy="2895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0D1883EE-743B-FE4B-9A96-1C5130CB29ED}"/>
              </a:ext>
            </a:extLst>
          </p:cNvPr>
          <p:cNvSpPr/>
          <p:nvPr/>
        </p:nvSpPr>
        <p:spPr>
          <a:xfrm>
            <a:off x="8229600" y="2849891"/>
            <a:ext cx="990600" cy="35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7B3F43-43B6-F248-85CA-D7D38FE1C002}"/>
              </a:ext>
            </a:extLst>
          </p:cNvPr>
          <p:cNvSpPr txBox="1"/>
          <p:nvPr/>
        </p:nvSpPr>
        <p:spPr>
          <a:xfrm>
            <a:off x="4478044" y="3499374"/>
            <a:ext cx="1770356" cy="338554"/>
          </a:xfrm>
          <a:prstGeom prst="rect">
            <a:avLst/>
          </a:prstGeom>
          <a:noFill/>
        </p:spPr>
        <p:txBody>
          <a:bodyPr wrap="none" rtlCol="0">
            <a:spAutoFit/>
          </a:bodyPr>
          <a:lstStyle/>
          <a:p>
            <a:r>
              <a:rPr lang="en-US" sz="1600" dirty="0">
                <a:solidFill>
                  <a:srgbClr val="FF0000"/>
                </a:solidFill>
              </a:rPr>
              <a:t>WordNet Similarity</a:t>
            </a:r>
          </a:p>
        </p:txBody>
      </p:sp>
      <p:sp>
        <p:nvSpPr>
          <p:cNvPr id="20" name="Rounded Rectangle 19">
            <a:extLst>
              <a:ext uri="{FF2B5EF4-FFF2-40B4-BE49-F238E27FC236}">
                <a16:creationId xmlns:a16="http://schemas.microsoft.com/office/drawing/2014/main" id="{BE73C0F8-7213-8346-BA33-908C678F703C}"/>
              </a:ext>
            </a:extLst>
          </p:cNvPr>
          <p:cNvSpPr/>
          <p:nvPr/>
        </p:nvSpPr>
        <p:spPr>
          <a:xfrm>
            <a:off x="6941070" y="2163866"/>
            <a:ext cx="1288530" cy="35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F42FB98-C189-0E4E-A0CE-827150862086}"/>
              </a:ext>
            </a:extLst>
          </p:cNvPr>
          <p:cNvCxnSpPr>
            <a:cxnSpLocks/>
          </p:cNvCxnSpPr>
          <p:nvPr/>
        </p:nvCxnSpPr>
        <p:spPr>
          <a:xfrm flipV="1">
            <a:off x="4772891" y="3200626"/>
            <a:ext cx="3429000" cy="17523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91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6" grpId="0" animBg="1"/>
      <p:bldP spid="19" grpId="0"/>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Semantic-Graph Generator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5219700" y="4572000"/>
            <a:ext cx="1714500" cy="762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1877207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0534-C8C5-574D-BA60-7F3296D1FA32}"/>
              </a:ext>
            </a:extLst>
          </p:cNvPr>
          <p:cNvSpPr>
            <a:spLocks noGrp="1"/>
          </p:cNvSpPr>
          <p:nvPr>
            <p:ph type="title"/>
          </p:nvPr>
        </p:nvSpPr>
        <p:spPr/>
        <p:txBody>
          <a:bodyPr/>
          <a:lstStyle/>
          <a:p>
            <a:r>
              <a:rPr lang="en-US" dirty="0"/>
              <a:t>Semantic-Graph Generator</a:t>
            </a:r>
          </a:p>
        </p:txBody>
      </p:sp>
      <p:sp>
        <p:nvSpPr>
          <p:cNvPr id="3" name="Content Placeholder 2">
            <a:extLst>
              <a:ext uri="{FF2B5EF4-FFF2-40B4-BE49-F238E27FC236}">
                <a16:creationId xmlns:a16="http://schemas.microsoft.com/office/drawing/2014/main" id="{D191E4D1-2B4B-CB4E-B046-72E51F0B790E}"/>
              </a:ext>
            </a:extLst>
          </p:cNvPr>
          <p:cNvSpPr>
            <a:spLocks noGrp="1"/>
          </p:cNvSpPr>
          <p:nvPr>
            <p:ph idx="1"/>
          </p:nvPr>
        </p:nvSpPr>
        <p:spPr/>
        <p:txBody>
          <a:bodyPr/>
          <a:lstStyle/>
          <a:p>
            <a:r>
              <a:rPr lang="en-US" dirty="0"/>
              <a:t>WHY</a:t>
            </a:r>
          </a:p>
          <a:p>
            <a:pPr lvl="1"/>
            <a:r>
              <a:rPr lang="en-US" dirty="0"/>
              <a:t>Build knowledge graph to represent a specific permission. E.g., READ_CONTACT</a:t>
            </a:r>
          </a:p>
          <a:p>
            <a:r>
              <a:rPr lang="en-US" dirty="0"/>
              <a:t>HOW</a:t>
            </a:r>
          </a:p>
          <a:p>
            <a:pPr lvl="1"/>
            <a:r>
              <a:rPr lang="en-US" dirty="0"/>
              <a:t>Infer graphs from API documents</a:t>
            </a:r>
          </a:p>
        </p:txBody>
      </p:sp>
      <p:pic>
        <p:nvPicPr>
          <p:cNvPr id="4" name="Picture 3">
            <a:extLst>
              <a:ext uri="{FF2B5EF4-FFF2-40B4-BE49-F238E27FC236}">
                <a16:creationId xmlns:a16="http://schemas.microsoft.com/office/drawing/2014/main" id="{3D189883-6327-6545-8257-734389A310ED}"/>
              </a:ext>
            </a:extLst>
          </p:cNvPr>
          <p:cNvPicPr>
            <a:picLocks noChangeAspect="1"/>
          </p:cNvPicPr>
          <p:nvPr/>
        </p:nvPicPr>
        <p:blipFill>
          <a:blip r:embed="rId2"/>
          <a:stretch>
            <a:fillRect/>
          </a:stretch>
        </p:blipFill>
        <p:spPr>
          <a:xfrm>
            <a:off x="6106886" y="2438400"/>
            <a:ext cx="4648200" cy="3978503"/>
          </a:xfrm>
          <a:prstGeom prst="rect">
            <a:avLst/>
          </a:prstGeom>
        </p:spPr>
      </p:pic>
    </p:spTree>
    <p:extLst>
      <p:ext uri="{BB962C8B-B14F-4D97-AF65-F5344CB8AC3E}">
        <p14:creationId xmlns:p14="http://schemas.microsoft.com/office/powerpoint/2010/main" val="3835809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8257-5228-AB4B-BB7D-ABF901878B39}"/>
              </a:ext>
            </a:extLst>
          </p:cNvPr>
          <p:cNvSpPr>
            <a:spLocks noGrp="1"/>
          </p:cNvSpPr>
          <p:nvPr>
            <p:ph type="title"/>
          </p:nvPr>
        </p:nvSpPr>
        <p:spPr>
          <a:xfrm>
            <a:off x="0" y="199753"/>
            <a:ext cx="12192000" cy="990600"/>
          </a:xfrm>
        </p:spPr>
        <p:txBody>
          <a:bodyPr/>
          <a:lstStyle/>
          <a:p>
            <a:r>
              <a:rPr lang="en-US" dirty="0"/>
              <a:t>Semantic-Graph Generator</a:t>
            </a:r>
          </a:p>
        </p:txBody>
      </p:sp>
      <p:sp>
        <p:nvSpPr>
          <p:cNvPr id="3" name="Content Placeholder 2">
            <a:extLst>
              <a:ext uri="{FF2B5EF4-FFF2-40B4-BE49-F238E27FC236}">
                <a16:creationId xmlns:a16="http://schemas.microsoft.com/office/drawing/2014/main" id="{8557A684-C674-4F44-B156-6156F28F1FB7}"/>
              </a:ext>
            </a:extLst>
          </p:cNvPr>
          <p:cNvSpPr>
            <a:spLocks noGrp="1"/>
          </p:cNvSpPr>
          <p:nvPr>
            <p:ph idx="1"/>
          </p:nvPr>
        </p:nvSpPr>
        <p:spPr>
          <a:xfrm>
            <a:off x="254000" y="1143000"/>
            <a:ext cx="7899400" cy="4953000"/>
          </a:xfrm>
        </p:spPr>
        <p:txBody>
          <a:bodyPr>
            <a:normAutofit fontScale="92500" lnSpcReduction="20000"/>
          </a:bodyPr>
          <a:lstStyle/>
          <a:p>
            <a:r>
              <a:rPr lang="en-US" dirty="0"/>
              <a:t>Use </a:t>
            </a:r>
            <a:r>
              <a:rPr lang="en-US" dirty="0" err="1"/>
              <a:t>Pscout</a:t>
            </a:r>
            <a:r>
              <a:rPr lang="en-US" dirty="0"/>
              <a:t> to find class/interface pertaining to a particular permission </a:t>
            </a:r>
          </a:p>
          <a:p>
            <a:pPr lvl="1"/>
            <a:r>
              <a:rPr lang="en-US" dirty="0"/>
              <a:t>E.g., analyze </a:t>
            </a:r>
            <a:r>
              <a:rPr lang="en-US" dirty="0" err="1"/>
              <a:t>ContactsContract.Contacts</a:t>
            </a:r>
            <a:r>
              <a:rPr lang="en-US" dirty="0"/>
              <a:t> class document and find READ_CONTACT  permission is associated with this class</a:t>
            </a:r>
          </a:p>
          <a:p>
            <a:r>
              <a:rPr lang="en-US" dirty="0"/>
              <a:t>Identify the corresponding resource associated the class/interface</a:t>
            </a:r>
          </a:p>
          <a:p>
            <a:pPr lvl="1"/>
            <a:r>
              <a:rPr lang="en-US" dirty="0"/>
              <a:t>Typically class name. E.g., ‘CONTACTS’ from the </a:t>
            </a:r>
            <a:r>
              <a:rPr lang="en-US" dirty="0" err="1"/>
              <a:t>ContactsContract.Contacts</a:t>
            </a:r>
            <a:r>
              <a:rPr lang="en-US" dirty="0"/>
              <a:t> class that is associated with READ_CONTACT permission</a:t>
            </a:r>
          </a:p>
          <a:p>
            <a:r>
              <a:rPr lang="en-US" dirty="0"/>
              <a:t>Inspect the member variables and member methods to identify actions and subordinate resources</a:t>
            </a:r>
          </a:p>
          <a:p>
            <a:pPr lvl="1"/>
            <a:endParaRPr lang="en-US" dirty="0"/>
          </a:p>
          <a:p>
            <a:pPr lvl="1"/>
            <a:endParaRPr lang="en-US" dirty="0"/>
          </a:p>
          <a:p>
            <a:pPr lvl="1"/>
            <a:endParaRPr lang="en-US" dirty="0"/>
          </a:p>
          <a:p>
            <a:pPr lvl="1"/>
            <a:endParaRPr lang="en-US" dirty="0"/>
          </a:p>
          <a:p>
            <a:pPr lvl="1"/>
            <a:endParaRPr lang="en-US" dirty="0"/>
          </a:p>
          <a:p>
            <a:endParaRPr lang="en-US" dirty="0"/>
          </a:p>
          <a:p>
            <a:endParaRPr lang="en-US" dirty="0"/>
          </a:p>
        </p:txBody>
      </p:sp>
      <p:pic>
        <p:nvPicPr>
          <p:cNvPr id="4" name="Picture 3">
            <a:extLst>
              <a:ext uri="{FF2B5EF4-FFF2-40B4-BE49-F238E27FC236}">
                <a16:creationId xmlns:a16="http://schemas.microsoft.com/office/drawing/2014/main" id="{AD7C0A2D-19BC-8B46-A506-DE8F0AC754F8}"/>
              </a:ext>
            </a:extLst>
          </p:cNvPr>
          <p:cNvPicPr>
            <a:picLocks noChangeAspect="1"/>
          </p:cNvPicPr>
          <p:nvPr/>
        </p:nvPicPr>
        <p:blipFill>
          <a:blip r:embed="rId2"/>
          <a:stretch>
            <a:fillRect/>
          </a:stretch>
        </p:blipFill>
        <p:spPr>
          <a:xfrm>
            <a:off x="8001000" y="990600"/>
            <a:ext cx="3557346" cy="4582886"/>
          </a:xfrm>
          <a:prstGeom prst="rect">
            <a:avLst/>
          </a:prstGeom>
        </p:spPr>
      </p:pic>
      <p:sp>
        <p:nvSpPr>
          <p:cNvPr id="5" name="Rounded Rectangle 4">
            <a:extLst>
              <a:ext uri="{FF2B5EF4-FFF2-40B4-BE49-F238E27FC236}">
                <a16:creationId xmlns:a16="http://schemas.microsoft.com/office/drawing/2014/main" id="{3FB48AF6-B8CD-6449-B95B-4ADEF55C0DF8}"/>
              </a:ext>
            </a:extLst>
          </p:cNvPr>
          <p:cNvSpPr/>
          <p:nvPr/>
        </p:nvSpPr>
        <p:spPr>
          <a:xfrm>
            <a:off x="8153400" y="1237705"/>
            <a:ext cx="1447800" cy="5148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D0687650-BEAA-0D4F-A9CE-103A11C8A1B5}"/>
              </a:ext>
            </a:extLst>
          </p:cNvPr>
          <p:cNvSpPr/>
          <p:nvPr/>
        </p:nvSpPr>
        <p:spPr>
          <a:xfrm>
            <a:off x="9296400" y="1723753"/>
            <a:ext cx="1981200" cy="18576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E62C8EF-F7A8-774D-9DAB-3C77942416DB}"/>
              </a:ext>
            </a:extLst>
          </p:cNvPr>
          <p:cNvSpPr/>
          <p:nvPr/>
        </p:nvSpPr>
        <p:spPr>
          <a:xfrm>
            <a:off x="9329056" y="3638005"/>
            <a:ext cx="2057748" cy="19822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47E1DC3-1C4E-D440-80D3-47BB76B76235}"/>
              </a:ext>
            </a:extLst>
          </p:cNvPr>
          <p:cNvSpPr txBox="1"/>
          <p:nvPr/>
        </p:nvSpPr>
        <p:spPr>
          <a:xfrm>
            <a:off x="9013093" y="915182"/>
            <a:ext cx="1044453" cy="369332"/>
          </a:xfrm>
          <a:prstGeom prst="rect">
            <a:avLst/>
          </a:prstGeom>
          <a:noFill/>
        </p:spPr>
        <p:txBody>
          <a:bodyPr wrap="none" rtlCol="0">
            <a:spAutoFit/>
          </a:bodyPr>
          <a:lstStyle/>
          <a:p>
            <a:r>
              <a:rPr lang="en-US" dirty="0">
                <a:solidFill>
                  <a:srgbClr val="FF0000"/>
                </a:solidFill>
              </a:rPr>
              <a:t>Resource</a:t>
            </a:r>
          </a:p>
        </p:txBody>
      </p:sp>
      <p:sp>
        <p:nvSpPr>
          <p:cNvPr id="9" name="TextBox 8">
            <a:extLst>
              <a:ext uri="{FF2B5EF4-FFF2-40B4-BE49-F238E27FC236}">
                <a16:creationId xmlns:a16="http://schemas.microsoft.com/office/drawing/2014/main" id="{E158B05C-E69D-E242-AC4E-5F8B23DEBBB3}"/>
              </a:ext>
            </a:extLst>
          </p:cNvPr>
          <p:cNvSpPr txBox="1"/>
          <p:nvPr/>
        </p:nvSpPr>
        <p:spPr>
          <a:xfrm>
            <a:off x="9939510" y="1157292"/>
            <a:ext cx="1501375" cy="646331"/>
          </a:xfrm>
          <a:prstGeom prst="rect">
            <a:avLst/>
          </a:prstGeom>
          <a:noFill/>
        </p:spPr>
        <p:txBody>
          <a:bodyPr wrap="square" rtlCol="0">
            <a:spAutoFit/>
          </a:bodyPr>
          <a:lstStyle/>
          <a:p>
            <a:r>
              <a:rPr lang="en-US" dirty="0">
                <a:solidFill>
                  <a:srgbClr val="FF0000"/>
                </a:solidFill>
              </a:rPr>
              <a:t>Subordinate Resources</a:t>
            </a:r>
          </a:p>
        </p:txBody>
      </p:sp>
      <p:sp>
        <p:nvSpPr>
          <p:cNvPr id="10" name="TextBox 9">
            <a:extLst>
              <a:ext uri="{FF2B5EF4-FFF2-40B4-BE49-F238E27FC236}">
                <a16:creationId xmlns:a16="http://schemas.microsoft.com/office/drawing/2014/main" id="{72643AE9-3001-1347-81BE-66F21BD9B5DD}"/>
              </a:ext>
            </a:extLst>
          </p:cNvPr>
          <p:cNvSpPr txBox="1"/>
          <p:nvPr/>
        </p:nvSpPr>
        <p:spPr>
          <a:xfrm>
            <a:off x="10518923" y="3679374"/>
            <a:ext cx="878767" cy="369332"/>
          </a:xfrm>
          <a:prstGeom prst="rect">
            <a:avLst/>
          </a:prstGeom>
          <a:noFill/>
        </p:spPr>
        <p:txBody>
          <a:bodyPr wrap="none" rtlCol="0">
            <a:spAutoFit/>
          </a:bodyPr>
          <a:lstStyle/>
          <a:p>
            <a:r>
              <a:rPr lang="en-US" dirty="0">
                <a:solidFill>
                  <a:srgbClr val="FF0000"/>
                </a:solidFill>
              </a:rPr>
              <a:t>Actions</a:t>
            </a:r>
          </a:p>
        </p:txBody>
      </p:sp>
    </p:spTree>
    <p:extLst>
      <p:ext uri="{BB962C8B-B14F-4D97-AF65-F5344CB8AC3E}">
        <p14:creationId xmlns:p14="http://schemas.microsoft.com/office/powerpoint/2010/main" val="33839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4E26-2747-F54E-9B96-6C57E86780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6AD8579-DA2D-CD4C-9B9B-CE3C6056D0E6}"/>
              </a:ext>
            </a:extLst>
          </p:cNvPr>
          <p:cNvSpPr>
            <a:spLocks noGrp="1"/>
          </p:cNvSpPr>
          <p:nvPr>
            <p:ph idx="1"/>
          </p:nvPr>
        </p:nvSpPr>
        <p:spPr/>
        <p:txBody>
          <a:bodyPr>
            <a:normAutofit fontScale="77500" lnSpcReduction="20000"/>
          </a:bodyPr>
          <a:lstStyle/>
          <a:p>
            <a:r>
              <a:rPr lang="en-US" dirty="0"/>
              <a:t>App Markets Security Challenge</a:t>
            </a:r>
          </a:p>
          <a:p>
            <a:pPr lvl="1"/>
            <a:r>
              <a:rPr lang="en-US" dirty="0"/>
              <a:t>How to identify an app is not a malware or doesn't infringe privacy?</a:t>
            </a:r>
          </a:p>
          <a:p>
            <a:r>
              <a:rPr lang="en-US" dirty="0"/>
              <a:t>Previous Solution</a:t>
            </a:r>
          </a:p>
          <a:p>
            <a:pPr lvl="1"/>
            <a:r>
              <a:rPr lang="en-US" dirty="0"/>
              <a:t>Google Play</a:t>
            </a:r>
          </a:p>
          <a:p>
            <a:pPr lvl="2"/>
            <a:r>
              <a:rPr lang="en-US" dirty="0"/>
              <a:t>Bouncer provides static and dynamic for malware analysis</a:t>
            </a:r>
          </a:p>
          <a:p>
            <a:pPr lvl="2"/>
            <a:r>
              <a:rPr lang="en-US" dirty="0"/>
              <a:t>User grant permission: READ_CONTACTS, READ_CALENDAR, RECORD_AUDIO</a:t>
            </a:r>
          </a:p>
          <a:p>
            <a:pPr lvl="1"/>
            <a:r>
              <a:rPr lang="en-US" dirty="0"/>
              <a:t>Apple App Store: </a:t>
            </a:r>
          </a:p>
          <a:p>
            <a:pPr lvl="2"/>
            <a:r>
              <a:rPr lang="en-US" dirty="0"/>
              <a:t>Manual review process </a:t>
            </a:r>
          </a:p>
          <a:p>
            <a:pPr lvl="2"/>
            <a:r>
              <a:rPr lang="en-US" dirty="0"/>
              <a:t>User grant permission</a:t>
            </a:r>
          </a:p>
          <a:p>
            <a:pPr lvl="1"/>
            <a:r>
              <a:rPr lang="en-US" dirty="0"/>
              <a:t>The Problem</a:t>
            </a:r>
          </a:p>
          <a:p>
            <a:pPr lvl="2"/>
            <a:r>
              <a:rPr lang="en-US" dirty="0"/>
              <a:t>Labor Intensive</a:t>
            </a:r>
          </a:p>
          <a:p>
            <a:pPr lvl="2"/>
            <a:r>
              <a:rPr lang="en-US" dirty="0"/>
              <a:t>End user has hard time to judge whether the permissions asked by the app are valid</a:t>
            </a:r>
          </a:p>
          <a:p>
            <a:r>
              <a:rPr lang="en-US" dirty="0"/>
              <a:t>WHYPER</a:t>
            </a:r>
            <a:r>
              <a:rPr lang="en-US" dirty="0">
                <a:sym typeface="Wingdings" pitchFamily="2" charset="2"/>
              </a:rPr>
              <a:t>: “Why Permission”</a:t>
            </a:r>
            <a:endParaRPr lang="en-US" dirty="0"/>
          </a:p>
          <a:p>
            <a:pPr lvl="1"/>
            <a:r>
              <a:rPr lang="en-US" dirty="0"/>
              <a:t>A new framework to bridge the semantic gap between what the user expects an application to do and what it actually does</a:t>
            </a:r>
          </a:p>
          <a:p>
            <a:pPr lvl="1"/>
            <a:endParaRPr lang="en-US" dirty="0"/>
          </a:p>
          <a:p>
            <a:pPr lvl="1"/>
            <a:endParaRPr lang="en-US" dirty="0"/>
          </a:p>
        </p:txBody>
      </p:sp>
    </p:spTree>
    <p:extLst>
      <p:ext uri="{BB962C8B-B14F-4D97-AF65-F5344CB8AC3E}">
        <p14:creationId xmlns:p14="http://schemas.microsoft.com/office/powerpoint/2010/main" val="3377526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F020-026A-C64A-BFDC-BE57E647387E}"/>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C237961-505B-3C42-948E-94BFE3109B52}"/>
              </a:ext>
            </a:extLst>
          </p:cNvPr>
          <p:cNvSpPr>
            <a:spLocks noGrp="1"/>
          </p:cNvSpPr>
          <p:nvPr>
            <p:ph idx="1"/>
          </p:nvPr>
        </p:nvSpPr>
        <p:spPr/>
        <p:txBody>
          <a:bodyPr>
            <a:normAutofit fontScale="92500"/>
          </a:bodyPr>
          <a:lstStyle/>
          <a:p>
            <a:r>
              <a:rPr lang="en-US" dirty="0"/>
              <a:t>Permissions:</a:t>
            </a:r>
          </a:p>
          <a:p>
            <a:pPr lvl="1"/>
            <a:r>
              <a:rPr lang="en-US" dirty="0"/>
              <a:t>READ_CONTACTS</a:t>
            </a:r>
          </a:p>
          <a:p>
            <a:pPr lvl="1"/>
            <a:r>
              <a:rPr lang="en-US" dirty="0"/>
              <a:t>READ_CALENDAR</a:t>
            </a:r>
          </a:p>
          <a:p>
            <a:pPr lvl="1"/>
            <a:r>
              <a:rPr lang="en-US" dirty="0"/>
              <a:t>RECORD_AUDIO</a:t>
            </a:r>
          </a:p>
          <a:p>
            <a:r>
              <a:rPr lang="en-US" dirty="0"/>
              <a:t>581 application descriptions which contained 9,953 sentences</a:t>
            </a:r>
          </a:p>
          <a:p>
            <a:r>
              <a:rPr lang="en-US" dirty="0"/>
              <a:t>Research Questions:</a:t>
            </a:r>
          </a:p>
          <a:p>
            <a:pPr lvl="1"/>
            <a:r>
              <a:rPr lang="en-US" dirty="0"/>
              <a:t>RQ1: What are the precision, recall and F-Score of WHYPER in identifying permission sentences (i.e., sentences that describe need for a permission)?</a:t>
            </a:r>
          </a:p>
          <a:p>
            <a:pPr lvl="1"/>
            <a:r>
              <a:rPr lang="en-US" dirty="0"/>
              <a:t>RQ2: How effective WHYPER is in identifying permission sentences, compared to keyword-based searching ?</a:t>
            </a:r>
          </a:p>
          <a:p>
            <a:pPr lvl="1"/>
            <a:endParaRPr lang="en-US" dirty="0"/>
          </a:p>
        </p:txBody>
      </p:sp>
    </p:spTree>
    <p:extLst>
      <p:ext uri="{BB962C8B-B14F-4D97-AF65-F5344CB8AC3E}">
        <p14:creationId xmlns:p14="http://schemas.microsoft.com/office/powerpoint/2010/main" val="56105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8629-9267-BA47-A8B2-4905EF2D09EB}"/>
              </a:ext>
            </a:extLst>
          </p:cNvPr>
          <p:cNvSpPr>
            <a:spLocks noGrp="1"/>
          </p:cNvSpPr>
          <p:nvPr>
            <p:ph type="title"/>
          </p:nvPr>
        </p:nvSpPr>
        <p:spPr/>
        <p:txBody>
          <a:bodyPr>
            <a:normAutofit/>
          </a:bodyPr>
          <a:lstStyle/>
          <a:p>
            <a:r>
              <a:rPr lang="en-US" dirty="0"/>
              <a:t>Statistics of Subject permissions</a:t>
            </a:r>
          </a:p>
        </p:txBody>
      </p:sp>
      <p:pic>
        <p:nvPicPr>
          <p:cNvPr id="7" name="Content Placeholder 6">
            <a:extLst>
              <a:ext uri="{FF2B5EF4-FFF2-40B4-BE49-F238E27FC236}">
                <a16:creationId xmlns:a16="http://schemas.microsoft.com/office/drawing/2014/main" id="{DC6617B7-DD2B-144D-9E8E-585D842E8173}"/>
              </a:ext>
            </a:extLst>
          </p:cNvPr>
          <p:cNvPicPr>
            <a:picLocks noGrp="1" noChangeAspect="1"/>
          </p:cNvPicPr>
          <p:nvPr>
            <p:ph idx="1"/>
          </p:nvPr>
        </p:nvPicPr>
        <p:blipFill>
          <a:blip r:embed="rId2"/>
          <a:stretch>
            <a:fillRect/>
          </a:stretch>
        </p:blipFill>
        <p:spPr>
          <a:xfrm>
            <a:off x="1371600" y="1012371"/>
            <a:ext cx="9755087" cy="4114800"/>
          </a:xfrm>
          <a:prstGeom prst="rect">
            <a:avLst/>
          </a:prstGeom>
        </p:spPr>
      </p:pic>
    </p:spTree>
    <p:extLst>
      <p:ext uri="{BB962C8B-B14F-4D97-AF65-F5344CB8AC3E}">
        <p14:creationId xmlns:p14="http://schemas.microsoft.com/office/powerpoint/2010/main" val="170124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B6DB-B7AE-6B45-A2DA-3A07B3D1EE02}"/>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B3AE633A-2171-1444-A76F-1FA1338D46C1}"/>
              </a:ext>
            </a:extLst>
          </p:cNvPr>
          <p:cNvSpPr>
            <a:spLocks noGrp="1"/>
          </p:cNvSpPr>
          <p:nvPr>
            <p:ph idx="1"/>
          </p:nvPr>
        </p:nvSpPr>
        <p:spPr/>
        <p:txBody>
          <a:bodyPr>
            <a:normAutofit/>
          </a:bodyPr>
          <a:lstStyle/>
          <a:p>
            <a:r>
              <a:rPr lang="en-US" dirty="0"/>
              <a:t>True Positive (TP)</a:t>
            </a:r>
          </a:p>
          <a:p>
            <a:pPr lvl="1"/>
            <a:r>
              <a:rPr lang="en-US" dirty="0"/>
              <a:t>A sentence that WHYPER correctly identifies as a permission sentence.</a:t>
            </a:r>
          </a:p>
          <a:p>
            <a:r>
              <a:rPr lang="en-US" dirty="0"/>
              <a:t>False Positive (FP)</a:t>
            </a:r>
          </a:p>
          <a:p>
            <a:pPr lvl="1"/>
            <a:r>
              <a:rPr lang="en-US" dirty="0"/>
              <a:t>A sentence that WHYPER incorrectly identifies as a permission sentence.</a:t>
            </a:r>
          </a:p>
          <a:p>
            <a:r>
              <a:rPr lang="en-US" dirty="0"/>
              <a:t>True Negative (TN)</a:t>
            </a:r>
          </a:p>
          <a:p>
            <a:pPr lvl="1"/>
            <a:r>
              <a:rPr lang="en-US" dirty="0"/>
              <a:t>A sentence that WHYPER correctly identifies as not a permission sentence.</a:t>
            </a:r>
          </a:p>
          <a:p>
            <a:r>
              <a:rPr lang="en-US" dirty="0"/>
              <a:t>False Negative (FN)</a:t>
            </a:r>
          </a:p>
          <a:p>
            <a:pPr lvl="1"/>
            <a:r>
              <a:rPr lang="en-US" dirty="0"/>
              <a:t>A sentence that WHYPER incorrectly identifies as not a permission sentence</a:t>
            </a:r>
          </a:p>
        </p:txBody>
      </p:sp>
    </p:spTree>
    <p:extLst>
      <p:ext uri="{BB962C8B-B14F-4D97-AF65-F5344CB8AC3E}">
        <p14:creationId xmlns:p14="http://schemas.microsoft.com/office/powerpoint/2010/main" val="75543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8A9E-82D1-7943-8EAE-B901F688B4C0}"/>
              </a:ext>
            </a:extLst>
          </p:cNvPr>
          <p:cNvSpPr>
            <a:spLocks noGrp="1"/>
          </p:cNvSpPr>
          <p:nvPr>
            <p:ph type="title"/>
          </p:nvPr>
        </p:nvSpPr>
        <p:spPr/>
        <p:txBody>
          <a:bodyPr>
            <a:normAutofit fontScale="90000"/>
          </a:bodyPr>
          <a:lstStyle/>
          <a:p>
            <a:r>
              <a:rPr lang="en-US" dirty="0"/>
              <a:t>RQ1 Results: Effectiveness in Identifying Permission</a:t>
            </a:r>
            <a:br>
              <a:rPr lang="en-US" dirty="0"/>
            </a:br>
            <a:r>
              <a:rPr lang="en-US" dirty="0"/>
              <a:t>Sentences</a:t>
            </a:r>
          </a:p>
        </p:txBody>
      </p:sp>
      <p:pic>
        <p:nvPicPr>
          <p:cNvPr id="4" name="Content Placeholder 3">
            <a:extLst>
              <a:ext uri="{FF2B5EF4-FFF2-40B4-BE49-F238E27FC236}">
                <a16:creationId xmlns:a16="http://schemas.microsoft.com/office/drawing/2014/main" id="{0E92032C-0ABB-524B-A6B6-76FE23EAD0E2}"/>
              </a:ext>
            </a:extLst>
          </p:cNvPr>
          <p:cNvPicPr>
            <a:picLocks noGrp="1" noChangeAspect="1"/>
          </p:cNvPicPr>
          <p:nvPr>
            <p:ph idx="1"/>
          </p:nvPr>
        </p:nvPicPr>
        <p:blipFill>
          <a:blip r:embed="rId2"/>
          <a:stretch>
            <a:fillRect/>
          </a:stretch>
        </p:blipFill>
        <p:spPr>
          <a:xfrm>
            <a:off x="463550" y="2317750"/>
            <a:ext cx="11264900" cy="2603500"/>
          </a:xfrm>
          <a:prstGeom prst="rect">
            <a:avLst/>
          </a:prstGeom>
        </p:spPr>
      </p:pic>
    </p:spTree>
    <p:extLst>
      <p:ext uri="{BB962C8B-B14F-4D97-AF65-F5344CB8AC3E}">
        <p14:creationId xmlns:p14="http://schemas.microsoft.com/office/powerpoint/2010/main" val="145638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384E-7055-2345-B2DA-533FD80405B7}"/>
              </a:ext>
            </a:extLst>
          </p:cNvPr>
          <p:cNvSpPr>
            <a:spLocks noGrp="1"/>
          </p:cNvSpPr>
          <p:nvPr>
            <p:ph type="title"/>
          </p:nvPr>
        </p:nvSpPr>
        <p:spPr/>
        <p:txBody>
          <a:bodyPr>
            <a:normAutofit fontScale="90000"/>
          </a:bodyPr>
          <a:lstStyle/>
          <a:p>
            <a:r>
              <a:rPr lang="en-US" dirty="0"/>
              <a:t>Results RQ2: Comparison to Keyword-based Searching</a:t>
            </a:r>
          </a:p>
        </p:txBody>
      </p:sp>
      <p:sp>
        <p:nvSpPr>
          <p:cNvPr id="3" name="Content Placeholder 2">
            <a:extLst>
              <a:ext uri="{FF2B5EF4-FFF2-40B4-BE49-F238E27FC236}">
                <a16:creationId xmlns:a16="http://schemas.microsoft.com/office/drawing/2014/main" id="{6F2903A7-3FEB-1942-9281-2536B1CF505D}"/>
              </a:ext>
            </a:extLst>
          </p:cNvPr>
          <p:cNvSpPr>
            <a:spLocks noGrp="1"/>
          </p:cNvSpPr>
          <p:nvPr>
            <p:ph idx="1"/>
          </p:nvPr>
        </p:nvSpPr>
        <p:spPr>
          <a:xfrm>
            <a:off x="254000" y="1143000"/>
            <a:ext cx="5689600" cy="4953000"/>
          </a:xfrm>
        </p:spPr>
        <p:txBody>
          <a:bodyPr>
            <a:normAutofit/>
          </a:bodyPr>
          <a:lstStyle/>
          <a:p>
            <a:r>
              <a:rPr lang="en-US" dirty="0"/>
              <a:t>Keywords for Permissions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5A43234-5A4F-664C-B3F4-33F386400A66}"/>
              </a:ext>
            </a:extLst>
          </p:cNvPr>
          <p:cNvPicPr>
            <a:picLocks noChangeAspect="1"/>
          </p:cNvPicPr>
          <p:nvPr/>
        </p:nvPicPr>
        <p:blipFill>
          <a:blip r:embed="rId2"/>
          <a:stretch>
            <a:fillRect/>
          </a:stretch>
        </p:blipFill>
        <p:spPr>
          <a:xfrm>
            <a:off x="5715000" y="1241820"/>
            <a:ext cx="5214257" cy="1948184"/>
          </a:xfrm>
          <a:prstGeom prst="rect">
            <a:avLst/>
          </a:prstGeom>
        </p:spPr>
      </p:pic>
      <p:pic>
        <p:nvPicPr>
          <p:cNvPr id="5" name="Picture 4">
            <a:extLst>
              <a:ext uri="{FF2B5EF4-FFF2-40B4-BE49-F238E27FC236}">
                <a16:creationId xmlns:a16="http://schemas.microsoft.com/office/drawing/2014/main" id="{5F6519C9-8762-0F4F-876A-329B602CA8EF}"/>
              </a:ext>
            </a:extLst>
          </p:cNvPr>
          <p:cNvPicPr>
            <a:picLocks noChangeAspect="1"/>
          </p:cNvPicPr>
          <p:nvPr/>
        </p:nvPicPr>
        <p:blipFill>
          <a:blip r:embed="rId3"/>
          <a:stretch>
            <a:fillRect/>
          </a:stretch>
        </p:blipFill>
        <p:spPr>
          <a:xfrm>
            <a:off x="762000" y="4439319"/>
            <a:ext cx="6032500" cy="1701800"/>
          </a:xfrm>
          <a:prstGeom prst="rect">
            <a:avLst/>
          </a:prstGeom>
        </p:spPr>
      </p:pic>
      <p:sp>
        <p:nvSpPr>
          <p:cNvPr id="6" name="Rectangle 5">
            <a:extLst>
              <a:ext uri="{FF2B5EF4-FFF2-40B4-BE49-F238E27FC236}">
                <a16:creationId xmlns:a16="http://schemas.microsoft.com/office/drawing/2014/main" id="{3AE6C5D2-0ADE-DB45-AC37-CAD275B58AD4}"/>
              </a:ext>
            </a:extLst>
          </p:cNvPr>
          <p:cNvSpPr/>
          <p:nvPr/>
        </p:nvSpPr>
        <p:spPr>
          <a:xfrm>
            <a:off x="254000" y="3407219"/>
            <a:ext cx="6096000" cy="1077218"/>
          </a:xfrm>
          <a:prstGeom prst="rect">
            <a:avLst/>
          </a:prstGeom>
        </p:spPr>
        <p:txBody>
          <a:bodyPr>
            <a:spAutoFit/>
          </a:bodyPr>
          <a:lstStyle/>
          <a:p>
            <a:pPr marL="457200" indent="-457200">
              <a:buFont typeface="Arial" panose="020B0604020202020204" pitchFamily="34" charset="0"/>
              <a:buChar char="•"/>
            </a:pPr>
            <a:r>
              <a:rPr lang="en-US" sz="3200" dirty="0"/>
              <a:t>Comparison with keyword-based search</a:t>
            </a:r>
          </a:p>
        </p:txBody>
      </p:sp>
      <p:sp>
        <p:nvSpPr>
          <p:cNvPr id="7" name="Rectangle 6">
            <a:extLst>
              <a:ext uri="{FF2B5EF4-FFF2-40B4-BE49-F238E27FC236}">
                <a16:creationId xmlns:a16="http://schemas.microsoft.com/office/drawing/2014/main" id="{9FE415A0-40B7-CD49-9649-67FC4C99D630}"/>
              </a:ext>
            </a:extLst>
          </p:cNvPr>
          <p:cNvSpPr/>
          <p:nvPr/>
        </p:nvSpPr>
        <p:spPr>
          <a:xfrm>
            <a:off x="6934200" y="5147227"/>
            <a:ext cx="4813300" cy="1015663"/>
          </a:xfrm>
          <a:prstGeom prst="rect">
            <a:avLst/>
          </a:prstGeom>
        </p:spPr>
        <p:txBody>
          <a:bodyPr wrap="square">
            <a:spAutoFit/>
          </a:bodyPr>
          <a:lstStyle/>
          <a:p>
            <a:r>
              <a:rPr lang="en-US" sz="2000" dirty="0"/>
              <a:t>The gap in recall can be alleviated by improving the underlying NLP infrastructure and a little manual effort.</a:t>
            </a:r>
          </a:p>
        </p:txBody>
      </p:sp>
      <p:sp>
        <p:nvSpPr>
          <p:cNvPr id="8" name="Rounded Rectangle 7">
            <a:extLst>
              <a:ext uri="{FF2B5EF4-FFF2-40B4-BE49-F238E27FC236}">
                <a16:creationId xmlns:a16="http://schemas.microsoft.com/office/drawing/2014/main" id="{758F640A-B235-7F41-B4DB-8C6AB95FA191}"/>
              </a:ext>
            </a:extLst>
          </p:cNvPr>
          <p:cNvSpPr/>
          <p:nvPr/>
        </p:nvSpPr>
        <p:spPr>
          <a:xfrm>
            <a:off x="4191000" y="5410200"/>
            <a:ext cx="533400" cy="711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5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0143-2594-314B-9CF1-9DD95C8732E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777BABF-470A-8B40-92EF-8F701765716A}"/>
              </a:ext>
            </a:extLst>
          </p:cNvPr>
          <p:cNvSpPr>
            <a:spLocks noGrp="1"/>
          </p:cNvSpPr>
          <p:nvPr>
            <p:ph idx="1"/>
          </p:nvPr>
        </p:nvSpPr>
        <p:spPr/>
        <p:txBody>
          <a:bodyPr>
            <a:normAutofit/>
          </a:bodyPr>
          <a:lstStyle/>
          <a:p>
            <a:r>
              <a:rPr lang="en-US" dirty="0"/>
              <a:t>WHYPER: a novel framework that uses Natural Language Processing (NLP) techniques to determine why an application uses a permission.</a:t>
            </a:r>
          </a:p>
          <a:p>
            <a:r>
              <a:rPr lang="en-US" dirty="0"/>
              <a:t>The evaluation results demonstrate great promise in using NLP techniques to bridge the semantic gap of user expectations to aid the risk assessment of mobile applications.</a:t>
            </a:r>
          </a:p>
          <a:p>
            <a:endParaRPr lang="en-US" dirty="0"/>
          </a:p>
        </p:txBody>
      </p:sp>
    </p:spTree>
    <p:extLst>
      <p:ext uri="{BB962C8B-B14F-4D97-AF65-F5344CB8AC3E}">
        <p14:creationId xmlns:p14="http://schemas.microsoft.com/office/powerpoint/2010/main" val="3100033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D29A-4081-ED47-A9BC-67CAE23D187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20644FF-B465-2C47-8F5A-2545DA9FFD32}"/>
              </a:ext>
            </a:extLst>
          </p:cNvPr>
          <p:cNvSpPr>
            <a:spLocks noGrp="1"/>
          </p:cNvSpPr>
          <p:nvPr>
            <p:ph idx="1"/>
          </p:nvPr>
        </p:nvSpPr>
        <p:spPr/>
        <p:txBody>
          <a:bodyPr>
            <a:normAutofit fontScale="85000" lnSpcReduction="10000"/>
          </a:bodyPr>
          <a:lstStyle/>
          <a:p>
            <a:r>
              <a:rPr lang="en-US" dirty="0"/>
              <a:t>Challenges for WHYPER</a:t>
            </a:r>
          </a:p>
          <a:p>
            <a:pPr lvl="1"/>
            <a:r>
              <a:rPr lang="en-US" dirty="0"/>
              <a:t>Model and evaluation is done only on English description and 3 popular permissions</a:t>
            </a:r>
          </a:p>
          <a:p>
            <a:pPr lvl="2"/>
            <a:r>
              <a:rPr lang="en-US" dirty="0"/>
              <a:t>Need to check the effectiveness on other languages (e.g., Chinese) and permissions which are also critical for user’s privacy (e.g., camera, location) </a:t>
            </a:r>
          </a:p>
          <a:p>
            <a:pPr lvl="1"/>
            <a:r>
              <a:rPr lang="en-US" dirty="0"/>
              <a:t>Broad adoption is hard without support from big app markets</a:t>
            </a:r>
          </a:p>
          <a:p>
            <a:pPr lvl="2"/>
            <a:r>
              <a:rPr lang="en-US" dirty="0"/>
              <a:t>Developer is not motivated to adjust their app descriptions to match permission requirements</a:t>
            </a:r>
          </a:p>
          <a:p>
            <a:r>
              <a:rPr lang="en-US" dirty="0"/>
              <a:t>Inspiration</a:t>
            </a:r>
          </a:p>
          <a:p>
            <a:pPr lvl="1"/>
            <a:r>
              <a:rPr lang="en-US" dirty="0"/>
              <a:t>Inspired by deep semantic analysis: can we actually use (grammar constraint) natural language to describe how software work?</a:t>
            </a:r>
          </a:p>
          <a:p>
            <a:pPr lvl="2"/>
            <a:r>
              <a:rPr lang="en-US" dirty="0"/>
              <a:t>To build business process automation</a:t>
            </a:r>
          </a:p>
          <a:p>
            <a:pPr lvl="2"/>
            <a:r>
              <a:rPr lang="en-US" dirty="0"/>
              <a:t>Even a DSL-like (domain specific language) new programming language that product manager or business people can use to build software logic. Thus reduce the effort needed for coding and testing tremendously.</a:t>
            </a:r>
          </a:p>
        </p:txBody>
      </p:sp>
    </p:spTree>
    <p:extLst>
      <p:ext uri="{BB962C8B-B14F-4D97-AF65-F5344CB8AC3E}">
        <p14:creationId xmlns:p14="http://schemas.microsoft.com/office/powerpoint/2010/main" val="2861166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5746" y="3013501"/>
            <a:ext cx="3020507" cy="830997"/>
          </a:xfrm>
          <a:prstGeom prst="rect">
            <a:avLst/>
          </a:prstGeom>
          <a:noFill/>
        </p:spPr>
        <p:txBody>
          <a:bodyPr wrap="none" rtlCol="0">
            <a:spAutoFit/>
          </a:bodyPr>
          <a:lstStyle/>
          <a:p>
            <a:pPr algn="ctr"/>
            <a:r>
              <a:rPr lang="en-US" sz="4800" b="1" dirty="0"/>
              <a:t>Thank You!</a:t>
            </a:r>
          </a:p>
        </p:txBody>
      </p:sp>
    </p:spTree>
    <p:extLst>
      <p:ext uri="{BB962C8B-B14F-4D97-AF65-F5344CB8AC3E}">
        <p14:creationId xmlns:p14="http://schemas.microsoft.com/office/powerpoint/2010/main" val="361493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Outline </a:t>
            </a:r>
          </a:p>
        </p:txBody>
      </p:sp>
      <p:sp>
        <p:nvSpPr>
          <p:cNvPr id="3" name="Content Placeholder 2"/>
          <p:cNvSpPr>
            <a:spLocks noGrp="1"/>
          </p:cNvSpPr>
          <p:nvPr>
            <p:ph idx="1"/>
          </p:nvPr>
        </p:nvSpPr>
        <p:spPr>
          <a:xfrm>
            <a:off x="254000" y="1143000"/>
            <a:ext cx="11684000" cy="5334000"/>
          </a:xfrm>
        </p:spPr>
        <p:txBody>
          <a:bodyPr>
            <a:normAutofit fontScale="77500" lnSpcReduction="20000"/>
          </a:bodyPr>
          <a:lstStyle/>
          <a:p>
            <a:r>
              <a:rPr lang="en-US" dirty="0"/>
              <a:t>Start with an explanation of the problem and motivation </a:t>
            </a:r>
          </a:p>
          <a:p>
            <a:pPr lvl="1"/>
            <a:r>
              <a:rPr lang="en-US" dirty="0"/>
              <a:t>What’s the problem/task? Why is it interesting/important? </a:t>
            </a:r>
          </a:p>
          <a:p>
            <a:r>
              <a:rPr lang="en-US" dirty="0"/>
              <a:t>A brief summary of the contribution of the paper or main ideas of the paper</a:t>
            </a:r>
          </a:p>
          <a:p>
            <a:r>
              <a:rPr lang="en-US" dirty="0"/>
              <a:t>Roughly follow the structure of the paper itself with focus on </a:t>
            </a:r>
          </a:p>
          <a:p>
            <a:pPr lvl="1"/>
            <a:r>
              <a:rPr lang="en-US" dirty="0"/>
              <a:t>High-level ideas and intuitive explanation </a:t>
            </a:r>
          </a:p>
          <a:p>
            <a:pPr lvl="1"/>
            <a:r>
              <a:rPr lang="en-US" dirty="0"/>
              <a:t>Some technical details, but not a lot; focus on the main ideas and technical approaches</a:t>
            </a:r>
          </a:p>
          <a:p>
            <a:pPr lvl="1"/>
            <a:r>
              <a:rPr lang="en-US" dirty="0"/>
              <a:t>Try to balance the completeness in the coverage of all the content and the highlighting of the major findings/conclusions by giving a relatively complete high-level coverage and selectively going in depth on only a few most interesting points from your perspective</a:t>
            </a:r>
          </a:p>
          <a:p>
            <a:r>
              <a:rPr lang="en-US" dirty="0"/>
              <a:t>Try to use an example, an illustration, or a diagram to help explain things; avoid using a lot of small font text on a slide. </a:t>
            </a:r>
          </a:p>
          <a:p>
            <a:r>
              <a:rPr lang="en-US" dirty="0"/>
              <a:t>At the end, include a one-slide summary of the most important take-away messages from this paper, and one slide to list any of your thoughts on any or all of the following: 1) any criticism of the paper (where can be done better), 2) any disagreement with the authors, 3) any new idea inspired by the paper for either further research or development of a useful tool for people to use. </a:t>
            </a:r>
          </a:p>
          <a:p>
            <a:pPr lvl="1"/>
            <a:endParaRPr lang="en-US" dirty="0"/>
          </a:p>
        </p:txBody>
      </p:sp>
    </p:spTree>
    <p:extLst>
      <p:ext uri="{BB962C8B-B14F-4D97-AF65-F5344CB8AC3E}">
        <p14:creationId xmlns:p14="http://schemas.microsoft.com/office/powerpoint/2010/main" val="50064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C47F-EB5E-A343-B315-D3AF5BAE6F0D}"/>
              </a:ext>
            </a:extLst>
          </p:cNvPr>
          <p:cNvSpPr>
            <a:spLocks noGrp="1"/>
          </p:cNvSpPr>
          <p:nvPr>
            <p:ph type="title"/>
          </p:nvPr>
        </p:nvSpPr>
        <p:spPr/>
        <p:txBody>
          <a:bodyPr/>
          <a:lstStyle/>
          <a:p>
            <a:r>
              <a:rPr lang="en-US" dirty="0"/>
              <a:t>Key Contribution</a:t>
            </a:r>
          </a:p>
        </p:txBody>
      </p:sp>
      <p:sp>
        <p:nvSpPr>
          <p:cNvPr id="3" name="Content Placeholder 2">
            <a:extLst>
              <a:ext uri="{FF2B5EF4-FFF2-40B4-BE49-F238E27FC236}">
                <a16:creationId xmlns:a16="http://schemas.microsoft.com/office/drawing/2014/main" id="{30166BF8-5A3B-264C-93EA-245F28413FC3}"/>
              </a:ext>
            </a:extLst>
          </p:cNvPr>
          <p:cNvSpPr>
            <a:spLocks noGrp="1"/>
          </p:cNvSpPr>
          <p:nvPr>
            <p:ph idx="1"/>
          </p:nvPr>
        </p:nvSpPr>
        <p:spPr/>
        <p:txBody>
          <a:bodyPr>
            <a:normAutofit/>
          </a:bodyPr>
          <a:lstStyle/>
          <a:p>
            <a:r>
              <a:rPr lang="en-US" dirty="0"/>
              <a:t>Use of NLP techniques to help bridge the semantic gap between what mobile applications do and what users expect them to do</a:t>
            </a:r>
          </a:p>
          <a:p>
            <a:pPr lvl="1"/>
            <a:r>
              <a:rPr lang="en-US" dirty="0"/>
              <a:t>The first attempt to automate this inference</a:t>
            </a:r>
          </a:p>
          <a:p>
            <a:r>
              <a:rPr lang="en-US" dirty="0"/>
              <a:t>Evaluation demonstrates substantial improvement over a basic keyword-based searching</a:t>
            </a:r>
          </a:p>
          <a:p>
            <a:r>
              <a:rPr lang="en-US" dirty="0"/>
              <a:t>Provide a publicly available prototype implementation</a:t>
            </a:r>
          </a:p>
        </p:txBody>
      </p:sp>
    </p:spTree>
    <p:extLst>
      <p:ext uri="{BB962C8B-B14F-4D97-AF65-F5344CB8AC3E}">
        <p14:creationId xmlns:p14="http://schemas.microsoft.com/office/powerpoint/2010/main" val="251797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A060-07B7-7F44-A18F-DDB91EE3DD23}"/>
              </a:ext>
            </a:extLst>
          </p:cNvPr>
          <p:cNvSpPr>
            <a:spLocks noGrp="1"/>
          </p:cNvSpPr>
          <p:nvPr>
            <p:ph type="title"/>
          </p:nvPr>
        </p:nvSpPr>
        <p:spPr>
          <a:xfrm>
            <a:off x="0" y="0"/>
            <a:ext cx="12192000" cy="990600"/>
          </a:xfrm>
        </p:spPr>
        <p:txBody>
          <a:bodyPr/>
          <a:lstStyle/>
          <a:p>
            <a:r>
              <a:rPr lang="en-US" dirty="0"/>
              <a:t>WHYPER Overview</a:t>
            </a:r>
          </a:p>
        </p:txBody>
      </p:sp>
      <p:pic>
        <p:nvPicPr>
          <p:cNvPr id="8" name="Content Placeholder 7">
            <a:extLst>
              <a:ext uri="{FF2B5EF4-FFF2-40B4-BE49-F238E27FC236}">
                <a16:creationId xmlns:a16="http://schemas.microsoft.com/office/drawing/2014/main" id="{2BE873B1-F710-FB4E-B508-403624F2E9CE}"/>
              </a:ext>
            </a:extLst>
          </p:cNvPr>
          <p:cNvPicPr>
            <a:picLocks noGrp="1" noChangeAspect="1"/>
          </p:cNvPicPr>
          <p:nvPr>
            <p:ph idx="1"/>
          </p:nvPr>
        </p:nvPicPr>
        <p:blipFill>
          <a:blip r:embed="rId2"/>
          <a:stretch>
            <a:fillRect/>
          </a:stretch>
        </p:blipFill>
        <p:spPr>
          <a:xfrm>
            <a:off x="1259226" y="1143000"/>
            <a:ext cx="9524724" cy="4876800"/>
          </a:xfrm>
          <a:prstGeom prst="rect">
            <a:avLst/>
          </a:prstGeom>
        </p:spPr>
      </p:pic>
    </p:spTree>
    <p:extLst>
      <p:ext uri="{BB962C8B-B14F-4D97-AF65-F5344CB8AC3E}">
        <p14:creationId xmlns:p14="http://schemas.microsoft.com/office/powerpoint/2010/main" val="339535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8CD9-1AC9-0242-863A-B603A31FD741}"/>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7BDC2704-F81E-A943-A5C1-2C424C6490FF}"/>
              </a:ext>
            </a:extLst>
          </p:cNvPr>
          <p:cNvSpPr>
            <a:spLocks noGrp="1"/>
          </p:cNvSpPr>
          <p:nvPr>
            <p:ph idx="1"/>
          </p:nvPr>
        </p:nvSpPr>
        <p:spPr/>
        <p:txBody>
          <a:bodyPr/>
          <a:lstStyle/>
          <a:p>
            <a:r>
              <a:rPr lang="en-US" dirty="0"/>
              <a:t>For app user</a:t>
            </a:r>
          </a:p>
          <a:p>
            <a:pPr lvl="1"/>
            <a:r>
              <a:rPr lang="en-US" dirty="0"/>
              <a:t>Enhance user experience</a:t>
            </a:r>
          </a:p>
          <a:p>
            <a:r>
              <a:rPr lang="en-US" dirty="0"/>
              <a:t>For app developer</a:t>
            </a:r>
          </a:p>
          <a:p>
            <a:pPr lvl="1"/>
            <a:r>
              <a:rPr lang="en-US" dirty="0"/>
              <a:t>Enforce functionality disclosure</a:t>
            </a:r>
          </a:p>
          <a:p>
            <a:r>
              <a:rPr lang="en-US" dirty="0"/>
              <a:t>For app reviewer</a:t>
            </a:r>
          </a:p>
          <a:p>
            <a:pPr lvl="1"/>
            <a:r>
              <a:rPr lang="en-US" dirty="0"/>
              <a:t>Ensure more appropriate justification</a:t>
            </a:r>
          </a:p>
        </p:txBody>
      </p:sp>
    </p:spTree>
    <p:extLst>
      <p:ext uri="{BB962C8B-B14F-4D97-AF65-F5344CB8AC3E}">
        <p14:creationId xmlns:p14="http://schemas.microsoft.com/office/powerpoint/2010/main" val="12727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6A1A-3A64-1540-A00F-E9D0A41FD2AF}"/>
              </a:ext>
            </a:extLst>
          </p:cNvPr>
          <p:cNvSpPr>
            <a:spLocks noGrp="1"/>
          </p:cNvSpPr>
          <p:nvPr>
            <p:ph type="title"/>
          </p:nvPr>
        </p:nvSpPr>
        <p:spPr/>
        <p:txBody>
          <a:bodyPr/>
          <a:lstStyle/>
          <a:p>
            <a:r>
              <a:rPr lang="en-US" dirty="0"/>
              <a:t>Why Keyword-based Search Doesn’t Work Well</a:t>
            </a:r>
          </a:p>
        </p:txBody>
      </p:sp>
      <p:sp>
        <p:nvSpPr>
          <p:cNvPr id="3" name="Content Placeholder 2">
            <a:extLst>
              <a:ext uri="{FF2B5EF4-FFF2-40B4-BE49-F238E27FC236}">
                <a16:creationId xmlns:a16="http://schemas.microsoft.com/office/drawing/2014/main" id="{C2953197-B060-8043-87EF-F48D8F76C81E}"/>
              </a:ext>
            </a:extLst>
          </p:cNvPr>
          <p:cNvSpPr>
            <a:spLocks noGrp="1"/>
          </p:cNvSpPr>
          <p:nvPr>
            <p:ph idx="1"/>
          </p:nvPr>
        </p:nvSpPr>
        <p:spPr/>
        <p:txBody>
          <a:bodyPr/>
          <a:lstStyle/>
          <a:p>
            <a:r>
              <a:rPr lang="en-US" dirty="0"/>
              <a:t>Confounding Effects</a:t>
            </a:r>
          </a:p>
          <a:p>
            <a:pPr lvl="1"/>
            <a:r>
              <a:rPr lang="en-US" dirty="0"/>
              <a:t>Certain keywords such as “contact” have a confounding meaning</a:t>
            </a:r>
          </a:p>
          <a:p>
            <a:pPr lvl="2"/>
            <a:r>
              <a:rPr lang="en-US" dirty="0"/>
              <a:t>For instance: ‘...displays user </a:t>
            </a:r>
            <a:r>
              <a:rPr lang="en-US" dirty="0">
                <a:solidFill>
                  <a:srgbClr val="FF0000"/>
                </a:solidFill>
              </a:rPr>
              <a:t>contacts</a:t>
            </a:r>
            <a:r>
              <a:rPr lang="en-US" dirty="0"/>
              <a:t>...’ vs ‘...</a:t>
            </a:r>
            <a:r>
              <a:rPr lang="en-US" dirty="0">
                <a:solidFill>
                  <a:srgbClr val="FF0000"/>
                </a:solidFill>
              </a:rPr>
              <a:t>contact</a:t>
            </a:r>
            <a:r>
              <a:rPr lang="en-US" dirty="0"/>
              <a:t> me at </a:t>
            </a:r>
            <a:r>
              <a:rPr lang="en-US" dirty="0" err="1"/>
              <a:t>abc@xyz.com</a:t>
            </a:r>
            <a:r>
              <a:rPr lang="en-US" dirty="0"/>
              <a:t>’</a:t>
            </a:r>
          </a:p>
          <a:p>
            <a:r>
              <a:rPr lang="en-US" dirty="0"/>
              <a:t>Semantic Inference</a:t>
            </a:r>
          </a:p>
          <a:p>
            <a:pPr lvl="1"/>
            <a:r>
              <a:rPr lang="en-US" dirty="0"/>
              <a:t>Sentences often describe a sensitive operation such as reading contacts without actually referring to keyword “contact”</a:t>
            </a:r>
          </a:p>
          <a:p>
            <a:pPr lvl="2"/>
            <a:r>
              <a:rPr lang="en-US" dirty="0"/>
              <a:t>For instance: “</a:t>
            </a:r>
            <a:r>
              <a:rPr lang="en-US" dirty="0">
                <a:solidFill>
                  <a:srgbClr val="FF0000"/>
                </a:solidFill>
              </a:rPr>
              <a:t>share</a:t>
            </a:r>
            <a:r>
              <a:rPr lang="en-US" dirty="0"/>
              <a:t>... with your friends via </a:t>
            </a:r>
            <a:r>
              <a:rPr lang="en-US" dirty="0">
                <a:solidFill>
                  <a:srgbClr val="FF0000"/>
                </a:solidFill>
              </a:rPr>
              <a:t>email</a:t>
            </a:r>
            <a:r>
              <a:rPr lang="en-US" dirty="0"/>
              <a:t>, </a:t>
            </a:r>
            <a:r>
              <a:rPr lang="en-US" dirty="0" err="1">
                <a:solidFill>
                  <a:srgbClr val="FF0000"/>
                </a:solidFill>
              </a:rPr>
              <a:t>sms</a:t>
            </a:r>
            <a:r>
              <a:rPr lang="en-US" dirty="0"/>
              <a:t>”</a:t>
            </a:r>
          </a:p>
        </p:txBody>
      </p:sp>
    </p:spTree>
    <p:extLst>
      <p:ext uri="{BB962C8B-B14F-4D97-AF65-F5344CB8AC3E}">
        <p14:creationId xmlns:p14="http://schemas.microsoft.com/office/powerpoint/2010/main" val="307320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CDB2-4B70-C74E-AF8D-F5073499B26D}"/>
              </a:ext>
            </a:extLst>
          </p:cNvPr>
          <p:cNvSpPr>
            <a:spLocks noGrp="1"/>
          </p:cNvSpPr>
          <p:nvPr>
            <p:ph type="title"/>
          </p:nvPr>
        </p:nvSpPr>
        <p:spPr/>
        <p:txBody>
          <a:bodyPr>
            <a:normAutofit/>
          </a:bodyPr>
          <a:lstStyle/>
          <a:p>
            <a:r>
              <a:rPr lang="en-US" dirty="0"/>
              <a:t>NLP Preliminaries</a:t>
            </a:r>
          </a:p>
        </p:txBody>
      </p:sp>
      <p:sp>
        <p:nvSpPr>
          <p:cNvPr id="3" name="Content Placeholder 2">
            <a:extLst>
              <a:ext uri="{FF2B5EF4-FFF2-40B4-BE49-F238E27FC236}">
                <a16:creationId xmlns:a16="http://schemas.microsoft.com/office/drawing/2014/main" id="{EC8F9806-3D85-DC43-8D93-48CCA294FA2D}"/>
              </a:ext>
            </a:extLst>
          </p:cNvPr>
          <p:cNvSpPr>
            <a:spLocks noGrp="1"/>
          </p:cNvSpPr>
          <p:nvPr>
            <p:ph idx="1"/>
          </p:nvPr>
        </p:nvSpPr>
        <p:spPr/>
        <p:txBody>
          <a:bodyPr>
            <a:normAutofit lnSpcReduction="10000"/>
          </a:bodyPr>
          <a:lstStyle/>
          <a:p>
            <a:r>
              <a:rPr lang="en-US" dirty="0"/>
              <a:t>Parts Of Speech (POS) Tagging</a:t>
            </a:r>
          </a:p>
          <a:p>
            <a:pPr lvl="1"/>
            <a:r>
              <a:rPr lang="en-US" dirty="0"/>
              <a:t>E.g., nouns, verbs</a:t>
            </a:r>
          </a:p>
          <a:p>
            <a:r>
              <a:rPr lang="en-US" dirty="0"/>
              <a:t>Phrase and Clause Parsing</a:t>
            </a:r>
          </a:p>
          <a:p>
            <a:pPr lvl="1"/>
            <a:r>
              <a:rPr lang="en-US" dirty="0"/>
              <a:t>Enhances the syntax of a sentence by dividing it into a constituent set of words (or phrases) that logically belong together</a:t>
            </a:r>
          </a:p>
          <a:p>
            <a:r>
              <a:rPr lang="en-US" dirty="0"/>
              <a:t>Stanford-Typed Dependencies</a:t>
            </a:r>
          </a:p>
          <a:p>
            <a:pPr lvl="1"/>
            <a:r>
              <a:rPr lang="en-US" dirty="0"/>
              <a:t>Hierarchical semantic structure for a sentence</a:t>
            </a:r>
          </a:p>
          <a:p>
            <a:r>
              <a:rPr lang="en-US" dirty="0"/>
              <a:t>Named Entity Recognition</a:t>
            </a:r>
          </a:p>
          <a:p>
            <a:pPr lvl="1"/>
            <a:r>
              <a:rPr lang="en-US" dirty="0"/>
              <a:t>E.g., ‘Pandora internet radio’, ‘Google maps’ are names, ‘$5’ refer to a currency amount</a:t>
            </a:r>
          </a:p>
          <a:p>
            <a:pPr lvl="1"/>
            <a:endParaRPr lang="en-US" dirty="0"/>
          </a:p>
          <a:p>
            <a:pPr marL="0" indent="0">
              <a:buNone/>
            </a:pPr>
            <a:endParaRPr lang="en-US" dirty="0"/>
          </a:p>
        </p:txBody>
      </p:sp>
    </p:spTree>
    <p:extLst>
      <p:ext uri="{BB962C8B-B14F-4D97-AF65-F5344CB8AC3E}">
        <p14:creationId xmlns:p14="http://schemas.microsoft.com/office/powerpoint/2010/main" val="7767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WHYPER Design</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Tree>
    <p:extLst>
      <p:ext uri="{BB962C8B-B14F-4D97-AF65-F5344CB8AC3E}">
        <p14:creationId xmlns:p14="http://schemas.microsoft.com/office/powerpoint/2010/main" val="410047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Preprocessor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5181600" y="2057400"/>
            <a:ext cx="17526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2637089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1282</Words>
  <Application>Microsoft Macintosh PowerPoint</Application>
  <PresentationFormat>Widescreen</PresentationFormat>
  <Paragraphs>157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Helvetica</vt:lpstr>
      <vt:lpstr>Office Theme</vt:lpstr>
      <vt:lpstr>WHYPER:  Towards Automating Risk Assessment of Mobile Applications</vt:lpstr>
      <vt:lpstr>Introduction</vt:lpstr>
      <vt:lpstr>Key Contribution</vt:lpstr>
      <vt:lpstr>WHYPER Overview</vt:lpstr>
      <vt:lpstr>Use Cases</vt:lpstr>
      <vt:lpstr>Why Keyword-based Search Doesn’t Work Well</vt:lpstr>
      <vt:lpstr>NLP Preliminaries</vt:lpstr>
      <vt:lpstr>WHYPER Design</vt:lpstr>
      <vt:lpstr>Preprocessor</vt:lpstr>
      <vt:lpstr>Preprocessor</vt:lpstr>
      <vt:lpstr>NLP Parser</vt:lpstr>
      <vt:lpstr>NLP Parser</vt:lpstr>
      <vt:lpstr>Intermediate-Representation Generator</vt:lpstr>
      <vt:lpstr>Intermediate-Representation Generator</vt:lpstr>
      <vt:lpstr>Semantic Engine (SE)</vt:lpstr>
      <vt:lpstr>Match Description with Permission Semantic Graph</vt:lpstr>
      <vt:lpstr>Semantic-Graph Generator</vt:lpstr>
      <vt:lpstr>Semantic-Graph Generator</vt:lpstr>
      <vt:lpstr>Semantic-Graph Generator</vt:lpstr>
      <vt:lpstr>Evaluation</vt:lpstr>
      <vt:lpstr>Statistics of Subject permissions</vt:lpstr>
      <vt:lpstr>Measurement</vt:lpstr>
      <vt:lpstr>RQ1 Results: Effectiveness in Identifying Permission Sentences</vt:lpstr>
      <vt:lpstr>Results RQ2: Comparison to Keyword-based Searching</vt:lpstr>
      <vt:lpstr>Summary</vt:lpstr>
      <vt:lpstr>Discussion</vt:lpstr>
      <vt:lpstr>PowerPoint Presentation</vt:lpstr>
      <vt:lpstr>Suggested Outline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WHYPER:  Towards Automating Risk Assessment of Mobile Applications</dc:title>
  <dc:creator>Simon Ji</dc:creator>
  <cp:lastModifiedBy>Simon Ji</cp:lastModifiedBy>
  <cp:revision>17</cp:revision>
  <dcterms:created xsi:type="dcterms:W3CDTF">2019-06-22T06:47:28Z</dcterms:created>
  <dcterms:modified xsi:type="dcterms:W3CDTF">2019-06-22T09:12:11Z</dcterms:modified>
</cp:coreProperties>
</file>