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9" r:id="rId7"/>
    <p:sldId id="265" r:id="rId8"/>
    <p:sldId id="266" r:id="rId9"/>
    <p:sldId id="268" r:id="rId10"/>
    <p:sldId id="267" r:id="rId11"/>
    <p:sldId id="257" r:id="rId12"/>
    <p:sldId id="258" r:id="rId13"/>
    <p:sldId id="259"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p:cViewPr varScale="1">
        <p:scale>
          <a:sx n="117" d="100"/>
          <a:sy n="117" d="100"/>
        </p:scale>
        <p:origin x="360" y="17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52601"/>
            <a:ext cx="10363200" cy="1470025"/>
          </a:xfrm>
        </p:spPr>
        <p:txBody>
          <a:bodyPr/>
          <a:lstStyle>
            <a:lvl1pPr>
              <a:defRPr>
                <a:solidFill>
                  <a:srgbClr val="C00000"/>
                </a:solidFill>
              </a:defRPr>
            </a:lvl1pPr>
          </a:lstStyle>
          <a:p>
            <a:r>
              <a:rPr lang="en-US" dirty="0"/>
              <a:t>Click to edit Master title style</a:t>
            </a:r>
          </a:p>
        </p:txBody>
      </p:sp>
      <p:sp>
        <p:nvSpPr>
          <p:cNvPr id="3" name="Subtitle 2"/>
          <p:cNvSpPr>
            <a:spLocks noGrp="1"/>
          </p:cNvSpPr>
          <p:nvPr>
            <p:ph type="subTitle" idx="1"/>
          </p:nvPr>
        </p:nvSpPr>
        <p:spPr>
          <a:xfrm>
            <a:off x="1828800" y="3505200"/>
            <a:ext cx="8534400" cy="1752600"/>
          </a:xfrm>
        </p:spPr>
        <p:txBody>
          <a:bodyPr/>
          <a:lstStyle>
            <a:lvl1pPr marL="0" indent="0" algn="ctr">
              <a:buNone/>
              <a:defRPr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a:xfrm>
            <a:off x="4419600" y="6492875"/>
            <a:ext cx="3860800" cy="365125"/>
          </a:xfrm>
        </p:spPr>
        <p:txBody>
          <a:bodyPr/>
          <a:lstStyle/>
          <a:p>
            <a:endParaRPr lang="en-US" dirty="0"/>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
        <p:nvSpPr>
          <p:cNvPr id="8" name="TextBox 7"/>
          <p:cNvSpPr txBox="1"/>
          <p:nvPr userDrawn="1"/>
        </p:nvSpPr>
        <p:spPr>
          <a:xfrm>
            <a:off x="4354512" y="6519446"/>
            <a:ext cx="4826321" cy="338554"/>
          </a:xfrm>
          <a:prstGeom prst="rect">
            <a:avLst/>
          </a:prstGeom>
          <a:noFill/>
        </p:spPr>
        <p:txBody>
          <a:bodyPr wrap="none" rtlCol="0">
            <a:spAutoFit/>
          </a:bodyPr>
          <a:lstStyle/>
          <a:p>
            <a:r>
              <a:rPr lang="en-US" sz="1600" i="1" dirty="0"/>
              <a:t>CS598DM Data</a:t>
            </a:r>
            <a:r>
              <a:rPr lang="en-US" sz="1600" i="1" baseline="0" dirty="0"/>
              <a:t> Mining Capstone </a:t>
            </a:r>
            <a:r>
              <a:rPr lang="en-US" sz="1600" i="1" dirty="0"/>
              <a:t>Seminar Presentation</a:t>
            </a:r>
          </a:p>
        </p:txBody>
      </p:sp>
    </p:spTree>
    <p:extLst>
      <p:ext uri="{BB962C8B-B14F-4D97-AF65-F5344CB8AC3E}">
        <p14:creationId xmlns:p14="http://schemas.microsoft.com/office/powerpoint/2010/main" val="103415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67258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479523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572726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54000" y="1143000"/>
            <a:ext cx="11684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614019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2279067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346427"/>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346427"/>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21056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8714" y="121523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21523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176491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2539128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235344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75200" y="30480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21354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1648734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54000" y="1219140"/>
            <a:ext cx="11684000" cy="4678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368800" y="6492876"/>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347200" y="6492876"/>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AD08FE-21CA-447A-B5E0-10774CCDBD3A}" type="slidenum">
              <a:rPr lang="en-US" smtClean="0"/>
              <a:t>‹#›</a:t>
            </a:fld>
            <a:endParaRPr lang="en-US"/>
          </a:p>
        </p:txBody>
      </p:sp>
      <p:sp>
        <p:nvSpPr>
          <p:cNvPr id="7" name="AutoShape 2"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userDrawn="1"/>
        </p:nvSpPr>
        <p:spPr bwMode="auto">
          <a:xfrm>
            <a:off x="207433" y="-144463"/>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8" name="AutoShape 4"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userDrawn="1"/>
        </p:nvSpPr>
        <p:spPr bwMode="auto">
          <a:xfrm>
            <a:off x="410633" y="793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9" name="AutoShape 6"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userDrawn="1"/>
        </p:nvSpPr>
        <p:spPr bwMode="auto">
          <a:xfrm>
            <a:off x="613833" y="16033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pic>
        <p:nvPicPr>
          <p:cNvPr id="1031" name="Picture 7"/>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90366" y="6553200"/>
            <a:ext cx="2276634" cy="293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11" descr="data:image/jpeg;base64,/9j/4AAQSkZJRgABAQAAAQABAAD/2wCEAAkGBggGDxQIBxETERQUDSEWExUWDRcTEhAWGxwhGRgUFxIcHyogGBkkGRIUHy8mLzMvLiw4ISA9NjQqNTI3LCkBCQoKDgwOGg8PGTIjHyQ1LDI0NSwsNTM0LS80NS4uLDQ1NCk1MCwsLC81LSwpLC8sLyoqLCwsLC8sKSwsLCksKf/AABEIAQAAxQMBIgACEQEDEQH/xAAcAAEBAAMBAQEBAAAAAAAAAAAABgEDBwUIBAL/xABPEAABAwAECAgLBAULBQAAAAAAAQIDBAUGEQcSITQ1UXOyFjFydbGzwtITFyJSVGGRlKKk4RVBgdMUU1VxlRgjMjNCQ4KSoaXjdIOTo8H/xAAZAQEBAQEBAQAAAAAAAAAAAAAABQQDAQL/xAAzEQABAgMDCQgCAwEAAAAAAAAAAQIDBBEVcsEFMjM1UVSBkfASFCExQVJzwhNxIlNh0f/aAAwDAQACEQMRAD8A5mAUtS2Yo1ZwNpMr5EVVVLkxbsiqn3p6ipNTcKVZ+SKtErQwSspEmn9iEnj5k0C04D0Tz5vh7o4D0Tz5vh7pNt+S9y8lKVgTmxOaEWC04D0Tz5vh7o4D0Tz5vh7ot+S9y8lFgTmxOaEWC04D0Tz5vh7o4D0Tz5vh7ot+S9y8lFgTmxOaEWC04D0Tz5vh7o4D0Tz5vh7ot+S9y8lFgTmxOaEWC04D0Tz5vh7o4D0Tz5vh7ot+S9y8lFgTmxOaEWC04D0Tz5vh7o4D0Tz5vh7ot+S9y8lFgTmxOaEWC04D0Tz5vh7o4D0Tz5vh7ot+S9y8lFgTmxOaEWC04D0Tz5vh7o4D0Tz5vh7ot+S9y8lFgTmxOaEWC04D0Tz5vh7o4D0Tz5vh7ot+S9y8lFgTmxOaEWC04D0Tz5vh7o4D0Tz5vh7ot+S9y8lFgTmxOaEWCzWw9DTjfL8PdJ6v6siqmZIIVc5PBo691196qupPUapXKktNP/HCWq+fkpmmslTEqz8kREp+zzQAUiYC2qHRy8iTtESW1Q6OXkSdoh5d0DL7cS9kLTvurgRKOdrX2mcZ2tfafyhkukKqmcZ2tfaMZ2tfaYAFVM4zta+0Yzta+0wAKqZxna19oxna19pgAVUzjO1r7RjO1r7TAAqpnGdrX2jGdrX2mABVTOM7WvtGM7WvtMACqmcZ2tfaMZ2tfaYAFVM4zta+0Yzta+0wAKqZxna19oxna19pgAVU9myTlWltv8x26pstnnKbBvS41WRztuzduqbbZ5ymwb0uITtbJ8f2UvJqlb+B4QALhABbVDo5eRJ2iJLaodHLyJO0Q8u6Bl9uJeyFp33VwIhDJhDJcIIAAAB+2p6lp9fzJQaqjWWRUvuTIjUTjc5y5GtS9Mq+r78h0ur8BTImeGr+nJH5yRMRGt/70nH/AJUOT4zGeanVkJz/ACOTg6/4o7HftOT3mi9weKOx37Tk95ovcOfemHTuzzkAOv8Aijsd+05PeaL3B4o7HftOT3mi9wd6hjuzzkAO00XAhZunIr6JTqRIiLcqsko7kReO69I+PKhu8QdSelUv2wflDvUMd2f/AIcQB2/xB1J6VS/bB+UPEHUnpVL9sH5Q71DHdn/4cQB2/wAQdSelUv2wflHNcIVlaNY6mpVtDfJI1aK2TGkxca9znoqeS1Eu/m0/1Ppkdj1oh8vgOYlVJoAHc4AAAHsWRztuzduqbbZ5ymwb0uNVkc7bs3bqm22ecpsG9LiG7WyfH9lL7dUrfwPCABcIALaodHLyJO0RJbVDo5eRJ2iHl3QMvtxL2QtO+6uBEIZMIZLhBAAAOzWakgwbWf8At1GNdSKS1r0v/tOk/qGL9+I1i46py9ZM1FYK0GE9FrquKTisc5UY+Riyq+5bl8HCitaxiKipku4lyfetJXVDltZZWiyVWivdR4o1cxqXucsLVhlaiJxqnlOu++7JxkZScI6zVJHZmKNWObitdMk1zHRtdjIiImW9bkaqcXH+4nMRy1VvnXkUXdlPBfKh+e2uDSsLFI2kTKyeFzsVJWMxcV33Nexb8W+5blvVF9S3IvsWRwNvtRQ2Vq+lMhSRVxWJRfCrio5W3udjtuW9q5Pu/fxU1apS6DZHwVfq7wro2o1JFVZExpkdC1b8uM1mJkXKly38REWGqa19eskjs1SXwRxv8q+myQx47stzWtRfKuyrkT7sp0SI9zF/lSi+Z8KxqP8ALzKr+T2np7f4f/zD+T2np7f4f/zH88A8J37Q/wB1n/LHAPCd+0P91n/LOf5H+9OuB99hvt65l7g/sUlhqPJQkmSfwlI8JjJD4LF8lrMXFxnX/wBXff6yoJbB9U9f1LR5IbTT+HkdSMZjv0h82KzFamLjORFTymuW71lSZHLVVqtTunkADkGELDBPR5H1VZhyJiKrZKRio7ykyK2JFyZFyK5b/vuT+0esYr1oh45yNSqnWaVTKPQWrNS3sjanG570a1P8S5D59wvVtQa5rP8ASKsljmYlCYxXRvR7cZHyKrcZMl6I5vtI+m0yk1m/9IrCR8z/ADpJFkd+CuvuNRQgy/YXtKpiix0enZRAADWZQAAD2LI523Zu3VNts85TYN6XGqyOdt2bt1TbbPOU2DelxDdrZPj+yl9uqVv4HhAAuEAFtUOjl5EnaIktqh0cvIk7RDy7oGX24l7IWnfdXAiEMmEMlwggAAFTYXCDTrEvcyNvhoHuvkiV2Lc7ix2Oy4rrkRF+5bk4uMukwpWEa/7SZV7v0i/Gxv0GBJcbX4bG4/XfeccBwfLsetTuyO5qUKe3Nv6fbeRvhmpFDGt8cSOxsq5Md7smM+5VTiRERVu41VfHqqv60qJXLVVIkgx7kdiPuR93Fei5FXKt335T8BVYK42yV1REeiL5b1ypflSGRUX96KiKfTmtYxfDwQ8a5z3p4n5fGFar0+kf5m90y631rWXK+nUlMZL23qiYya08nKnrPRwoxsWvZmXJcskN6XZHXsjvv13nQcOsMf2bE7FS9tOajVuytRWPRUTUmRP9Dh2mVb/FPE79l1Hfy8j9WBmu6xr2hTzVrM+ZzaarGueqKqN8HG67InFe5VOgHMsAeYUjnFeqjOmmKKiI9UQ0w1q1FJLChaOSzdWSTUZ2LLKqQxKnG1z773IutrGvcnrRD5uREbkQ6zh+rDGkolXtXiY+VyetVRjF9iSnJzfKtoyu0xzLquoAAajKAAAAAAexZHO27N26pttnnKbBvS41WRztuzduqbbZ5ymwb0uIbtbJ8f2Uvt1St/A8IAFwgAtqh0cvIk7REltUOjl5EnaIeXdAy+3EvZC077q4EQhkwhkuEEAAAAAAFZgo01ROVJ1MhJlZgo01ROVJ1Mhzi5inWFnofowoafl2kO5GdCw66Mj5wZuSHPcKGn5dpDuRnQsOujI+cGbkhi9YZr9HmnAHmFI5xXqozppzLAHmFI5xXqozppnjaRTtDzEOAYbqT4etvB/q6Exvtc9676ECV+Ft+PXVJTU2NP3fzTF7RIFSClIaE6Mv81AAOpy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ZhXara6pV/3rGv/pjT/wCEmVYWYn6JsXPUAA6HMAAAAAA9iyOdt2bt1TbbPOU2Delxqsjnbdm7dU22zzlNg3pcQ3a2T4/spfbqlb+B4QALhABbVDo5eRJ2iJLaodHLyJO0Q8u6Bl9uJeyFp33VwIhDJhDJcIIAAAAAAKzBRpqicqTqZCTKzBRpqicqTqZDnFzFOsLPQ/RhQ0/LtIdyM6Fh10ZHzgzckOe4UNPy7SHcjOhYddGR84M3JDF6wzX6PNOAPMKRzivVRnTTmWAPMKRzivVRnTTPG0inaHmIfO+GOFYa5lct/lwRu+HEyf8AjIo6Rh3oqxVjDSbsklBRv71Y91/+krTm5TgLWGhPjpR6gAHY4gAAAAAHsWRztuzduqbbZ5ymwb0uNVkc7bs3bqm22ecpsG9LiG7WyfH9lL7dUrfwPCABcIALaodHLyJO0RJbVDo5eRJ2iHl3QMvtxL2QtO+6uBEIZMIZLhBAAAAAABWYKNNUTlSdTISZ7thq6o1nayo9Z07G8HG92PitxnIjo3MvxfvuV6Lr4+M5xUqxUQ6Qlo9D18KGn5dpDuRnQsOujI+cGbkhyu3FoKLX1aS1tQEcsayMVuM3Fc9I2tRVxV4r1Yt1/wCNxY4VcIFR2ooUVCqh7nvWkpK5FhexIkRrkucrkS9170yJfxLl4r8nYdWH4GvtJR/ie7gDzCkc4r1UZ005lgDzCkc4r1UZ00yxtIp3h5iHK8PdWrLRqNWLf7ukLG71Nkbff/mhan4nFj6ktjUKWmoE9WZEc+LyFXibI1caNV9WO1t/4ny49j4lWOVFa5rlRzVS5WuRblaqa0VFQ2yjqt7OwyTLfFHGAAbDIAAAAAAexZHO27N26pttnnKbBvS41WRztuzduqbbZ5ymwb0uIbtbJ8f2Uvt1St/A8IAFwgAtqh0cvIk7REltUOjl5EnaIeXdAy+3EvZC077q4EQhkwhkuEEAAAFRg/sQluJ5KM6dIEiiR63Mx3vvVUTFaqpkS7KvrbryeRUlnK2tG5YangfMrU8rFuRrL+LGe5Ual9y3JfeuU91mCu2kS48dEc1U4lSlwNVPxSW84xHpRU7VFO0Ni1qraoWviAo/p0nuze8PEBR/TpPdm94j/Ftb39RN/EYvzh4tre/qJv4jF+cZqu/sQ00b7Cw8QFH9Ok92b3h4gKP6dJ7s3vEf4tre/qJv4jF+cPFtb39RN/EYvzhV39iCjfYdlsJYyOxEElCjldN4SfwiuWNGKi4rWXXIq/q0KUh8E1RVzUFEmo9ftcx7qWrmI6dsq4ng2J/Sa513lNdkLgxPzl8amlvkDkeFbBlSKZI6vqgYr3Oy0iFqeU5U/vY2/e65PKbxrxpet9/XAeserFqh45qOSinyF6tS3L6l1LqUH05aCwFnrTKstY0dvhFT+tYqxy/i9t2N+N6HOLZYG6BUNEmrWgUma6GJX4kjGPxrvux2o1U/flKDJpq+C+BidLKnkpyoAGsygAAHsWRztuzduqbbZ5ymwb0uNVkc7bs3bqm22ecpsG9LiG7WyfH9lL7dUrfwPCABcIALaodHLyJO0RJbVDo5eRJ2iHl3QMvtxL2QtO+6uBEIZMIZLhBAAAPoLArBHFU7JGIiK+kyK5fOVHqxFX/CxqfgXZ8lQVlTqK3wdHnmY2/+iykSMal+VfJRyJxmz7arT0mke+S94wOlXOcq1NzZlqIiUPrEHyd9tVp6TSPfJe8PtqtPSaR75L3j57m7ae95bsPrEHyd9tVp6TSPfJe8PtqtPSaR75L3h3N20d5bsPrEHyd9tVp6TSPfJe8PtqtPSaR75L3h3N20d5bsPrEHyd9tVp6TSPfJe8PtqtPSaR75L3h3N20d5bsPrEmcJWh6b/0jj50+2q09JpHvkveP4lrWsJ2rHNSJ3NVLla6kyOa5NStV1yoepKORa1HeW7D8ygAoGAAAA9iyOdt2bt1TbbPOU2Delxqsjnbdm7dU22zzlNg3pcQ3a2T4/spfbqlb+B4QALhABbVDo5eRJ2iJLaodHLyJO0Q8u6Bl9uJeyFp33VwIhDJhDJcIIAAAAAAAAAAAAAAAAAAAAAAAAAAB7Fkc7bs3bqm22ecpsG9LjVZHO27N26pttnnKbBvS4hu1snx/ZS+3VK38DwgAXCAC4s0+B1DbFK5qX46KmOiLcqqnQpDmLkMM/JpOQkhq7s0VFr+q/wDShITvc4ixOzWqULjg3Uev5n6jg3Uev5n6kPcguQw2ZMb0/ribr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hVRVVXvSkUZyI5EVMs6KmVLlyXk7bB7ZKSisVFTwKZUVFTjXUeFcgOsrkx0GP+d8VXrSnjs89pymsptjQPwMhIxK18DIAK5GP/9k="/>
          <p:cNvSpPr>
            <a:spLocks noChangeAspect="1" noChangeArrowheads="1"/>
          </p:cNvSpPr>
          <p:nvPr userDrawn="1"/>
        </p:nvSpPr>
        <p:spPr bwMode="auto">
          <a:xfrm>
            <a:off x="817033" y="31273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pic>
        <p:nvPicPr>
          <p:cNvPr id="1039" name="Picture 15" descr="C:\Users\zhai\Pictures\uiuc-logo-20.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234" y="6564478"/>
            <a:ext cx="300567" cy="2935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zhai\Pictures\timan-newlogo-40.pn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545538" y="6492082"/>
            <a:ext cx="1010463" cy="36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018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rgbClr val="C0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WHYPER:</a:t>
            </a:r>
            <a:br>
              <a:rPr lang="en-US" dirty="0"/>
            </a:br>
            <a:r>
              <a:rPr lang="en-US" dirty="0"/>
              <a:t> Towards Automating Risk Assessment of Mobile Applications</a:t>
            </a:r>
          </a:p>
        </p:txBody>
      </p:sp>
      <p:sp>
        <p:nvSpPr>
          <p:cNvPr id="3" name="Subtitle 2"/>
          <p:cNvSpPr>
            <a:spLocks noGrp="1"/>
          </p:cNvSpPr>
          <p:nvPr>
            <p:ph type="subTitle" idx="1"/>
          </p:nvPr>
        </p:nvSpPr>
        <p:spPr/>
        <p:txBody>
          <a:bodyPr/>
          <a:lstStyle/>
          <a:p>
            <a:r>
              <a:rPr lang="en-US" dirty="0"/>
              <a:t>Presented by:  </a:t>
            </a:r>
            <a:r>
              <a:rPr lang="en-US" dirty="0" err="1"/>
              <a:t>Xiaoming</a:t>
            </a:r>
            <a:r>
              <a:rPr lang="en-US" dirty="0"/>
              <a:t> Ji</a:t>
            </a:r>
          </a:p>
          <a:p>
            <a:r>
              <a:rPr lang="en-US" dirty="0"/>
              <a:t>University of Illinois at Urbana-Champaign</a:t>
            </a:r>
          </a:p>
        </p:txBody>
      </p:sp>
    </p:spTree>
    <p:extLst>
      <p:ext uri="{BB962C8B-B14F-4D97-AF65-F5344CB8AC3E}">
        <p14:creationId xmlns:p14="http://schemas.microsoft.com/office/powerpoint/2010/main" val="276488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0D29A-4081-ED47-A9BC-67CAE23D1870}"/>
              </a:ext>
            </a:extLst>
          </p:cNvPr>
          <p:cNvSpPr>
            <a:spLocks noGrp="1"/>
          </p:cNvSpPr>
          <p:nvPr>
            <p:ph type="title"/>
          </p:nvPr>
        </p:nvSpPr>
        <p:spPr/>
        <p:txBody>
          <a:bodyPr/>
          <a:lstStyle/>
          <a:p>
            <a:r>
              <a:rPr lang="en-US" dirty="0"/>
              <a:t>Thought</a:t>
            </a:r>
          </a:p>
        </p:txBody>
      </p:sp>
      <p:sp>
        <p:nvSpPr>
          <p:cNvPr id="3" name="Content Placeholder 2">
            <a:extLst>
              <a:ext uri="{FF2B5EF4-FFF2-40B4-BE49-F238E27FC236}">
                <a16:creationId xmlns:a16="http://schemas.microsoft.com/office/drawing/2014/main" id="{820644FF-B465-2C47-8F5A-2545DA9FFD32}"/>
              </a:ext>
            </a:extLst>
          </p:cNvPr>
          <p:cNvSpPr>
            <a:spLocks noGrp="1"/>
          </p:cNvSpPr>
          <p:nvPr>
            <p:ph idx="1"/>
          </p:nvPr>
        </p:nvSpPr>
        <p:spPr/>
        <p:txBody>
          <a:bodyPr/>
          <a:lstStyle/>
          <a:p>
            <a:r>
              <a:rPr lang="en-US" dirty="0"/>
              <a:t>Globalization Improvement</a:t>
            </a:r>
          </a:p>
          <a:p>
            <a:r>
              <a:rPr lang="en-US" dirty="0"/>
              <a:t>Other permission support?</a:t>
            </a:r>
          </a:p>
          <a:p>
            <a:r>
              <a:rPr lang="en-US" dirty="0"/>
              <a:t>Derive software requirement from document</a:t>
            </a:r>
          </a:p>
        </p:txBody>
      </p:sp>
    </p:spTree>
    <p:extLst>
      <p:ext uri="{BB962C8B-B14F-4D97-AF65-F5344CB8AC3E}">
        <p14:creationId xmlns:p14="http://schemas.microsoft.com/office/powerpoint/2010/main" val="2861166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Suggested Outline </a:t>
            </a:r>
          </a:p>
        </p:txBody>
      </p:sp>
      <p:sp>
        <p:nvSpPr>
          <p:cNvPr id="3" name="Content Placeholder 2"/>
          <p:cNvSpPr>
            <a:spLocks noGrp="1"/>
          </p:cNvSpPr>
          <p:nvPr>
            <p:ph idx="1"/>
          </p:nvPr>
        </p:nvSpPr>
        <p:spPr>
          <a:xfrm>
            <a:off x="254000" y="1143000"/>
            <a:ext cx="11684000" cy="5334000"/>
          </a:xfrm>
        </p:spPr>
        <p:txBody>
          <a:bodyPr>
            <a:normAutofit fontScale="77500" lnSpcReduction="20000"/>
          </a:bodyPr>
          <a:lstStyle/>
          <a:p>
            <a:r>
              <a:rPr lang="en-US" dirty="0"/>
              <a:t>Start with an explanation of the problem and motivation </a:t>
            </a:r>
          </a:p>
          <a:p>
            <a:pPr lvl="1"/>
            <a:r>
              <a:rPr lang="en-US" dirty="0"/>
              <a:t>What’s the problem/task? Why is it interesting/important? </a:t>
            </a:r>
          </a:p>
          <a:p>
            <a:r>
              <a:rPr lang="en-US" dirty="0"/>
              <a:t>A brief summary of the contribution of the paper or main ideas of the paper</a:t>
            </a:r>
          </a:p>
          <a:p>
            <a:r>
              <a:rPr lang="en-US" dirty="0"/>
              <a:t>Roughly follow the structure of the paper itself with focus on </a:t>
            </a:r>
          </a:p>
          <a:p>
            <a:pPr lvl="1"/>
            <a:r>
              <a:rPr lang="en-US" dirty="0"/>
              <a:t>High-level ideas and intuitive explanation </a:t>
            </a:r>
          </a:p>
          <a:p>
            <a:pPr lvl="1"/>
            <a:r>
              <a:rPr lang="en-US" dirty="0"/>
              <a:t>Some technical details, but not a lot; focus on the main ideas and technical approaches</a:t>
            </a:r>
          </a:p>
          <a:p>
            <a:pPr lvl="1"/>
            <a:r>
              <a:rPr lang="en-US" dirty="0"/>
              <a:t>Try to balance the completeness in the coverage of all the content and the highlighting of the major findings/conclusions by giving a relatively complete high-level coverage and selectively going in depth on only a few most interesting points from your perspective</a:t>
            </a:r>
          </a:p>
          <a:p>
            <a:r>
              <a:rPr lang="en-US" dirty="0"/>
              <a:t>Try to use an example, an illustration, or a diagram to help explain things; avoid using a lot of small font text on a slide. </a:t>
            </a:r>
          </a:p>
          <a:p>
            <a:r>
              <a:rPr lang="en-US" dirty="0"/>
              <a:t>At the end, include a one-slide summary of the most important take-away messages from this paper, and one slide to list any of your thoughts on any or all of the following: 1) any criticism of the paper (where can be done better), 2) any disagreement with the authors, 3) any new idea inspired by the paper for either further research or development of a useful tool for people to use. </a:t>
            </a:r>
          </a:p>
          <a:p>
            <a:pPr lvl="1"/>
            <a:endParaRPr lang="en-US" dirty="0"/>
          </a:p>
        </p:txBody>
      </p:sp>
    </p:spTree>
    <p:extLst>
      <p:ext uri="{BB962C8B-B14F-4D97-AF65-F5344CB8AC3E}">
        <p14:creationId xmlns:p14="http://schemas.microsoft.com/office/powerpoint/2010/main" val="500646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a:t>
            </a:r>
          </a:p>
        </p:txBody>
      </p:sp>
      <p:sp>
        <p:nvSpPr>
          <p:cNvPr id="3" name="Content Placeholder 2"/>
          <p:cNvSpPr>
            <a:spLocks noGrp="1"/>
          </p:cNvSpPr>
          <p:nvPr>
            <p:ph idx="1"/>
          </p:nvPr>
        </p:nvSpPr>
        <p:spPr/>
        <p:txBody>
          <a:bodyPr/>
          <a:lstStyle/>
          <a:p>
            <a:r>
              <a:rPr lang="en-US" dirty="0"/>
              <a:t>You have complete freedom in designing the slides, so feel free to do whatever you like</a:t>
            </a:r>
          </a:p>
          <a:p>
            <a:r>
              <a:rPr lang="en-US" dirty="0"/>
              <a:t>This slide can also be a template for a slide with a bullet list </a:t>
            </a:r>
          </a:p>
          <a:p>
            <a:r>
              <a:rPr lang="en-US" dirty="0"/>
              <a:t>The following slides provide some alternative formats</a:t>
            </a:r>
          </a:p>
          <a:p>
            <a:r>
              <a:rPr lang="en-US" dirty="0"/>
              <a:t>You can right click on the margin of a slide (while editing it) to choose from a wide range of different formats by using the “Layout” item available on the menu  that you will see after right clicking. </a:t>
            </a:r>
          </a:p>
        </p:txBody>
      </p:sp>
    </p:spTree>
    <p:extLst>
      <p:ext uri="{BB962C8B-B14F-4D97-AF65-F5344CB8AC3E}">
        <p14:creationId xmlns:p14="http://schemas.microsoft.com/office/powerpoint/2010/main" val="1606583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This slide is an example of a slide to illustrate something with a big picture/diagram</a:t>
            </a:r>
          </a:p>
        </p:txBody>
      </p:sp>
      <p:sp>
        <p:nvSpPr>
          <p:cNvPr id="2" name="TextBox 1"/>
          <p:cNvSpPr txBox="1"/>
          <p:nvPr/>
        </p:nvSpPr>
        <p:spPr>
          <a:xfrm>
            <a:off x="1524000" y="2971800"/>
            <a:ext cx="8478539" cy="1077218"/>
          </a:xfrm>
          <a:prstGeom prst="rect">
            <a:avLst/>
          </a:prstGeom>
          <a:noFill/>
        </p:spPr>
        <p:txBody>
          <a:bodyPr wrap="none" rtlCol="0">
            <a:spAutoFit/>
          </a:bodyPr>
          <a:lstStyle/>
          <a:p>
            <a:r>
              <a:rPr lang="en-US" sz="3200" b="1" dirty="0"/>
              <a:t>Your picture/diagram can occupy the whole slide</a:t>
            </a:r>
          </a:p>
          <a:p>
            <a:r>
              <a:rPr lang="en-US" sz="3200" b="1" dirty="0"/>
              <a:t>(delete this sentence of course)</a:t>
            </a:r>
          </a:p>
        </p:txBody>
      </p:sp>
    </p:spTree>
    <p:extLst>
      <p:ext uri="{BB962C8B-B14F-4D97-AF65-F5344CB8AC3E}">
        <p14:creationId xmlns:p14="http://schemas.microsoft.com/office/powerpoint/2010/main" val="15146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This slide is an example of two-column presentation</a:t>
            </a:r>
          </a:p>
        </p:txBody>
      </p:sp>
      <p:sp>
        <p:nvSpPr>
          <p:cNvPr id="4" name="Content Placeholder 3"/>
          <p:cNvSpPr>
            <a:spLocks noGrp="1"/>
          </p:cNvSpPr>
          <p:nvPr>
            <p:ph sz="half" idx="1"/>
          </p:nvPr>
        </p:nvSpPr>
        <p:spPr/>
        <p:txBody>
          <a:bodyPr/>
          <a:lstStyle/>
          <a:p>
            <a:r>
              <a:rPr lang="en-US" dirty="0"/>
              <a:t>Column1</a:t>
            </a:r>
          </a:p>
        </p:txBody>
      </p:sp>
      <p:sp>
        <p:nvSpPr>
          <p:cNvPr id="5" name="Content Placeholder 4"/>
          <p:cNvSpPr>
            <a:spLocks noGrp="1"/>
          </p:cNvSpPr>
          <p:nvPr>
            <p:ph sz="half" idx="2"/>
          </p:nvPr>
        </p:nvSpPr>
        <p:spPr/>
        <p:txBody>
          <a:bodyPr/>
          <a:lstStyle/>
          <a:p>
            <a:r>
              <a:rPr lang="en-US"/>
              <a:t>Column2</a:t>
            </a:r>
          </a:p>
        </p:txBody>
      </p:sp>
    </p:spTree>
    <p:extLst>
      <p:ext uri="{BB962C8B-B14F-4D97-AF65-F5344CB8AC3E}">
        <p14:creationId xmlns:p14="http://schemas.microsoft.com/office/powerpoint/2010/main" val="370610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A4E26-2747-F54E-9B96-6C57E867804B}"/>
              </a:ext>
            </a:extLst>
          </p:cNvPr>
          <p:cNvSpPr>
            <a:spLocks noGrp="1"/>
          </p:cNvSpPr>
          <p:nvPr>
            <p:ph type="title"/>
          </p:nvPr>
        </p:nvSpPr>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36AD8579-DA2D-CD4C-9B9B-CE3C6056D0E6}"/>
              </a:ext>
            </a:extLst>
          </p:cNvPr>
          <p:cNvSpPr>
            <a:spLocks noGrp="1"/>
          </p:cNvSpPr>
          <p:nvPr>
            <p:ph idx="1"/>
          </p:nvPr>
        </p:nvSpPr>
        <p:spPr/>
        <p:txBody>
          <a:bodyPr>
            <a:normAutofit/>
          </a:bodyPr>
          <a:lstStyle/>
          <a:p>
            <a:r>
              <a:rPr lang="en-US" dirty="0"/>
              <a:t>App Markets Security Challenge</a:t>
            </a:r>
          </a:p>
          <a:p>
            <a:pPr lvl="1"/>
            <a:r>
              <a:rPr lang="en-US" dirty="0"/>
              <a:t>The app is not malware</a:t>
            </a:r>
          </a:p>
          <a:p>
            <a:pPr lvl="1"/>
            <a:r>
              <a:rPr lang="en-US" dirty="0"/>
              <a:t>The app doesn't ask permission not necessarily per it’s expected behaviors</a:t>
            </a:r>
          </a:p>
          <a:p>
            <a:r>
              <a:rPr lang="en-US" dirty="0"/>
              <a:t>Previous Solution</a:t>
            </a:r>
          </a:p>
          <a:p>
            <a:pPr lvl="1"/>
            <a:r>
              <a:rPr lang="en-US" dirty="0"/>
              <a:t>Apple App Store</a:t>
            </a:r>
            <a:r>
              <a:rPr lang="en-US"/>
              <a:t>: manual </a:t>
            </a:r>
            <a:r>
              <a:rPr lang="en-US" dirty="0"/>
              <a:t>review process</a:t>
            </a:r>
          </a:p>
          <a:p>
            <a:pPr lvl="1"/>
            <a:r>
              <a:rPr lang="en-US" dirty="0"/>
              <a:t>Google Play: Bouncer provides static and dynamic malware analysis</a:t>
            </a:r>
          </a:p>
          <a:p>
            <a:r>
              <a:rPr lang="en-US" dirty="0"/>
              <a:t>The Problem</a:t>
            </a:r>
          </a:p>
          <a:p>
            <a:pPr lvl="1"/>
            <a:endParaRPr lang="en-US" dirty="0"/>
          </a:p>
        </p:txBody>
      </p:sp>
    </p:spTree>
    <p:extLst>
      <p:ext uri="{BB962C8B-B14F-4D97-AF65-F5344CB8AC3E}">
        <p14:creationId xmlns:p14="http://schemas.microsoft.com/office/powerpoint/2010/main" val="337752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C47F-EB5E-A343-B315-D3AF5BAE6F0D}"/>
              </a:ext>
            </a:extLst>
          </p:cNvPr>
          <p:cNvSpPr>
            <a:spLocks noGrp="1"/>
          </p:cNvSpPr>
          <p:nvPr>
            <p:ph type="title"/>
          </p:nvPr>
        </p:nvSpPr>
        <p:spPr/>
        <p:txBody>
          <a:bodyPr/>
          <a:lstStyle/>
          <a:p>
            <a:r>
              <a:rPr lang="en-US" dirty="0"/>
              <a:t>Key Contribution</a:t>
            </a:r>
          </a:p>
        </p:txBody>
      </p:sp>
      <p:sp>
        <p:nvSpPr>
          <p:cNvPr id="3" name="Content Placeholder 2">
            <a:extLst>
              <a:ext uri="{FF2B5EF4-FFF2-40B4-BE49-F238E27FC236}">
                <a16:creationId xmlns:a16="http://schemas.microsoft.com/office/drawing/2014/main" id="{30166BF8-5A3B-264C-93EA-245F28413FC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7971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FA060-07B7-7F44-A18F-DDB91EE3DD2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AFBDC33-6521-D441-996B-F8A9224AAD5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9535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C770-D816-654C-B7FD-0611716C5A8B}"/>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1EF37C93-990D-3F45-A8A9-11BFD54EBB7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0047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01FD-3AB9-884A-9EAA-02CF93123916}"/>
              </a:ext>
            </a:extLst>
          </p:cNvPr>
          <p:cNvSpPr>
            <a:spLocks noGrp="1"/>
          </p:cNvSpPr>
          <p:nvPr>
            <p:ph type="title"/>
          </p:nvPr>
        </p:nvSpPr>
        <p:spPr/>
        <p:txBody>
          <a:bodyPr/>
          <a:lstStyle/>
          <a:p>
            <a:r>
              <a:rPr lang="en-US" altLang="zh-CN" dirty="0"/>
              <a:t>DEMO</a:t>
            </a:r>
            <a:endParaRPr lang="en-US" dirty="0"/>
          </a:p>
        </p:txBody>
      </p:sp>
      <p:sp>
        <p:nvSpPr>
          <p:cNvPr id="3" name="Content Placeholder 2">
            <a:extLst>
              <a:ext uri="{FF2B5EF4-FFF2-40B4-BE49-F238E27FC236}">
                <a16:creationId xmlns:a16="http://schemas.microsoft.com/office/drawing/2014/main" id="{B9B0FEA0-1ECD-254B-8625-C5769AA0AF0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96400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F020-026A-C64A-BFDC-BE57E647387E}"/>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9C237961-505B-3C42-948E-94BFE3109B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6105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B65C-62F2-9D4F-BB5F-D4316711C0EC}"/>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22829ADD-D24B-9145-92C3-279A729276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32642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0143-2594-314B-9CF1-9DD95C8732E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777BABF-470A-8B40-92EF-8F701765716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00033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TotalTime>
  <Words>425</Words>
  <Application>Microsoft Macintosh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WHYPER:  Towards Automating Risk Assessment of Mobile Applications</vt:lpstr>
      <vt:lpstr>Introduction</vt:lpstr>
      <vt:lpstr>Key Contribution</vt:lpstr>
      <vt:lpstr>Overview</vt:lpstr>
      <vt:lpstr>Design</vt:lpstr>
      <vt:lpstr>DEMO</vt:lpstr>
      <vt:lpstr>Evaluation</vt:lpstr>
      <vt:lpstr>Future Work</vt:lpstr>
      <vt:lpstr>Summary</vt:lpstr>
      <vt:lpstr>Thought</vt:lpstr>
      <vt:lpstr>Suggested Outline </vt:lpstr>
      <vt:lpstr>Format </vt:lpstr>
      <vt:lpstr>This slide is an example of a slide to illustrate something with a big picture/diagram</vt:lpstr>
      <vt:lpstr>This slide is an example of two-column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zhai</dc:creator>
  <cp:lastModifiedBy>Simon Ji</cp:lastModifiedBy>
  <cp:revision>20</cp:revision>
  <dcterms:created xsi:type="dcterms:W3CDTF">2013-09-17T19:36:26Z</dcterms:created>
  <dcterms:modified xsi:type="dcterms:W3CDTF">2019-06-21T10:12:57Z</dcterms:modified>
</cp:coreProperties>
</file>