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47ad149f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7ad149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4adbd8e1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adbd8e1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does it look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the blockhash that we arrange into this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And notice as new leaves are added, </a:t>
            </a:r>
            <a:r>
              <a:rPr b="1" lang="en"/>
              <a:t>none</a:t>
            </a:r>
            <a:r>
              <a:rPr lang="en"/>
              <a:t> of the previous nodes ever change - which means none of the proofs will have to change, that’s a very useful property for 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93354d3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93354d3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 little about how this is written in code. (The tree nodes have indices and if I want to find leaf ...8 I can apply a simple </a:t>
            </a:r>
            <a:r>
              <a:rPr lang="en"/>
              <a:t>algorithm</a:t>
            </a:r>
            <a:r>
              <a:rPr lang="en"/>
              <a:t> to 7 to get its position in the tree which is 15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the proofs look like. A proof is just a collection of tree nodes along with their index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some optimizations…(skip)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written Golang and Javascript </a:t>
            </a:r>
            <a:r>
              <a:rPr lang="en"/>
              <a:t>implementation</a:t>
            </a:r>
            <a:r>
              <a:rPr lang="en"/>
              <a:t> of this. Looking for someone to do a rust implimentation so we can drop this into Parity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4adbd8e1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adbd8e1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we are trying to prove that everything was </a:t>
            </a:r>
            <a:r>
              <a:rPr lang="en"/>
              <a:t>committed</a:t>
            </a:r>
            <a:r>
              <a:rPr lang="en"/>
              <a:t> to exactly in place. And because of that property that nodes are never updated only added, these 3 proofs (up here) actually contain all of the nodes needed for the 3 more </a:t>
            </a:r>
            <a:r>
              <a:rPr lang="en"/>
              <a:t>recursive</a:t>
            </a:r>
            <a:r>
              <a:rPr lang="en"/>
              <a:t> ones (down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do we change with Ethereum Classic?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203662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203662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still havent talked about the actual protocol yet - how these structures get used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62036620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2036620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Benedict did a 30 minutes talk on just this part. I have about 10 minutes left. I really suggest you watch that if you want the exact details, it’s great. I link to it in the last slide. I’m going to give the general idea.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a:t>
            </a:r>
            <a:r>
              <a:rPr lang="en"/>
              <a:t>pseudo randomly request a sample of just a few headers and proofs of their exact placement.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request enough of these headers (about 600) we can know with a cryptographic level of certainty, how much work has gone into this chian.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Instead of requesting random block number, we can use the latest blockhash for randomness. This makes the proof non-interactive. The proof is thus self-contained. Can be sent to anyone, they don’t have to “trust” the randomness picked by anyone else.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Normally using the blockhash as randomness is insecure. - but this is a really cool part -  The blockhash can be manipulated, </a:t>
            </a:r>
            <a:r>
              <a:rPr b="1" lang="en"/>
              <a:t>but only by doing extra work</a:t>
            </a:r>
            <a:r>
              <a:rPr lang="en"/>
              <a:t>. </a:t>
            </a:r>
            <a:r>
              <a:rPr lang="en">
                <a:solidFill>
                  <a:schemeClr val="dk1"/>
                </a:solidFill>
              </a:rPr>
              <a:t>And here our only goal is to determine how much work was done. So the problem actually cancels itself out.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the end we have a single proof about 500kb that proves the total work of the chain, and it can be reused indefinitely to prove any other data in the blockchain (even including historic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62036620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2036620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means that even in the lazy case you still want to use infura, you can verify that data. </a:t>
            </a:r>
            <a:endParaRPr/>
          </a:p>
          <a:p>
            <a:pPr indent="0" lvl="0" marL="0" rtl="0" algn="l">
              <a:spcBef>
                <a:spcPts val="0"/>
              </a:spcBef>
              <a:spcAft>
                <a:spcPts val="0"/>
              </a:spcAft>
              <a:buNone/>
            </a:pPr>
            <a:r>
              <a:rPr lang="en"/>
              <a:t>And, this is something happen in the background. </a:t>
            </a:r>
            <a:endParaRPr/>
          </a:p>
          <a:p>
            <a:pPr indent="0" lvl="0" marL="0" rtl="0" algn="l">
              <a:spcBef>
                <a:spcPts val="0"/>
              </a:spcBef>
              <a:spcAft>
                <a:spcPts val="0"/>
              </a:spcAft>
              <a:buNone/>
            </a:pPr>
            <a:r>
              <a:rPr lang="en"/>
              <a:t>Users don’t need to know this is even happening.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bitcoin has these checkpoints. I can’t stress enough that when you are able to prove work succinctly in 1 step, you remove all these spam issues where other nodes can use up your resources before you know if they are being legit.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proofs are finally small enough to run a bridge. </a:t>
            </a:r>
            <a:endParaRPr/>
          </a:p>
          <a:p>
            <a:pPr indent="0" lvl="0" marL="0" rtl="0" algn="l">
              <a:spcBef>
                <a:spcPts val="0"/>
              </a:spcBef>
              <a:spcAft>
                <a:spcPts val="0"/>
              </a:spcAft>
              <a:buNone/>
            </a:pPr>
            <a:r>
              <a:rPr lang="en"/>
              <a:t>We no longer need to relay headers! (users relay only the header they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awareness of historic blockhashes/state-data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20366209e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20366209e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54adbd8e1e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4adbd8e1e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47ad149f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7ad149f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a:t>
            </a:r>
            <a:endParaRPr/>
          </a:p>
          <a:p>
            <a:pPr indent="0" lvl="0" marL="0" rtl="0" algn="l">
              <a:spcBef>
                <a:spcPts val="0"/>
              </a:spcBef>
              <a:spcAft>
                <a:spcPts val="0"/>
              </a:spcAft>
              <a:buNone/>
            </a:pPr>
            <a:r>
              <a:rPr lang="en"/>
              <a:t>When satoshi made the bitcoin whitepaper he included the tx merkle tree as a way for some users to interact with the system without storing the entire blockchain.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Opening Question</a:t>
            </a:r>
            <a:endParaRPr/>
          </a:p>
          <a:p>
            <a:pPr indent="0" lvl="0" marL="0" rtl="0" algn="l">
              <a:spcBef>
                <a:spcPts val="0"/>
              </a:spcBef>
              <a:spcAft>
                <a:spcPts val="0"/>
              </a:spcAft>
              <a:buClr>
                <a:schemeClr val="dk1"/>
              </a:buClr>
              <a:buSzPts val="1100"/>
              <a:buFont typeface="Arial"/>
              <a:buNone/>
            </a:pPr>
            <a:r>
              <a:rPr lang="en"/>
              <a:t>These methods </a:t>
            </a:r>
            <a:r>
              <a:rPr lang="en"/>
              <a:t>haven't</a:t>
            </a:r>
            <a:r>
              <a:rPr lang="en"/>
              <a:t> really taken off. I’m going explain why that is. And I’m going to propose FlyClient as the solution to the current problems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4adbd8e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4adbd8e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 description how it works</a:t>
            </a:r>
            <a:endParaRPr/>
          </a:p>
          <a:p>
            <a:pPr indent="0" lvl="0" marL="0" rtl="0" algn="l">
              <a:spcBef>
                <a:spcPts val="0"/>
              </a:spcBef>
              <a:spcAft>
                <a:spcPts val="0"/>
              </a:spcAft>
              <a:buClr>
                <a:schemeClr val="dk1"/>
              </a:buClr>
              <a:buSzPts val="1100"/>
              <a:buFont typeface="Arial"/>
              <a:buNone/>
            </a:pPr>
            <a:r>
              <a:rPr lang="en"/>
              <a:t>emphasis that you only can prove AGAINST a root. People forget to solve HOW to trust the root.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How is that done?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4adbd8e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adbd8e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pretty much all of blockchains (before flyclient) this is how you come to trust a blockhash: You embed a root in each blockheader, and the headers are verified in a totally different way with a totally different level of security.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Ethereum its a little more complicated, because there are a few trees. But it works the same way. A storage variable is inside of tree a tree and the root of that tree is embedded in another tree, and that’s embedded in a blockheader.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you chain the proofs all together with the same result - and the same exact issue: The final root is in a blockheader and we need to download ALL those headers to validate the proof of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headers on ETH/ETC are particulalry bad, because we have so many blocks. More than Bitcoin. How bad? Here are the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header is more than 6 orders of magnitude larger than the storage proof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limits the way we have to design surrounding software: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47ad149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47ad149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What can the current </a:t>
            </a:r>
            <a:r>
              <a:rPr b="1" lang="en"/>
              <a:t>architecture</a:t>
            </a:r>
            <a:r>
              <a:rPr lang="en"/>
              <a:t> achieve? This is bread wallet. See how its loading (loading)? You have to give them credit: They’re actually downloading all the headers here and doing the SPV proofs. but...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This</a:t>
            </a:r>
            <a:r>
              <a:rPr lang="en">
                <a:solidFill>
                  <a:schemeClr val="dk1"/>
                </a:solidFill>
              </a:rPr>
              <a:t> is why no one is using merkle proofs and no one is validating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FlyClient can enable a replacement for this process - with the same security, in 2 seconds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Instead? The Super vigalant will run a full Bitcoin Ethereum node? almost no one runs full or archive ethereum  nodes. What do they do? They use Infura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come back to the question at the end to answer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Leading Q: A while back I started thinking about how you could prove the work without needing</a:t>
            </a:r>
            <a:r>
              <a:rPr b="1" lang="en"/>
              <a:t> all</a:t>
            </a:r>
            <a:r>
              <a:rPr lang="en"/>
              <a:t>  the headers.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4adbd8e1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adbd8e1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cant prove if they point to eachother. (that they commit to all previous ones).</a:t>
            </a:r>
            <a:endParaRPr/>
          </a:p>
          <a:p>
            <a:pPr indent="0" lvl="0" marL="0" rtl="0" algn="l">
              <a:spcBef>
                <a:spcPts val="0"/>
              </a:spcBef>
              <a:spcAft>
                <a:spcPts val="0"/>
              </a:spcAft>
              <a:buNone/>
            </a:pPr>
            <a:r>
              <a:rPr lang="en"/>
              <a:t>-next</a:t>
            </a:r>
            <a:endParaRPr/>
          </a:p>
          <a:p>
            <a:pPr indent="0" lvl="0" marL="0" rtl="0" algn="l">
              <a:spcBef>
                <a:spcPts val="0"/>
              </a:spcBef>
              <a:spcAft>
                <a:spcPts val="0"/>
              </a:spcAft>
              <a:buNone/>
            </a:pPr>
            <a:r>
              <a:rPr lang="en"/>
              <a:t>That means the person giving the proof can just make the ones requested for </a:t>
            </a:r>
            <a:r>
              <a:rPr b="1" lang="en"/>
              <a:t>After</a:t>
            </a:r>
            <a:r>
              <a:rPr lang="en"/>
              <a:t> they’re requested.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they only need to do the sum of the work of the </a:t>
            </a:r>
            <a:r>
              <a:rPr b="1" lang="en"/>
              <a:t>individual</a:t>
            </a:r>
            <a:r>
              <a:rPr lang="en"/>
              <a:t> requested blocks.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4adbd8e1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adbd8e1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 seems obvious that you would want to put them in some sort of merkle tree, but that’s not so trivial so we can have small proofs from each block to any block before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you would need to verify it recursively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adbd8e1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adbd8e1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problem with this regular merkle tree is that there is too much updating of nodes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opentimestamps/opentimestamps-server/blob/master/doc/merkle-mountain-range.md" TargetMode="External"/><Relationship Id="rId4" Type="http://schemas.openxmlformats.org/officeDocument/2006/relationships/hyperlink" Target="https://github.com/proofchains/python-proofmarshal/blob/master/proofmarshal/mmr.py" TargetMode="External"/><Relationship Id="rId10" Type="http://schemas.openxmlformats.org/officeDocument/2006/relationships/hyperlink" Target="https://docs.google.com/presentation/d/1EQJQH_2enQhOT19viLqS9Vswbl0KNRtUuZTGYIPLRzY/edit#slide=id.g620366209e_0_21" TargetMode="External"/><Relationship Id="rId9" Type="http://schemas.openxmlformats.org/officeDocument/2006/relationships/hyperlink" Target="https://github.com/etclabscore/ECIPs/pull/11" TargetMode="External"/><Relationship Id="rId5" Type="http://schemas.openxmlformats.org/officeDocument/2006/relationships/hyperlink" Target="https://github.com/mimblewimble/grin/blob/master/doc/mmr.md" TargetMode="External"/><Relationship Id="rId6" Type="http://schemas.openxmlformats.org/officeDocument/2006/relationships/hyperlink" Target="https://scalingbitcoin.org/stanford2017/Day1/flyclientscalingbitcoin.pptx.pdf" TargetMode="External"/><Relationship Id="rId7" Type="http://schemas.openxmlformats.org/officeDocument/2006/relationships/hyperlink" Target="https://www.youtube.com/watch?v=BPNs9EVxWrA&amp;t=8375" TargetMode="External"/><Relationship Id="rId8" Type="http://schemas.openxmlformats.org/officeDocument/2006/relationships/hyperlink" Target="https://eprint.iacr.org/2019/22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drive.google.com/file/d/1d4EbFROQQRigRv4oCHYppPiuMlmrkYud/view" TargetMode="External"/><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098850" y="445025"/>
            <a:ext cx="494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FlyClient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MerkleMountainRanges</a:t>
            </a:r>
            <a:endParaRPr/>
          </a:p>
        </p:txBody>
      </p:sp>
      <p:pic>
        <p:nvPicPr>
          <p:cNvPr id="55" name="Google Shape;55;p13"/>
          <p:cNvPicPr preferRelativeResize="0"/>
          <p:nvPr/>
        </p:nvPicPr>
        <p:blipFill>
          <a:blip r:embed="rId3">
            <a:alphaModFix/>
          </a:blip>
          <a:stretch>
            <a:fillRect/>
          </a:stretch>
        </p:blipFill>
        <p:spPr>
          <a:xfrm>
            <a:off x="1052513" y="2443163"/>
            <a:ext cx="7038975" cy="20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Merkle Mountain Ranges</a:t>
            </a:r>
            <a:endParaRPr/>
          </a:p>
        </p:txBody>
      </p:sp>
      <p:sp>
        <p:nvSpPr>
          <p:cNvPr id="201" name="Google Shape;201;p22"/>
          <p:cNvSpPr txBox="1"/>
          <p:nvPr/>
        </p:nvSpPr>
        <p:spPr>
          <a:xfrm>
            <a:off x="24652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bh0</a:t>
            </a:r>
            <a:endParaRPr/>
          </a:p>
        </p:txBody>
      </p:sp>
      <p:sp>
        <p:nvSpPr>
          <p:cNvPr id="202" name="Google Shape;202;p22"/>
          <p:cNvSpPr txBox="1"/>
          <p:nvPr/>
        </p:nvSpPr>
        <p:spPr>
          <a:xfrm>
            <a:off x="10488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bh1</a:t>
            </a:r>
            <a:endParaRPr/>
          </a:p>
        </p:txBody>
      </p:sp>
      <p:sp>
        <p:nvSpPr>
          <p:cNvPr id="203" name="Google Shape;203;p22"/>
          <p:cNvSpPr txBox="1"/>
          <p:nvPr/>
        </p:nvSpPr>
        <p:spPr>
          <a:xfrm>
            <a:off x="551325" y="25997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H(0,1)</a:t>
            </a:r>
            <a:endParaRPr/>
          </a:p>
        </p:txBody>
      </p:sp>
      <p:sp>
        <p:nvSpPr>
          <p:cNvPr id="204" name="Google Shape;204;p22"/>
          <p:cNvSpPr txBox="1"/>
          <p:nvPr/>
        </p:nvSpPr>
        <p:spPr>
          <a:xfrm>
            <a:off x="17997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bh2</a:t>
            </a:r>
            <a:endParaRPr/>
          </a:p>
        </p:txBody>
      </p:sp>
      <p:sp>
        <p:nvSpPr>
          <p:cNvPr id="205" name="Google Shape;205;p22"/>
          <p:cNvSpPr txBox="1"/>
          <p:nvPr/>
        </p:nvSpPr>
        <p:spPr>
          <a:xfrm>
            <a:off x="25617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bh3</a:t>
            </a:r>
            <a:endParaRPr/>
          </a:p>
        </p:txBody>
      </p:sp>
      <p:sp>
        <p:nvSpPr>
          <p:cNvPr id="206" name="Google Shape;206;p22"/>
          <p:cNvSpPr txBox="1"/>
          <p:nvPr/>
        </p:nvSpPr>
        <p:spPr>
          <a:xfrm>
            <a:off x="33237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bh4</a:t>
            </a:r>
            <a:endParaRPr/>
          </a:p>
        </p:txBody>
      </p:sp>
      <p:sp>
        <p:nvSpPr>
          <p:cNvPr id="207" name="Google Shape;207;p22"/>
          <p:cNvSpPr txBox="1"/>
          <p:nvPr/>
        </p:nvSpPr>
        <p:spPr>
          <a:xfrm>
            <a:off x="40095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bh5</a:t>
            </a:r>
            <a:endParaRPr/>
          </a:p>
        </p:txBody>
      </p:sp>
      <p:sp>
        <p:nvSpPr>
          <p:cNvPr id="208" name="Google Shape;208;p22"/>
          <p:cNvSpPr txBox="1"/>
          <p:nvPr/>
        </p:nvSpPr>
        <p:spPr>
          <a:xfrm>
            <a:off x="46953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bh6</a:t>
            </a:r>
            <a:endParaRPr/>
          </a:p>
        </p:txBody>
      </p:sp>
      <p:sp>
        <p:nvSpPr>
          <p:cNvPr id="209" name="Google Shape;209;p22"/>
          <p:cNvSpPr txBox="1"/>
          <p:nvPr/>
        </p:nvSpPr>
        <p:spPr>
          <a:xfrm>
            <a:off x="53811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bh7</a:t>
            </a:r>
            <a:endParaRPr/>
          </a:p>
        </p:txBody>
      </p:sp>
      <p:sp>
        <p:nvSpPr>
          <p:cNvPr id="210" name="Google Shape;210;p22"/>
          <p:cNvSpPr txBox="1"/>
          <p:nvPr/>
        </p:nvSpPr>
        <p:spPr>
          <a:xfrm>
            <a:off x="60669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bh8</a:t>
            </a:r>
            <a:endParaRPr/>
          </a:p>
        </p:txBody>
      </p:sp>
      <p:sp>
        <p:nvSpPr>
          <p:cNvPr id="211" name="Google Shape;211;p22"/>
          <p:cNvSpPr txBox="1"/>
          <p:nvPr/>
        </p:nvSpPr>
        <p:spPr>
          <a:xfrm>
            <a:off x="67527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bh9</a:t>
            </a:r>
            <a:endParaRPr/>
          </a:p>
        </p:txBody>
      </p:sp>
      <p:sp>
        <p:nvSpPr>
          <p:cNvPr id="212" name="Google Shape;212;p22"/>
          <p:cNvSpPr txBox="1"/>
          <p:nvPr/>
        </p:nvSpPr>
        <p:spPr>
          <a:xfrm>
            <a:off x="7438575" y="31331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bh10</a:t>
            </a:r>
            <a:endParaRPr/>
          </a:p>
        </p:txBody>
      </p:sp>
      <p:sp>
        <p:nvSpPr>
          <p:cNvPr id="213" name="Google Shape;213;p22"/>
          <p:cNvSpPr txBox="1"/>
          <p:nvPr/>
        </p:nvSpPr>
        <p:spPr>
          <a:xfrm>
            <a:off x="2075325" y="25997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H(2,3)</a:t>
            </a:r>
            <a:endParaRPr/>
          </a:p>
        </p:txBody>
      </p:sp>
      <p:sp>
        <p:nvSpPr>
          <p:cNvPr id="214" name="Google Shape;214;p22"/>
          <p:cNvSpPr txBox="1"/>
          <p:nvPr/>
        </p:nvSpPr>
        <p:spPr>
          <a:xfrm>
            <a:off x="896475" y="1913975"/>
            <a:ext cx="1618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t>
            </a:r>
            <a:r>
              <a:rPr lang="en">
                <a:solidFill>
                  <a:schemeClr val="dk1"/>
                </a:solidFill>
              </a:rPr>
              <a:t>H(0,1),</a:t>
            </a:r>
            <a:r>
              <a:rPr lang="en"/>
              <a:t>H(2,3))</a:t>
            </a:r>
            <a:endParaRPr/>
          </a:p>
        </p:txBody>
      </p:sp>
      <p:sp>
        <p:nvSpPr>
          <p:cNvPr id="215" name="Google Shape;215;p22"/>
          <p:cNvSpPr txBox="1"/>
          <p:nvPr/>
        </p:nvSpPr>
        <p:spPr>
          <a:xfrm>
            <a:off x="3792075" y="1913975"/>
            <a:ext cx="1618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H(H(4,5),</a:t>
            </a:r>
            <a:r>
              <a:rPr lang="en"/>
              <a:t>H(6,7))</a:t>
            </a:r>
            <a:endParaRPr/>
          </a:p>
        </p:txBody>
      </p:sp>
      <p:sp>
        <p:nvSpPr>
          <p:cNvPr id="216" name="Google Shape;216;p22"/>
          <p:cNvSpPr txBox="1"/>
          <p:nvPr/>
        </p:nvSpPr>
        <p:spPr>
          <a:xfrm>
            <a:off x="1658475" y="1075775"/>
            <a:ext cx="31041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t>
            </a:r>
            <a:r>
              <a:rPr lang="en">
                <a:solidFill>
                  <a:schemeClr val="dk1"/>
                </a:solidFill>
              </a:rPr>
              <a:t>H(H(0,1),H(2,3)),</a:t>
            </a:r>
            <a:r>
              <a:rPr lang="en">
                <a:solidFill>
                  <a:schemeClr val="dk1"/>
                </a:solidFill>
              </a:rPr>
              <a:t>H(H(4,5),</a:t>
            </a:r>
            <a:r>
              <a:rPr lang="en"/>
              <a:t>H(6,7)))</a:t>
            </a:r>
            <a:endParaRPr/>
          </a:p>
        </p:txBody>
      </p:sp>
      <p:sp>
        <p:nvSpPr>
          <p:cNvPr id="217" name="Google Shape;217;p22"/>
          <p:cNvSpPr txBox="1"/>
          <p:nvPr/>
        </p:nvSpPr>
        <p:spPr>
          <a:xfrm>
            <a:off x="3599325" y="25997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H(4,5)</a:t>
            </a:r>
            <a:endParaRPr/>
          </a:p>
        </p:txBody>
      </p:sp>
      <p:sp>
        <p:nvSpPr>
          <p:cNvPr id="218" name="Google Shape;218;p22"/>
          <p:cNvSpPr txBox="1"/>
          <p:nvPr/>
        </p:nvSpPr>
        <p:spPr>
          <a:xfrm>
            <a:off x="4894725" y="25997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H(6,7)</a:t>
            </a:r>
            <a:endParaRPr/>
          </a:p>
        </p:txBody>
      </p:sp>
      <p:sp>
        <p:nvSpPr>
          <p:cNvPr id="219" name="Google Shape;219;p22"/>
          <p:cNvSpPr txBox="1"/>
          <p:nvPr/>
        </p:nvSpPr>
        <p:spPr>
          <a:xfrm>
            <a:off x="6342525" y="2599775"/>
            <a:ext cx="750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H(8,9)</a:t>
            </a:r>
            <a:endParaRPr/>
          </a:p>
        </p:txBody>
      </p:sp>
      <p:sp>
        <p:nvSpPr>
          <p:cNvPr id="220" name="Google Shape;220;p22"/>
          <p:cNvSpPr txBox="1"/>
          <p:nvPr/>
        </p:nvSpPr>
        <p:spPr>
          <a:xfrm>
            <a:off x="152400" y="3787225"/>
            <a:ext cx="2579700" cy="13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Array Representation:</a:t>
            </a:r>
            <a:endParaRPr sz="2400"/>
          </a:p>
        </p:txBody>
      </p:sp>
      <p:sp>
        <p:nvSpPr>
          <p:cNvPr id="221" name="Google Shape;221;p22"/>
          <p:cNvSpPr/>
          <p:nvPr/>
        </p:nvSpPr>
        <p:spPr>
          <a:xfrm>
            <a:off x="25325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bh0</a:t>
            </a:r>
            <a:endParaRPr>
              <a:solidFill>
                <a:schemeClr val="dk1"/>
              </a:solidFill>
            </a:endParaRPr>
          </a:p>
        </p:txBody>
      </p:sp>
      <p:sp>
        <p:nvSpPr>
          <p:cNvPr id="222" name="Google Shape;222;p22"/>
          <p:cNvSpPr/>
          <p:nvPr/>
        </p:nvSpPr>
        <p:spPr>
          <a:xfrm>
            <a:off x="30659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bh1</a:t>
            </a:r>
            <a:endParaRPr>
              <a:solidFill>
                <a:schemeClr val="dk1"/>
              </a:solidFill>
            </a:endParaRPr>
          </a:p>
        </p:txBody>
      </p:sp>
      <p:sp>
        <p:nvSpPr>
          <p:cNvPr id="223" name="Google Shape;223;p22"/>
          <p:cNvSpPr/>
          <p:nvPr/>
        </p:nvSpPr>
        <p:spPr>
          <a:xfrm>
            <a:off x="35993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24" name="Google Shape;224;p22"/>
          <p:cNvSpPr/>
          <p:nvPr/>
        </p:nvSpPr>
        <p:spPr>
          <a:xfrm>
            <a:off x="41327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bh2</a:t>
            </a:r>
            <a:endParaRPr>
              <a:solidFill>
                <a:schemeClr val="dk1"/>
              </a:solidFill>
            </a:endParaRPr>
          </a:p>
        </p:txBody>
      </p:sp>
      <p:sp>
        <p:nvSpPr>
          <p:cNvPr id="225" name="Google Shape;225;p22"/>
          <p:cNvSpPr/>
          <p:nvPr/>
        </p:nvSpPr>
        <p:spPr>
          <a:xfrm>
            <a:off x="46661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bh3</a:t>
            </a:r>
            <a:endParaRPr>
              <a:solidFill>
                <a:schemeClr val="dk1"/>
              </a:solidFill>
            </a:endParaRPr>
          </a:p>
        </p:txBody>
      </p:sp>
      <p:sp>
        <p:nvSpPr>
          <p:cNvPr id="226" name="Google Shape;226;p22"/>
          <p:cNvSpPr/>
          <p:nvPr/>
        </p:nvSpPr>
        <p:spPr>
          <a:xfrm>
            <a:off x="51995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27" name="Google Shape;227;p22"/>
          <p:cNvSpPr/>
          <p:nvPr/>
        </p:nvSpPr>
        <p:spPr>
          <a:xfrm>
            <a:off x="57329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28" name="Google Shape;228;p22"/>
          <p:cNvSpPr/>
          <p:nvPr/>
        </p:nvSpPr>
        <p:spPr>
          <a:xfrm>
            <a:off x="62663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bh4</a:t>
            </a:r>
            <a:endParaRPr>
              <a:solidFill>
                <a:schemeClr val="dk1"/>
              </a:solidFill>
            </a:endParaRPr>
          </a:p>
        </p:txBody>
      </p:sp>
      <p:sp>
        <p:nvSpPr>
          <p:cNvPr id="229" name="Google Shape;229;p22"/>
          <p:cNvSpPr/>
          <p:nvPr/>
        </p:nvSpPr>
        <p:spPr>
          <a:xfrm>
            <a:off x="67997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bh5</a:t>
            </a:r>
            <a:endParaRPr>
              <a:solidFill>
                <a:schemeClr val="dk1"/>
              </a:solidFill>
            </a:endParaRPr>
          </a:p>
        </p:txBody>
      </p:sp>
      <p:sp>
        <p:nvSpPr>
          <p:cNvPr id="230" name="Google Shape;230;p22"/>
          <p:cNvSpPr/>
          <p:nvPr/>
        </p:nvSpPr>
        <p:spPr>
          <a:xfrm>
            <a:off x="73331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31" name="Google Shape;231;p22"/>
          <p:cNvSpPr/>
          <p:nvPr/>
        </p:nvSpPr>
        <p:spPr>
          <a:xfrm>
            <a:off x="78665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bh6</a:t>
            </a:r>
            <a:endParaRPr>
              <a:solidFill>
                <a:schemeClr val="dk1"/>
              </a:solidFill>
            </a:endParaRPr>
          </a:p>
        </p:txBody>
      </p:sp>
      <p:sp>
        <p:nvSpPr>
          <p:cNvPr id="232" name="Google Shape;232;p22"/>
          <p:cNvSpPr/>
          <p:nvPr/>
        </p:nvSpPr>
        <p:spPr>
          <a:xfrm>
            <a:off x="8399925" y="39106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bh7</a:t>
            </a:r>
            <a:endParaRPr>
              <a:solidFill>
                <a:schemeClr val="dk1"/>
              </a:solidFill>
            </a:endParaRPr>
          </a:p>
        </p:txBody>
      </p:sp>
      <p:sp>
        <p:nvSpPr>
          <p:cNvPr id="233" name="Google Shape;233;p22"/>
          <p:cNvSpPr/>
          <p:nvPr/>
        </p:nvSpPr>
        <p:spPr>
          <a:xfrm>
            <a:off x="46661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bh9</a:t>
            </a:r>
            <a:endParaRPr>
              <a:solidFill>
                <a:schemeClr val="dk1"/>
              </a:solidFill>
            </a:endParaRPr>
          </a:p>
        </p:txBody>
      </p:sp>
      <p:sp>
        <p:nvSpPr>
          <p:cNvPr id="234" name="Google Shape;234;p22"/>
          <p:cNvSpPr/>
          <p:nvPr/>
        </p:nvSpPr>
        <p:spPr>
          <a:xfrm>
            <a:off x="51995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35" name="Google Shape;235;p22"/>
          <p:cNvSpPr/>
          <p:nvPr/>
        </p:nvSpPr>
        <p:spPr>
          <a:xfrm>
            <a:off x="57329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bh10</a:t>
            </a:r>
            <a:endParaRPr sz="1200">
              <a:solidFill>
                <a:schemeClr val="dk1"/>
              </a:solidFill>
            </a:endParaRPr>
          </a:p>
        </p:txBody>
      </p:sp>
      <p:sp>
        <p:nvSpPr>
          <p:cNvPr id="236" name="Google Shape;236;p22"/>
          <p:cNvSpPr/>
          <p:nvPr/>
        </p:nvSpPr>
        <p:spPr>
          <a:xfrm>
            <a:off x="25325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37" name="Google Shape;237;p22"/>
          <p:cNvSpPr/>
          <p:nvPr/>
        </p:nvSpPr>
        <p:spPr>
          <a:xfrm>
            <a:off x="30659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38" name="Google Shape;238;p22"/>
          <p:cNvSpPr/>
          <p:nvPr/>
        </p:nvSpPr>
        <p:spPr>
          <a:xfrm>
            <a:off x="35993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H</a:t>
            </a:r>
            <a:endParaRPr>
              <a:solidFill>
                <a:schemeClr val="dk1"/>
              </a:solidFill>
            </a:endParaRPr>
          </a:p>
        </p:txBody>
      </p:sp>
      <p:sp>
        <p:nvSpPr>
          <p:cNvPr id="239" name="Google Shape;239;p22"/>
          <p:cNvSpPr/>
          <p:nvPr/>
        </p:nvSpPr>
        <p:spPr>
          <a:xfrm>
            <a:off x="4132725" y="4520200"/>
            <a:ext cx="555900" cy="54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bh8</a:t>
            </a:r>
            <a:endParaRPr>
              <a:solidFill>
                <a:schemeClr val="dk1"/>
              </a:solidFill>
            </a:endParaRPr>
          </a:p>
        </p:txBody>
      </p:sp>
      <p:cxnSp>
        <p:nvCxnSpPr>
          <p:cNvPr id="240" name="Google Shape;240;p22"/>
          <p:cNvCxnSpPr/>
          <p:nvPr/>
        </p:nvCxnSpPr>
        <p:spPr>
          <a:xfrm flipH="1" rot="10800000">
            <a:off x="235325" y="3648300"/>
            <a:ext cx="8393100" cy="22500"/>
          </a:xfrm>
          <a:prstGeom prst="straightConnector1">
            <a:avLst/>
          </a:prstGeom>
          <a:noFill/>
          <a:ln cap="flat" cmpd="sng" w="9525">
            <a:solidFill>
              <a:schemeClr val="dk2"/>
            </a:solidFill>
            <a:prstDash val="solid"/>
            <a:round/>
            <a:headEnd len="med" w="med" type="none"/>
            <a:tailEnd len="med" w="med" type="none"/>
          </a:ln>
        </p:spPr>
      </p:cxnSp>
      <p:grpSp>
        <p:nvGrpSpPr>
          <p:cNvPr id="241" name="Google Shape;241;p22"/>
          <p:cNvGrpSpPr/>
          <p:nvPr/>
        </p:nvGrpSpPr>
        <p:grpSpPr>
          <a:xfrm>
            <a:off x="213413" y="2148432"/>
            <a:ext cx="2158942" cy="1454254"/>
            <a:chOff x="-1447575" y="2312675"/>
            <a:chExt cx="1940971" cy="1213800"/>
          </a:xfrm>
        </p:grpSpPr>
        <p:sp>
          <p:nvSpPr>
            <p:cNvPr id="242" name="Google Shape;242;p22"/>
            <p:cNvSpPr/>
            <p:nvPr/>
          </p:nvSpPr>
          <p:spPr>
            <a:xfrm>
              <a:off x="-1447575" y="2312675"/>
              <a:ext cx="1262700" cy="12138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148604" y="2914268"/>
              <a:ext cx="642000" cy="6042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400"/>
                                        <p:tgtEl>
                                          <p:spTgt spid="2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xit" presetID="10" presetSubtype="0">
                                  <p:stCondLst>
                                    <p:cond delay="0"/>
                                  </p:stCondLst>
                                  <p:childTnLst>
                                    <p:animEffect filter="fade" transition="out">
                                      <p:cBhvr>
                                        <p:cTn dur="1000"/>
                                        <p:tgtEl>
                                          <p:spTgt spid="241"/>
                                        </p:tgtEl>
                                      </p:cBhvr>
                                    </p:animEffect>
                                    <p:set>
                                      <p:cBhvr>
                                        <p:cTn dur="1" fill="hold">
                                          <p:stCondLst>
                                            <p:cond delay="1000"/>
                                          </p:stCondLst>
                                        </p:cTn>
                                        <p:tgtEl>
                                          <p:spTgt spid="2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4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4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4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6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400"/>
                                        <p:tgtEl>
                                          <p:spTgt spid="233"/>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4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nvSpPr>
        <p:spPr>
          <a:xfrm>
            <a:off x="22860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49" name="Google Shape;249;p23"/>
          <p:cNvSpPr txBox="1"/>
          <p:nvPr/>
        </p:nvSpPr>
        <p:spPr>
          <a:xfrm>
            <a:off x="27432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50" name="Google Shape;250;p23"/>
          <p:cNvSpPr txBox="1"/>
          <p:nvPr/>
        </p:nvSpPr>
        <p:spPr>
          <a:xfrm>
            <a:off x="2514612" y="14590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51" name="Google Shape;251;p23"/>
          <p:cNvSpPr txBox="1"/>
          <p:nvPr/>
        </p:nvSpPr>
        <p:spPr>
          <a:xfrm>
            <a:off x="32004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52" name="Google Shape;252;p23"/>
          <p:cNvSpPr txBox="1"/>
          <p:nvPr/>
        </p:nvSpPr>
        <p:spPr>
          <a:xfrm>
            <a:off x="36576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53" name="Google Shape;253;p23"/>
          <p:cNvSpPr txBox="1"/>
          <p:nvPr/>
        </p:nvSpPr>
        <p:spPr>
          <a:xfrm>
            <a:off x="40386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254" name="Google Shape;254;p23"/>
          <p:cNvSpPr txBox="1"/>
          <p:nvPr/>
        </p:nvSpPr>
        <p:spPr>
          <a:xfrm>
            <a:off x="4495812" y="20686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255" name="Google Shape;255;p23"/>
          <p:cNvSpPr txBox="1"/>
          <p:nvPr/>
        </p:nvSpPr>
        <p:spPr>
          <a:xfrm>
            <a:off x="4876812" y="20686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56" name="Google Shape;256;p23"/>
          <p:cNvSpPr txBox="1"/>
          <p:nvPr/>
        </p:nvSpPr>
        <p:spPr>
          <a:xfrm>
            <a:off x="53340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11</a:t>
            </a:r>
            <a:endParaRPr/>
          </a:p>
        </p:txBody>
      </p:sp>
      <p:sp>
        <p:nvSpPr>
          <p:cNvPr id="257" name="Google Shape;257;p23"/>
          <p:cNvSpPr txBox="1"/>
          <p:nvPr/>
        </p:nvSpPr>
        <p:spPr>
          <a:xfrm>
            <a:off x="57912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258" name="Google Shape;258;p23"/>
          <p:cNvSpPr txBox="1"/>
          <p:nvPr/>
        </p:nvSpPr>
        <p:spPr>
          <a:xfrm>
            <a:off x="62484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59" name="Google Shape;259;p23"/>
          <p:cNvSpPr txBox="1"/>
          <p:nvPr/>
        </p:nvSpPr>
        <p:spPr>
          <a:xfrm>
            <a:off x="67056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260" name="Google Shape;260;p23"/>
          <p:cNvSpPr txBox="1"/>
          <p:nvPr/>
        </p:nvSpPr>
        <p:spPr>
          <a:xfrm>
            <a:off x="71628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19</a:t>
            </a:r>
            <a:endParaRPr/>
          </a:p>
        </p:txBody>
      </p:sp>
      <p:sp>
        <p:nvSpPr>
          <p:cNvPr id="261" name="Google Shape;261;p23"/>
          <p:cNvSpPr txBox="1"/>
          <p:nvPr/>
        </p:nvSpPr>
        <p:spPr>
          <a:xfrm>
            <a:off x="7620012" y="20686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22</a:t>
            </a:r>
            <a:endParaRPr/>
          </a:p>
        </p:txBody>
      </p:sp>
      <p:sp>
        <p:nvSpPr>
          <p:cNvPr id="262" name="Google Shape;262;p23"/>
          <p:cNvSpPr txBox="1"/>
          <p:nvPr/>
        </p:nvSpPr>
        <p:spPr>
          <a:xfrm>
            <a:off x="8077212" y="20686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263" name="Google Shape;263;p23"/>
          <p:cNvSpPr txBox="1"/>
          <p:nvPr/>
        </p:nvSpPr>
        <p:spPr>
          <a:xfrm>
            <a:off x="8506962" y="20686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
        <p:nvSpPr>
          <p:cNvPr id="264" name="Google Shape;264;p23"/>
          <p:cNvSpPr txBox="1"/>
          <p:nvPr/>
        </p:nvSpPr>
        <p:spPr>
          <a:xfrm>
            <a:off x="3429012" y="14590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65" name="Google Shape;265;p23"/>
          <p:cNvSpPr txBox="1"/>
          <p:nvPr/>
        </p:nvSpPr>
        <p:spPr>
          <a:xfrm>
            <a:off x="4267212" y="14590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66" name="Google Shape;266;p23"/>
          <p:cNvSpPr txBox="1"/>
          <p:nvPr/>
        </p:nvSpPr>
        <p:spPr>
          <a:xfrm>
            <a:off x="5181612" y="14590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267" name="Google Shape;267;p23"/>
          <p:cNvSpPr txBox="1"/>
          <p:nvPr/>
        </p:nvSpPr>
        <p:spPr>
          <a:xfrm>
            <a:off x="6019812" y="14590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17</a:t>
            </a:r>
            <a:endParaRPr/>
          </a:p>
        </p:txBody>
      </p:sp>
      <p:sp>
        <p:nvSpPr>
          <p:cNvPr id="268" name="Google Shape;268;p23"/>
          <p:cNvSpPr txBox="1"/>
          <p:nvPr/>
        </p:nvSpPr>
        <p:spPr>
          <a:xfrm>
            <a:off x="6934212" y="1459012"/>
            <a:ext cx="4212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269" name="Google Shape;269;p23"/>
          <p:cNvSpPr txBox="1"/>
          <p:nvPr/>
        </p:nvSpPr>
        <p:spPr>
          <a:xfrm>
            <a:off x="7772412" y="14590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270" name="Google Shape;270;p23"/>
          <p:cNvSpPr txBox="1"/>
          <p:nvPr/>
        </p:nvSpPr>
        <p:spPr>
          <a:xfrm>
            <a:off x="2971812" y="849412"/>
            <a:ext cx="317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71" name="Google Shape;271;p23"/>
          <p:cNvSpPr txBox="1"/>
          <p:nvPr/>
        </p:nvSpPr>
        <p:spPr>
          <a:xfrm>
            <a:off x="4724412" y="849412"/>
            <a:ext cx="4695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13</a:t>
            </a:r>
            <a:endParaRPr/>
          </a:p>
        </p:txBody>
      </p:sp>
      <p:sp>
        <p:nvSpPr>
          <p:cNvPr id="272" name="Google Shape;272;p23"/>
          <p:cNvSpPr txBox="1"/>
          <p:nvPr/>
        </p:nvSpPr>
        <p:spPr>
          <a:xfrm>
            <a:off x="6477012" y="849412"/>
            <a:ext cx="3966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21</a:t>
            </a:r>
            <a:endParaRPr/>
          </a:p>
        </p:txBody>
      </p:sp>
      <p:sp>
        <p:nvSpPr>
          <p:cNvPr id="273" name="Google Shape;273;p23"/>
          <p:cNvSpPr txBox="1"/>
          <p:nvPr/>
        </p:nvSpPr>
        <p:spPr>
          <a:xfrm>
            <a:off x="3886212" y="163612"/>
            <a:ext cx="473100" cy="29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p:txBody>
      </p:sp>
      <p:sp>
        <p:nvSpPr>
          <p:cNvPr id="274" name="Google Shape;274;p23"/>
          <p:cNvSpPr/>
          <p:nvPr/>
        </p:nvSpPr>
        <p:spPr>
          <a:xfrm>
            <a:off x="5753024" y="2005862"/>
            <a:ext cx="473100" cy="717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275" name="Google Shape;275;p23"/>
          <p:cNvSpPr/>
          <p:nvPr/>
        </p:nvSpPr>
        <p:spPr>
          <a:xfrm>
            <a:off x="3818957" y="24654"/>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6367175" y="699249"/>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7662575" y="1286437"/>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5909975" y="1297643"/>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6835581" y="1297643"/>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6138575" y="1929654"/>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nvSpPr>
        <p:spPr>
          <a:xfrm>
            <a:off x="6732" y="3916843"/>
            <a:ext cx="11202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Proof</a:t>
            </a:r>
            <a:r>
              <a:rPr lang="en" sz="2000"/>
              <a:t>:</a:t>
            </a:r>
            <a:endParaRPr sz="2000"/>
          </a:p>
        </p:txBody>
      </p:sp>
      <p:sp>
        <p:nvSpPr>
          <p:cNvPr id="282" name="Google Shape;282;p23"/>
          <p:cNvSpPr/>
          <p:nvPr/>
        </p:nvSpPr>
        <p:spPr>
          <a:xfrm>
            <a:off x="5519297" y="3931179"/>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L9</a:t>
            </a:r>
            <a:endParaRPr sz="900">
              <a:solidFill>
                <a:schemeClr val="dk1"/>
              </a:solidFill>
            </a:endParaRPr>
          </a:p>
        </p:txBody>
      </p:sp>
      <p:sp>
        <p:nvSpPr>
          <p:cNvPr id="283" name="Google Shape;283;p23"/>
          <p:cNvSpPr/>
          <p:nvPr/>
        </p:nvSpPr>
        <p:spPr>
          <a:xfrm>
            <a:off x="5854532" y="3931179"/>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84" name="Google Shape;284;p23"/>
          <p:cNvSpPr/>
          <p:nvPr/>
        </p:nvSpPr>
        <p:spPr>
          <a:xfrm>
            <a:off x="4848826" y="3931179"/>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85" name="Google Shape;285;p23"/>
          <p:cNvSpPr/>
          <p:nvPr/>
        </p:nvSpPr>
        <p:spPr>
          <a:xfrm>
            <a:off x="5184061" y="3931179"/>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L8</a:t>
            </a:r>
            <a:endParaRPr sz="900">
              <a:solidFill>
                <a:schemeClr val="dk1"/>
              </a:solidFill>
            </a:endParaRPr>
          </a:p>
        </p:txBody>
      </p:sp>
      <p:grpSp>
        <p:nvGrpSpPr>
          <p:cNvPr id="286" name="Google Shape;286;p23"/>
          <p:cNvGrpSpPr/>
          <p:nvPr/>
        </p:nvGrpSpPr>
        <p:grpSpPr>
          <a:xfrm>
            <a:off x="8976" y="2812418"/>
            <a:ext cx="8937855" cy="1068170"/>
            <a:chOff x="8976" y="2812418"/>
            <a:chExt cx="8937855" cy="1068170"/>
          </a:xfrm>
        </p:grpSpPr>
        <p:sp>
          <p:nvSpPr>
            <p:cNvPr id="287" name="Google Shape;287;p23"/>
            <p:cNvSpPr txBox="1"/>
            <p:nvPr/>
          </p:nvSpPr>
          <p:spPr>
            <a:xfrm>
              <a:off x="8976" y="2812418"/>
              <a:ext cx="3328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Array Implementation:</a:t>
              </a:r>
              <a:endParaRPr sz="2000"/>
            </a:p>
          </p:txBody>
        </p:sp>
        <p:sp>
          <p:nvSpPr>
            <p:cNvPr id="288" name="Google Shape;288;p23"/>
            <p:cNvSpPr/>
            <p:nvPr/>
          </p:nvSpPr>
          <p:spPr>
            <a:xfrm>
              <a:off x="151629"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L0</a:t>
              </a:r>
              <a:endParaRPr sz="900">
                <a:solidFill>
                  <a:schemeClr val="dk1"/>
                </a:solidFill>
              </a:endParaRPr>
            </a:p>
          </p:txBody>
        </p:sp>
        <p:sp>
          <p:nvSpPr>
            <p:cNvPr id="289" name="Google Shape;289;p23"/>
            <p:cNvSpPr/>
            <p:nvPr/>
          </p:nvSpPr>
          <p:spPr>
            <a:xfrm>
              <a:off x="486864"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L1</a:t>
              </a:r>
              <a:endParaRPr sz="900">
                <a:solidFill>
                  <a:schemeClr val="dk1"/>
                </a:solidFill>
              </a:endParaRPr>
            </a:p>
          </p:txBody>
        </p:sp>
        <p:sp>
          <p:nvSpPr>
            <p:cNvPr id="290" name="Google Shape;290;p23"/>
            <p:cNvSpPr/>
            <p:nvPr/>
          </p:nvSpPr>
          <p:spPr>
            <a:xfrm>
              <a:off x="822099"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91" name="Google Shape;291;p23"/>
            <p:cNvSpPr/>
            <p:nvPr/>
          </p:nvSpPr>
          <p:spPr>
            <a:xfrm>
              <a:off x="1157335"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L2</a:t>
              </a:r>
              <a:endParaRPr sz="900">
                <a:solidFill>
                  <a:schemeClr val="dk1"/>
                </a:solidFill>
              </a:endParaRPr>
            </a:p>
          </p:txBody>
        </p:sp>
        <p:sp>
          <p:nvSpPr>
            <p:cNvPr id="292" name="Google Shape;292;p23"/>
            <p:cNvSpPr/>
            <p:nvPr/>
          </p:nvSpPr>
          <p:spPr>
            <a:xfrm>
              <a:off x="1492570"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L3</a:t>
              </a:r>
              <a:endParaRPr sz="900">
                <a:solidFill>
                  <a:schemeClr val="dk1"/>
                </a:solidFill>
              </a:endParaRPr>
            </a:p>
          </p:txBody>
        </p:sp>
        <p:sp>
          <p:nvSpPr>
            <p:cNvPr id="293" name="Google Shape;293;p23"/>
            <p:cNvSpPr/>
            <p:nvPr/>
          </p:nvSpPr>
          <p:spPr>
            <a:xfrm>
              <a:off x="1827805"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94" name="Google Shape;294;p23"/>
            <p:cNvSpPr/>
            <p:nvPr/>
          </p:nvSpPr>
          <p:spPr>
            <a:xfrm>
              <a:off x="2163041"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95" name="Google Shape;295;p23"/>
            <p:cNvSpPr/>
            <p:nvPr/>
          </p:nvSpPr>
          <p:spPr>
            <a:xfrm>
              <a:off x="2496621"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L4</a:t>
              </a:r>
              <a:endParaRPr sz="900">
                <a:solidFill>
                  <a:schemeClr val="dk1"/>
                </a:solidFill>
              </a:endParaRPr>
            </a:p>
          </p:txBody>
        </p:sp>
        <p:sp>
          <p:nvSpPr>
            <p:cNvPr id="296" name="Google Shape;296;p23"/>
            <p:cNvSpPr/>
            <p:nvPr/>
          </p:nvSpPr>
          <p:spPr>
            <a:xfrm>
              <a:off x="2831856"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L5</a:t>
              </a:r>
              <a:endParaRPr sz="900">
                <a:solidFill>
                  <a:schemeClr val="dk1"/>
                </a:solidFill>
              </a:endParaRPr>
            </a:p>
          </p:txBody>
        </p:sp>
        <p:sp>
          <p:nvSpPr>
            <p:cNvPr id="297" name="Google Shape;297;p23"/>
            <p:cNvSpPr/>
            <p:nvPr/>
          </p:nvSpPr>
          <p:spPr>
            <a:xfrm>
              <a:off x="3167092"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298" name="Google Shape;298;p23"/>
            <p:cNvSpPr/>
            <p:nvPr/>
          </p:nvSpPr>
          <p:spPr>
            <a:xfrm>
              <a:off x="3502327"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L6</a:t>
              </a:r>
              <a:endParaRPr sz="900">
                <a:solidFill>
                  <a:schemeClr val="dk1"/>
                </a:solidFill>
              </a:endParaRPr>
            </a:p>
          </p:txBody>
        </p:sp>
        <p:sp>
          <p:nvSpPr>
            <p:cNvPr id="299" name="Google Shape;299;p23"/>
            <p:cNvSpPr/>
            <p:nvPr/>
          </p:nvSpPr>
          <p:spPr>
            <a:xfrm>
              <a:off x="3837562" y="330767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L7</a:t>
              </a:r>
              <a:endParaRPr sz="900">
                <a:solidFill>
                  <a:schemeClr val="dk1"/>
                </a:solidFill>
              </a:endParaRPr>
            </a:p>
          </p:txBody>
        </p:sp>
        <p:sp>
          <p:nvSpPr>
            <p:cNvPr id="300" name="Google Shape;300;p23"/>
            <p:cNvSpPr/>
            <p:nvPr/>
          </p:nvSpPr>
          <p:spPr>
            <a:xfrm>
              <a:off x="5519297"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L9</a:t>
              </a:r>
              <a:endParaRPr sz="900">
                <a:solidFill>
                  <a:schemeClr val="dk1"/>
                </a:solidFill>
              </a:endParaRPr>
            </a:p>
          </p:txBody>
        </p:sp>
        <p:sp>
          <p:nvSpPr>
            <p:cNvPr id="301" name="Google Shape;301;p23"/>
            <p:cNvSpPr/>
            <p:nvPr/>
          </p:nvSpPr>
          <p:spPr>
            <a:xfrm>
              <a:off x="5854532"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302" name="Google Shape;302;p23"/>
            <p:cNvSpPr/>
            <p:nvPr/>
          </p:nvSpPr>
          <p:spPr>
            <a:xfrm>
              <a:off x="6189767"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10</a:t>
              </a:r>
              <a:endParaRPr sz="900">
                <a:solidFill>
                  <a:schemeClr val="dk1"/>
                </a:solidFill>
              </a:endParaRPr>
            </a:p>
          </p:txBody>
        </p:sp>
        <p:sp>
          <p:nvSpPr>
            <p:cNvPr id="303" name="Google Shape;303;p23"/>
            <p:cNvSpPr/>
            <p:nvPr/>
          </p:nvSpPr>
          <p:spPr>
            <a:xfrm>
              <a:off x="4178355"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304" name="Google Shape;304;p23"/>
            <p:cNvSpPr/>
            <p:nvPr/>
          </p:nvSpPr>
          <p:spPr>
            <a:xfrm>
              <a:off x="4513591"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305" name="Google Shape;305;p23"/>
            <p:cNvSpPr/>
            <p:nvPr/>
          </p:nvSpPr>
          <p:spPr>
            <a:xfrm>
              <a:off x="4848826"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306" name="Google Shape;306;p23"/>
            <p:cNvSpPr/>
            <p:nvPr/>
          </p:nvSpPr>
          <p:spPr>
            <a:xfrm>
              <a:off x="5184061"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L8</a:t>
              </a:r>
              <a:endParaRPr sz="900">
                <a:solidFill>
                  <a:schemeClr val="dk1"/>
                </a:solidFill>
              </a:endParaRPr>
            </a:p>
          </p:txBody>
        </p:sp>
        <p:sp>
          <p:nvSpPr>
            <p:cNvPr id="307" name="Google Shape;307;p23"/>
            <p:cNvSpPr/>
            <p:nvPr/>
          </p:nvSpPr>
          <p:spPr>
            <a:xfrm>
              <a:off x="6527397"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11</a:t>
              </a:r>
              <a:endParaRPr sz="900">
                <a:solidFill>
                  <a:schemeClr val="dk1"/>
                </a:solidFill>
              </a:endParaRPr>
            </a:p>
          </p:txBody>
        </p:sp>
        <p:sp>
          <p:nvSpPr>
            <p:cNvPr id="308" name="Google Shape;308;p23"/>
            <p:cNvSpPr/>
            <p:nvPr/>
          </p:nvSpPr>
          <p:spPr>
            <a:xfrm>
              <a:off x="6865026"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H</a:t>
              </a:r>
              <a:endParaRPr sz="900">
                <a:solidFill>
                  <a:schemeClr val="dk1"/>
                </a:solidFill>
              </a:endParaRPr>
            </a:p>
          </p:txBody>
        </p:sp>
        <p:sp>
          <p:nvSpPr>
            <p:cNvPr id="309" name="Google Shape;309;p23"/>
            <p:cNvSpPr/>
            <p:nvPr/>
          </p:nvSpPr>
          <p:spPr>
            <a:xfrm>
              <a:off x="7202655"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H</a:t>
              </a:r>
              <a:endParaRPr sz="900">
                <a:solidFill>
                  <a:schemeClr val="dk1"/>
                </a:solidFill>
              </a:endParaRPr>
            </a:p>
          </p:txBody>
        </p:sp>
        <p:sp>
          <p:nvSpPr>
            <p:cNvPr id="310" name="Google Shape;310;p23"/>
            <p:cNvSpPr/>
            <p:nvPr/>
          </p:nvSpPr>
          <p:spPr>
            <a:xfrm>
              <a:off x="7540285"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12</a:t>
              </a:r>
              <a:endParaRPr sz="900">
                <a:solidFill>
                  <a:schemeClr val="dk1"/>
                </a:solidFill>
              </a:endParaRPr>
            </a:p>
          </p:txBody>
        </p:sp>
        <p:sp>
          <p:nvSpPr>
            <p:cNvPr id="311" name="Google Shape;311;p23"/>
            <p:cNvSpPr/>
            <p:nvPr/>
          </p:nvSpPr>
          <p:spPr>
            <a:xfrm>
              <a:off x="7877914"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13</a:t>
              </a:r>
              <a:endParaRPr sz="900">
                <a:solidFill>
                  <a:schemeClr val="dk1"/>
                </a:solidFill>
              </a:endParaRPr>
            </a:p>
          </p:txBody>
        </p:sp>
        <p:sp>
          <p:nvSpPr>
            <p:cNvPr id="312" name="Google Shape;312;p23"/>
            <p:cNvSpPr/>
            <p:nvPr/>
          </p:nvSpPr>
          <p:spPr>
            <a:xfrm>
              <a:off x="185246"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0</a:t>
              </a:r>
              <a:endParaRPr sz="900">
                <a:solidFill>
                  <a:schemeClr val="dk1"/>
                </a:solidFill>
              </a:endParaRPr>
            </a:p>
          </p:txBody>
        </p:sp>
        <p:sp>
          <p:nvSpPr>
            <p:cNvPr id="313" name="Google Shape;313;p23"/>
            <p:cNvSpPr/>
            <p:nvPr/>
          </p:nvSpPr>
          <p:spPr>
            <a:xfrm>
              <a:off x="520482"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a:t>
              </a:r>
              <a:endParaRPr sz="900">
                <a:solidFill>
                  <a:schemeClr val="dk1"/>
                </a:solidFill>
              </a:endParaRPr>
            </a:p>
          </p:txBody>
        </p:sp>
        <p:sp>
          <p:nvSpPr>
            <p:cNvPr id="314" name="Google Shape;314;p23"/>
            <p:cNvSpPr/>
            <p:nvPr/>
          </p:nvSpPr>
          <p:spPr>
            <a:xfrm>
              <a:off x="855717"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a:t>
              </a:r>
              <a:endParaRPr sz="900">
                <a:solidFill>
                  <a:schemeClr val="dk1"/>
                </a:solidFill>
              </a:endParaRPr>
            </a:p>
          </p:txBody>
        </p:sp>
        <p:sp>
          <p:nvSpPr>
            <p:cNvPr id="315" name="Google Shape;315;p23"/>
            <p:cNvSpPr/>
            <p:nvPr/>
          </p:nvSpPr>
          <p:spPr>
            <a:xfrm>
              <a:off x="1190952"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3</a:t>
              </a:r>
              <a:endParaRPr sz="900">
                <a:solidFill>
                  <a:schemeClr val="dk1"/>
                </a:solidFill>
              </a:endParaRPr>
            </a:p>
          </p:txBody>
        </p:sp>
        <p:sp>
          <p:nvSpPr>
            <p:cNvPr id="316" name="Google Shape;316;p23"/>
            <p:cNvSpPr/>
            <p:nvPr/>
          </p:nvSpPr>
          <p:spPr>
            <a:xfrm>
              <a:off x="1526188"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4</a:t>
              </a:r>
              <a:endParaRPr sz="900">
                <a:solidFill>
                  <a:schemeClr val="dk1"/>
                </a:solidFill>
              </a:endParaRPr>
            </a:p>
          </p:txBody>
        </p:sp>
        <p:sp>
          <p:nvSpPr>
            <p:cNvPr id="317" name="Google Shape;317;p23"/>
            <p:cNvSpPr/>
            <p:nvPr/>
          </p:nvSpPr>
          <p:spPr>
            <a:xfrm>
              <a:off x="1861423"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5</a:t>
              </a:r>
              <a:endParaRPr sz="900">
                <a:solidFill>
                  <a:schemeClr val="dk1"/>
                </a:solidFill>
              </a:endParaRPr>
            </a:p>
          </p:txBody>
        </p:sp>
        <p:sp>
          <p:nvSpPr>
            <p:cNvPr id="318" name="Google Shape;318;p23"/>
            <p:cNvSpPr/>
            <p:nvPr/>
          </p:nvSpPr>
          <p:spPr>
            <a:xfrm>
              <a:off x="2196658"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6</a:t>
              </a:r>
              <a:endParaRPr sz="900">
                <a:solidFill>
                  <a:schemeClr val="dk1"/>
                </a:solidFill>
              </a:endParaRPr>
            </a:p>
          </p:txBody>
        </p:sp>
        <p:sp>
          <p:nvSpPr>
            <p:cNvPr id="319" name="Google Shape;319;p23"/>
            <p:cNvSpPr/>
            <p:nvPr/>
          </p:nvSpPr>
          <p:spPr>
            <a:xfrm>
              <a:off x="2530239"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7</a:t>
              </a:r>
              <a:endParaRPr sz="900">
                <a:solidFill>
                  <a:schemeClr val="dk1"/>
                </a:solidFill>
              </a:endParaRPr>
            </a:p>
          </p:txBody>
        </p:sp>
        <p:sp>
          <p:nvSpPr>
            <p:cNvPr id="320" name="Google Shape;320;p23"/>
            <p:cNvSpPr/>
            <p:nvPr/>
          </p:nvSpPr>
          <p:spPr>
            <a:xfrm>
              <a:off x="2865474"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8</a:t>
              </a:r>
              <a:endParaRPr sz="900">
                <a:solidFill>
                  <a:schemeClr val="dk1"/>
                </a:solidFill>
              </a:endParaRPr>
            </a:p>
          </p:txBody>
        </p:sp>
        <p:sp>
          <p:nvSpPr>
            <p:cNvPr id="321" name="Google Shape;321;p23"/>
            <p:cNvSpPr/>
            <p:nvPr/>
          </p:nvSpPr>
          <p:spPr>
            <a:xfrm>
              <a:off x="3200709"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9</a:t>
              </a:r>
              <a:endParaRPr sz="900">
                <a:solidFill>
                  <a:schemeClr val="dk1"/>
                </a:solidFill>
              </a:endParaRPr>
            </a:p>
          </p:txBody>
        </p:sp>
        <p:sp>
          <p:nvSpPr>
            <p:cNvPr id="322" name="Google Shape;322;p23"/>
            <p:cNvSpPr/>
            <p:nvPr/>
          </p:nvSpPr>
          <p:spPr>
            <a:xfrm>
              <a:off x="3535945"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10</a:t>
              </a:r>
              <a:endParaRPr sz="900">
                <a:solidFill>
                  <a:schemeClr val="dk1"/>
                </a:solidFill>
              </a:endParaRPr>
            </a:p>
          </p:txBody>
        </p:sp>
        <p:sp>
          <p:nvSpPr>
            <p:cNvPr id="323" name="Google Shape;323;p23"/>
            <p:cNvSpPr/>
            <p:nvPr/>
          </p:nvSpPr>
          <p:spPr>
            <a:xfrm>
              <a:off x="3871180" y="3558688"/>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11</a:t>
              </a:r>
              <a:endParaRPr sz="900">
                <a:solidFill>
                  <a:schemeClr val="dk1"/>
                </a:solidFill>
              </a:endParaRPr>
            </a:p>
          </p:txBody>
        </p:sp>
        <p:sp>
          <p:nvSpPr>
            <p:cNvPr id="324" name="Google Shape;324;p23"/>
            <p:cNvSpPr/>
            <p:nvPr/>
          </p:nvSpPr>
          <p:spPr>
            <a:xfrm>
              <a:off x="5552914"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16</a:t>
              </a:r>
              <a:endParaRPr sz="900">
                <a:solidFill>
                  <a:schemeClr val="dk1"/>
                </a:solidFill>
              </a:endParaRPr>
            </a:p>
          </p:txBody>
        </p:sp>
        <p:sp>
          <p:nvSpPr>
            <p:cNvPr id="325" name="Google Shape;325;p23"/>
            <p:cNvSpPr/>
            <p:nvPr/>
          </p:nvSpPr>
          <p:spPr>
            <a:xfrm>
              <a:off x="5888150"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17</a:t>
              </a:r>
              <a:endParaRPr sz="900">
                <a:solidFill>
                  <a:schemeClr val="dk1"/>
                </a:solidFill>
              </a:endParaRPr>
            </a:p>
          </p:txBody>
        </p:sp>
        <p:sp>
          <p:nvSpPr>
            <p:cNvPr id="326" name="Google Shape;326;p23"/>
            <p:cNvSpPr/>
            <p:nvPr/>
          </p:nvSpPr>
          <p:spPr>
            <a:xfrm>
              <a:off x="6223385"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18</a:t>
              </a:r>
              <a:endParaRPr sz="900">
                <a:solidFill>
                  <a:schemeClr val="dk1"/>
                </a:solidFill>
              </a:endParaRPr>
            </a:p>
          </p:txBody>
        </p:sp>
        <p:sp>
          <p:nvSpPr>
            <p:cNvPr id="327" name="Google Shape;327;p23"/>
            <p:cNvSpPr/>
            <p:nvPr/>
          </p:nvSpPr>
          <p:spPr>
            <a:xfrm>
              <a:off x="4211973"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12</a:t>
              </a:r>
              <a:endParaRPr sz="900">
                <a:solidFill>
                  <a:schemeClr val="dk1"/>
                </a:solidFill>
              </a:endParaRPr>
            </a:p>
          </p:txBody>
        </p:sp>
        <p:sp>
          <p:nvSpPr>
            <p:cNvPr id="328" name="Google Shape;328;p23"/>
            <p:cNvSpPr/>
            <p:nvPr/>
          </p:nvSpPr>
          <p:spPr>
            <a:xfrm>
              <a:off x="4547208"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13</a:t>
              </a:r>
              <a:endParaRPr sz="900">
                <a:solidFill>
                  <a:schemeClr val="dk1"/>
                </a:solidFill>
              </a:endParaRPr>
            </a:p>
          </p:txBody>
        </p:sp>
        <p:sp>
          <p:nvSpPr>
            <p:cNvPr id="329" name="Google Shape;329;p23"/>
            <p:cNvSpPr/>
            <p:nvPr/>
          </p:nvSpPr>
          <p:spPr>
            <a:xfrm>
              <a:off x="4882444"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14</a:t>
              </a:r>
              <a:endParaRPr sz="900">
                <a:solidFill>
                  <a:schemeClr val="dk1"/>
                </a:solidFill>
              </a:endParaRPr>
            </a:p>
          </p:txBody>
        </p:sp>
        <p:sp>
          <p:nvSpPr>
            <p:cNvPr id="330" name="Google Shape;330;p23"/>
            <p:cNvSpPr/>
            <p:nvPr/>
          </p:nvSpPr>
          <p:spPr>
            <a:xfrm>
              <a:off x="5217679"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15</a:t>
              </a:r>
              <a:endParaRPr sz="900">
                <a:solidFill>
                  <a:schemeClr val="dk1"/>
                </a:solidFill>
              </a:endParaRPr>
            </a:p>
          </p:txBody>
        </p:sp>
        <p:sp>
          <p:nvSpPr>
            <p:cNvPr id="331" name="Google Shape;331;p23"/>
            <p:cNvSpPr/>
            <p:nvPr/>
          </p:nvSpPr>
          <p:spPr>
            <a:xfrm>
              <a:off x="6561014"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19</a:t>
              </a:r>
              <a:endParaRPr sz="900">
                <a:solidFill>
                  <a:schemeClr val="dk1"/>
                </a:solidFill>
              </a:endParaRPr>
            </a:p>
          </p:txBody>
        </p:sp>
        <p:sp>
          <p:nvSpPr>
            <p:cNvPr id="332" name="Google Shape;332;p23"/>
            <p:cNvSpPr/>
            <p:nvPr/>
          </p:nvSpPr>
          <p:spPr>
            <a:xfrm>
              <a:off x="6898644"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20</a:t>
              </a:r>
              <a:endParaRPr sz="900">
                <a:solidFill>
                  <a:schemeClr val="dk1"/>
                </a:solidFill>
              </a:endParaRPr>
            </a:p>
          </p:txBody>
        </p:sp>
        <p:sp>
          <p:nvSpPr>
            <p:cNvPr id="333" name="Google Shape;333;p23"/>
            <p:cNvSpPr/>
            <p:nvPr/>
          </p:nvSpPr>
          <p:spPr>
            <a:xfrm>
              <a:off x="7236273"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21</a:t>
              </a:r>
              <a:endParaRPr sz="900">
                <a:solidFill>
                  <a:schemeClr val="dk1"/>
                </a:solidFill>
              </a:endParaRPr>
            </a:p>
          </p:txBody>
        </p:sp>
        <p:sp>
          <p:nvSpPr>
            <p:cNvPr id="334" name="Google Shape;334;p23"/>
            <p:cNvSpPr/>
            <p:nvPr/>
          </p:nvSpPr>
          <p:spPr>
            <a:xfrm>
              <a:off x="7573902"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22</a:t>
              </a:r>
              <a:endParaRPr sz="900">
                <a:solidFill>
                  <a:schemeClr val="dk1"/>
                </a:solidFill>
              </a:endParaRPr>
            </a:p>
          </p:txBody>
        </p:sp>
        <p:sp>
          <p:nvSpPr>
            <p:cNvPr id="335" name="Google Shape;335;p23"/>
            <p:cNvSpPr/>
            <p:nvPr/>
          </p:nvSpPr>
          <p:spPr>
            <a:xfrm>
              <a:off x="7911532"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23</a:t>
              </a:r>
              <a:endParaRPr sz="900">
                <a:solidFill>
                  <a:schemeClr val="dk1"/>
                </a:solidFill>
              </a:endParaRPr>
            </a:p>
          </p:txBody>
        </p:sp>
        <p:sp>
          <p:nvSpPr>
            <p:cNvPr id="336" name="Google Shape;336;p23"/>
            <p:cNvSpPr/>
            <p:nvPr/>
          </p:nvSpPr>
          <p:spPr>
            <a:xfrm>
              <a:off x="8258914"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24</a:t>
              </a:r>
              <a:endParaRPr sz="900">
                <a:solidFill>
                  <a:schemeClr val="dk1"/>
                </a:solidFill>
              </a:endParaRPr>
            </a:p>
          </p:txBody>
        </p:sp>
        <p:sp>
          <p:nvSpPr>
            <p:cNvPr id="337" name="Google Shape;337;p23"/>
            <p:cNvSpPr/>
            <p:nvPr/>
          </p:nvSpPr>
          <p:spPr>
            <a:xfrm>
              <a:off x="8597332" y="3555146"/>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25</a:t>
              </a:r>
              <a:endParaRPr sz="900">
                <a:solidFill>
                  <a:schemeClr val="dk1"/>
                </a:solidFill>
              </a:endParaRPr>
            </a:p>
          </p:txBody>
        </p:sp>
        <p:sp>
          <p:nvSpPr>
            <p:cNvPr id="338" name="Google Shape;338;p23"/>
            <p:cNvSpPr/>
            <p:nvPr/>
          </p:nvSpPr>
          <p:spPr>
            <a:xfrm>
              <a:off x="8217120"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H</a:t>
              </a:r>
              <a:endParaRPr sz="900">
                <a:solidFill>
                  <a:schemeClr val="dk1"/>
                </a:solidFill>
              </a:endParaRPr>
            </a:p>
          </p:txBody>
        </p:sp>
        <p:sp>
          <p:nvSpPr>
            <p:cNvPr id="339" name="Google Shape;339;p23"/>
            <p:cNvSpPr/>
            <p:nvPr/>
          </p:nvSpPr>
          <p:spPr>
            <a:xfrm>
              <a:off x="8554749" y="330413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14</a:t>
              </a:r>
              <a:endParaRPr sz="900">
                <a:solidFill>
                  <a:schemeClr val="dk1"/>
                </a:solidFill>
              </a:endParaRPr>
            </a:p>
          </p:txBody>
        </p:sp>
      </p:grpSp>
      <p:sp>
        <p:nvSpPr>
          <p:cNvPr id="340" name="Google Shape;340;p23"/>
          <p:cNvSpPr/>
          <p:nvPr/>
        </p:nvSpPr>
        <p:spPr>
          <a:xfrm>
            <a:off x="6865026" y="393115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a:t>
            </a:r>
            <a:r>
              <a:rPr lang="en" sz="900">
                <a:solidFill>
                  <a:schemeClr val="dk1"/>
                </a:solidFill>
              </a:rPr>
              <a:t>H</a:t>
            </a:r>
            <a:endParaRPr sz="900">
              <a:solidFill>
                <a:schemeClr val="dk1"/>
              </a:solidFill>
            </a:endParaRPr>
          </a:p>
        </p:txBody>
      </p:sp>
      <p:sp>
        <p:nvSpPr>
          <p:cNvPr id="341" name="Google Shape;341;p23"/>
          <p:cNvSpPr/>
          <p:nvPr/>
        </p:nvSpPr>
        <p:spPr>
          <a:xfrm>
            <a:off x="7202655" y="393115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a:t>
            </a:r>
            <a:r>
              <a:rPr lang="en" sz="900">
                <a:solidFill>
                  <a:schemeClr val="dk1"/>
                </a:solidFill>
              </a:rPr>
              <a:t>H</a:t>
            </a:r>
            <a:endParaRPr sz="900">
              <a:solidFill>
                <a:schemeClr val="dk1"/>
              </a:solidFill>
            </a:endParaRPr>
          </a:p>
        </p:txBody>
      </p:sp>
      <p:sp>
        <p:nvSpPr>
          <p:cNvPr id="342" name="Google Shape;342;p23"/>
          <p:cNvSpPr/>
          <p:nvPr/>
        </p:nvSpPr>
        <p:spPr>
          <a:xfrm>
            <a:off x="8217120" y="3931156"/>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a:t>
            </a:r>
            <a:r>
              <a:rPr lang="en" sz="900">
                <a:solidFill>
                  <a:schemeClr val="dk1"/>
                </a:solidFill>
              </a:rPr>
              <a:t>H</a:t>
            </a:r>
            <a:endParaRPr sz="900">
              <a:solidFill>
                <a:schemeClr val="dk1"/>
              </a:solidFill>
            </a:endParaRPr>
          </a:p>
        </p:txBody>
      </p:sp>
      <p:sp>
        <p:nvSpPr>
          <p:cNvPr id="343" name="Google Shape;343;p23"/>
          <p:cNvSpPr txBox="1"/>
          <p:nvPr/>
        </p:nvSpPr>
        <p:spPr>
          <a:xfrm>
            <a:off x="6715" y="4492825"/>
            <a:ext cx="34314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Optimized </a:t>
            </a:r>
            <a:r>
              <a:rPr lang="en" sz="2000"/>
              <a:t>Proof:</a:t>
            </a:r>
            <a:endParaRPr sz="2000"/>
          </a:p>
        </p:txBody>
      </p:sp>
      <p:sp>
        <p:nvSpPr>
          <p:cNvPr id="344" name="Google Shape;344;p23"/>
          <p:cNvSpPr/>
          <p:nvPr/>
        </p:nvSpPr>
        <p:spPr>
          <a:xfrm>
            <a:off x="5519297" y="4583361"/>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L9</a:t>
            </a:r>
            <a:endParaRPr sz="900">
              <a:solidFill>
                <a:schemeClr val="dk1"/>
              </a:solidFill>
            </a:endParaRPr>
          </a:p>
        </p:txBody>
      </p:sp>
      <p:sp>
        <p:nvSpPr>
          <p:cNvPr id="345" name="Google Shape;345;p23"/>
          <p:cNvSpPr/>
          <p:nvPr/>
        </p:nvSpPr>
        <p:spPr>
          <a:xfrm>
            <a:off x="4848826" y="4583361"/>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   H</a:t>
            </a:r>
            <a:endParaRPr sz="900">
              <a:solidFill>
                <a:schemeClr val="dk1"/>
              </a:solidFill>
            </a:endParaRPr>
          </a:p>
        </p:txBody>
      </p:sp>
      <p:sp>
        <p:nvSpPr>
          <p:cNvPr id="346" name="Google Shape;346;p23"/>
          <p:cNvSpPr/>
          <p:nvPr/>
        </p:nvSpPr>
        <p:spPr>
          <a:xfrm>
            <a:off x="5184061" y="4583361"/>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L8</a:t>
            </a:r>
            <a:endParaRPr sz="900">
              <a:solidFill>
                <a:schemeClr val="dk1"/>
              </a:solidFill>
            </a:endParaRPr>
          </a:p>
        </p:txBody>
      </p:sp>
      <p:sp>
        <p:nvSpPr>
          <p:cNvPr id="347" name="Google Shape;347;p23"/>
          <p:cNvSpPr/>
          <p:nvPr/>
        </p:nvSpPr>
        <p:spPr>
          <a:xfrm>
            <a:off x="6865026" y="4583339"/>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H</a:t>
            </a:r>
            <a:endParaRPr sz="900">
              <a:solidFill>
                <a:schemeClr val="dk1"/>
              </a:solidFill>
            </a:endParaRPr>
          </a:p>
        </p:txBody>
      </p:sp>
      <p:sp>
        <p:nvSpPr>
          <p:cNvPr id="348" name="Google Shape;348;p23"/>
          <p:cNvSpPr/>
          <p:nvPr/>
        </p:nvSpPr>
        <p:spPr>
          <a:xfrm>
            <a:off x="7590788" y="2005862"/>
            <a:ext cx="473100" cy="717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349" name="Google Shape;349;p23"/>
          <p:cNvSpPr/>
          <p:nvPr/>
        </p:nvSpPr>
        <p:spPr>
          <a:xfrm>
            <a:off x="7967375" y="1929654"/>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8402163" y="1927413"/>
            <a:ext cx="616200" cy="616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8554749" y="3927181"/>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14</a:t>
            </a:r>
            <a:endParaRPr sz="900">
              <a:solidFill>
                <a:schemeClr val="dk1"/>
              </a:solidFill>
            </a:endParaRPr>
          </a:p>
        </p:txBody>
      </p:sp>
      <p:sp>
        <p:nvSpPr>
          <p:cNvPr id="352" name="Google Shape;352;p23"/>
          <p:cNvSpPr/>
          <p:nvPr/>
        </p:nvSpPr>
        <p:spPr>
          <a:xfrm>
            <a:off x="8554749" y="4577122"/>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14</a:t>
            </a:r>
            <a:endParaRPr sz="900">
              <a:solidFill>
                <a:schemeClr val="dk1"/>
              </a:solidFill>
            </a:endParaRPr>
          </a:p>
        </p:txBody>
      </p:sp>
      <p:sp>
        <p:nvSpPr>
          <p:cNvPr id="353" name="Google Shape;353;p23"/>
          <p:cNvSpPr/>
          <p:nvPr/>
        </p:nvSpPr>
        <p:spPr>
          <a:xfrm>
            <a:off x="7540285" y="3938387"/>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12</a:t>
            </a:r>
            <a:endParaRPr sz="900">
              <a:solidFill>
                <a:schemeClr val="dk1"/>
              </a:solidFill>
            </a:endParaRPr>
          </a:p>
        </p:txBody>
      </p:sp>
      <p:sp>
        <p:nvSpPr>
          <p:cNvPr id="354" name="Google Shape;354;p23"/>
          <p:cNvSpPr/>
          <p:nvPr/>
        </p:nvSpPr>
        <p:spPr>
          <a:xfrm>
            <a:off x="7877914" y="3938387"/>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13</a:t>
            </a:r>
            <a:endParaRPr sz="900">
              <a:solidFill>
                <a:schemeClr val="dk1"/>
              </a:solidFill>
            </a:endParaRPr>
          </a:p>
        </p:txBody>
      </p:sp>
      <p:sp>
        <p:nvSpPr>
          <p:cNvPr id="355" name="Google Shape;355;p23"/>
          <p:cNvSpPr/>
          <p:nvPr/>
        </p:nvSpPr>
        <p:spPr>
          <a:xfrm>
            <a:off x="7540285" y="457936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12</a:t>
            </a:r>
            <a:endParaRPr sz="900">
              <a:solidFill>
                <a:schemeClr val="dk1"/>
              </a:solidFill>
            </a:endParaRPr>
          </a:p>
        </p:txBody>
      </p:sp>
      <p:sp>
        <p:nvSpPr>
          <p:cNvPr id="356" name="Google Shape;356;p23"/>
          <p:cNvSpPr/>
          <p:nvPr/>
        </p:nvSpPr>
        <p:spPr>
          <a:xfrm>
            <a:off x="7877914" y="4579364"/>
            <a:ext cx="349500" cy="3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L</a:t>
            </a:r>
            <a:endParaRPr sz="900">
              <a:solidFill>
                <a:schemeClr val="dk1"/>
              </a:solidFill>
            </a:endParaRPr>
          </a:p>
          <a:p>
            <a:pPr indent="0" lvl="0" marL="0" rtl="0" algn="l">
              <a:spcBef>
                <a:spcPts val="0"/>
              </a:spcBef>
              <a:spcAft>
                <a:spcPts val="0"/>
              </a:spcAft>
              <a:buNone/>
            </a:pPr>
            <a:r>
              <a:rPr lang="en" sz="900">
                <a:solidFill>
                  <a:schemeClr val="dk1"/>
                </a:solidFill>
              </a:rPr>
              <a:t>13</a:t>
            </a:r>
            <a:endParaRPr sz="900">
              <a:solidFill>
                <a:schemeClr val="dk1"/>
              </a:solidFill>
            </a:endParaRPr>
          </a:p>
        </p:txBody>
      </p:sp>
      <p:grpSp>
        <p:nvGrpSpPr>
          <p:cNvPr id="357" name="Google Shape;357;p23"/>
          <p:cNvGrpSpPr/>
          <p:nvPr/>
        </p:nvGrpSpPr>
        <p:grpSpPr>
          <a:xfrm>
            <a:off x="4848826" y="4189399"/>
            <a:ext cx="4064388" cy="321900"/>
            <a:chOff x="4837620" y="3819605"/>
            <a:chExt cx="4064388" cy="321900"/>
          </a:xfrm>
        </p:grpSpPr>
        <p:sp>
          <p:nvSpPr>
            <p:cNvPr id="358" name="Google Shape;358;p23"/>
            <p:cNvSpPr/>
            <p:nvPr/>
          </p:nvSpPr>
          <p:spPr>
            <a:xfrm>
              <a:off x="5508091"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16</a:t>
              </a:r>
              <a:endParaRPr sz="900">
                <a:solidFill>
                  <a:schemeClr val="dk1"/>
                </a:solidFill>
              </a:endParaRPr>
            </a:p>
          </p:txBody>
        </p:sp>
        <p:sp>
          <p:nvSpPr>
            <p:cNvPr id="359" name="Google Shape;359;p23"/>
            <p:cNvSpPr/>
            <p:nvPr/>
          </p:nvSpPr>
          <p:spPr>
            <a:xfrm>
              <a:off x="5843326"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17</a:t>
              </a:r>
              <a:endParaRPr sz="900">
                <a:solidFill>
                  <a:schemeClr val="dk1"/>
                </a:solidFill>
              </a:endParaRPr>
            </a:p>
          </p:txBody>
        </p:sp>
        <p:sp>
          <p:nvSpPr>
            <p:cNvPr id="360" name="Google Shape;360;p23"/>
            <p:cNvSpPr/>
            <p:nvPr/>
          </p:nvSpPr>
          <p:spPr>
            <a:xfrm>
              <a:off x="4837620"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14</a:t>
              </a:r>
              <a:endParaRPr sz="900">
                <a:solidFill>
                  <a:schemeClr val="dk1"/>
                </a:solidFill>
              </a:endParaRPr>
            </a:p>
          </p:txBody>
        </p:sp>
        <p:sp>
          <p:nvSpPr>
            <p:cNvPr id="361" name="Google Shape;361;p23"/>
            <p:cNvSpPr/>
            <p:nvPr/>
          </p:nvSpPr>
          <p:spPr>
            <a:xfrm>
              <a:off x="5172855"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15</a:t>
              </a:r>
              <a:endParaRPr sz="900">
                <a:solidFill>
                  <a:schemeClr val="dk1"/>
                </a:solidFill>
              </a:endParaRPr>
            </a:p>
          </p:txBody>
        </p:sp>
        <p:sp>
          <p:nvSpPr>
            <p:cNvPr id="362" name="Google Shape;362;p23"/>
            <p:cNvSpPr/>
            <p:nvPr/>
          </p:nvSpPr>
          <p:spPr>
            <a:xfrm>
              <a:off x="6853820"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20</a:t>
              </a:r>
              <a:endParaRPr sz="900">
                <a:solidFill>
                  <a:schemeClr val="dk1"/>
                </a:solidFill>
              </a:endParaRPr>
            </a:p>
          </p:txBody>
        </p:sp>
        <p:sp>
          <p:nvSpPr>
            <p:cNvPr id="363" name="Google Shape;363;p23"/>
            <p:cNvSpPr/>
            <p:nvPr/>
          </p:nvSpPr>
          <p:spPr>
            <a:xfrm>
              <a:off x="7191449"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21</a:t>
              </a:r>
              <a:endParaRPr sz="900">
                <a:solidFill>
                  <a:schemeClr val="dk1"/>
                </a:solidFill>
              </a:endParaRPr>
            </a:p>
          </p:txBody>
        </p:sp>
        <p:sp>
          <p:nvSpPr>
            <p:cNvPr id="364" name="Google Shape;364;p23"/>
            <p:cNvSpPr/>
            <p:nvPr/>
          </p:nvSpPr>
          <p:spPr>
            <a:xfrm>
              <a:off x="7529079"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22</a:t>
              </a:r>
              <a:endParaRPr sz="900">
                <a:solidFill>
                  <a:schemeClr val="dk1"/>
                </a:solidFill>
              </a:endParaRPr>
            </a:p>
          </p:txBody>
        </p:sp>
        <p:sp>
          <p:nvSpPr>
            <p:cNvPr id="365" name="Google Shape;365;p23"/>
            <p:cNvSpPr/>
            <p:nvPr/>
          </p:nvSpPr>
          <p:spPr>
            <a:xfrm>
              <a:off x="7866708"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23</a:t>
              </a:r>
              <a:endParaRPr sz="900">
                <a:solidFill>
                  <a:schemeClr val="dk1"/>
                </a:solidFill>
              </a:endParaRPr>
            </a:p>
          </p:txBody>
        </p:sp>
        <p:sp>
          <p:nvSpPr>
            <p:cNvPr id="366" name="Google Shape;366;p23"/>
            <p:cNvSpPr/>
            <p:nvPr/>
          </p:nvSpPr>
          <p:spPr>
            <a:xfrm>
              <a:off x="8214090"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24</a:t>
              </a:r>
              <a:endParaRPr sz="900">
                <a:solidFill>
                  <a:schemeClr val="dk1"/>
                </a:solidFill>
              </a:endParaRPr>
            </a:p>
          </p:txBody>
        </p:sp>
        <p:sp>
          <p:nvSpPr>
            <p:cNvPr id="367" name="Google Shape;367;p23"/>
            <p:cNvSpPr/>
            <p:nvPr/>
          </p:nvSpPr>
          <p:spPr>
            <a:xfrm>
              <a:off x="8552508" y="3819605"/>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25</a:t>
              </a:r>
              <a:endParaRPr sz="900">
                <a:solidFill>
                  <a:schemeClr val="dk1"/>
                </a:solidFill>
              </a:endParaRPr>
            </a:p>
          </p:txBody>
        </p:sp>
      </p:grpSp>
      <p:grpSp>
        <p:nvGrpSpPr>
          <p:cNvPr id="368" name="Google Shape;368;p23"/>
          <p:cNvGrpSpPr/>
          <p:nvPr/>
        </p:nvGrpSpPr>
        <p:grpSpPr>
          <a:xfrm>
            <a:off x="4848826" y="4839340"/>
            <a:ext cx="4064388" cy="321900"/>
            <a:chOff x="4837620" y="4404552"/>
            <a:chExt cx="4064388" cy="321900"/>
          </a:xfrm>
        </p:grpSpPr>
        <p:sp>
          <p:nvSpPr>
            <p:cNvPr id="369" name="Google Shape;369;p23"/>
            <p:cNvSpPr/>
            <p:nvPr/>
          </p:nvSpPr>
          <p:spPr>
            <a:xfrm>
              <a:off x="5508091"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16</a:t>
              </a:r>
              <a:endParaRPr sz="900">
                <a:solidFill>
                  <a:schemeClr val="dk1"/>
                </a:solidFill>
              </a:endParaRPr>
            </a:p>
          </p:txBody>
        </p:sp>
        <p:sp>
          <p:nvSpPr>
            <p:cNvPr id="370" name="Google Shape;370;p23"/>
            <p:cNvSpPr/>
            <p:nvPr/>
          </p:nvSpPr>
          <p:spPr>
            <a:xfrm>
              <a:off x="4837620"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14</a:t>
              </a:r>
              <a:endParaRPr sz="900">
                <a:solidFill>
                  <a:schemeClr val="dk1"/>
                </a:solidFill>
              </a:endParaRPr>
            </a:p>
          </p:txBody>
        </p:sp>
        <p:sp>
          <p:nvSpPr>
            <p:cNvPr id="371" name="Google Shape;371;p23"/>
            <p:cNvSpPr/>
            <p:nvPr/>
          </p:nvSpPr>
          <p:spPr>
            <a:xfrm>
              <a:off x="5172855"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15</a:t>
              </a:r>
              <a:endParaRPr sz="900">
                <a:solidFill>
                  <a:schemeClr val="dk1"/>
                </a:solidFill>
              </a:endParaRPr>
            </a:p>
          </p:txBody>
        </p:sp>
        <p:sp>
          <p:nvSpPr>
            <p:cNvPr id="372" name="Google Shape;372;p23"/>
            <p:cNvSpPr/>
            <p:nvPr/>
          </p:nvSpPr>
          <p:spPr>
            <a:xfrm>
              <a:off x="6853820"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20</a:t>
              </a:r>
              <a:endParaRPr sz="900">
                <a:solidFill>
                  <a:schemeClr val="dk1"/>
                </a:solidFill>
              </a:endParaRPr>
            </a:p>
          </p:txBody>
        </p:sp>
        <p:sp>
          <p:nvSpPr>
            <p:cNvPr id="373" name="Google Shape;373;p23"/>
            <p:cNvSpPr/>
            <p:nvPr/>
          </p:nvSpPr>
          <p:spPr>
            <a:xfrm>
              <a:off x="7529079"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22</a:t>
              </a:r>
              <a:endParaRPr sz="900">
                <a:solidFill>
                  <a:schemeClr val="dk1"/>
                </a:solidFill>
              </a:endParaRPr>
            </a:p>
          </p:txBody>
        </p:sp>
        <p:sp>
          <p:nvSpPr>
            <p:cNvPr id="374" name="Google Shape;374;p23"/>
            <p:cNvSpPr/>
            <p:nvPr/>
          </p:nvSpPr>
          <p:spPr>
            <a:xfrm>
              <a:off x="7866708"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23</a:t>
              </a:r>
              <a:endParaRPr sz="900">
                <a:solidFill>
                  <a:schemeClr val="dk1"/>
                </a:solidFill>
              </a:endParaRPr>
            </a:p>
          </p:txBody>
        </p:sp>
        <p:sp>
          <p:nvSpPr>
            <p:cNvPr id="375" name="Google Shape;375;p23"/>
            <p:cNvSpPr/>
            <p:nvPr/>
          </p:nvSpPr>
          <p:spPr>
            <a:xfrm>
              <a:off x="8552508" y="4404552"/>
              <a:ext cx="3495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25</a:t>
              </a:r>
              <a:endParaRPr sz="900">
                <a:solidFill>
                  <a:schemeClr val="dk1"/>
                </a:solidFill>
              </a:endParaRPr>
            </a:p>
          </p:txBody>
        </p:sp>
      </p:grpSp>
      <p:grpSp>
        <p:nvGrpSpPr>
          <p:cNvPr id="376" name="Google Shape;376;p23"/>
          <p:cNvGrpSpPr/>
          <p:nvPr/>
        </p:nvGrpSpPr>
        <p:grpSpPr>
          <a:xfrm>
            <a:off x="1053354" y="2323863"/>
            <a:ext cx="7913463" cy="309472"/>
            <a:chOff x="1053354" y="2323863"/>
            <a:chExt cx="7913463" cy="309472"/>
          </a:xfrm>
        </p:grpSpPr>
        <p:sp>
          <p:nvSpPr>
            <p:cNvPr id="377" name="Google Shape;377;p23"/>
            <p:cNvSpPr txBox="1"/>
            <p:nvPr/>
          </p:nvSpPr>
          <p:spPr>
            <a:xfrm>
              <a:off x="22972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78" name="Google Shape;378;p23"/>
            <p:cNvSpPr txBox="1"/>
            <p:nvPr/>
          </p:nvSpPr>
          <p:spPr>
            <a:xfrm>
              <a:off x="27544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379" name="Google Shape;379;p23"/>
            <p:cNvSpPr txBox="1"/>
            <p:nvPr/>
          </p:nvSpPr>
          <p:spPr>
            <a:xfrm>
              <a:off x="32116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380" name="Google Shape;380;p23"/>
            <p:cNvSpPr txBox="1"/>
            <p:nvPr/>
          </p:nvSpPr>
          <p:spPr>
            <a:xfrm>
              <a:off x="36688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3</a:t>
              </a:r>
              <a:endParaRPr sz="1000"/>
            </a:p>
          </p:txBody>
        </p:sp>
        <p:sp>
          <p:nvSpPr>
            <p:cNvPr id="381" name="Google Shape;381;p23"/>
            <p:cNvSpPr txBox="1"/>
            <p:nvPr/>
          </p:nvSpPr>
          <p:spPr>
            <a:xfrm>
              <a:off x="40498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4</a:t>
              </a:r>
              <a:endParaRPr sz="1000"/>
            </a:p>
          </p:txBody>
        </p:sp>
        <p:sp>
          <p:nvSpPr>
            <p:cNvPr id="382" name="Google Shape;382;p23"/>
            <p:cNvSpPr txBox="1"/>
            <p:nvPr/>
          </p:nvSpPr>
          <p:spPr>
            <a:xfrm>
              <a:off x="45070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5</a:t>
              </a:r>
              <a:endParaRPr sz="1000"/>
            </a:p>
          </p:txBody>
        </p:sp>
        <p:sp>
          <p:nvSpPr>
            <p:cNvPr id="383" name="Google Shape;383;p23"/>
            <p:cNvSpPr txBox="1"/>
            <p:nvPr/>
          </p:nvSpPr>
          <p:spPr>
            <a:xfrm>
              <a:off x="49642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6</a:t>
              </a:r>
              <a:endParaRPr sz="1000"/>
            </a:p>
          </p:txBody>
        </p:sp>
        <p:sp>
          <p:nvSpPr>
            <p:cNvPr id="384" name="Google Shape;384;p23"/>
            <p:cNvSpPr txBox="1"/>
            <p:nvPr/>
          </p:nvSpPr>
          <p:spPr>
            <a:xfrm>
              <a:off x="5421418"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7</a:t>
              </a:r>
              <a:endParaRPr sz="1000"/>
            </a:p>
          </p:txBody>
        </p:sp>
        <p:sp>
          <p:nvSpPr>
            <p:cNvPr id="385" name="Google Shape;385;p23"/>
            <p:cNvSpPr txBox="1"/>
            <p:nvPr/>
          </p:nvSpPr>
          <p:spPr>
            <a:xfrm>
              <a:off x="5856206"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8</a:t>
              </a:r>
              <a:endParaRPr sz="1000"/>
            </a:p>
          </p:txBody>
        </p:sp>
        <p:sp>
          <p:nvSpPr>
            <p:cNvPr id="386" name="Google Shape;386;p23"/>
            <p:cNvSpPr txBox="1"/>
            <p:nvPr/>
          </p:nvSpPr>
          <p:spPr>
            <a:xfrm>
              <a:off x="6313406" y="2342035"/>
              <a:ext cx="317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9</a:t>
              </a:r>
              <a:endParaRPr sz="1000"/>
            </a:p>
          </p:txBody>
        </p:sp>
        <p:sp>
          <p:nvSpPr>
            <p:cNvPr id="387" name="Google Shape;387;p23"/>
            <p:cNvSpPr txBox="1"/>
            <p:nvPr/>
          </p:nvSpPr>
          <p:spPr>
            <a:xfrm>
              <a:off x="6725782" y="2342035"/>
              <a:ext cx="421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10</a:t>
              </a:r>
              <a:endParaRPr sz="1000"/>
            </a:p>
          </p:txBody>
        </p:sp>
        <p:sp>
          <p:nvSpPr>
            <p:cNvPr id="388" name="Google Shape;388;p23"/>
            <p:cNvSpPr txBox="1"/>
            <p:nvPr/>
          </p:nvSpPr>
          <p:spPr>
            <a:xfrm>
              <a:off x="7174018" y="2342035"/>
              <a:ext cx="421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11</a:t>
              </a:r>
              <a:endParaRPr sz="1000"/>
            </a:p>
          </p:txBody>
        </p:sp>
        <p:sp>
          <p:nvSpPr>
            <p:cNvPr id="389" name="Google Shape;389;p23"/>
            <p:cNvSpPr txBox="1"/>
            <p:nvPr/>
          </p:nvSpPr>
          <p:spPr>
            <a:xfrm>
              <a:off x="7631218" y="2342035"/>
              <a:ext cx="469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12</a:t>
              </a:r>
              <a:endParaRPr sz="1000"/>
            </a:p>
          </p:txBody>
        </p:sp>
        <p:sp>
          <p:nvSpPr>
            <p:cNvPr id="390" name="Google Shape;390;p23"/>
            <p:cNvSpPr txBox="1"/>
            <p:nvPr/>
          </p:nvSpPr>
          <p:spPr>
            <a:xfrm>
              <a:off x="8088418" y="2342035"/>
              <a:ext cx="421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13</a:t>
              </a:r>
              <a:endParaRPr sz="1000"/>
            </a:p>
          </p:txBody>
        </p:sp>
        <p:sp>
          <p:nvSpPr>
            <p:cNvPr id="391" name="Google Shape;391;p23"/>
            <p:cNvSpPr txBox="1"/>
            <p:nvPr/>
          </p:nvSpPr>
          <p:spPr>
            <a:xfrm>
              <a:off x="8545618" y="2342035"/>
              <a:ext cx="421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14</a:t>
              </a:r>
              <a:endParaRPr sz="1000"/>
            </a:p>
          </p:txBody>
        </p:sp>
        <p:sp>
          <p:nvSpPr>
            <p:cNvPr id="392" name="Google Shape;392;p23"/>
            <p:cNvSpPr txBox="1"/>
            <p:nvPr/>
          </p:nvSpPr>
          <p:spPr>
            <a:xfrm>
              <a:off x="1053354" y="2323863"/>
              <a:ext cx="12597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Leaf index:</a:t>
              </a:r>
              <a:endParaRPr sz="1100"/>
            </a:p>
          </p:txBody>
        </p:sp>
      </p:grpSp>
      <p:sp>
        <p:nvSpPr>
          <p:cNvPr id="393" name="Google Shape;393;p23"/>
          <p:cNvSpPr/>
          <p:nvPr/>
        </p:nvSpPr>
        <p:spPr>
          <a:xfrm>
            <a:off x="1927412" y="85037"/>
            <a:ext cx="7138200" cy="2328900"/>
          </a:xfrm>
          <a:prstGeom prst="roundRect">
            <a:avLst>
              <a:gd fmla="val 509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txBox="1"/>
          <p:nvPr/>
        </p:nvSpPr>
        <p:spPr>
          <a:xfrm>
            <a:off x="0" y="770650"/>
            <a:ext cx="2095500" cy="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Tree Representation: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24"/>
          <p:cNvPicPr preferRelativeResize="0"/>
          <p:nvPr/>
        </p:nvPicPr>
        <p:blipFill>
          <a:blip r:embed="rId3">
            <a:alphaModFix/>
          </a:blip>
          <a:stretch>
            <a:fillRect/>
          </a:stretch>
        </p:blipFill>
        <p:spPr>
          <a:xfrm>
            <a:off x="5645700" y="58126"/>
            <a:ext cx="2623050" cy="1786694"/>
          </a:xfrm>
          <a:prstGeom prst="rect">
            <a:avLst/>
          </a:prstGeom>
          <a:noFill/>
          <a:ln>
            <a:noFill/>
          </a:ln>
        </p:spPr>
      </p:pic>
      <p:sp>
        <p:nvSpPr>
          <p:cNvPr id="400" name="Google Shape;400;p24"/>
          <p:cNvSpPr txBox="1"/>
          <p:nvPr/>
        </p:nvSpPr>
        <p:spPr>
          <a:xfrm>
            <a:off x="400850" y="247325"/>
            <a:ext cx="3067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“Bagging the Peaks”:</a:t>
            </a:r>
            <a:endParaRPr sz="2400"/>
          </a:p>
        </p:txBody>
      </p:sp>
      <p:sp>
        <p:nvSpPr>
          <p:cNvPr id="401" name="Google Shape;401;p24"/>
          <p:cNvSpPr txBox="1"/>
          <p:nvPr/>
        </p:nvSpPr>
        <p:spPr>
          <a:xfrm>
            <a:off x="477050" y="898900"/>
            <a:ext cx="49821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Creates a single merkle root by hashing all of the peaks</a:t>
            </a:r>
            <a:endParaRPr sz="1800"/>
          </a:p>
        </p:txBody>
      </p:sp>
      <p:sp>
        <p:nvSpPr>
          <p:cNvPr id="402" name="Google Shape;402;p24"/>
          <p:cNvSpPr txBox="1"/>
          <p:nvPr/>
        </p:nvSpPr>
        <p:spPr>
          <a:xfrm>
            <a:off x="441500" y="18018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03" name="Google Shape;403;p24"/>
          <p:cNvSpPr txBox="1"/>
          <p:nvPr/>
        </p:nvSpPr>
        <p:spPr>
          <a:xfrm>
            <a:off x="517700" y="1801875"/>
            <a:ext cx="6454500" cy="12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a:t>
            </a:r>
            <a:r>
              <a:rPr lang="en" sz="1800"/>
              <a:t>ach later-proof is a superset of its earlier proof. Verifying 1 </a:t>
            </a:r>
            <a:r>
              <a:rPr lang="en" sz="1800">
                <a:solidFill>
                  <a:schemeClr val="dk1"/>
                </a:solidFill>
              </a:rPr>
              <a:t>implicitly </a:t>
            </a:r>
            <a:r>
              <a:rPr lang="en" sz="1800"/>
              <a:t>verifies the other</a:t>
            </a:r>
            <a:endParaRPr sz="1800"/>
          </a:p>
        </p:txBody>
      </p:sp>
      <p:sp>
        <p:nvSpPr>
          <p:cNvPr id="404" name="Google Shape;404;p24"/>
          <p:cNvSpPr/>
          <p:nvPr/>
        </p:nvSpPr>
        <p:spPr>
          <a:xfrm>
            <a:off x="165850" y="32818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750056" y="32818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3086882" y="32818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2502675" y="32802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1918469" y="32835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1334263" y="32827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5423723" y="32802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4839516" y="32785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4255310" y="32818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3671104" y="32810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6007932" y="32802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8344773" y="32785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7760566" y="32769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7176360" y="32802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6592154" y="32793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2934750" y="31182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20" name="Google Shape;420;p24"/>
          <p:cNvSpPr/>
          <p:nvPr/>
        </p:nvSpPr>
        <p:spPr>
          <a:xfrm>
            <a:off x="5220750" y="31182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21" name="Google Shape;421;p24"/>
          <p:cNvSpPr/>
          <p:nvPr/>
        </p:nvSpPr>
        <p:spPr>
          <a:xfrm>
            <a:off x="8192550" y="31182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22" name="Google Shape;422;p24"/>
          <p:cNvSpPr/>
          <p:nvPr/>
        </p:nvSpPr>
        <p:spPr>
          <a:xfrm>
            <a:off x="1715550" y="31182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23" name="Google Shape;423;p24"/>
          <p:cNvSpPr/>
          <p:nvPr/>
        </p:nvSpPr>
        <p:spPr>
          <a:xfrm>
            <a:off x="5869952" y="2985175"/>
            <a:ext cx="2411178" cy="248850"/>
          </a:xfrm>
          <a:custGeom>
            <a:rect b="b" l="l" r="r" t="t"/>
            <a:pathLst>
              <a:path extrusionOk="0" h="9954" w="66787">
                <a:moveTo>
                  <a:pt x="66787" y="7713"/>
                </a:moveTo>
                <a:cubicBezTo>
                  <a:pt x="63575" y="6443"/>
                  <a:pt x="58644" y="-280"/>
                  <a:pt x="47513" y="93"/>
                </a:cubicBezTo>
                <a:cubicBezTo>
                  <a:pt x="36382" y="467"/>
                  <a:pt x="7919" y="8311"/>
                  <a:pt x="0" y="9954"/>
                </a:cubicBezTo>
              </a:path>
            </a:pathLst>
          </a:custGeom>
          <a:noFill/>
          <a:ln cap="flat" cmpd="sng" w="9525">
            <a:solidFill>
              <a:schemeClr val="dk2"/>
            </a:solidFill>
            <a:prstDash val="solid"/>
            <a:round/>
            <a:headEnd len="med" w="med" type="none"/>
            <a:tailEnd len="med" w="med" type="none"/>
          </a:ln>
        </p:spPr>
      </p:sp>
      <p:sp>
        <p:nvSpPr>
          <p:cNvPr id="424" name="Google Shape;424;p24"/>
          <p:cNvSpPr/>
          <p:nvPr/>
        </p:nvSpPr>
        <p:spPr>
          <a:xfrm>
            <a:off x="3552275" y="2882340"/>
            <a:ext cx="4762500" cy="409950"/>
          </a:xfrm>
          <a:custGeom>
            <a:rect b="b" l="l" r="r" t="t"/>
            <a:pathLst>
              <a:path extrusionOk="0" h="16398" w="190500">
                <a:moveTo>
                  <a:pt x="190500" y="11019"/>
                </a:moveTo>
                <a:cubicBezTo>
                  <a:pt x="187437" y="9450"/>
                  <a:pt x="178995" y="3399"/>
                  <a:pt x="172122" y="1606"/>
                </a:cubicBezTo>
                <a:cubicBezTo>
                  <a:pt x="165249" y="-187"/>
                  <a:pt x="159945" y="-38"/>
                  <a:pt x="149262" y="261"/>
                </a:cubicBezTo>
                <a:cubicBezTo>
                  <a:pt x="138579" y="560"/>
                  <a:pt x="132901" y="710"/>
                  <a:pt x="108024" y="3399"/>
                </a:cubicBezTo>
                <a:cubicBezTo>
                  <a:pt x="83147" y="6089"/>
                  <a:pt x="18004" y="14232"/>
                  <a:pt x="0" y="16398"/>
                </a:cubicBezTo>
              </a:path>
            </a:pathLst>
          </a:custGeom>
          <a:noFill/>
          <a:ln cap="flat" cmpd="sng" w="9525">
            <a:solidFill>
              <a:schemeClr val="dk2"/>
            </a:solidFill>
            <a:prstDash val="solid"/>
            <a:round/>
            <a:headEnd len="med" w="med" type="none"/>
            <a:tailEnd len="med" w="med" type="none"/>
          </a:ln>
        </p:spPr>
      </p:sp>
      <p:sp>
        <p:nvSpPr>
          <p:cNvPr id="425" name="Google Shape;425;p24"/>
          <p:cNvSpPr/>
          <p:nvPr/>
        </p:nvSpPr>
        <p:spPr>
          <a:xfrm>
            <a:off x="2286000" y="2763732"/>
            <a:ext cx="6140825" cy="438925"/>
          </a:xfrm>
          <a:custGeom>
            <a:rect b="b" l="l" r="r" t="t"/>
            <a:pathLst>
              <a:path extrusionOk="0" h="17557" w="245633">
                <a:moveTo>
                  <a:pt x="245633" y="13971"/>
                </a:moveTo>
                <a:cubicBezTo>
                  <a:pt x="235622" y="11655"/>
                  <a:pt x="226508" y="-523"/>
                  <a:pt x="185569" y="75"/>
                </a:cubicBezTo>
                <a:cubicBezTo>
                  <a:pt x="144630" y="673"/>
                  <a:pt x="30928" y="14643"/>
                  <a:pt x="0" y="17557"/>
                </a:cubicBezTo>
              </a:path>
            </a:pathLst>
          </a:custGeom>
          <a:noFill/>
          <a:ln cap="flat" cmpd="sng" w="9525">
            <a:solidFill>
              <a:schemeClr val="dk2"/>
            </a:solidFill>
            <a:prstDash val="solid"/>
            <a:round/>
            <a:headEnd len="med" w="med" type="none"/>
            <a:tailEnd len="med" w="med" type="none"/>
          </a:ln>
        </p:spPr>
      </p:sp>
      <p:sp>
        <p:nvSpPr>
          <p:cNvPr id="426" name="Google Shape;426;p24"/>
          <p:cNvSpPr txBox="1"/>
          <p:nvPr/>
        </p:nvSpPr>
        <p:spPr>
          <a:xfrm>
            <a:off x="511000" y="27745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This:</a:t>
            </a:r>
            <a:endParaRPr sz="1800"/>
          </a:p>
        </p:txBody>
      </p:sp>
      <p:sp>
        <p:nvSpPr>
          <p:cNvPr id="427" name="Google Shape;427;p24"/>
          <p:cNvSpPr/>
          <p:nvPr/>
        </p:nvSpPr>
        <p:spPr>
          <a:xfrm>
            <a:off x="165850"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750056"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3086882"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2502675" y="45756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1918469" y="45789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1334263" y="45781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5423723" y="45756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4839516" y="45739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4255310" y="45772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3671104" y="45764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6007932" y="45756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8344773" y="45739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7760566" y="45723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7176360" y="45756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6592154" y="45747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9347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43" name="Google Shape;443;p24"/>
          <p:cNvSpPr/>
          <p:nvPr/>
        </p:nvSpPr>
        <p:spPr>
          <a:xfrm>
            <a:off x="52207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44" name="Google Shape;444;p24"/>
          <p:cNvSpPr/>
          <p:nvPr/>
        </p:nvSpPr>
        <p:spPr>
          <a:xfrm>
            <a:off x="81925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45" name="Google Shape;445;p24"/>
          <p:cNvSpPr/>
          <p:nvPr/>
        </p:nvSpPr>
        <p:spPr>
          <a:xfrm>
            <a:off x="17155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46" name="Google Shape;446;p24"/>
          <p:cNvSpPr/>
          <p:nvPr/>
        </p:nvSpPr>
        <p:spPr>
          <a:xfrm>
            <a:off x="5869952" y="4280575"/>
            <a:ext cx="2411178" cy="248850"/>
          </a:xfrm>
          <a:custGeom>
            <a:rect b="b" l="l" r="r" t="t"/>
            <a:pathLst>
              <a:path extrusionOk="0" h="9954" w="66787">
                <a:moveTo>
                  <a:pt x="66787" y="7713"/>
                </a:moveTo>
                <a:cubicBezTo>
                  <a:pt x="63575" y="6443"/>
                  <a:pt x="58644" y="-280"/>
                  <a:pt x="47513" y="93"/>
                </a:cubicBezTo>
                <a:cubicBezTo>
                  <a:pt x="36382" y="467"/>
                  <a:pt x="7919" y="8311"/>
                  <a:pt x="0" y="9954"/>
                </a:cubicBezTo>
              </a:path>
            </a:pathLst>
          </a:custGeom>
          <a:noFill/>
          <a:ln cap="flat" cmpd="sng" w="9525">
            <a:solidFill>
              <a:schemeClr val="dk2"/>
            </a:solidFill>
            <a:prstDash val="solid"/>
            <a:round/>
            <a:headEnd len="med" w="med" type="none"/>
            <a:tailEnd len="med" w="med" type="none"/>
          </a:ln>
        </p:spPr>
      </p:sp>
      <p:sp>
        <p:nvSpPr>
          <p:cNvPr id="447" name="Google Shape;447;p24"/>
          <p:cNvSpPr/>
          <p:nvPr/>
        </p:nvSpPr>
        <p:spPr>
          <a:xfrm>
            <a:off x="3552275" y="4177740"/>
            <a:ext cx="4762500" cy="409950"/>
          </a:xfrm>
          <a:custGeom>
            <a:rect b="b" l="l" r="r" t="t"/>
            <a:pathLst>
              <a:path extrusionOk="0" h="16398" w="190500">
                <a:moveTo>
                  <a:pt x="190500" y="11019"/>
                </a:moveTo>
                <a:cubicBezTo>
                  <a:pt x="187437" y="9450"/>
                  <a:pt x="178995" y="3399"/>
                  <a:pt x="172122" y="1606"/>
                </a:cubicBezTo>
                <a:cubicBezTo>
                  <a:pt x="165249" y="-187"/>
                  <a:pt x="159945" y="-38"/>
                  <a:pt x="149262" y="261"/>
                </a:cubicBezTo>
                <a:cubicBezTo>
                  <a:pt x="138579" y="560"/>
                  <a:pt x="132901" y="710"/>
                  <a:pt x="108024" y="3399"/>
                </a:cubicBezTo>
                <a:cubicBezTo>
                  <a:pt x="83147" y="6089"/>
                  <a:pt x="18004" y="14232"/>
                  <a:pt x="0" y="16398"/>
                </a:cubicBezTo>
              </a:path>
            </a:pathLst>
          </a:custGeom>
          <a:noFill/>
          <a:ln cap="flat" cmpd="sng" w="9525">
            <a:solidFill>
              <a:schemeClr val="dk2"/>
            </a:solidFill>
            <a:prstDash val="solid"/>
            <a:round/>
            <a:headEnd len="med" w="med" type="none"/>
            <a:tailEnd len="med" w="med" type="none"/>
          </a:ln>
        </p:spPr>
      </p:sp>
      <p:sp>
        <p:nvSpPr>
          <p:cNvPr id="448" name="Google Shape;448;p24"/>
          <p:cNvSpPr/>
          <p:nvPr/>
        </p:nvSpPr>
        <p:spPr>
          <a:xfrm>
            <a:off x="2286000" y="4059132"/>
            <a:ext cx="6140825" cy="438925"/>
          </a:xfrm>
          <a:custGeom>
            <a:rect b="b" l="l" r="r" t="t"/>
            <a:pathLst>
              <a:path extrusionOk="0" h="17557" w="245633">
                <a:moveTo>
                  <a:pt x="245633" y="13971"/>
                </a:moveTo>
                <a:cubicBezTo>
                  <a:pt x="235622" y="11655"/>
                  <a:pt x="226508" y="-523"/>
                  <a:pt x="185569" y="75"/>
                </a:cubicBezTo>
                <a:cubicBezTo>
                  <a:pt x="144630" y="673"/>
                  <a:pt x="30928" y="14643"/>
                  <a:pt x="0" y="17557"/>
                </a:cubicBezTo>
              </a:path>
            </a:pathLst>
          </a:custGeom>
          <a:noFill/>
          <a:ln cap="flat" cmpd="sng" w="9525">
            <a:solidFill>
              <a:schemeClr val="dk2"/>
            </a:solidFill>
            <a:prstDash val="solid"/>
            <a:round/>
            <a:headEnd len="med" w="med" type="none"/>
            <a:tailEnd len="med" w="med" type="none"/>
          </a:ln>
        </p:spPr>
      </p:sp>
      <p:sp>
        <p:nvSpPr>
          <p:cNvPr id="449" name="Google Shape;449;p24"/>
          <p:cNvSpPr/>
          <p:nvPr/>
        </p:nvSpPr>
        <p:spPr>
          <a:xfrm>
            <a:off x="3507450" y="4227933"/>
            <a:ext cx="1871375" cy="281325"/>
          </a:xfrm>
          <a:custGeom>
            <a:rect b="b" l="l" r="r" t="t"/>
            <a:pathLst>
              <a:path extrusionOk="0" h="11253" w="74855">
                <a:moveTo>
                  <a:pt x="74855" y="9012"/>
                </a:moveTo>
                <a:cubicBezTo>
                  <a:pt x="70970" y="7518"/>
                  <a:pt x="64023" y="-326"/>
                  <a:pt x="51547" y="47"/>
                </a:cubicBezTo>
                <a:cubicBezTo>
                  <a:pt x="39071" y="421"/>
                  <a:pt x="8591" y="9385"/>
                  <a:pt x="0" y="11253"/>
                </a:cubicBezTo>
              </a:path>
            </a:pathLst>
          </a:custGeom>
          <a:noFill/>
          <a:ln cap="flat" cmpd="sng" w="9525">
            <a:solidFill>
              <a:schemeClr val="dk2"/>
            </a:solidFill>
            <a:prstDash val="solid"/>
            <a:round/>
            <a:headEnd len="med" w="med" type="none"/>
            <a:tailEnd len="med" w="med" type="none"/>
          </a:ln>
        </p:spPr>
      </p:sp>
      <p:sp>
        <p:nvSpPr>
          <p:cNvPr id="450" name="Google Shape;450;p24"/>
          <p:cNvSpPr/>
          <p:nvPr/>
        </p:nvSpPr>
        <p:spPr>
          <a:xfrm>
            <a:off x="2252375" y="4127783"/>
            <a:ext cx="3148850" cy="347850"/>
          </a:xfrm>
          <a:custGeom>
            <a:rect b="b" l="l" r="r" t="t"/>
            <a:pathLst>
              <a:path extrusionOk="0" h="13914" w="125954">
                <a:moveTo>
                  <a:pt x="125954" y="13018"/>
                </a:moveTo>
                <a:cubicBezTo>
                  <a:pt x="120725" y="10852"/>
                  <a:pt x="115570" y="-130"/>
                  <a:pt x="94578" y="19"/>
                </a:cubicBezTo>
                <a:cubicBezTo>
                  <a:pt x="73586" y="168"/>
                  <a:pt x="15763" y="11598"/>
                  <a:pt x="0" y="13914"/>
                </a:cubicBezTo>
              </a:path>
            </a:pathLst>
          </a:custGeom>
          <a:noFill/>
          <a:ln cap="flat" cmpd="sng" w="9525">
            <a:solidFill>
              <a:schemeClr val="dk2"/>
            </a:solidFill>
            <a:prstDash val="solid"/>
            <a:round/>
            <a:headEnd len="med" w="med" type="none"/>
            <a:tailEnd len="med" w="med" type="none"/>
          </a:ln>
        </p:spPr>
      </p:sp>
      <p:sp>
        <p:nvSpPr>
          <p:cNvPr id="451" name="Google Shape;451;p24"/>
          <p:cNvSpPr/>
          <p:nvPr/>
        </p:nvSpPr>
        <p:spPr>
          <a:xfrm>
            <a:off x="2229975" y="4295392"/>
            <a:ext cx="829225" cy="180225"/>
          </a:xfrm>
          <a:custGeom>
            <a:rect b="b" l="l" r="r" t="t"/>
            <a:pathLst>
              <a:path extrusionOk="0" h="7209" w="33169">
                <a:moveTo>
                  <a:pt x="33169" y="7209"/>
                </a:moveTo>
                <a:cubicBezTo>
                  <a:pt x="31376" y="6014"/>
                  <a:pt x="27940" y="186"/>
                  <a:pt x="22412" y="37"/>
                </a:cubicBezTo>
                <a:cubicBezTo>
                  <a:pt x="16884" y="-112"/>
                  <a:pt x="3735" y="5267"/>
                  <a:pt x="0" y="6313"/>
                </a:cubicBezTo>
              </a:path>
            </a:pathLst>
          </a:custGeom>
          <a:noFill/>
          <a:ln cap="flat" cmpd="sng" w="9525">
            <a:solidFill>
              <a:schemeClr val="dk2"/>
            </a:solidFill>
            <a:prstDash val="solid"/>
            <a:round/>
            <a:headEnd len="med" w="med" type="none"/>
            <a:tailEnd len="med" w="med" type="none"/>
          </a:ln>
        </p:spPr>
      </p:sp>
      <p:sp>
        <p:nvSpPr>
          <p:cNvPr id="452" name="Google Shape;452;p24"/>
          <p:cNvSpPr txBox="1"/>
          <p:nvPr/>
        </p:nvSpPr>
        <p:spPr>
          <a:xfrm>
            <a:off x="511000" y="3841375"/>
            <a:ext cx="21441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Is sufficient to prove t</a:t>
            </a:r>
            <a:r>
              <a:rPr lang="en" sz="1800"/>
              <a:t>his: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5"/>
          <p:cNvSpPr txBox="1"/>
          <p:nvPr>
            <p:ph type="title"/>
          </p:nvPr>
        </p:nvSpPr>
        <p:spPr>
          <a:xfrm>
            <a:off x="311700" y="-119973"/>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Blockheader</a:t>
            </a:r>
            <a:endParaRPr/>
          </a:p>
        </p:txBody>
      </p:sp>
      <p:sp>
        <p:nvSpPr>
          <p:cNvPr id="458" name="Google Shape;458;p25"/>
          <p:cNvSpPr txBox="1"/>
          <p:nvPr/>
        </p:nvSpPr>
        <p:spPr>
          <a:xfrm>
            <a:off x="933775" y="390330"/>
            <a:ext cx="2640600" cy="3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parentHash: '0x',</a:t>
            </a:r>
            <a:endParaRPr sz="1800"/>
          </a:p>
          <a:p>
            <a:pPr indent="0" lvl="0" marL="0" rtl="0" algn="l">
              <a:spcBef>
                <a:spcPts val="0"/>
              </a:spcBef>
              <a:spcAft>
                <a:spcPts val="0"/>
              </a:spcAft>
              <a:buClr>
                <a:schemeClr val="dk1"/>
              </a:buClr>
              <a:buSzPts val="1100"/>
              <a:buFont typeface="Arial"/>
              <a:buNone/>
            </a:pPr>
            <a:r>
              <a:rPr lang="en" sz="1800"/>
              <a:t>  sha3Uncles: '0x',</a:t>
            </a:r>
            <a:endParaRPr sz="1800"/>
          </a:p>
          <a:p>
            <a:pPr indent="0" lvl="0" marL="0" rtl="0" algn="l">
              <a:spcBef>
                <a:spcPts val="0"/>
              </a:spcBef>
              <a:spcAft>
                <a:spcPts val="0"/>
              </a:spcAft>
              <a:buClr>
                <a:schemeClr val="dk1"/>
              </a:buClr>
              <a:buSzPts val="1100"/>
              <a:buFont typeface="Arial"/>
              <a:buNone/>
            </a:pPr>
            <a:r>
              <a:rPr lang="en" sz="1800"/>
              <a:t>  miner: '0x',</a:t>
            </a:r>
            <a:endParaRPr sz="1800"/>
          </a:p>
          <a:p>
            <a:pPr indent="0" lvl="0" marL="0" rtl="0" algn="l">
              <a:spcBef>
                <a:spcPts val="0"/>
              </a:spcBef>
              <a:spcAft>
                <a:spcPts val="0"/>
              </a:spcAft>
              <a:buClr>
                <a:schemeClr val="dk1"/>
              </a:buClr>
              <a:buSzPts val="1100"/>
              <a:buFont typeface="Arial"/>
              <a:buNone/>
            </a:pPr>
            <a:r>
              <a:rPr lang="en" sz="1800"/>
              <a:t>  stateRoot: '0x',</a:t>
            </a:r>
            <a:endParaRPr sz="1800"/>
          </a:p>
          <a:p>
            <a:pPr indent="0" lvl="0" marL="0" rtl="0" algn="l">
              <a:spcBef>
                <a:spcPts val="0"/>
              </a:spcBef>
              <a:spcAft>
                <a:spcPts val="0"/>
              </a:spcAft>
              <a:buClr>
                <a:schemeClr val="dk1"/>
              </a:buClr>
              <a:buSzPts val="1100"/>
              <a:buFont typeface="Arial"/>
              <a:buNone/>
            </a:pPr>
            <a:r>
              <a:rPr lang="en" sz="1800"/>
              <a:t>  transactionsRoot: '0x',</a:t>
            </a:r>
            <a:endParaRPr sz="1800"/>
          </a:p>
          <a:p>
            <a:pPr indent="0" lvl="0" marL="0" rtl="0" algn="l">
              <a:spcBef>
                <a:spcPts val="0"/>
              </a:spcBef>
              <a:spcAft>
                <a:spcPts val="0"/>
              </a:spcAft>
              <a:buClr>
                <a:schemeClr val="dk1"/>
              </a:buClr>
              <a:buSzPts val="1100"/>
              <a:buFont typeface="Arial"/>
              <a:buNone/>
            </a:pPr>
            <a:r>
              <a:rPr lang="en" sz="1800"/>
              <a:t>  receiptRoot: '0x',</a:t>
            </a:r>
            <a:endParaRPr sz="1800"/>
          </a:p>
          <a:p>
            <a:pPr indent="0" lvl="0" marL="0" rtl="0" algn="l">
              <a:spcBef>
                <a:spcPts val="0"/>
              </a:spcBef>
              <a:spcAft>
                <a:spcPts val="0"/>
              </a:spcAft>
              <a:buClr>
                <a:schemeClr val="dk1"/>
              </a:buClr>
              <a:buSzPts val="1100"/>
              <a:buFont typeface="Arial"/>
              <a:buNone/>
            </a:pPr>
            <a:r>
              <a:rPr lang="en" sz="1800"/>
              <a:t>  logsBloom: '0x',</a:t>
            </a:r>
            <a:endParaRPr sz="1800"/>
          </a:p>
          <a:p>
            <a:pPr indent="0" lvl="0" marL="0" rtl="0" algn="l">
              <a:spcBef>
                <a:spcPts val="0"/>
              </a:spcBef>
              <a:spcAft>
                <a:spcPts val="0"/>
              </a:spcAft>
              <a:buClr>
                <a:schemeClr val="dk1"/>
              </a:buClr>
              <a:buSzPts val="1100"/>
              <a:buFont typeface="Arial"/>
              <a:buNone/>
            </a:pPr>
            <a:r>
              <a:rPr lang="en" sz="1800"/>
              <a:t>  difficulty: '0x',</a:t>
            </a:r>
            <a:endParaRPr sz="1800"/>
          </a:p>
          <a:p>
            <a:pPr indent="0" lvl="0" marL="0" rtl="0" algn="l">
              <a:spcBef>
                <a:spcPts val="0"/>
              </a:spcBef>
              <a:spcAft>
                <a:spcPts val="0"/>
              </a:spcAft>
              <a:buClr>
                <a:schemeClr val="dk1"/>
              </a:buClr>
              <a:buSzPts val="1100"/>
              <a:buFont typeface="Arial"/>
              <a:buNone/>
            </a:pPr>
            <a:r>
              <a:rPr lang="en" sz="1800"/>
              <a:t>  number: '0x',</a:t>
            </a:r>
            <a:endParaRPr sz="1800"/>
          </a:p>
          <a:p>
            <a:pPr indent="0" lvl="0" marL="0" rtl="0" algn="l">
              <a:spcBef>
                <a:spcPts val="0"/>
              </a:spcBef>
              <a:spcAft>
                <a:spcPts val="0"/>
              </a:spcAft>
              <a:buClr>
                <a:schemeClr val="dk1"/>
              </a:buClr>
              <a:buSzPts val="1100"/>
              <a:buFont typeface="Arial"/>
              <a:buNone/>
            </a:pPr>
            <a:r>
              <a:rPr lang="en" sz="1800"/>
              <a:t>  gasLimit: '0x',</a:t>
            </a:r>
            <a:endParaRPr sz="1800"/>
          </a:p>
          <a:p>
            <a:pPr indent="0" lvl="0" marL="0" rtl="0" algn="l">
              <a:spcBef>
                <a:spcPts val="0"/>
              </a:spcBef>
              <a:spcAft>
                <a:spcPts val="0"/>
              </a:spcAft>
              <a:buClr>
                <a:schemeClr val="dk1"/>
              </a:buClr>
              <a:buSzPts val="1100"/>
              <a:buFont typeface="Arial"/>
              <a:buNone/>
            </a:pPr>
            <a:r>
              <a:rPr lang="en" sz="1800"/>
              <a:t>  gasUsed: '0x',</a:t>
            </a:r>
            <a:endParaRPr sz="1800"/>
          </a:p>
          <a:p>
            <a:pPr indent="0" lvl="0" marL="0" rtl="0" algn="l">
              <a:spcBef>
                <a:spcPts val="0"/>
              </a:spcBef>
              <a:spcAft>
                <a:spcPts val="0"/>
              </a:spcAft>
              <a:buClr>
                <a:schemeClr val="dk1"/>
              </a:buClr>
              <a:buSzPts val="1100"/>
              <a:buFont typeface="Arial"/>
              <a:buNone/>
            </a:pPr>
            <a:r>
              <a:rPr lang="en" sz="1800"/>
              <a:t>  timestamp: '0x',</a:t>
            </a:r>
            <a:endParaRPr sz="1800"/>
          </a:p>
          <a:p>
            <a:pPr indent="0" lvl="0" marL="0" rtl="0" algn="l">
              <a:spcBef>
                <a:spcPts val="0"/>
              </a:spcBef>
              <a:spcAft>
                <a:spcPts val="0"/>
              </a:spcAft>
              <a:buClr>
                <a:schemeClr val="dk1"/>
              </a:buClr>
              <a:buSzPts val="1100"/>
              <a:buFont typeface="Arial"/>
              <a:buNone/>
            </a:pPr>
            <a:r>
              <a:rPr lang="en" sz="1800"/>
              <a:t>  extraData: '0x',</a:t>
            </a:r>
            <a:endParaRPr sz="1800"/>
          </a:p>
          <a:p>
            <a:pPr indent="0" lvl="0" marL="0" rtl="0" algn="l">
              <a:spcBef>
                <a:spcPts val="0"/>
              </a:spcBef>
              <a:spcAft>
                <a:spcPts val="0"/>
              </a:spcAft>
              <a:buClr>
                <a:schemeClr val="dk1"/>
              </a:buClr>
              <a:buSzPts val="1100"/>
              <a:buFont typeface="Arial"/>
              <a:buNone/>
            </a:pPr>
            <a:r>
              <a:rPr lang="en" sz="1800"/>
              <a:t>  mixHash: '0x',</a:t>
            </a:r>
            <a:endParaRPr sz="1800"/>
          </a:p>
          <a:p>
            <a:pPr indent="0" lvl="0" marL="0" rtl="0" algn="l">
              <a:spcBef>
                <a:spcPts val="0"/>
              </a:spcBef>
              <a:spcAft>
                <a:spcPts val="0"/>
              </a:spcAft>
              <a:buClr>
                <a:schemeClr val="dk1"/>
              </a:buClr>
              <a:buSzPts val="1100"/>
              <a:buFont typeface="Arial"/>
              <a:buNone/>
            </a:pPr>
            <a:r>
              <a:rPr lang="en" sz="1800"/>
              <a:t>  nonce: '0x'</a:t>
            </a:r>
            <a:endParaRPr sz="1800"/>
          </a:p>
          <a:p>
            <a:pPr indent="0" lvl="0" marL="0" rtl="0" algn="l">
              <a:spcBef>
                <a:spcPts val="0"/>
              </a:spcBef>
              <a:spcAft>
                <a:spcPts val="0"/>
              </a:spcAft>
              <a:buNone/>
            </a:pPr>
            <a:r>
              <a:t/>
            </a:r>
            <a:endParaRPr sz="1800"/>
          </a:p>
        </p:txBody>
      </p:sp>
      <p:sp>
        <p:nvSpPr>
          <p:cNvPr id="459" name="Google Shape;459;p25"/>
          <p:cNvSpPr txBox="1"/>
          <p:nvPr/>
        </p:nvSpPr>
        <p:spPr>
          <a:xfrm>
            <a:off x="5429575" y="390330"/>
            <a:ext cx="2818200" cy="45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t>parentHash</a:t>
            </a:r>
            <a:r>
              <a:rPr lang="en" sz="1800"/>
              <a:t>: '0x',</a:t>
            </a:r>
            <a:endParaRPr sz="1800"/>
          </a:p>
          <a:p>
            <a:pPr indent="0" lvl="0" marL="0" rtl="0" algn="l">
              <a:spcBef>
                <a:spcPts val="0"/>
              </a:spcBef>
              <a:spcAft>
                <a:spcPts val="0"/>
              </a:spcAft>
              <a:buNone/>
            </a:pPr>
            <a:r>
              <a:rPr lang="en" sz="1800"/>
              <a:t>  sha3Uncles: '0x',</a:t>
            </a:r>
            <a:endParaRPr sz="1800"/>
          </a:p>
          <a:p>
            <a:pPr indent="0" lvl="0" marL="0" rtl="0" algn="l">
              <a:spcBef>
                <a:spcPts val="0"/>
              </a:spcBef>
              <a:spcAft>
                <a:spcPts val="0"/>
              </a:spcAft>
              <a:buNone/>
            </a:pPr>
            <a:r>
              <a:rPr lang="en" sz="1800"/>
              <a:t>  miner: '0x',</a:t>
            </a:r>
            <a:endParaRPr sz="1800"/>
          </a:p>
          <a:p>
            <a:pPr indent="0" lvl="0" marL="0" rtl="0" algn="l">
              <a:spcBef>
                <a:spcPts val="0"/>
              </a:spcBef>
              <a:spcAft>
                <a:spcPts val="0"/>
              </a:spcAft>
              <a:buNone/>
            </a:pPr>
            <a:r>
              <a:rPr lang="en" sz="1800"/>
              <a:t>  stateRoot: '0x',</a:t>
            </a:r>
            <a:endParaRPr sz="1800"/>
          </a:p>
          <a:p>
            <a:pPr indent="0" lvl="0" marL="0" rtl="0" algn="l">
              <a:spcBef>
                <a:spcPts val="0"/>
              </a:spcBef>
              <a:spcAft>
                <a:spcPts val="0"/>
              </a:spcAft>
              <a:buNone/>
            </a:pPr>
            <a:r>
              <a:rPr lang="en" sz="1800"/>
              <a:t>  transactionsRoot: '0x',</a:t>
            </a:r>
            <a:endParaRPr sz="1800"/>
          </a:p>
          <a:p>
            <a:pPr indent="0" lvl="0" marL="0" rtl="0" algn="l">
              <a:spcBef>
                <a:spcPts val="0"/>
              </a:spcBef>
              <a:spcAft>
                <a:spcPts val="0"/>
              </a:spcAft>
              <a:buNone/>
            </a:pPr>
            <a:r>
              <a:rPr lang="en" sz="1800"/>
              <a:t>  receiptRoot: '0x',</a:t>
            </a:r>
            <a:endParaRPr sz="1800"/>
          </a:p>
          <a:p>
            <a:pPr indent="0" lvl="0" marL="0" rtl="0" algn="l">
              <a:spcBef>
                <a:spcPts val="0"/>
              </a:spcBef>
              <a:spcAft>
                <a:spcPts val="0"/>
              </a:spcAft>
              <a:buNone/>
            </a:pPr>
            <a:r>
              <a:rPr lang="en" sz="1800"/>
              <a:t>  logsBloom: '0x',</a:t>
            </a:r>
            <a:endParaRPr sz="1800"/>
          </a:p>
          <a:p>
            <a:pPr indent="0" lvl="0" marL="0" rtl="0" algn="l">
              <a:spcBef>
                <a:spcPts val="0"/>
              </a:spcBef>
              <a:spcAft>
                <a:spcPts val="0"/>
              </a:spcAft>
              <a:buNone/>
            </a:pPr>
            <a:r>
              <a:rPr lang="en" sz="1800"/>
              <a:t>  difficulty: '0x',</a:t>
            </a:r>
            <a:endParaRPr sz="1800"/>
          </a:p>
          <a:p>
            <a:pPr indent="0" lvl="0" marL="0" rtl="0" algn="l">
              <a:spcBef>
                <a:spcPts val="0"/>
              </a:spcBef>
              <a:spcAft>
                <a:spcPts val="0"/>
              </a:spcAft>
              <a:buNone/>
            </a:pPr>
            <a:r>
              <a:rPr lang="en" sz="1800"/>
              <a:t>  number: '0x',</a:t>
            </a:r>
            <a:endParaRPr sz="1800"/>
          </a:p>
          <a:p>
            <a:pPr indent="0" lvl="0" marL="0" rtl="0" algn="l">
              <a:spcBef>
                <a:spcPts val="0"/>
              </a:spcBef>
              <a:spcAft>
                <a:spcPts val="0"/>
              </a:spcAft>
              <a:buNone/>
            </a:pPr>
            <a:r>
              <a:rPr lang="en" sz="1800"/>
              <a:t>  gasLimit: '0x',</a:t>
            </a:r>
            <a:endParaRPr sz="1800"/>
          </a:p>
          <a:p>
            <a:pPr indent="0" lvl="0" marL="0" rtl="0" algn="l">
              <a:spcBef>
                <a:spcPts val="0"/>
              </a:spcBef>
              <a:spcAft>
                <a:spcPts val="0"/>
              </a:spcAft>
              <a:buNone/>
            </a:pPr>
            <a:r>
              <a:rPr lang="en" sz="1800"/>
              <a:t>  gasUsed: '0x',</a:t>
            </a:r>
            <a:endParaRPr sz="1800"/>
          </a:p>
          <a:p>
            <a:pPr indent="0" lvl="0" marL="0" rtl="0" algn="l">
              <a:spcBef>
                <a:spcPts val="0"/>
              </a:spcBef>
              <a:spcAft>
                <a:spcPts val="0"/>
              </a:spcAft>
              <a:buNone/>
            </a:pPr>
            <a:r>
              <a:rPr lang="en" sz="1800"/>
              <a:t>  timestamp: '0x',</a:t>
            </a:r>
            <a:endParaRPr sz="1800"/>
          </a:p>
          <a:p>
            <a:pPr indent="0" lvl="0" marL="0" rtl="0" algn="l">
              <a:spcBef>
                <a:spcPts val="0"/>
              </a:spcBef>
              <a:spcAft>
                <a:spcPts val="0"/>
              </a:spcAft>
              <a:buNone/>
            </a:pPr>
            <a:r>
              <a:rPr lang="en" sz="1800"/>
              <a:t>  extraData: '0x',</a:t>
            </a:r>
            <a:endParaRPr sz="1800"/>
          </a:p>
          <a:p>
            <a:pPr indent="0" lvl="0" marL="0" rtl="0" algn="l">
              <a:spcBef>
                <a:spcPts val="0"/>
              </a:spcBef>
              <a:spcAft>
                <a:spcPts val="0"/>
              </a:spcAft>
              <a:buNone/>
            </a:pPr>
            <a:r>
              <a:rPr lang="en" sz="1800"/>
              <a:t>  m</a:t>
            </a:r>
            <a:r>
              <a:rPr lang="en" sz="1800"/>
              <a:t>ixHash</a:t>
            </a:r>
            <a:r>
              <a:rPr lang="en" sz="1800"/>
              <a:t>: '0x',</a:t>
            </a:r>
            <a:endParaRPr sz="1800"/>
          </a:p>
          <a:p>
            <a:pPr indent="0" lvl="0" marL="0" rtl="0" algn="l">
              <a:spcBef>
                <a:spcPts val="0"/>
              </a:spcBef>
              <a:spcAft>
                <a:spcPts val="0"/>
              </a:spcAft>
              <a:buNone/>
            </a:pPr>
            <a:r>
              <a:rPr lang="en" sz="1800"/>
              <a:t>  nonce: '0x',</a:t>
            </a:r>
            <a:endParaRPr sz="1800"/>
          </a:p>
          <a:p>
            <a:pPr indent="0" lvl="0" marL="0" rtl="0" algn="l">
              <a:spcBef>
                <a:spcPts val="0"/>
              </a:spcBef>
              <a:spcAft>
                <a:spcPts val="0"/>
              </a:spcAft>
              <a:buNone/>
            </a:pPr>
            <a:r>
              <a:rPr lang="en" sz="1800"/>
              <a:t>  </a:t>
            </a:r>
            <a:r>
              <a:rPr b="1" lang="en" sz="1800"/>
              <a:t>mmrRoot</a:t>
            </a:r>
            <a:r>
              <a:rPr lang="en" sz="1800"/>
              <a:t>: ‘0x’</a:t>
            </a:r>
            <a:endParaRPr sz="1800"/>
          </a:p>
          <a:p>
            <a:pPr indent="0" lvl="0" marL="0" rtl="0" algn="l">
              <a:spcBef>
                <a:spcPts val="0"/>
              </a:spcBef>
              <a:spcAft>
                <a:spcPts val="0"/>
              </a:spcAft>
              <a:buNone/>
            </a:pPr>
            <a:r>
              <a:t/>
            </a:r>
            <a:endParaRPr sz="1800"/>
          </a:p>
        </p:txBody>
      </p:sp>
      <p:sp>
        <p:nvSpPr>
          <p:cNvPr id="460" name="Google Shape;460;p25"/>
          <p:cNvSpPr txBox="1"/>
          <p:nvPr>
            <p:ph type="title"/>
          </p:nvPr>
        </p:nvSpPr>
        <p:spPr>
          <a:xfrm>
            <a:off x="5188500" y="-119973"/>
            <a:ext cx="347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FlyClient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Fly Proofs</a:t>
            </a:r>
            <a:endParaRPr/>
          </a:p>
        </p:txBody>
      </p:sp>
      <p:grpSp>
        <p:nvGrpSpPr>
          <p:cNvPr id="466" name="Google Shape;466;p26"/>
          <p:cNvGrpSpPr/>
          <p:nvPr/>
        </p:nvGrpSpPr>
        <p:grpSpPr>
          <a:xfrm>
            <a:off x="165850" y="1239732"/>
            <a:ext cx="8675900" cy="1005547"/>
            <a:chOff x="165850" y="4059132"/>
            <a:chExt cx="8675900" cy="1005547"/>
          </a:xfrm>
        </p:grpSpPr>
        <p:sp>
          <p:nvSpPr>
            <p:cNvPr id="467" name="Google Shape;467;p26"/>
            <p:cNvSpPr/>
            <p:nvPr/>
          </p:nvSpPr>
          <p:spPr>
            <a:xfrm>
              <a:off x="165850"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750056"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086882" y="4577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502675" y="45756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1918469" y="45789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1334263" y="45781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5423723" y="45756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839516" y="45739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4255310" y="45772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3671104" y="45764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007932" y="45756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8344773" y="45739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7760566" y="45723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7176360" y="45756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592154" y="45747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29347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83" name="Google Shape;483;p26"/>
            <p:cNvSpPr/>
            <p:nvPr/>
          </p:nvSpPr>
          <p:spPr>
            <a:xfrm>
              <a:off x="52207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84" name="Google Shape;484;p26"/>
            <p:cNvSpPr/>
            <p:nvPr/>
          </p:nvSpPr>
          <p:spPr>
            <a:xfrm>
              <a:off x="81925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85" name="Google Shape;485;p26"/>
            <p:cNvSpPr/>
            <p:nvPr/>
          </p:nvSpPr>
          <p:spPr>
            <a:xfrm>
              <a:off x="1715550" y="4413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486" name="Google Shape;486;p26"/>
            <p:cNvSpPr/>
            <p:nvPr/>
          </p:nvSpPr>
          <p:spPr>
            <a:xfrm>
              <a:off x="5869952" y="4280575"/>
              <a:ext cx="2411178" cy="248850"/>
            </a:xfrm>
            <a:custGeom>
              <a:rect b="b" l="l" r="r" t="t"/>
              <a:pathLst>
                <a:path extrusionOk="0" h="9954" w="66787">
                  <a:moveTo>
                    <a:pt x="66787" y="7713"/>
                  </a:moveTo>
                  <a:cubicBezTo>
                    <a:pt x="63575" y="6443"/>
                    <a:pt x="58644" y="-280"/>
                    <a:pt x="47513" y="93"/>
                  </a:cubicBezTo>
                  <a:cubicBezTo>
                    <a:pt x="36382" y="467"/>
                    <a:pt x="7919" y="8311"/>
                    <a:pt x="0" y="9954"/>
                  </a:cubicBezTo>
                </a:path>
              </a:pathLst>
            </a:custGeom>
            <a:noFill/>
            <a:ln cap="flat" cmpd="sng" w="9525">
              <a:solidFill>
                <a:schemeClr val="dk2"/>
              </a:solidFill>
              <a:prstDash val="solid"/>
              <a:round/>
              <a:headEnd len="med" w="med" type="none"/>
              <a:tailEnd len="med" w="med" type="none"/>
            </a:ln>
          </p:spPr>
        </p:sp>
        <p:sp>
          <p:nvSpPr>
            <p:cNvPr id="487" name="Google Shape;487;p26"/>
            <p:cNvSpPr/>
            <p:nvPr/>
          </p:nvSpPr>
          <p:spPr>
            <a:xfrm>
              <a:off x="3552275" y="4177740"/>
              <a:ext cx="4762500" cy="409950"/>
            </a:xfrm>
            <a:custGeom>
              <a:rect b="b" l="l" r="r" t="t"/>
              <a:pathLst>
                <a:path extrusionOk="0" h="16398" w="190500">
                  <a:moveTo>
                    <a:pt x="190500" y="11019"/>
                  </a:moveTo>
                  <a:cubicBezTo>
                    <a:pt x="187437" y="9450"/>
                    <a:pt x="178995" y="3399"/>
                    <a:pt x="172122" y="1606"/>
                  </a:cubicBezTo>
                  <a:cubicBezTo>
                    <a:pt x="165249" y="-187"/>
                    <a:pt x="159945" y="-38"/>
                    <a:pt x="149262" y="261"/>
                  </a:cubicBezTo>
                  <a:cubicBezTo>
                    <a:pt x="138579" y="560"/>
                    <a:pt x="132901" y="710"/>
                    <a:pt x="108024" y="3399"/>
                  </a:cubicBezTo>
                  <a:cubicBezTo>
                    <a:pt x="83147" y="6089"/>
                    <a:pt x="18004" y="14232"/>
                    <a:pt x="0" y="16398"/>
                  </a:cubicBezTo>
                </a:path>
              </a:pathLst>
            </a:custGeom>
            <a:noFill/>
            <a:ln cap="flat" cmpd="sng" w="9525">
              <a:solidFill>
                <a:schemeClr val="dk2"/>
              </a:solidFill>
              <a:prstDash val="solid"/>
              <a:round/>
              <a:headEnd len="med" w="med" type="none"/>
              <a:tailEnd len="med" w="med" type="none"/>
            </a:ln>
          </p:spPr>
        </p:sp>
        <p:sp>
          <p:nvSpPr>
            <p:cNvPr id="488" name="Google Shape;488;p26"/>
            <p:cNvSpPr/>
            <p:nvPr/>
          </p:nvSpPr>
          <p:spPr>
            <a:xfrm>
              <a:off x="2286000" y="4059132"/>
              <a:ext cx="6140825" cy="438925"/>
            </a:xfrm>
            <a:custGeom>
              <a:rect b="b" l="l" r="r" t="t"/>
              <a:pathLst>
                <a:path extrusionOk="0" h="17557" w="245633">
                  <a:moveTo>
                    <a:pt x="245633" y="13971"/>
                  </a:moveTo>
                  <a:cubicBezTo>
                    <a:pt x="235622" y="11655"/>
                    <a:pt x="226508" y="-523"/>
                    <a:pt x="185569" y="75"/>
                  </a:cubicBezTo>
                  <a:cubicBezTo>
                    <a:pt x="144630" y="673"/>
                    <a:pt x="30928" y="14643"/>
                    <a:pt x="0" y="17557"/>
                  </a:cubicBezTo>
                </a:path>
              </a:pathLst>
            </a:custGeom>
            <a:noFill/>
            <a:ln cap="flat" cmpd="sng" w="9525">
              <a:solidFill>
                <a:schemeClr val="dk2"/>
              </a:solidFill>
              <a:prstDash val="solid"/>
              <a:round/>
              <a:headEnd len="med" w="med" type="none"/>
              <a:tailEnd len="med" w="med" type="none"/>
            </a:ln>
          </p:spPr>
        </p:sp>
        <p:sp>
          <p:nvSpPr>
            <p:cNvPr id="489" name="Google Shape;489;p26"/>
            <p:cNvSpPr/>
            <p:nvPr/>
          </p:nvSpPr>
          <p:spPr>
            <a:xfrm>
              <a:off x="3507450" y="4227933"/>
              <a:ext cx="1871375" cy="281325"/>
            </a:xfrm>
            <a:custGeom>
              <a:rect b="b" l="l" r="r" t="t"/>
              <a:pathLst>
                <a:path extrusionOk="0" h="11253" w="74855">
                  <a:moveTo>
                    <a:pt x="74855" y="9012"/>
                  </a:moveTo>
                  <a:cubicBezTo>
                    <a:pt x="70970" y="7518"/>
                    <a:pt x="64023" y="-326"/>
                    <a:pt x="51547" y="47"/>
                  </a:cubicBezTo>
                  <a:cubicBezTo>
                    <a:pt x="39071" y="421"/>
                    <a:pt x="8591" y="9385"/>
                    <a:pt x="0" y="11253"/>
                  </a:cubicBezTo>
                </a:path>
              </a:pathLst>
            </a:custGeom>
            <a:noFill/>
            <a:ln cap="flat" cmpd="sng" w="9525">
              <a:solidFill>
                <a:schemeClr val="dk2"/>
              </a:solidFill>
              <a:prstDash val="solid"/>
              <a:round/>
              <a:headEnd len="med" w="med" type="none"/>
              <a:tailEnd len="med" w="med" type="none"/>
            </a:ln>
          </p:spPr>
        </p:sp>
        <p:sp>
          <p:nvSpPr>
            <p:cNvPr id="490" name="Google Shape;490;p26"/>
            <p:cNvSpPr/>
            <p:nvPr/>
          </p:nvSpPr>
          <p:spPr>
            <a:xfrm>
              <a:off x="2252375" y="4127783"/>
              <a:ext cx="3148850" cy="347850"/>
            </a:xfrm>
            <a:custGeom>
              <a:rect b="b" l="l" r="r" t="t"/>
              <a:pathLst>
                <a:path extrusionOk="0" h="13914" w="125954">
                  <a:moveTo>
                    <a:pt x="125954" y="13018"/>
                  </a:moveTo>
                  <a:cubicBezTo>
                    <a:pt x="120725" y="10852"/>
                    <a:pt x="115570" y="-130"/>
                    <a:pt x="94578" y="19"/>
                  </a:cubicBezTo>
                  <a:cubicBezTo>
                    <a:pt x="73586" y="168"/>
                    <a:pt x="15763" y="11598"/>
                    <a:pt x="0" y="13914"/>
                  </a:cubicBezTo>
                </a:path>
              </a:pathLst>
            </a:custGeom>
            <a:noFill/>
            <a:ln cap="flat" cmpd="sng" w="9525">
              <a:solidFill>
                <a:schemeClr val="dk2"/>
              </a:solidFill>
              <a:prstDash val="solid"/>
              <a:round/>
              <a:headEnd len="med" w="med" type="none"/>
              <a:tailEnd len="med" w="med" type="none"/>
            </a:ln>
          </p:spPr>
        </p:sp>
        <p:sp>
          <p:nvSpPr>
            <p:cNvPr id="491" name="Google Shape;491;p26"/>
            <p:cNvSpPr/>
            <p:nvPr/>
          </p:nvSpPr>
          <p:spPr>
            <a:xfrm>
              <a:off x="2229975" y="4295392"/>
              <a:ext cx="829225" cy="180225"/>
            </a:xfrm>
            <a:custGeom>
              <a:rect b="b" l="l" r="r" t="t"/>
              <a:pathLst>
                <a:path extrusionOk="0" h="7209" w="33169">
                  <a:moveTo>
                    <a:pt x="33169" y="7209"/>
                  </a:moveTo>
                  <a:cubicBezTo>
                    <a:pt x="31376" y="6014"/>
                    <a:pt x="27940" y="186"/>
                    <a:pt x="22412" y="37"/>
                  </a:cubicBezTo>
                  <a:cubicBezTo>
                    <a:pt x="16884" y="-112"/>
                    <a:pt x="3735" y="5267"/>
                    <a:pt x="0" y="6313"/>
                  </a:cubicBezTo>
                </a:path>
              </a:pathLst>
            </a:custGeom>
            <a:noFill/>
            <a:ln cap="flat" cmpd="sng" w="9525">
              <a:solidFill>
                <a:schemeClr val="dk2"/>
              </a:solidFill>
              <a:prstDash val="solid"/>
              <a:round/>
              <a:headEnd len="med" w="med" type="none"/>
              <a:tailEnd len="med" w="med" type="none"/>
            </a:ln>
          </p:spPr>
        </p:sp>
      </p:grpSp>
      <p:sp>
        <p:nvSpPr>
          <p:cNvPr id="492" name="Google Shape;492;p26"/>
          <p:cNvSpPr txBox="1"/>
          <p:nvPr/>
        </p:nvSpPr>
        <p:spPr>
          <a:xfrm>
            <a:off x="83100" y="2391075"/>
            <a:ext cx="75576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Requests ~600 headers w/ connection-proofs</a:t>
            </a:r>
            <a:endParaRPr sz="1800"/>
          </a:p>
          <a:p>
            <a:pPr indent="0" lvl="0" marL="457200" rtl="0" algn="l">
              <a:spcBef>
                <a:spcPts val="0"/>
              </a:spcBef>
              <a:spcAft>
                <a:spcPts val="0"/>
              </a:spcAft>
              <a:buNone/>
            </a:pPr>
            <a:r>
              <a:t/>
            </a:r>
            <a:endParaRPr sz="1800"/>
          </a:p>
        </p:txBody>
      </p:sp>
      <p:sp>
        <p:nvSpPr>
          <p:cNvPr id="493" name="Google Shape;493;p26"/>
          <p:cNvSpPr txBox="1"/>
          <p:nvPr/>
        </p:nvSpPr>
        <p:spPr>
          <a:xfrm>
            <a:off x="83250" y="3281850"/>
            <a:ext cx="5250600" cy="83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Uses latest blockhash for randomness (Fiat-Shamir Heuristic)</a:t>
            </a:r>
            <a:endParaRPr sz="1800"/>
          </a:p>
        </p:txBody>
      </p:sp>
      <p:sp>
        <p:nvSpPr>
          <p:cNvPr id="494" name="Google Shape;494;p26"/>
          <p:cNvSpPr txBox="1"/>
          <p:nvPr/>
        </p:nvSpPr>
        <p:spPr>
          <a:xfrm>
            <a:off x="83252" y="3999400"/>
            <a:ext cx="75576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Result is a non-interactive proof of total</a:t>
            </a:r>
            <a:r>
              <a:rPr b="1" lang="en" sz="1800">
                <a:solidFill>
                  <a:schemeClr val="dk1"/>
                </a:solidFill>
              </a:rPr>
              <a:t> </a:t>
            </a:r>
            <a:r>
              <a:rPr lang="en" sz="1800">
                <a:solidFill>
                  <a:schemeClr val="dk1"/>
                </a:solidFill>
              </a:rPr>
              <a:t>work</a:t>
            </a:r>
            <a:endParaRPr sz="1800"/>
          </a:p>
        </p:txBody>
      </p:sp>
      <p:pic>
        <p:nvPicPr>
          <p:cNvPr id="495" name="Google Shape;495;p26"/>
          <p:cNvPicPr preferRelativeResize="0"/>
          <p:nvPr/>
        </p:nvPicPr>
        <p:blipFill>
          <a:blip r:embed="rId3">
            <a:alphaModFix/>
          </a:blip>
          <a:stretch>
            <a:fillRect/>
          </a:stretch>
        </p:blipFill>
        <p:spPr>
          <a:xfrm>
            <a:off x="5556830" y="2571750"/>
            <a:ext cx="3587175" cy="2571749"/>
          </a:xfrm>
          <a:prstGeom prst="rect">
            <a:avLst/>
          </a:prstGeom>
          <a:noFill/>
          <a:ln>
            <a:noFill/>
          </a:ln>
        </p:spPr>
      </p:pic>
      <p:sp>
        <p:nvSpPr>
          <p:cNvPr id="496" name="Google Shape;496;p26"/>
          <p:cNvSpPr txBox="1"/>
          <p:nvPr/>
        </p:nvSpPr>
        <p:spPr>
          <a:xfrm>
            <a:off x="83252" y="2811950"/>
            <a:ext cx="75576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Queries more toward the tip of the chain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7"/>
          <p:cNvSpPr txBox="1"/>
          <p:nvPr/>
        </p:nvSpPr>
        <p:spPr>
          <a:xfrm>
            <a:off x="555625" y="326700"/>
            <a:ext cx="80796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 sz="1800"/>
              <a:t>All data can be passed with proofs without any noticeable difference to UX</a:t>
            </a:r>
            <a:endParaRPr sz="1800"/>
          </a:p>
          <a:p>
            <a:pPr indent="-342900" lvl="1" marL="1371600" rtl="0" algn="l">
              <a:spcBef>
                <a:spcPts val="0"/>
              </a:spcBef>
              <a:spcAft>
                <a:spcPts val="0"/>
              </a:spcAft>
              <a:buSzPts val="1800"/>
              <a:buChar char="○"/>
            </a:pPr>
            <a:r>
              <a:rPr lang="en" sz="1800"/>
              <a:t>All Peer data can be verified</a:t>
            </a:r>
            <a:endParaRPr sz="1800"/>
          </a:p>
          <a:p>
            <a:pPr indent="-342900" lvl="1" marL="1371600" rtl="0" algn="l">
              <a:spcBef>
                <a:spcPts val="0"/>
              </a:spcBef>
              <a:spcAft>
                <a:spcPts val="0"/>
              </a:spcAft>
              <a:buSzPts val="1800"/>
              <a:buChar char="○"/>
            </a:pPr>
            <a:r>
              <a:rPr lang="en" sz="1800"/>
              <a:t>Even Infura data can be verified</a:t>
            </a:r>
            <a:endParaRPr sz="1800"/>
          </a:p>
          <a:p>
            <a:pPr indent="0" lvl="0" marL="0" rtl="0" algn="l">
              <a:spcBef>
                <a:spcPts val="0"/>
              </a:spcBef>
              <a:spcAft>
                <a:spcPts val="0"/>
              </a:spcAft>
              <a:buNone/>
            </a:pPr>
            <a:r>
              <a:t/>
            </a:r>
            <a:endParaRPr/>
          </a:p>
        </p:txBody>
      </p:sp>
      <p:sp>
        <p:nvSpPr>
          <p:cNvPr id="502" name="Google Shape;502;p27"/>
          <p:cNvSpPr txBox="1"/>
          <p:nvPr/>
        </p:nvSpPr>
        <p:spPr>
          <a:xfrm>
            <a:off x="555625" y="21900"/>
            <a:ext cx="8079600" cy="9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Main Benefit</a:t>
            </a:r>
            <a:endParaRPr sz="3000"/>
          </a:p>
          <a:p>
            <a:pPr indent="0" lvl="0" marL="0" rtl="0" algn="l">
              <a:spcBef>
                <a:spcPts val="0"/>
              </a:spcBef>
              <a:spcAft>
                <a:spcPts val="0"/>
              </a:spcAft>
              <a:buNone/>
            </a:pPr>
            <a:r>
              <a:t/>
            </a:r>
            <a:endParaRPr/>
          </a:p>
        </p:txBody>
      </p:sp>
      <p:sp>
        <p:nvSpPr>
          <p:cNvPr id="503" name="Google Shape;503;p27"/>
          <p:cNvSpPr txBox="1"/>
          <p:nvPr/>
        </p:nvSpPr>
        <p:spPr>
          <a:xfrm>
            <a:off x="555625" y="2003100"/>
            <a:ext cx="8079600" cy="6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Other</a:t>
            </a:r>
            <a:r>
              <a:rPr lang="en" sz="3000"/>
              <a:t> Potential Benefits</a:t>
            </a:r>
            <a:endParaRPr sz="3000"/>
          </a:p>
          <a:p>
            <a:pPr indent="0" lvl="0" marL="0" rtl="0" algn="l">
              <a:spcBef>
                <a:spcPts val="0"/>
              </a:spcBef>
              <a:spcAft>
                <a:spcPts val="0"/>
              </a:spcAft>
              <a:buNone/>
            </a:pPr>
            <a:r>
              <a:t/>
            </a:r>
            <a:endParaRPr/>
          </a:p>
        </p:txBody>
      </p:sp>
      <p:sp>
        <p:nvSpPr>
          <p:cNvPr id="504" name="Google Shape;504;p27"/>
          <p:cNvSpPr txBox="1"/>
          <p:nvPr/>
        </p:nvSpPr>
        <p:spPr>
          <a:xfrm>
            <a:off x="555625" y="2307900"/>
            <a:ext cx="80796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 sz="1800"/>
              <a:t>Full node-syncing will no-longer require ugly checkpoints</a:t>
            </a:r>
            <a:endParaRPr sz="1800"/>
          </a:p>
          <a:p>
            <a:pPr indent="-342900" lvl="1" marL="1371600" rtl="0" algn="l">
              <a:spcBef>
                <a:spcPts val="0"/>
              </a:spcBef>
              <a:spcAft>
                <a:spcPts val="0"/>
              </a:spcAft>
              <a:buSzPts val="1800"/>
              <a:buChar char="○"/>
            </a:pPr>
            <a:r>
              <a:rPr lang="en" sz="1800"/>
              <a:t>Peers can develop trust from initial contact</a:t>
            </a:r>
            <a:endParaRPr sz="1800"/>
          </a:p>
        </p:txBody>
      </p:sp>
      <p:sp>
        <p:nvSpPr>
          <p:cNvPr id="505" name="Google Shape;505;p27"/>
          <p:cNvSpPr txBox="1"/>
          <p:nvPr/>
        </p:nvSpPr>
        <p:spPr>
          <a:xfrm>
            <a:off x="555625" y="3069900"/>
            <a:ext cx="80796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b="1" lang="en" sz="1800"/>
              <a:t>Trustless</a:t>
            </a:r>
            <a:r>
              <a:rPr lang="en" sz="1800"/>
              <a:t> ETC &lt;&gt; ETH Bridge</a:t>
            </a:r>
            <a:endParaRPr sz="1800"/>
          </a:p>
          <a:p>
            <a:pPr indent="-342900" lvl="1" marL="914400" rtl="0" algn="l">
              <a:spcBef>
                <a:spcPts val="0"/>
              </a:spcBef>
              <a:spcAft>
                <a:spcPts val="0"/>
              </a:spcAft>
              <a:buSzPts val="1800"/>
              <a:buChar char="○"/>
            </a:pPr>
            <a:r>
              <a:rPr lang="en" sz="1800"/>
              <a:t>No need to relay headers</a:t>
            </a:r>
            <a:endParaRPr sz="1800"/>
          </a:p>
        </p:txBody>
      </p:sp>
      <p:sp>
        <p:nvSpPr>
          <p:cNvPr id="506" name="Google Shape;506;p27"/>
          <p:cNvSpPr txBox="1"/>
          <p:nvPr/>
        </p:nvSpPr>
        <p:spPr>
          <a:xfrm>
            <a:off x="555625" y="3755700"/>
            <a:ext cx="80796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 sz="1800"/>
              <a:t>Improvements to the EVM</a:t>
            </a:r>
            <a:endParaRPr sz="1800"/>
          </a:p>
          <a:p>
            <a:pPr indent="-342900" lvl="1" marL="914400" rtl="0" algn="l">
              <a:spcBef>
                <a:spcPts val="0"/>
              </a:spcBef>
              <a:spcAft>
                <a:spcPts val="0"/>
              </a:spcAft>
              <a:buSzPts val="1800"/>
              <a:buChar char="○"/>
            </a:pPr>
            <a:r>
              <a:rPr lang="en" sz="1800"/>
              <a:t>All historic data available within smart contracts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8"/>
          <p:cNvSpPr txBox="1"/>
          <p:nvPr>
            <p:ph type="title"/>
          </p:nvPr>
        </p:nvSpPr>
        <p:spPr>
          <a:xfrm>
            <a:off x="1593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Outstanding Issues</a:t>
            </a:r>
            <a:endParaRPr/>
          </a:p>
        </p:txBody>
      </p:sp>
      <p:sp>
        <p:nvSpPr>
          <p:cNvPr id="512" name="Google Shape;512;p28"/>
          <p:cNvSpPr txBox="1"/>
          <p:nvPr>
            <p:ph idx="1" type="body"/>
          </p:nvPr>
        </p:nvSpPr>
        <p:spPr>
          <a:xfrm>
            <a:off x="159300" y="390475"/>
            <a:ext cx="8520600" cy="134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Ethash is incredibly expensive (</a:t>
            </a:r>
            <a:r>
              <a:rPr lang="en">
                <a:solidFill>
                  <a:srgbClr val="FF0000"/>
                </a:solidFill>
              </a:rPr>
              <a:t>times 600!</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100s of millions of gas in a smart contract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&gt; 20 seconds on a phone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&gt; 10 seconds on a laptop</a:t>
            </a:r>
            <a:endParaRPr>
              <a:solidFill>
                <a:srgbClr val="000000"/>
              </a:solidFill>
            </a:endParaRPr>
          </a:p>
        </p:txBody>
      </p:sp>
      <p:sp>
        <p:nvSpPr>
          <p:cNvPr id="513" name="Google Shape;513;p28"/>
          <p:cNvSpPr txBox="1"/>
          <p:nvPr>
            <p:ph type="title"/>
          </p:nvPr>
        </p:nvSpPr>
        <p:spPr>
          <a:xfrm>
            <a:off x="235500" y="166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even want to continue supporting EthHash</a:t>
            </a:r>
            <a:endParaRPr/>
          </a:p>
        </p:txBody>
      </p:sp>
      <p:sp>
        <p:nvSpPr>
          <p:cNvPr id="514" name="Google Shape;514;p28"/>
          <p:cNvSpPr txBox="1"/>
          <p:nvPr>
            <p:ph idx="1" type="body"/>
          </p:nvPr>
        </p:nvSpPr>
        <p:spPr>
          <a:xfrm>
            <a:off x="159300" y="2295475"/>
            <a:ext cx="8520600" cy="1345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Has already failed at its intended purpose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Gets exponentially harder to verify (without bound)</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Is obscure and proprietary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Prevents FlyClient</a:t>
            </a:r>
            <a:endParaRPr>
              <a:solidFill>
                <a:srgbClr val="000000"/>
              </a:solidFill>
            </a:endParaRPr>
          </a:p>
        </p:txBody>
      </p:sp>
      <p:sp>
        <p:nvSpPr>
          <p:cNvPr id="515" name="Google Shape;515;p28"/>
          <p:cNvSpPr txBox="1"/>
          <p:nvPr>
            <p:ph type="title"/>
          </p:nvPr>
        </p:nvSpPr>
        <p:spPr>
          <a:xfrm>
            <a:off x="235500" y="364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Alternatives</a:t>
            </a:r>
            <a:endParaRPr/>
          </a:p>
        </p:txBody>
      </p:sp>
      <p:sp>
        <p:nvSpPr>
          <p:cNvPr id="516" name="Google Shape;516;p28"/>
          <p:cNvSpPr txBox="1"/>
          <p:nvPr>
            <p:ph idx="1" type="body"/>
          </p:nvPr>
        </p:nvSpPr>
        <p:spPr>
          <a:xfrm>
            <a:off x="159300" y="4200475"/>
            <a:ext cx="8520600" cy="134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Keccak256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Well documented global standard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Being worked on by </a:t>
            </a:r>
            <a:r>
              <a:rPr lang="en" sz="1500">
                <a:solidFill>
                  <a:schemeClr val="dk1"/>
                </a:solidFill>
                <a:highlight>
                  <a:srgbClr val="FFFFFF"/>
                </a:highlight>
              </a:rPr>
              <a:t>Alex Tsankov</a:t>
            </a:r>
            <a:endParaRPr sz="1500">
              <a:solidFill>
                <a:schemeClr val="dk1"/>
              </a:solidFill>
              <a:highlight>
                <a:srgbClr val="FFFFFF"/>
              </a:highlight>
            </a:endParaRPr>
          </a:p>
          <a:p>
            <a:pPr indent="0" lvl="0" marL="914400" rtl="0" algn="l">
              <a:spcBef>
                <a:spcPts val="1600"/>
              </a:spcBef>
              <a:spcAft>
                <a:spcPts val="16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9"/>
          <p:cNvSpPr txBox="1"/>
          <p:nvPr>
            <p:ph idx="1" type="body"/>
          </p:nvPr>
        </p:nvSpPr>
        <p:spPr>
          <a:xfrm>
            <a:off x="311700" y="29125"/>
            <a:ext cx="8520600" cy="48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Merkle Mountain Ranges</a:t>
            </a:r>
            <a:r>
              <a:rPr lang="en" sz="1100"/>
              <a:t>:</a:t>
            </a:r>
            <a:endParaRPr sz="1100"/>
          </a:p>
          <a:p>
            <a:pPr indent="0" lvl="0" marL="0" rtl="0" algn="l">
              <a:lnSpc>
                <a:spcPct val="100000"/>
              </a:lnSpc>
              <a:spcBef>
                <a:spcPts val="1600"/>
              </a:spcBef>
              <a:spcAft>
                <a:spcPts val="0"/>
              </a:spcAft>
              <a:buNone/>
            </a:pPr>
            <a:r>
              <a:rPr lang="en" sz="1100"/>
              <a:t>Reference 1: </a:t>
            </a:r>
            <a:r>
              <a:rPr lang="en" sz="1100" u="sng">
                <a:solidFill>
                  <a:schemeClr val="hlink"/>
                </a:solidFill>
                <a:hlinkClick r:id="rId3"/>
              </a:rPr>
              <a:t>https://github.com/opentimestamps/opentimestamps-server/blob/master/doc/merkle-mountain-range.md</a:t>
            </a:r>
            <a:endParaRPr sz="1100"/>
          </a:p>
          <a:p>
            <a:pPr indent="0" lvl="0" marL="0" rtl="0" algn="l">
              <a:lnSpc>
                <a:spcPct val="100000"/>
              </a:lnSpc>
              <a:spcBef>
                <a:spcPts val="1600"/>
              </a:spcBef>
              <a:spcAft>
                <a:spcPts val="0"/>
              </a:spcAft>
              <a:buNone/>
            </a:pPr>
            <a:r>
              <a:rPr lang="en" sz="1100"/>
              <a:t>Reference 2: </a:t>
            </a:r>
            <a:r>
              <a:rPr lang="en" sz="1100" u="sng">
                <a:solidFill>
                  <a:schemeClr val="hlink"/>
                </a:solidFill>
                <a:hlinkClick r:id="rId4"/>
              </a:rPr>
              <a:t>https://github.com/proofchains/python-proofmarshal/blob/master/proofmarshal/mmr.py</a:t>
            </a:r>
            <a:endParaRPr sz="1100"/>
          </a:p>
          <a:p>
            <a:pPr indent="0" lvl="0" marL="0" rtl="0" algn="l">
              <a:lnSpc>
                <a:spcPct val="100000"/>
              </a:lnSpc>
              <a:spcBef>
                <a:spcPts val="1600"/>
              </a:spcBef>
              <a:spcAft>
                <a:spcPts val="0"/>
              </a:spcAft>
              <a:buNone/>
            </a:pPr>
            <a:r>
              <a:rPr lang="en" sz="1100"/>
              <a:t>Reference 3: </a:t>
            </a:r>
            <a:r>
              <a:rPr lang="en" sz="1100" u="sng">
                <a:solidFill>
                  <a:schemeClr val="hlink"/>
                </a:solidFill>
                <a:hlinkClick r:id="rId5"/>
              </a:rPr>
              <a:t>https://github.com/mimblewimble/grin/blob/master/doc/mmr.md</a:t>
            </a:r>
            <a:endParaRPr sz="1100"/>
          </a:p>
          <a:p>
            <a:pPr indent="0" lvl="0" marL="0" rtl="0" algn="l">
              <a:lnSpc>
                <a:spcPct val="100000"/>
              </a:lnSpc>
              <a:spcBef>
                <a:spcPts val="1600"/>
              </a:spcBef>
              <a:spcAft>
                <a:spcPts val="0"/>
              </a:spcAft>
              <a:buNone/>
            </a:pPr>
            <a:r>
              <a:rPr lang="en" sz="1400"/>
              <a:t>Fly Client</a:t>
            </a:r>
            <a:r>
              <a:rPr lang="en" sz="1100"/>
              <a:t>:</a:t>
            </a:r>
            <a:endParaRPr sz="1100"/>
          </a:p>
          <a:p>
            <a:pPr indent="0" lvl="0" marL="0" rtl="0" algn="l">
              <a:lnSpc>
                <a:spcPct val="100000"/>
              </a:lnSpc>
              <a:spcBef>
                <a:spcPts val="1600"/>
              </a:spcBef>
              <a:spcAft>
                <a:spcPts val="0"/>
              </a:spcAft>
              <a:buNone/>
            </a:pPr>
            <a:r>
              <a:rPr lang="en" sz="1100"/>
              <a:t>Slides: </a:t>
            </a:r>
            <a:r>
              <a:rPr lang="en" sz="1100" u="sng">
                <a:solidFill>
                  <a:schemeClr val="hlink"/>
                </a:solidFill>
                <a:hlinkClick r:id="rId6"/>
              </a:rPr>
              <a:t>https://scalingbitcoin.org/stanford2017/Day1/flyclientscalingbitcoin.pptx.pdf</a:t>
            </a:r>
            <a:endParaRPr sz="1100"/>
          </a:p>
          <a:p>
            <a:pPr indent="0" lvl="0" marL="0" rtl="0" algn="l">
              <a:lnSpc>
                <a:spcPct val="100000"/>
              </a:lnSpc>
              <a:spcBef>
                <a:spcPts val="1600"/>
              </a:spcBef>
              <a:spcAft>
                <a:spcPts val="0"/>
              </a:spcAft>
              <a:buNone/>
            </a:pPr>
            <a:r>
              <a:rPr lang="en" sz="1100"/>
              <a:t>Lecture: </a:t>
            </a:r>
            <a:r>
              <a:rPr lang="en" sz="1100" u="sng">
                <a:solidFill>
                  <a:schemeClr val="hlink"/>
                </a:solidFill>
                <a:hlinkClick r:id="rId7"/>
              </a:rPr>
              <a:t>https://www.youtube.com/watch?v=BPNs9EVxWrA&amp;t=8375</a:t>
            </a:r>
            <a:endParaRPr sz="1100"/>
          </a:p>
          <a:p>
            <a:pPr indent="0" lvl="0" marL="0" rtl="0" algn="l">
              <a:lnSpc>
                <a:spcPct val="100000"/>
              </a:lnSpc>
              <a:spcBef>
                <a:spcPts val="1600"/>
              </a:spcBef>
              <a:spcAft>
                <a:spcPts val="0"/>
              </a:spcAft>
              <a:buNone/>
            </a:pPr>
            <a:r>
              <a:rPr lang="en" sz="1100"/>
              <a:t>WhitePaper: </a:t>
            </a:r>
            <a:r>
              <a:rPr lang="en" sz="1100" u="sng">
                <a:solidFill>
                  <a:schemeClr val="hlink"/>
                </a:solidFill>
                <a:hlinkClick r:id="rId8"/>
              </a:rPr>
              <a:t>https://eprint.iacr.org/2019/226.pdf</a:t>
            </a:r>
            <a:endParaRPr sz="1100"/>
          </a:p>
          <a:p>
            <a:pPr indent="0" lvl="0" marL="0" rtl="0" algn="l">
              <a:lnSpc>
                <a:spcPct val="100000"/>
              </a:lnSpc>
              <a:spcBef>
                <a:spcPts val="1600"/>
              </a:spcBef>
              <a:spcAft>
                <a:spcPts val="0"/>
              </a:spcAft>
              <a:buNone/>
            </a:pPr>
            <a:r>
              <a:rPr lang="en" sz="1100"/>
              <a:t>ECIP: </a:t>
            </a:r>
            <a:r>
              <a:rPr lang="en" sz="1100" u="sng">
                <a:solidFill>
                  <a:schemeClr val="hlink"/>
                </a:solidFill>
                <a:hlinkClick r:id="rId9"/>
              </a:rPr>
              <a:t>https://github.com/etclabscore/ECIPs/pull/11</a:t>
            </a:r>
            <a:endParaRPr sz="1100"/>
          </a:p>
          <a:p>
            <a:pPr indent="0" lvl="0" marL="0" rtl="0" algn="l">
              <a:lnSpc>
                <a:spcPct val="100000"/>
              </a:lnSpc>
              <a:spcBef>
                <a:spcPts val="1600"/>
              </a:spcBef>
              <a:spcAft>
                <a:spcPts val="0"/>
              </a:spcAft>
              <a:buNone/>
            </a:pPr>
            <a:r>
              <a:rPr lang="en" sz="1400"/>
              <a:t>Contact Me:</a:t>
            </a:r>
            <a:endParaRPr sz="1400"/>
          </a:p>
          <a:p>
            <a:pPr indent="0" lvl="0" marL="0" rtl="0" algn="l">
              <a:lnSpc>
                <a:spcPct val="100000"/>
              </a:lnSpc>
              <a:spcBef>
                <a:spcPts val="1600"/>
              </a:spcBef>
              <a:spcAft>
                <a:spcPts val="0"/>
              </a:spcAft>
              <a:buNone/>
            </a:pPr>
            <a:r>
              <a:rPr lang="en" sz="1100"/>
              <a:t>Zac mitton - zacmitton23@gmail.com</a:t>
            </a:r>
            <a:endParaRPr sz="1100"/>
          </a:p>
          <a:p>
            <a:pPr indent="0" lvl="0" marL="0" rtl="0" algn="l">
              <a:lnSpc>
                <a:spcPct val="100000"/>
              </a:lnSpc>
              <a:spcBef>
                <a:spcPts val="1600"/>
              </a:spcBef>
              <a:spcAft>
                <a:spcPts val="0"/>
              </a:spcAft>
              <a:buNone/>
            </a:pPr>
            <a:r>
              <a:rPr lang="en" sz="1100"/>
              <a:t>These Slides: </a:t>
            </a:r>
            <a:r>
              <a:rPr lang="en" sz="1100" u="sng">
                <a:solidFill>
                  <a:schemeClr val="hlink"/>
                </a:solidFill>
                <a:hlinkClick r:id="rId10"/>
              </a:rPr>
              <a:t>https://docs.google.com/presentation/d/1EQJQH_2enQhOT19viLqS9Vswbl0KNRtUuZTGYIPLRzY/edit#slide=id.g620366209e_0_21</a:t>
            </a:r>
            <a:endParaRPr sz="1100"/>
          </a:p>
          <a:p>
            <a:pPr indent="0" lvl="0" marL="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From The Bitcoin White Paper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0" y="621865"/>
            <a:ext cx="9144000" cy="45093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6982325" y="1444450"/>
            <a:ext cx="1872900" cy="25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Merkle Trees (review)</a:t>
            </a:r>
            <a:endParaRPr/>
          </a:p>
        </p:txBody>
      </p:sp>
      <p:pic>
        <p:nvPicPr>
          <p:cNvPr id="68" name="Google Shape;68;p15"/>
          <p:cNvPicPr preferRelativeResize="0"/>
          <p:nvPr/>
        </p:nvPicPr>
        <p:blipFill>
          <a:blip r:embed="rId3">
            <a:alphaModFix/>
          </a:blip>
          <a:stretch>
            <a:fillRect/>
          </a:stretch>
        </p:blipFill>
        <p:spPr>
          <a:xfrm>
            <a:off x="518775" y="1206825"/>
            <a:ext cx="6084174" cy="299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2400" y="152400"/>
            <a:ext cx="8194136"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3629027" cy="4838702"/>
          </a:xfrm>
          <a:prstGeom prst="rect">
            <a:avLst/>
          </a:prstGeom>
          <a:noFill/>
          <a:ln>
            <a:noFill/>
          </a:ln>
        </p:spPr>
      </p:pic>
      <p:sp>
        <p:nvSpPr>
          <p:cNvPr id="79" name="Google Shape;79;p17"/>
          <p:cNvSpPr txBox="1"/>
          <p:nvPr/>
        </p:nvSpPr>
        <p:spPr>
          <a:xfrm>
            <a:off x="8236325" y="23308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152400" y="1015725"/>
            <a:ext cx="3100200" cy="3975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302550" y="270150"/>
            <a:ext cx="4484400" cy="94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nvSpPr>
        <p:spPr>
          <a:xfrm>
            <a:off x="4368025" y="397825"/>
            <a:ext cx="4258200" cy="3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rgbClr val="660000"/>
              </a:solidFill>
            </a:endParaRPr>
          </a:p>
          <a:p>
            <a:pPr indent="0" lvl="0" marL="0" rtl="0" algn="l">
              <a:spcBef>
                <a:spcPts val="0"/>
              </a:spcBef>
              <a:spcAft>
                <a:spcPts val="0"/>
              </a:spcAft>
              <a:buClr>
                <a:schemeClr val="dk1"/>
              </a:buClr>
              <a:buSzPts val="1100"/>
              <a:buFont typeface="Arial"/>
              <a:buNone/>
            </a:pPr>
            <a:r>
              <a:t/>
            </a:r>
            <a:endParaRPr b="1">
              <a:solidFill>
                <a:srgbClr val="FF0000"/>
              </a:solidFill>
            </a:endParaRPr>
          </a:p>
          <a:p>
            <a:pPr indent="0" lvl="0" marL="0" rtl="0" algn="l">
              <a:spcBef>
                <a:spcPts val="0"/>
              </a:spcBef>
              <a:spcAft>
                <a:spcPts val="0"/>
              </a:spcAft>
              <a:buClr>
                <a:schemeClr val="dk1"/>
              </a:buClr>
              <a:buSzPts val="1100"/>
              <a:buFont typeface="Arial"/>
              <a:buNone/>
            </a:pPr>
            <a:r>
              <a:rPr b="1" lang="en">
                <a:solidFill>
                  <a:srgbClr val="FF0000"/>
                </a:solidFill>
              </a:rPr>
              <a:t> - Validate all block headers</a:t>
            </a:r>
            <a:endParaRPr b="1">
              <a:solidFill>
                <a:srgbClr val="FF0000"/>
              </a:solidFill>
            </a:endParaRPr>
          </a:p>
          <a:p>
            <a:pPr indent="0" lvl="0" marL="0" rtl="0" algn="l">
              <a:spcBef>
                <a:spcPts val="0"/>
              </a:spcBef>
              <a:spcAft>
                <a:spcPts val="0"/>
              </a:spcAft>
              <a:buClr>
                <a:schemeClr val="dk1"/>
              </a:buClr>
              <a:buSzPts val="1100"/>
              <a:buFont typeface="Arial"/>
              <a:buNone/>
            </a:pPr>
            <a:r>
              <a:rPr b="1" lang="en">
                <a:solidFill>
                  <a:srgbClr val="FF0000"/>
                </a:solidFill>
              </a:rPr>
              <a:t>   - this is the problematic bit</a:t>
            </a:r>
            <a:endParaRPr b="1">
              <a:solidFill>
                <a:srgbClr val="FF0000"/>
              </a:solidFill>
            </a:endParaRPr>
          </a:p>
          <a:p>
            <a:pPr indent="0" lvl="0" marL="0" rtl="0" algn="l">
              <a:spcBef>
                <a:spcPts val="0"/>
              </a:spcBef>
              <a:spcAft>
                <a:spcPts val="0"/>
              </a:spcAft>
              <a:buNone/>
            </a:pPr>
            <a:r>
              <a:t/>
            </a:r>
            <a:endParaRPr b="1">
              <a:solidFill>
                <a:srgbClr val="660000"/>
              </a:solidFill>
            </a:endParaRPr>
          </a:p>
          <a:p>
            <a:pPr indent="0" lvl="0" marL="0" rtl="0" algn="l">
              <a:spcBef>
                <a:spcPts val="0"/>
              </a:spcBef>
              <a:spcAft>
                <a:spcPts val="0"/>
              </a:spcAft>
              <a:buClr>
                <a:schemeClr val="dk1"/>
              </a:buClr>
              <a:buSzPts val="1100"/>
              <a:buFont typeface="Arial"/>
              <a:buNone/>
            </a:pPr>
            <a:r>
              <a:t/>
            </a:r>
            <a:endParaRPr b="1">
              <a:solidFill>
                <a:srgbClr val="660000"/>
              </a:solidFill>
            </a:endParaRPr>
          </a:p>
          <a:p>
            <a:pPr indent="0" lvl="0" marL="0" rtl="0" algn="l">
              <a:spcBef>
                <a:spcPts val="0"/>
              </a:spcBef>
              <a:spcAft>
                <a:spcPts val="0"/>
              </a:spcAft>
              <a:buNone/>
            </a:pPr>
            <a:r>
              <a:rPr b="1" lang="en">
                <a:solidFill>
                  <a:srgbClr val="660000"/>
                </a:solidFill>
              </a:rPr>
              <a:t> </a:t>
            </a:r>
            <a:endParaRPr b="1">
              <a:solidFill>
                <a:srgbClr val="660000"/>
              </a:solidFill>
            </a:endParaRPr>
          </a:p>
          <a:p>
            <a:pPr indent="0" lvl="0" marL="0" rtl="0" algn="l">
              <a:spcBef>
                <a:spcPts val="0"/>
              </a:spcBef>
              <a:spcAft>
                <a:spcPts val="0"/>
              </a:spcAft>
              <a:buClr>
                <a:schemeClr val="dk1"/>
              </a:buClr>
              <a:buSzPts val="1100"/>
              <a:buFont typeface="Arial"/>
              <a:buNone/>
            </a:pPr>
            <a:r>
              <a:t/>
            </a:r>
            <a:endParaRPr b="1">
              <a:solidFill>
                <a:srgbClr val="660000"/>
              </a:solidFill>
            </a:endParaRPr>
          </a:p>
          <a:p>
            <a:pPr indent="0" lvl="0" marL="0" rtl="0" algn="l">
              <a:spcBef>
                <a:spcPts val="0"/>
              </a:spcBef>
              <a:spcAft>
                <a:spcPts val="0"/>
              </a:spcAft>
              <a:buClr>
                <a:schemeClr val="dk1"/>
              </a:buClr>
              <a:buSzPts val="1100"/>
              <a:buFont typeface="Arial"/>
              <a:buNone/>
            </a:pPr>
            <a:r>
              <a:rPr b="1" lang="en">
                <a:solidFill>
                  <a:srgbClr val="FF9900"/>
                </a:solidFill>
              </a:rPr>
              <a:t>    - headers           ~ 50Mb &lt;- even this</a:t>
            </a:r>
            <a:endParaRPr b="1">
              <a:solidFill>
                <a:srgbClr val="FF9900"/>
              </a:solidFill>
            </a:endParaRPr>
          </a:p>
          <a:p>
            <a:pPr indent="0" lvl="0" marL="0" rtl="0" algn="l">
              <a:spcBef>
                <a:spcPts val="0"/>
              </a:spcBef>
              <a:spcAft>
                <a:spcPts val="0"/>
              </a:spcAft>
              <a:buNone/>
            </a:pPr>
            <a:r>
              <a:t/>
            </a:r>
            <a:endParaRPr b="1">
              <a:solidFill>
                <a:srgbClr val="660000"/>
              </a:solidFill>
            </a:endParaRPr>
          </a:p>
          <a:p>
            <a:pPr indent="0" lvl="0" marL="0" rtl="0" algn="l">
              <a:spcBef>
                <a:spcPts val="0"/>
              </a:spcBef>
              <a:spcAft>
                <a:spcPts val="0"/>
              </a:spcAft>
              <a:buNone/>
            </a:pPr>
            <a:r>
              <a:t/>
            </a:r>
            <a:endParaRPr b="1">
              <a:solidFill>
                <a:srgbClr val="660000"/>
              </a:solidFill>
            </a:endParaRPr>
          </a:p>
          <a:p>
            <a:pPr indent="0" lvl="0" marL="0" rtl="0" algn="l">
              <a:spcBef>
                <a:spcPts val="0"/>
              </a:spcBef>
              <a:spcAft>
                <a:spcPts val="0"/>
              </a:spcAft>
              <a:buClr>
                <a:schemeClr val="dk1"/>
              </a:buClr>
              <a:buSzPts val="1100"/>
              <a:buFont typeface="Arial"/>
              <a:buNone/>
            </a:pPr>
            <a:r>
              <a:t/>
            </a:r>
            <a:endParaRPr b="1">
              <a:solidFill>
                <a:srgbClr val="660000"/>
              </a:solidFill>
            </a:endParaRPr>
          </a:p>
          <a:p>
            <a:pPr indent="0" lvl="0" marL="0" rtl="0" algn="l">
              <a:spcBef>
                <a:spcPts val="0"/>
              </a:spcBef>
              <a:spcAft>
                <a:spcPts val="0"/>
              </a:spcAft>
              <a:buClr>
                <a:schemeClr val="dk1"/>
              </a:buClr>
              <a:buSzPts val="1100"/>
              <a:buFont typeface="Arial"/>
              <a:buNone/>
            </a:pPr>
            <a:r>
              <a:t/>
            </a:r>
            <a:endParaRPr b="1">
              <a:solidFill>
                <a:srgbClr val="FF0000"/>
              </a:solidFill>
            </a:endParaRPr>
          </a:p>
          <a:p>
            <a:pPr indent="0" lvl="0" marL="0" rtl="0" algn="l">
              <a:spcBef>
                <a:spcPts val="0"/>
              </a:spcBef>
              <a:spcAft>
                <a:spcPts val="0"/>
              </a:spcAft>
              <a:buClr>
                <a:schemeClr val="dk1"/>
              </a:buClr>
              <a:buSzPts val="1100"/>
              <a:buFont typeface="Arial"/>
              <a:buNone/>
            </a:pPr>
            <a:r>
              <a:rPr b="1" lang="en">
                <a:solidFill>
                  <a:srgbClr val="FF0000"/>
                </a:solidFill>
              </a:rPr>
              <a:t>    - headers             ~ 3Gb &lt;- problem here</a:t>
            </a:r>
            <a:endParaRPr b="1">
              <a:solidFill>
                <a:srgbClr val="FF0000"/>
              </a:solidFill>
            </a:endParaRPr>
          </a:p>
          <a:p>
            <a:pPr indent="0" lvl="0" marL="0" rtl="0" algn="l">
              <a:spcBef>
                <a:spcPts val="0"/>
              </a:spcBef>
              <a:spcAft>
                <a:spcPts val="0"/>
              </a:spcAft>
              <a:buClr>
                <a:schemeClr val="dk1"/>
              </a:buClr>
              <a:buSzPts val="1100"/>
              <a:buFont typeface="Arial"/>
              <a:buNone/>
            </a:pPr>
            <a:r>
              <a:t/>
            </a:r>
            <a:endParaRPr/>
          </a:p>
        </p:txBody>
      </p:sp>
      <p:sp>
        <p:nvSpPr>
          <p:cNvPr id="83" name="Google Shape;83;p17"/>
          <p:cNvSpPr txBox="1"/>
          <p:nvPr/>
        </p:nvSpPr>
        <p:spPr>
          <a:xfrm>
            <a:off x="4368025" y="424725"/>
            <a:ext cx="4258200" cy="3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a:t>
            </a:r>
            <a:r>
              <a:rPr b="1" lang="en"/>
              <a:t>hat are the numbers?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274E13"/>
                </a:solidFill>
              </a:rPr>
              <a:t> - Validate data against a header</a:t>
            </a:r>
            <a:endParaRPr b="1">
              <a:solidFill>
                <a:srgbClr val="274E13"/>
              </a:solidFill>
            </a:endParaRPr>
          </a:p>
          <a:p>
            <a:pPr indent="0" lvl="0" marL="0" rtl="0" algn="l">
              <a:spcBef>
                <a:spcPts val="0"/>
              </a:spcBef>
              <a:spcAft>
                <a:spcPts val="0"/>
              </a:spcAft>
              <a:buNone/>
            </a:pPr>
            <a:r>
              <a:rPr b="1" lang="en">
                <a:solidFill>
                  <a:srgbClr val="274E13"/>
                </a:solidFill>
              </a:rPr>
              <a:t>   - simple and straigtforward</a:t>
            </a:r>
            <a:endParaRPr b="1">
              <a:solidFill>
                <a:srgbClr val="274E13"/>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BTC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274E13"/>
                </a:solidFill>
              </a:rPr>
              <a:t>    - tx proof            ~ 400bytes</a:t>
            </a:r>
            <a:endParaRPr b="1">
              <a:solidFill>
                <a:srgbClr val="274E1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-ETC/ETH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274E13"/>
                </a:solidFill>
              </a:rPr>
              <a:t>    - storage proof     ~ 800bytes</a:t>
            </a:r>
            <a:endParaRPr b="1">
              <a:solidFill>
                <a:srgbClr val="274E13"/>
              </a:solidFill>
            </a:endParaRPr>
          </a:p>
          <a:p>
            <a:pPr indent="0" lvl="0" marL="0" rtl="0" algn="l">
              <a:spcBef>
                <a:spcPts val="0"/>
              </a:spcBef>
              <a:spcAft>
                <a:spcPts val="0"/>
              </a:spcAft>
              <a:buNone/>
            </a:pPr>
            <a:r>
              <a:t/>
            </a:r>
            <a:endParaRPr/>
          </a:p>
        </p:txBody>
      </p:sp>
      <p:sp>
        <p:nvSpPr>
          <p:cNvPr id="84" name="Google Shape;84;p17"/>
          <p:cNvSpPr txBox="1"/>
          <p:nvPr/>
        </p:nvSpPr>
        <p:spPr>
          <a:xfrm>
            <a:off x="4377025" y="402908"/>
            <a:ext cx="4258200" cy="3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b="1">
              <a:solidFill>
                <a:srgbClr val="274E13"/>
              </a:solidFill>
            </a:endParaRPr>
          </a:p>
          <a:p>
            <a:pPr indent="0" lvl="0" marL="0" rtl="0" algn="l">
              <a:spcBef>
                <a:spcPts val="0"/>
              </a:spcBef>
              <a:spcAft>
                <a:spcPts val="0"/>
              </a:spcAft>
              <a:buNone/>
            </a:pPr>
            <a:r>
              <a:rPr b="1" lang="en">
                <a:solidFill>
                  <a:srgbClr val="274E13"/>
                </a:solidFill>
              </a:rPr>
              <a:t>    - Fly  headers     ~ &lt; 500kb</a:t>
            </a:r>
            <a:endParaRPr b="1">
              <a:solidFill>
                <a:srgbClr val="274E1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b="1">
              <a:solidFill>
                <a:srgbClr val="274E13"/>
              </a:solidFill>
            </a:endParaRPr>
          </a:p>
          <a:p>
            <a:pPr indent="0" lvl="0" marL="0" rtl="0" algn="l">
              <a:spcBef>
                <a:spcPts val="0"/>
              </a:spcBef>
              <a:spcAft>
                <a:spcPts val="0"/>
              </a:spcAft>
              <a:buClr>
                <a:schemeClr val="dk1"/>
              </a:buClr>
              <a:buSzPts val="1100"/>
              <a:buFont typeface="Arial"/>
              <a:buNone/>
            </a:pPr>
            <a:r>
              <a:rPr b="1" lang="en">
                <a:solidFill>
                  <a:srgbClr val="274E13"/>
                </a:solidFill>
              </a:rPr>
              <a:t>    - Fly  headers     ~ &lt; 500kb</a:t>
            </a:r>
            <a:endParaRPr b="1">
              <a:solidFill>
                <a:srgbClr val="274E13"/>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2553652" y="211175"/>
            <a:ext cx="6278700" cy="15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Typical UX now</a:t>
            </a:r>
            <a:endParaRPr/>
          </a:p>
        </p:txBody>
      </p:sp>
      <p:pic>
        <p:nvPicPr>
          <p:cNvPr id="90" name="Google Shape;90;p18"/>
          <p:cNvPicPr preferRelativeResize="0"/>
          <p:nvPr/>
        </p:nvPicPr>
        <p:blipFill>
          <a:blip r:embed="rId3">
            <a:alphaModFix/>
          </a:blip>
          <a:stretch>
            <a:fillRect/>
          </a:stretch>
        </p:blipFill>
        <p:spPr>
          <a:xfrm>
            <a:off x="2991949" y="2137543"/>
            <a:ext cx="3562350" cy="704850"/>
          </a:xfrm>
          <a:prstGeom prst="rect">
            <a:avLst/>
          </a:prstGeom>
          <a:noFill/>
          <a:ln>
            <a:noFill/>
          </a:ln>
        </p:spPr>
      </p:pic>
      <p:sp>
        <p:nvSpPr>
          <p:cNvPr id="91" name="Google Shape;91;p18"/>
          <p:cNvSpPr/>
          <p:nvPr/>
        </p:nvSpPr>
        <p:spPr>
          <a:xfrm rot="-5400000">
            <a:off x="2314249" y="2181875"/>
            <a:ext cx="713400" cy="616200"/>
          </a:xfrm>
          <a:prstGeom prst="trapezoid">
            <a:avLst>
              <a:gd fmla="val 323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2991950" y="2126150"/>
            <a:ext cx="3562500" cy="7047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type="ctrTitle"/>
          </p:nvPr>
        </p:nvSpPr>
        <p:spPr>
          <a:xfrm>
            <a:off x="2477452" y="2725775"/>
            <a:ext cx="6278700" cy="15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~15 minutes on first install</a:t>
            </a:r>
            <a:endParaRPr sz="2400"/>
          </a:p>
          <a:p>
            <a:pPr indent="0" lvl="0" marL="0" rtl="0" algn="ctr">
              <a:spcBef>
                <a:spcPts val="0"/>
              </a:spcBef>
              <a:spcAft>
                <a:spcPts val="0"/>
              </a:spcAft>
              <a:buNone/>
            </a:pPr>
            <a:r>
              <a:rPr lang="en" sz="2400"/>
              <a:t>~45 seconds every time I open it</a:t>
            </a:r>
            <a:endParaRPr sz="2400"/>
          </a:p>
        </p:txBody>
      </p:sp>
      <p:pic>
        <p:nvPicPr>
          <p:cNvPr id="94" name="Google Shape;94;p18" title="Cut lip bread">
            <a:hlinkClick r:id="rId4"/>
          </p:cNvPr>
          <p:cNvPicPr preferRelativeResize="0"/>
          <p:nvPr/>
        </p:nvPicPr>
        <p:blipFill>
          <a:blip r:embed="rId5">
            <a:alphaModFix/>
          </a:blip>
          <a:stretch>
            <a:fillRect/>
          </a:stretch>
        </p:blipFill>
        <p:spPr>
          <a:xfrm>
            <a:off x="-23555" y="0"/>
            <a:ext cx="2373512" cy="5143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sample just a few random ones?</a:t>
            </a:r>
            <a:endParaRPr/>
          </a:p>
        </p:txBody>
      </p:sp>
      <p:sp>
        <p:nvSpPr>
          <p:cNvPr id="100" name="Google Shape;100;p19"/>
          <p:cNvSpPr/>
          <p:nvPr/>
        </p:nvSpPr>
        <p:spPr>
          <a:xfrm>
            <a:off x="3163082" y="1529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2870980" y="1620758"/>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1994669" y="15309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1702567" y="1623241"/>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5499923" y="15276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5207821" y="1619101"/>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8420973" y="15259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8128871" y="1617439"/>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9"/>
          <p:cNvGrpSpPr/>
          <p:nvPr/>
        </p:nvGrpSpPr>
        <p:grpSpPr>
          <a:xfrm>
            <a:off x="242050" y="1524313"/>
            <a:ext cx="7883616" cy="294703"/>
            <a:chOff x="242050" y="1524313"/>
            <a:chExt cx="7883616" cy="294703"/>
          </a:xfrm>
        </p:grpSpPr>
        <p:sp>
          <p:nvSpPr>
            <p:cNvPr id="109" name="Google Shape;109;p19"/>
            <p:cNvSpPr/>
            <p:nvPr/>
          </p:nvSpPr>
          <p:spPr>
            <a:xfrm>
              <a:off x="242050" y="1529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534154" y="1622418"/>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826256" y="15292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1118361" y="1622418"/>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3455186" y="1622418"/>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578875" y="15276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2286773" y="1624065"/>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1410463" y="15301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4915716" y="15259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331510" y="15292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4623614" y="1622409"/>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747304" y="15284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4039408" y="1621585"/>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084132" y="15276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6376236" y="1620755"/>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792030" y="1619095"/>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7836766" y="15243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7252560" y="15276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7544664" y="1620746"/>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6668354" y="15267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960458" y="1619922"/>
              <a:ext cx="288900" cy="10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9"/>
          <p:cNvSpPr/>
          <p:nvPr/>
        </p:nvSpPr>
        <p:spPr>
          <a:xfrm>
            <a:off x="2880962" y="1365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1" name="Google Shape;131;p19"/>
          <p:cNvSpPr/>
          <p:nvPr/>
        </p:nvSpPr>
        <p:spPr>
          <a:xfrm>
            <a:off x="5166962" y="1365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2" name="Google Shape;132;p19"/>
          <p:cNvSpPr/>
          <p:nvPr/>
        </p:nvSpPr>
        <p:spPr>
          <a:xfrm>
            <a:off x="8127556" y="1365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3" name="Google Shape;133;p19"/>
          <p:cNvSpPr/>
          <p:nvPr/>
        </p:nvSpPr>
        <p:spPr>
          <a:xfrm>
            <a:off x="1661762" y="13656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4" name="Google Shape;134;p19"/>
          <p:cNvSpPr txBox="1"/>
          <p:nvPr/>
        </p:nvSpPr>
        <p:spPr>
          <a:xfrm>
            <a:off x="242050" y="2345669"/>
            <a:ext cx="81756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Since we cannot verify that they point to </a:t>
            </a:r>
            <a:r>
              <a:rPr lang="en" sz="1800"/>
              <a:t>each other</a:t>
            </a:r>
            <a:r>
              <a:rPr lang="en" sz="1800"/>
              <a:t>, an attacker can produce just the samples without the ones in-between.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They can produce them </a:t>
            </a:r>
            <a:r>
              <a:rPr i="1" lang="en" sz="1800"/>
              <a:t>after the fact</a:t>
            </a:r>
            <a:endParaRPr i="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8"/>
                                        </p:tgtEl>
                                      </p:cBhvr>
                                    </p:animEffect>
                                    <p:set>
                                      <p:cBhvr>
                                        <p:cTn dur="1" fill="hold">
                                          <p:stCondLst>
                                            <p:cond delay="1000"/>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88425" y="219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DO this by u</a:t>
            </a:r>
            <a:r>
              <a:rPr lang="en" sz="2400"/>
              <a:t>sing a merkle-tree instead of a hash-linked-list</a:t>
            </a:r>
            <a:endParaRPr sz="2400"/>
          </a:p>
        </p:txBody>
      </p:sp>
      <p:sp>
        <p:nvSpPr>
          <p:cNvPr id="140" name="Google Shape;140;p20"/>
          <p:cNvSpPr/>
          <p:nvPr/>
        </p:nvSpPr>
        <p:spPr>
          <a:xfrm>
            <a:off x="318250" y="16054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902456" y="16054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3239282" y="16054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2655075" y="16038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2070869" y="16071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1486663" y="16063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576123" y="16038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4991916" y="16021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4407710" y="16054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3823504" y="16046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6160332" y="16038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8497173" y="16021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7912966" y="16005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7328760" y="16038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6744554" y="16029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ph type="title"/>
          </p:nvPr>
        </p:nvSpPr>
        <p:spPr>
          <a:xfrm>
            <a:off x="142050" y="126850"/>
            <a:ext cx="8520600" cy="10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Solution: Each block should point to every previous block. </a:t>
            </a:r>
            <a:endParaRPr sz="2400"/>
          </a:p>
        </p:txBody>
      </p:sp>
      <p:sp>
        <p:nvSpPr>
          <p:cNvPr id="156" name="Google Shape;156;p20"/>
          <p:cNvSpPr/>
          <p:nvPr/>
        </p:nvSpPr>
        <p:spPr>
          <a:xfrm>
            <a:off x="3087150" y="14418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57" name="Google Shape;157;p20"/>
          <p:cNvSpPr/>
          <p:nvPr/>
        </p:nvSpPr>
        <p:spPr>
          <a:xfrm>
            <a:off x="5373150" y="14418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58" name="Google Shape;158;p20"/>
          <p:cNvSpPr/>
          <p:nvPr/>
        </p:nvSpPr>
        <p:spPr>
          <a:xfrm>
            <a:off x="8344950" y="14418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59" name="Google Shape;159;p20"/>
          <p:cNvSpPr/>
          <p:nvPr/>
        </p:nvSpPr>
        <p:spPr>
          <a:xfrm>
            <a:off x="1867950" y="14418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0" name="Google Shape;160;p20"/>
          <p:cNvSpPr/>
          <p:nvPr/>
        </p:nvSpPr>
        <p:spPr>
          <a:xfrm>
            <a:off x="6022352" y="1308775"/>
            <a:ext cx="2411178" cy="248850"/>
          </a:xfrm>
          <a:custGeom>
            <a:rect b="b" l="l" r="r" t="t"/>
            <a:pathLst>
              <a:path extrusionOk="0" h="9954" w="66787">
                <a:moveTo>
                  <a:pt x="66787" y="7713"/>
                </a:moveTo>
                <a:cubicBezTo>
                  <a:pt x="63575" y="6443"/>
                  <a:pt x="58644" y="-280"/>
                  <a:pt x="47513" y="93"/>
                </a:cubicBezTo>
                <a:cubicBezTo>
                  <a:pt x="36382" y="467"/>
                  <a:pt x="7919" y="8311"/>
                  <a:pt x="0" y="9954"/>
                </a:cubicBezTo>
              </a:path>
            </a:pathLst>
          </a:custGeom>
          <a:noFill/>
          <a:ln cap="flat" cmpd="sng" w="9525">
            <a:solidFill>
              <a:schemeClr val="dk2"/>
            </a:solidFill>
            <a:prstDash val="solid"/>
            <a:round/>
            <a:headEnd len="med" w="med" type="none"/>
            <a:tailEnd len="med" w="med" type="none"/>
          </a:ln>
        </p:spPr>
      </p:sp>
      <p:sp>
        <p:nvSpPr>
          <p:cNvPr id="161" name="Google Shape;161;p20"/>
          <p:cNvSpPr/>
          <p:nvPr/>
        </p:nvSpPr>
        <p:spPr>
          <a:xfrm>
            <a:off x="3704675" y="1205940"/>
            <a:ext cx="4762500" cy="409950"/>
          </a:xfrm>
          <a:custGeom>
            <a:rect b="b" l="l" r="r" t="t"/>
            <a:pathLst>
              <a:path extrusionOk="0" h="16398" w="190500">
                <a:moveTo>
                  <a:pt x="190500" y="11019"/>
                </a:moveTo>
                <a:cubicBezTo>
                  <a:pt x="187437" y="9450"/>
                  <a:pt x="178995" y="3399"/>
                  <a:pt x="172122" y="1606"/>
                </a:cubicBezTo>
                <a:cubicBezTo>
                  <a:pt x="165249" y="-187"/>
                  <a:pt x="159945" y="-38"/>
                  <a:pt x="149262" y="261"/>
                </a:cubicBezTo>
                <a:cubicBezTo>
                  <a:pt x="138579" y="560"/>
                  <a:pt x="132901" y="710"/>
                  <a:pt x="108024" y="3399"/>
                </a:cubicBezTo>
                <a:cubicBezTo>
                  <a:pt x="83147" y="6089"/>
                  <a:pt x="18004" y="14232"/>
                  <a:pt x="0" y="16398"/>
                </a:cubicBezTo>
              </a:path>
            </a:pathLst>
          </a:custGeom>
          <a:noFill/>
          <a:ln cap="flat" cmpd="sng" w="9525">
            <a:solidFill>
              <a:schemeClr val="dk2"/>
            </a:solidFill>
            <a:prstDash val="solid"/>
            <a:round/>
            <a:headEnd len="med" w="med" type="none"/>
            <a:tailEnd len="med" w="med" type="none"/>
          </a:ln>
        </p:spPr>
      </p:sp>
      <p:sp>
        <p:nvSpPr>
          <p:cNvPr id="162" name="Google Shape;162;p20"/>
          <p:cNvSpPr/>
          <p:nvPr/>
        </p:nvSpPr>
        <p:spPr>
          <a:xfrm>
            <a:off x="2438400" y="1087332"/>
            <a:ext cx="6140825" cy="438925"/>
          </a:xfrm>
          <a:custGeom>
            <a:rect b="b" l="l" r="r" t="t"/>
            <a:pathLst>
              <a:path extrusionOk="0" h="17557" w="245633">
                <a:moveTo>
                  <a:pt x="245633" y="13971"/>
                </a:moveTo>
                <a:cubicBezTo>
                  <a:pt x="235622" y="11655"/>
                  <a:pt x="226508" y="-523"/>
                  <a:pt x="185569" y="75"/>
                </a:cubicBezTo>
                <a:cubicBezTo>
                  <a:pt x="144630" y="673"/>
                  <a:pt x="30928" y="14643"/>
                  <a:pt x="0" y="17557"/>
                </a:cubicBezTo>
              </a:path>
            </a:pathLst>
          </a:custGeom>
          <a:noFill/>
          <a:ln cap="flat" cmpd="sng" w="9525">
            <a:solidFill>
              <a:schemeClr val="dk2"/>
            </a:solidFill>
            <a:prstDash val="solid"/>
            <a:round/>
            <a:headEnd len="med" w="med" type="none"/>
            <a:tailEnd len="med" w="med" type="none"/>
          </a:ln>
        </p:spPr>
      </p:sp>
      <p:sp>
        <p:nvSpPr>
          <p:cNvPr id="163" name="Google Shape;163;p20"/>
          <p:cNvSpPr/>
          <p:nvPr/>
        </p:nvSpPr>
        <p:spPr>
          <a:xfrm>
            <a:off x="3659850" y="1256133"/>
            <a:ext cx="1871375" cy="281325"/>
          </a:xfrm>
          <a:custGeom>
            <a:rect b="b" l="l" r="r" t="t"/>
            <a:pathLst>
              <a:path extrusionOk="0" h="11253" w="74855">
                <a:moveTo>
                  <a:pt x="74855" y="9012"/>
                </a:moveTo>
                <a:cubicBezTo>
                  <a:pt x="70970" y="7518"/>
                  <a:pt x="64023" y="-326"/>
                  <a:pt x="51547" y="47"/>
                </a:cubicBezTo>
                <a:cubicBezTo>
                  <a:pt x="39071" y="421"/>
                  <a:pt x="8591" y="9385"/>
                  <a:pt x="0" y="11253"/>
                </a:cubicBezTo>
              </a:path>
            </a:pathLst>
          </a:custGeom>
          <a:noFill/>
          <a:ln cap="flat" cmpd="sng" w="9525">
            <a:solidFill>
              <a:schemeClr val="dk2"/>
            </a:solidFill>
            <a:prstDash val="solid"/>
            <a:round/>
            <a:headEnd len="med" w="med" type="none"/>
            <a:tailEnd len="med" w="med" type="none"/>
          </a:ln>
        </p:spPr>
      </p:sp>
      <p:sp>
        <p:nvSpPr>
          <p:cNvPr id="164" name="Google Shape;164;p20"/>
          <p:cNvSpPr/>
          <p:nvPr/>
        </p:nvSpPr>
        <p:spPr>
          <a:xfrm>
            <a:off x="2404775" y="1155983"/>
            <a:ext cx="3148850" cy="347850"/>
          </a:xfrm>
          <a:custGeom>
            <a:rect b="b" l="l" r="r" t="t"/>
            <a:pathLst>
              <a:path extrusionOk="0" h="13914" w="125954">
                <a:moveTo>
                  <a:pt x="125954" y="13018"/>
                </a:moveTo>
                <a:cubicBezTo>
                  <a:pt x="120725" y="10852"/>
                  <a:pt x="115570" y="-130"/>
                  <a:pt x="94578" y="19"/>
                </a:cubicBezTo>
                <a:cubicBezTo>
                  <a:pt x="73586" y="168"/>
                  <a:pt x="15763" y="11598"/>
                  <a:pt x="0" y="13914"/>
                </a:cubicBezTo>
              </a:path>
            </a:pathLst>
          </a:custGeom>
          <a:noFill/>
          <a:ln cap="flat" cmpd="sng" w="9525">
            <a:solidFill>
              <a:schemeClr val="dk2"/>
            </a:solidFill>
            <a:prstDash val="solid"/>
            <a:round/>
            <a:headEnd len="med" w="med" type="none"/>
            <a:tailEnd len="med" w="med" type="none"/>
          </a:ln>
        </p:spPr>
      </p:sp>
      <p:sp>
        <p:nvSpPr>
          <p:cNvPr id="165" name="Google Shape;165;p20"/>
          <p:cNvSpPr/>
          <p:nvPr/>
        </p:nvSpPr>
        <p:spPr>
          <a:xfrm>
            <a:off x="2382375" y="1323592"/>
            <a:ext cx="829225" cy="180225"/>
          </a:xfrm>
          <a:custGeom>
            <a:rect b="b" l="l" r="r" t="t"/>
            <a:pathLst>
              <a:path extrusionOk="0" h="7209" w="33169">
                <a:moveTo>
                  <a:pt x="33169" y="7209"/>
                </a:moveTo>
                <a:cubicBezTo>
                  <a:pt x="31376" y="6014"/>
                  <a:pt x="27940" y="186"/>
                  <a:pt x="22412" y="37"/>
                </a:cubicBezTo>
                <a:cubicBezTo>
                  <a:pt x="16884" y="-112"/>
                  <a:pt x="3735" y="5267"/>
                  <a:pt x="0" y="6313"/>
                </a:cubicBezTo>
              </a:path>
            </a:pathLst>
          </a:custGeom>
          <a:noFill/>
          <a:ln cap="flat" cmpd="sng" w="9525">
            <a:solidFill>
              <a:schemeClr val="dk2"/>
            </a:solidFill>
            <a:prstDash val="solid"/>
            <a:round/>
            <a:headEnd len="med" w="med" type="none"/>
            <a:tailEnd len="med" w="med" type="none"/>
          </a:ln>
        </p:spPr>
      </p:sp>
      <p:sp>
        <p:nvSpPr>
          <p:cNvPr id="166" name="Google Shape;166;p20"/>
          <p:cNvSpPr txBox="1"/>
          <p:nvPr>
            <p:ph type="title"/>
          </p:nvPr>
        </p:nvSpPr>
        <p:spPr>
          <a:xfrm>
            <a:off x="142050" y="2765850"/>
            <a:ext cx="8520600" cy="21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Tree requirements</a:t>
            </a:r>
            <a:endParaRPr sz="2400"/>
          </a:p>
          <a:p>
            <a:pPr indent="-381000" lvl="0" marL="457200" rtl="0" algn="l">
              <a:spcBef>
                <a:spcPts val="0"/>
              </a:spcBef>
              <a:spcAft>
                <a:spcPts val="0"/>
              </a:spcAft>
              <a:buSzPts val="2400"/>
              <a:buChar char="●"/>
            </a:pPr>
            <a:r>
              <a:rPr lang="en" sz="2400"/>
              <a:t>Can efficiently append new blochashes </a:t>
            </a:r>
            <a:endParaRPr sz="2400"/>
          </a:p>
          <a:p>
            <a:pPr indent="-381000" lvl="0" marL="457200" rtl="0" algn="l">
              <a:spcBef>
                <a:spcPts val="0"/>
              </a:spcBef>
              <a:spcAft>
                <a:spcPts val="0"/>
              </a:spcAft>
              <a:buSzPts val="2400"/>
              <a:buChar char="●"/>
            </a:pPr>
            <a:r>
              <a:rPr lang="en" sz="2400"/>
              <a:t>Can efficiently prove a specific blockhash is contained </a:t>
            </a:r>
            <a:r>
              <a:rPr i="1" lang="en" sz="2400"/>
              <a:t>at a specific index</a:t>
            </a:r>
            <a:endParaRPr i="1" sz="2400"/>
          </a:p>
          <a:p>
            <a:pPr indent="-381000" lvl="0" marL="457200" rtl="0" algn="l">
              <a:spcBef>
                <a:spcPts val="0"/>
              </a:spcBef>
              <a:spcAft>
                <a:spcPts val="0"/>
              </a:spcAft>
              <a:buSzPts val="2400"/>
              <a:buChar char="●"/>
            </a:pPr>
            <a:r>
              <a:rPr lang="en" sz="2400"/>
              <a:t>Can efficiently prove a earlier value using a later value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0"/>
                                        </p:tgtEl>
                                      </p:cBhvr>
                                    </p:animEffect>
                                    <p:set>
                                      <p:cBhvr>
                                        <p:cTn dur="1" fill="hold">
                                          <p:stCondLst>
                                            <p:cond delay="1000"/>
                                          </p:stCondLst>
                                        </p:cTn>
                                        <p:tgtEl>
                                          <p:spTgt spid="1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3"/>
                                        </p:tgtEl>
                                      </p:cBhvr>
                                    </p:animEffect>
                                    <p:set>
                                      <p:cBhvr>
                                        <p:cTn dur="1" fill="hold">
                                          <p:stCondLst>
                                            <p:cond delay="1000"/>
                                          </p:stCondLst>
                                        </p:cTn>
                                        <p:tgtEl>
                                          <p:spTgt spid="1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1294425"/>
            <a:ext cx="443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binary merkle tree</a:t>
            </a:r>
            <a:endParaRPr/>
          </a:p>
        </p:txBody>
      </p:sp>
      <p:pic>
        <p:nvPicPr>
          <p:cNvPr id="172" name="Google Shape;172;p21"/>
          <p:cNvPicPr preferRelativeResize="0"/>
          <p:nvPr/>
        </p:nvPicPr>
        <p:blipFill>
          <a:blip r:embed="rId3">
            <a:alphaModFix/>
          </a:blip>
          <a:stretch>
            <a:fillRect/>
          </a:stretch>
        </p:blipFill>
        <p:spPr>
          <a:xfrm>
            <a:off x="152400" y="2019531"/>
            <a:ext cx="4811800" cy="2805075"/>
          </a:xfrm>
          <a:prstGeom prst="rect">
            <a:avLst/>
          </a:prstGeom>
          <a:noFill/>
          <a:ln>
            <a:noFill/>
          </a:ln>
        </p:spPr>
      </p:pic>
      <p:sp>
        <p:nvSpPr>
          <p:cNvPr id="173" name="Google Shape;173;p21"/>
          <p:cNvSpPr/>
          <p:nvPr/>
        </p:nvSpPr>
        <p:spPr>
          <a:xfrm>
            <a:off x="242050" y="5386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826256" y="5386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3163082" y="538692"/>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2578875" y="537031"/>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994669" y="54033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1410463" y="53951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499923" y="53703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4915716" y="535375"/>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4331510" y="53868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3747304" y="53785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6084132" y="537029"/>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8420973" y="53537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7836766" y="533713"/>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7252560" y="537020"/>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6668354" y="536196"/>
            <a:ext cx="288900" cy="28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010950" y="3750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9" name="Google Shape;189;p21"/>
          <p:cNvSpPr/>
          <p:nvPr/>
        </p:nvSpPr>
        <p:spPr>
          <a:xfrm>
            <a:off x="5296950" y="3750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0" name="Google Shape;190;p21"/>
          <p:cNvSpPr/>
          <p:nvPr/>
        </p:nvSpPr>
        <p:spPr>
          <a:xfrm>
            <a:off x="8268750" y="3750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1" name="Google Shape;191;p21"/>
          <p:cNvSpPr/>
          <p:nvPr/>
        </p:nvSpPr>
        <p:spPr>
          <a:xfrm>
            <a:off x="1791750" y="375079"/>
            <a:ext cx="649200" cy="651000"/>
          </a:xfrm>
          <a:prstGeom prst="ellipse">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2" name="Google Shape;192;p21"/>
          <p:cNvSpPr/>
          <p:nvPr/>
        </p:nvSpPr>
        <p:spPr>
          <a:xfrm>
            <a:off x="2362200" y="20532"/>
            <a:ext cx="6140825" cy="438925"/>
          </a:xfrm>
          <a:custGeom>
            <a:rect b="b" l="l" r="r" t="t"/>
            <a:pathLst>
              <a:path extrusionOk="0" h="17557" w="245633">
                <a:moveTo>
                  <a:pt x="245633" y="13971"/>
                </a:moveTo>
                <a:cubicBezTo>
                  <a:pt x="235622" y="11655"/>
                  <a:pt x="226508" y="-523"/>
                  <a:pt x="185569" y="75"/>
                </a:cubicBezTo>
                <a:cubicBezTo>
                  <a:pt x="144630" y="673"/>
                  <a:pt x="30928" y="14643"/>
                  <a:pt x="0" y="17557"/>
                </a:cubicBezTo>
              </a:path>
            </a:pathLst>
          </a:custGeom>
          <a:noFill/>
          <a:ln cap="flat" cmpd="sng" w="9525">
            <a:solidFill>
              <a:schemeClr val="dk2"/>
            </a:solidFill>
            <a:prstDash val="solid"/>
            <a:round/>
            <a:headEnd len="med" w="med" type="none"/>
            <a:tailEnd len="med" w="med" type="none"/>
          </a:ln>
        </p:spPr>
      </p:sp>
      <p:sp>
        <p:nvSpPr>
          <p:cNvPr id="193" name="Google Shape;193;p21"/>
          <p:cNvSpPr/>
          <p:nvPr/>
        </p:nvSpPr>
        <p:spPr>
          <a:xfrm>
            <a:off x="2328575" y="89183"/>
            <a:ext cx="3148850" cy="347850"/>
          </a:xfrm>
          <a:custGeom>
            <a:rect b="b" l="l" r="r" t="t"/>
            <a:pathLst>
              <a:path extrusionOk="0" h="13914" w="125954">
                <a:moveTo>
                  <a:pt x="125954" y="13018"/>
                </a:moveTo>
                <a:cubicBezTo>
                  <a:pt x="120725" y="10852"/>
                  <a:pt x="115570" y="-130"/>
                  <a:pt x="94578" y="19"/>
                </a:cubicBezTo>
                <a:cubicBezTo>
                  <a:pt x="73586" y="168"/>
                  <a:pt x="15763" y="11598"/>
                  <a:pt x="0" y="13914"/>
                </a:cubicBezTo>
              </a:path>
            </a:pathLst>
          </a:custGeom>
          <a:noFill/>
          <a:ln cap="flat" cmpd="sng" w="9525">
            <a:solidFill>
              <a:schemeClr val="dk2"/>
            </a:solidFill>
            <a:prstDash val="solid"/>
            <a:round/>
            <a:headEnd len="med" w="med" type="none"/>
            <a:tailEnd len="med" w="med" type="none"/>
          </a:ln>
        </p:spPr>
      </p:sp>
      <p:sp>
        <p:nvSpPr>
          <p:cNvPr id="194" name="Google Shape;194;p21"/>
          <p:cNvSpPr/>
          <p:nvPr/>
        </p:nvSpPr>
        <p:spPr>
          <a:xfrm>
            <a:off x="2306175" y="256792"/>
            <a:ext cx="829225" cy="180225"/>
          </a:xfrm>
          <a:custGeom>
            <a:rect b="b" l="l" r="r" t="t"/>
            <a:pathLst>
              <a:path extrusionOk="0" h="7209" w="33169">
                <a:moveTo>
                  <a:pt x="33169" y="7209"/>
                </a:moveTo>
                <a:cubicBezTo>
                  <a:pt x="31376" y="6014"/>
                  <a:pt x="27940" y="186"/>
                  <a:pt x="22412" y="37"/>
                </a:cubicBezTo>
                <a:cubicBezTo>
                  <a:pt x="16884" y="-112"/>
                  <a:pt x="3735" y="5267"/>
                  <a:pt x="0" y="6313"/>
                </a:cubicBezTo>
              </a:path>
            </a:pathLst>
          </a:custGeom>
          <a:noFill/>
          <a:ln cap="flat" cmpd="sng" w="9525">
            <a:solidFill>
              <a:schemeClr val="dk2"/>
            </a:solidFill>
            <a:prstDash val="solid"/>
            <a:round/>
            <a:headEnd len="med" w="med" type="none"/>
            <a:tailEnd len="med" w="med" type="none"/>
          </a:ln>
        </p:spPr>
      </p:sp>
      <p:sp>
        <p:nvSpPr>
          <p:cNvPr id="195" name="Google Shape;195;p21"/>
          <p:cNvSpPr txBox="1"/>
          <p:nvPr/>
        </p:nvSpPr>
        <p:spPr>
          <a:xfrm>
            <a:off x="5312800" y="15553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Problem: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When h is added, the proof for f </a:t>
            </a:r>
            <a:r>
              <a:rPr b="1" lang="en" sz="1800">
                <a:solidFill>
                  <a:schemeClr val="dk1"/>
                </a:solidFill>
              </a:rPr>
              <a:t>changes </a:t>
            </a:r>
            <a:r>
              <a:rPr lang="en" sz="1800">
                <a:solidFill>
                  <a:schemeClr val="dk1"/>
                </a:solidFill>
              </a:rPr>
              <a:t>(namely y2, z1, and ROOT)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