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68" d="100"/>
          <a:sy n="68" d="100"/>
        </p:scale>
        <p:origin x="-276" y="-30"/>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57060F81-2981-4431-BFC3-14EE264E8DF3}" type="datetimeFigureOut">
              <a:rPr lang="en-US" smtClean="0"/>
              <a:t>4/10/2024</a:t>
            </a:fld>
            <a:endParaRPr lang="en-US"/>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EA1BBEC1-5336-4C2F-8FF4-526BBCF2E41E}" type="slidenum">
              <a:rPr lang="en-US" smtClean="0"/>
              <a:t>‹#›</a:t>
            </a:fld>
            <a:endParaRPr lang="en-US"/>
          </a:p>
        </p:txBody>
      </p:sp>
    </p:spTree>
    <p:extLst>
      <p:ext uri="{BB962C8B-B14F-4D97-AF65-F5344CB8AC3E}">
        <p14:creationId xmlns:p14="http://schemas.microsoft.com/office/powerpoint/2010/main" val="3502440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947499"/>
            <a:ext cx="7477601" cy="2874645"/>
          </a:xfrm>
          <a:prstGeom prst="rect">
            <a:avLst/>
          </a:prstGeom>
          <a:noFill/>
          <a:ln/>
        </p:spPr>
        <p:txBody>
          <a:bodyPr wrap="square" rtlCol="0" anchor="t"/>
          <a:lstStyle/>
          <a:p>
            <a:pPr marL="0" indent="0">
              <a:lnSpc>
                <a:spcPts val="7545"/>
              </a:lnSpc>
              <a:buNone/>
            </a:pPr>
            <a:r>
              <a:rPr lang="en-US" sz="6036" b="1" dirty="0">
                <a:solidFill>
                  <a:srgbClr val="403C4E"/>
                </a:solidFill>
                <a:latin typeface="Merriweather" pitchFamily="34" charset="0"/>
                <a:ea typeface="Merriweather" pitchFamily="34" charset="-122"/>
                <a:cs typeface="Merriweather" pitchFamily="34" charset="-120"/>
              </a:rPr>
              <a:t>Unlocking the Secrets of Mobile Phone Pricing</a:t>
            </a:r>
            <a:endParaRPr lang="en-US" sz="6036" dirty="0"/>
          </a:p>
        </p:txBody>
      </p:sp>
      <p:sp>
        <p:nvSpPr>
          <p:cNvPr id="6" name="Text 2"/>
          <p:cNvSpPr/>
          <p:nvPr/>
        </p:nvSpPr>
        <p:spPr>
          <a:xfrm>
            <a:off x="833199" y="4155400"/>
            <a:ext cx="7477601" cy="2487811"/>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In our fast-paced digital world, mobile phones have become an indispensable part of our lives. With an overwhelming array of models, features, and price points, understanding what factors truly drive the pricing of these handheld devices can be a daunting task. Through this project, we will embark on a data-driven journey, exploring the intricate web of specifications, brand influences, and market dynamics that shape the cost of mobile phones.</a:t>
            </a:r>
            <a:endParaRPr lang="en-US" sz="1750" dirty="0"/>
          </a:p>
        </p:txBody>
      </p:sp>
      <p:sp>
        <p:nvSpPr>
          <p:cNvPr id="7" name="Shape 3"/>
          <p:cNvSpPr/>
          <p:nvPr/>
        </p:nvSpPr>
        <p:spPr>
          <a:xfrm>
            <a:off x="833199" y="6909792"/>
            <a:ext cx="355402" cy="355402"/>
          </a:xfrm>
          <a:prstGeom prst="roundRect">
            <a:avLst>
              <a:gd name="adj" fmla="val 25726039"/>
            </a:avLst>
          </a:prstGeom>
          <a:noFill/>
          <a:ln w="7620">
            <a:solidFill>
              <a:srgbClr val="FFFFFF"/>
            </a:solidFill>
            <a:prstDash val="solid"/>
          </a:ln>
        </p:spPr>
      </p:sp>
      <p:sp>
        <p:nvSpPr>
          <p:cNvPr id="9" name="Text 4"/>
          <p:cNvSpPr/>
          <p:nvPr/>
        </p:nvSpPr>
        <p:spPr>
          <a:xfrm>
            <a:off x="1299686" y="6893123"/>
            <a:ext cx="2101453" cy="388858"/>
          </a:xfrm>
          <a:prstGeom prst="rect">
            <a:avLst/>
          </a:prstGeom>
          <a:noFill/>
          <a:ln/>
        </p:spPr>
        <p:txBody>
          <a:bodyPr wrap="none" rtlCol="0" anchor="t"/>
          <a:lstStyle/>
          <a:p>
            <a:pPr marL="0" indent="0" algn="l">
              <a:lnSpc>
                <a:spcPts val="3062"/>
              </a:lnSpc>
              <a:buNone/>
            </a:pPr>
            <a:r>
              <a:rPr lang="en-US" sz="2187" b="1" dirty="0" smtClean="0">
                <a:solidFill>
                  <a:srgbClr val="403C4E"/>
                </a:solidFill>
                <a:latin typeface="Open Sans" pitchFamily="34" charset="0"/>
                <a:ea typeface="Open Sans" pitchFamily="34" charset="-122"/>
                <a:cs typeface="Open Sans" pitchFamily="34" charset="-120"/>
              </a:rPr>
              <a:t>                                                     </a:t>
            </a:r>
          </a:p>
          <a:p>
            <a:pPr marL="0" indent="0" algn="l">
              <a:lnSpc>
                <a:spcPts val="3062"/>
              </a:lnSpc>
              <a:buNone/>
            </a:pPr>
            <a:endParaRPr lang="en-US" sz="2187" b="1" dirty="0">
              <a:solidFill>
                <a:srgbClr val="403C4E"/>
              </a:solidFill>
              <a:latin typeface="Open Sans" pitchFamily="34" charset="0"/>
              <a:ea typeface="Open Sans" pitchFamily="34" charset="-122"/>
              <a:cs typeface="Open Sans" pitchFamily="34" charset="-120"/>
            </a:endParaRPr>
          </a:p>
          <a:p>
            <a:pPr marL="0" indent="0" algn="l">
              <a:lnSpc>
                <a:spcPts val="3062"/>
              </a:lnSpc>
              <a:buNone/>
            </a:pPr>
            <a:r>
              <a:rPr lang="en-US" sz="2187" b="1" dirty="0" smtClean="0">
                <a:solidFill>
                  <a:srgbClr val="403C4E"/>
                </a:solidFill>
                <a:latin typeface="Open Sans" pitchFamily="34" charset="0"/>
                <a:ea typeface="Open Sans" pitchFamily="34" charset="-122"/>
                <a:cs typeface="Open Sans" pitchFamily="34" charset="-120"/>
              </a:rPr>
              <a:t>                                                                 by </a:t>
            </a:r>
            <a:r>
              <a:rPr lang="en-US" sz="2187" b="1" dirty="0">
                <a:solidFill>
                  <a:srgbClr val="403C4E"/>
                </a:solidFill>
                <a:latin typeface="Open Sans" pitchFamily="34" charset="0"/>
                <a:ea typeface="Open Sans" pitchFamily="34" charset="-122"/>
                <a:cs typeface="Open Sans" pitchFamily="34" charset="-120"/>
              </a:rPr>
              <a:t>Geet Govind</a:t>
            </a: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815"/>
          </a:xfrm>
          <a:prstGeom prst="rect">
            <a:avLst/>
          </a:prstGeom>
          <a:solidFill>
            <a:srgbClr val="FFFFFF"/>
          </a:solidFill>
          <a:ln/>
        </p:spPr>
      </p:sp>
      <p:sp>
        <p:nvSpPr>
          <p:cNvPr id="4" name="Text 1"/>
          <p:cNvSpPr/>
          <p:nvPr/>
        </p:nvSpPr>
        <p:spPr>
          <a:xfrm>
            <a:off x="2903934" y="510778"/>
            <a:ext cx="8822531" cy="1160859"/>
          </a:xfrm>
          <a:prstGeom prst="rect">
            <a:avLst/>
          </a:prstGeom>
          <a:noFill/>
          <a:ln/>
        </p:spPr>
        <p:txBody>
          <a:bodyPr wrap="square" rtlCol="0" anchor="t"/>
          <a:lstStyle/>
          <a:p>
            <a:pPr marL="0" indent="0">
              <a:lnSpc>
                <a:spcPts val="4570"/>
              </a:lnSpc>
              <a:buNone/>
            </a:pPr>
            <a:r>
              <a:rPr lang="en-US" sz="3656" b="1" dirty="0">
                <a:solidFill>
                  <a:srgbClr val="403C4E"/>
                </a:solidFill>
                <a:latin typeface="Merriweather" pitchFamily="34" charset="0"/>
                <a:ea typeface="Merriweather" pitchFamily="34" charset="-122"/>
                <a:cs typeface="Merriweather" pitchFamily="34" charset="-120"/>
              </a:rPr>
              <a:t>Conclusion: Empowering Informed Decisions</a:t>
            </a:r>
            <a:endParaRPr lang="en-US" sz="3656" dirty="0"/>
          </a:p>
        </p:txBody>
      </p:sp>
      <p:sp>
        <p:nvSpPr>
          <p:cNvPr id="5" name="Text 2"/>
          <p:cNvSpPr/>
          <p:nvPr/>
        </p:nvSpPr>
        <p:spPr>
          <a:xfrm>
            <a:off x="2903934" y="2043113"/>
            <a:ext cx="8822531" cy="1188720"/>
          </a:xfrm>
          <a:prstGeom prst="rect">
            <a:avLst/>
          </a:prstGeom>
          <a:noFill/>
          <a:ln/>
        </p:spPr>
        <p:txBody>
          <a:bodyPr wrap="square" rtlCol="0" anchor="t"/>
          <a:lstStyle/>
          <a:p>
            <a:pPr marL="0" indent="0">
              <a:lnSpc>
                <a:spcPts val="2340"/>
              </a:lnSpc>
              <a:buNone/>
            </a:pPr>
            <a:r>
              <a:rPr lang="en-US" sz="1463" dirty="0">
                <a:solidFill>
                  <a:srgbClr val="403C4E"/>
                </a:solidFill>
                <a:latin typeface="Open Sans" pitchFamily="34" charset="0"/>
                <a:ea typeface="Open Sans" pitchFamily="34" charset="-122"/>
                <a:cs typeface="Open Sans" pitchFamily="34" charset="-120"/>
              </a:rPr>
              <a:t>Through this comprehensive project, we have embarked on a data-driven journey to unravel the intricacies of mobile phone pricing. By leveraging advanced machine learning techniques, statistical methods, and insightful visualizations, we have gained a deeper understanding of the factors that shape the cost of these ubiquitous devices.</a:t>
            </a:r>
            <a:endParaRPr lang="en-US" sz="1463" dirty="0"/>
          </a:p>
        </p:txBody>
      </p:sp>
      <p:sp>
        <p:nvSpPr>
          <p:cNvPr id="6" name="Text 3"/>
          <p:cNvSpPr/>
          <p:nvPr/>
        </p:nvSpPr>
        <p:spPr>
          <a:xfrm>
            <a:off x="2903934" y="3440787"/>
            <a:ext cx="8822531" cy="1188720"/>
          </a:xfrm>
          <a:prstGeom prst="rect">
            <a:avLst/>
          </a:prstGeom>
          <a:noFill/>
          <a:ln/>
        </p:spPr>
        <p:txBody>
          <a:bodyPr wrap="square" rtlCol="0" anchor="t"/>
          <a:lstStyle/>
          <a:p>
            <a:pPr marL="0" indent="0">
              <a:lnSpc>
                <a:spcPts val="2340"/>
              </a:lnSpc>
              <a:buNone/>
            </a:pPr>
            <a:r>
              <a:rPr lang="en-US" sz="1463" dirty="0">
                <a:solidFill>
                  <a:srgbClr val="403C4E"/>
                </a:solidFill>
                <a:latin typeface="Open Sans" pitchFamily="34" charset="0"/>
                <a:ea typeface="Open Sans" pitchFamily="34" charset="-122"/>
                <a:cs typeface="Open Sans" pitchFamily="34" charset="-120"/>
              </a:rPr>
              <a:t>Our analyses have shed light on the impact of technical specifications, brand equity, design aesthetics, and emerging technologies on pricing strategies. By quantifying the relative importance of these factors, we have empowered stakeholders with the knowledge to make informed decisions and optimize their product offerings and pricing models.</a:t>
            </a:r>
            <a:endParaRPr lang="en-US" sz="1463" dirty="0"/>
          </a:p>
        </p:txBody>
      </p:sp>
      <p:sp>
        <p:nvSpPr>
          <p:cNvPr id="7" name="Text 4"/>
          <p:cNvSpPr/>
          <p:nvPr/>
        </p:nvSpPr>
        <p:spPr>
          <a:xfrm>
            <a:off x="2903934" y="4838462"/>
            <a:ext cx="8822531" cy="1485900"/>
          </a:xfrm>
          <a:prstGeom prst="rect">
            <a:avLst/>
          </a:prstGeom>
          <a:noFill/>
          <a:ln/>
        </p:spPr>
        <p:txBody>
          <a:bodyPr wrap="square" rtlCol="0" anchor="t"/>
          <a:lstStyle/>
          <a:p>
            <a:pPr marL="0" indent="0">
              <a:lnSpc>
                <a:spcPts val="2340"/>
              </a:lnSpc>
              <a:buNone/>
            </a:pPr>
            <a:r>
              <a:rPr lang="en-US" sz="1463" dirty="0">
                <a:solidFill>
                  <a:srgbClr val="403C4E"/>
                </a:solidFill>
                <a:latin typeface="Open Sans" pitchFamily="34" charset="0"/>
                <a:ea typeface="Open Sans" pitchFamily="34" charset="-122"/>
                <a:cs typeface="Open Sans" pitchFamily="34" charset="-120"/>
              </a:rPr>
              <a:t>However, our quest does not end here. The mobile phone market is ever-evolving, and our commitment to continuous improvement and adaptation is paramount. By embracing emerging technologies, fostering collaboration, and staying attuned to market shifts, we can maintain our competitive edge and provide valuable insights that drive innovation and success in the dynamic world of mobile phones.</a:t>
            </a:r>
            <a:endParaRPr lang="en-US" sz="1463" dirty="0"/>
          </a:p>
        </p:txBody>
      </p:sp>
      <p:sp>
        <p:nvSpPr>
          <p:cNvPr id="8" name="Text 5"/>
          <p:cNvSpPr/>
          <p:nvPr/>
        </p:nvSpPr>
        <p:spPr>
          <a:xfrm>
            <a:off x="2903934" y="6533317"/>
            <a:ext cx="8822531" cy="1188720"/>
          </a:xfrm>
          <a:prstGeom prst="rect">
            <a:avLst/>
          </a:prstGeom>
          <a:noFill/>
          <a:ln/>
        </p:spPr>
        <p:txBody>
          <a:bodyPr wrap="square" rtlCol="0" anchor="t"/>
          <a:lstStyle/>
          <a:p>
            <a:pPr marL="0" indent="0">
              <a:lnSpc>
                <a:spcPts val="2340"/>
              </a:lnSpc>
              <a:buNone/>
            </a:pPr>
            <a:r>
              <a:rPr lang="en-US" sz="1463" dirty="0">
                <a:solidFill>
                  <a:srgbClr val="403C4E"/>
                </a:solidFill>
                <a:latin typeface="Open Sans" pitchFamily="34" charset="0"/>
                <a:ea typeface="Open Sans" pitchFamily="34" charset="-122"/>
                <a:cs typeface="Open Sans" pitchFamily="34" charset="-120"/>
              </a:rPr>
              <a:t>As we move forward, our project serves as a testament to the power of data-driven approaches in unraveling complex business challenges. By combining cutting-edge techniques with deep domain knowledge, we have unlocked the secrets of mobile phone pricing, paving the way for more informed decision-making and a brighter future for consumers, manufacturers, and the industry as a whole.</a:t>
            </a:r>
            <a:endParaRPr lang="en-US" sz="1463"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10672167"/>
          </a:xfrm>
          <a:prstGeom prst="rect">
            <a:avLst/>
          </a:prstGeom>
          <a:solidFill>
            <a:srgbClr val="FFFFFF"/>
          </a:solidFill>
          <a:ln/>
        </p:spPr>
      </p:sp>
      <p:pic>
        <p:nvPicPr>
          <p:cNvPr id="4" name="Image 1" descr="preencoded.png"/>
          <p:cNvPicPr>
            <a:picLocks noChangeAspect="1"/>
          </p:cNvPicPr>
          <p:nvPr/>
        </p:nvPicPr>
        <p:blipFill>
          <a:blip r:embed="rId4"/>
          <a:stretch>
            <a:fillRect/>
          </a:stretch>
        </p:blipFill>
        <p:spPr>
          <a:xfrm>
            <a:off x="0" y="0"/>
            <a:ext cx="14630400" cy="1944172"/>
          </a:xfrm>
          <a:prstGeom prst="rect">
            <a:avLst/>
          </a:prstGeom>
        </p:spPr>
      </p:pic>
      <p:sp>
        <p:nvSpPr>
          <p:cNvPr id="5" name="Text 1"/>
          <p:cNvSpPr/>
          <p:nvPr/>
        </p:nvSpPr>
        <p:spPr>
          <a:xfrm>
            <a:off x="3621167" y="2371844"/>
            <a:ext cx="7388066" cy="972026"/>
          </a:xfrm>
          <a:prstGeom prst="rect">
            <a:avLst/>
          </a:prstGeom>
          <a:noFill/>
          <a:ln/>
        </p:spPr>
        <p:txBody>
          <a:bodyPr wrap="square" rtlCol="0" anchor="t"/>
          <a:lstStyle/>
          <a:p>
            <a:pPr marL="0" indent="0">
              <a:lnSpc>
                <a:spcPts val="3827"/>
              </a:lnSpc>
              <a:buNone/>
            </a:pPr>
            <a:r>
              <a:rPr lang="en-US" sz="3062" b="1" dirty="0">
                <a:solidFill>
                  <a:srgbClr val="403C4E"/>
                </a:solidFill>
                <a:latin typeface="Merriweather" pitchFamily="34" charset="0"/>
                <a:ea typeface="Merriweather" pitchFamily="34" charset="-122"/>
                <a:cs typeface="Merriweather" pitchFamily="34" charset="-120"/>
              </a:rPr>
              <a:t>Peeling Back the Layers: Data Exploration</a:t>
            </a:r>
            <a:endParaRPr lang="en-US" sz="3062" dirty="0"/>
          </a:p>
        </p:txBody>
      </p:sp>
      <p:sp>
        <p:nvSpPr>
          <p:cNvPr id="6" name="Shape 2"/>
          <p:cNvSpPr/>
          <p:nvPr/>
        </p:nvSpPr>
        <p:spPr>
          <a:xfrm>
            <a:off x="7299722" y="3577114"/>
            <a:ext cx="31075" cy="6667381"/>
          </a:xfrm>
          <a:prstGeom prst="roundRect">
            <a:avLst>
              <a:gd name="adj" fmla="val 225238"/>
            </a:avLst>
          </a:prstGeom>
          <a:solidFill>
            <a:srgbClr val="E5BEB2"/>
          </a:solidFill>
          <a:ln/>
        </p:spPr>
      </p:sp>
      <p:sp>
        <p:nvSpPr>
          <p:cNvPr id="7" name="Shape 3"/>
          <p:cNvSpPr/>
          <p:nvPr/>
        </p:nvSpPr>
        <p:spPr>
          <a:xfrm>
            <a:off x="6595884" y="3857923"/>
            <a:ext cx="544354" cy="31075"/>
          </a:xfrm>
          <a:prstGeom prst="roundRect">
            <a:avLst>
              <a:gd name="adj" fmla="val 225238"/>
            </a:avLst>
          </a:prstGeom>
          <a:solidFill>
            <a:srgbClr val="E5BEB2"/>
          </a:solidFill>
          <a:ln/>
        </p:spPr>
      </p:sp>
      <p:sp>
        <p:nvSpPr>
          <p:cNvPr id="8" name="Shape 4"/>
          <p:cNvSpPr/>
          <p:nvPr/>
        </p:nvSpPr>
        <p:spPr>
          <a:xfrm>
            <a:off x="7140238" y="3698557"/>
            <a:ext cx="349925" cy="349925"/>
          </a:xfrm>
          <a:prstGeom prst="roundRect">
            <a:avLst>
              <a:gd name="adj" fmla="val 20002"/>
            </a:avLst>
          </a:prstGeom>
          <a:solidFill>
            <a:srgbClr val="FFD8CC"/>
          </a:solidFill>
          <a:ln w="7620">
            <a:solidFill>
              <a:srgbClr val="E5BEB2"/>
            </a:solidFill>
            <a:prstDash val="solid"/>
          </a:ln>
        </p:spPr>
      </p:sp>
      <p:sp>
        <p:nvSpPr>
          <p:cNvPr id="9" name="Text 5"/>
          <p:cNvSpPr/>
          <p:nvPr/>
        </p:nvSpPr>
        <p:spPr>
          <a:xfrm>
            <a:off x="7261681" y="3727609"/>
            <a:ext cx="106918" cy="291703"/>
          </a:xfrm>
          <a:prstGeom prst="rect">
            <a:avLst/>
          </a:prstGeom>
          <a:noFill/>
          <a:ln/>
        </p:spPr>
        <p:txBody>
          <a:bodyPr wrap="none" rtlCol="0" anchor="t"/>
          <a:lstStyle/>
          <a:p>
            <a:pPr marL="0" indent="0" algn="ctr">
              <a:lnSpc>
                <a:spcPts val="2296"/>
              </a:lnSpc>
              <a:buNone/>
            </a:pPr>
            <a:r>
              <a:rPr lang="en-US" sz="1837" b="1" dirty="0">
                <a:solidFill>
                  <a:srgbClr val="403C4E"/>
                </a:solidFill>
                <a:latin typeface="Merriweather" pitchFamily="34" charset="0"/>
                <a:ea typeface="Merriweather" pitchFamily="34" charset="-122"/>
                <a:cs typeface="Merriweather" pitchFamily="34" charset="-120"/>
              </a:rPr>
              <a:t>1</a:t>
            </a:r>
            <a:endParaRPr lang="en-US" sz="1837" dirty="0"/>
          </a:p>
        </p:txBody>
      </p:sp>
      <p:sp>
        <p:nvSpPr>
          <p:cNvPr id="10" name="Text 6"/>
          <p:cNvSpPr/>
          <p:nvPr/>
        </p:nvSpPr>
        <p:spPr>
          <a:xfrm>
            <a:off x="4515564" y="3732609"/>
            <a:ext cx="1944172" cy="243007"/>
          </a:xfrm>
          <a:prstGeom prst="rect">
            <a:avLst/>
          </a:prstGeom>
          <a:noFill/>
          <a:ln/>
        </p:spPr>
        <p:txBody>
          <a:bodyPr wrap="none" rtlCol="0" anchor="t"/>
          <a:lstStyle/>
          <a:p>
            <a:pPr marL="0" indent="0" algn="r">
              <a:lnSpc>
                <a:spcPts val="1914"/>
              </a:lnSpc>
              <a:buNone/>
            </a:pPr>
            <a:r>
              <a:rPr lang="en-US" sz="1531" b="1" dirty="0">
                <a:solidFill>
                  <a:srgbClr val="403C4E"/>
                </a:solidFill>
                <a:latin typeface="Merriweather" pitchFamily="34" charset="0"/>
                <a:ea typeface="Merriweather" pitchFamily="34" charset="-122"/>
                <a:cs typeface="Merriweather" pitchFamily="34" charset="-120"/>
              </a:rPr>
              <a:t>Loading the Data</a:t>
            </a:r>
            <a:endParaRPr lang="en-US" sz="1531" dirty="0"/>
          </a:p>
        </p:txBody>
      </p:sp>
      <p:sp>
        <p:nvSpPr>
          <p:cNvPr id="11" name="Text 7"/>
          <p:cNvSpPr/>
          <p:nvPr/>
        </p:nvSpPr>
        <p:spPr>
          <a:xfrm>
            <a:off x="3621167" y="4068842"/>
            <a:ext cx="2838569" cy="2487216"/>
          </a:xfrm>
          <a:prstGeom prst="rect">
            <a:avLst/>
          </a:prstGeom>
          <a:noFill/>
          <a:ln/>
        </p:spPr>
        <p:txBody>
          <a:bodyPr wrap="square" rtlCol="0" anchor="t"/>
          <a:lstStyle/>
          <a:p>
            <a:pPr marL="0" indent="0" algn="r">
              <a:lnSpc>
                <a:spcPts val="1960"/>
              </a:lnSpc>
              <a:buNone/>
            </a:pPr>
            <a:r>
              <a:rPr lang="en-US" sz="1225" dirty="0">
                <a:solidFill>
                  <a:srgbClr val="403C4E"/>
                </a:solidFill>
                <a:latin typeface="Open Sans" pitchFamily="34" charset="0"/>
                <a:ea typeface="Open Sans" pitchFamily="34" charset="-122"/>
                <a:cs typeface="Open Sans" pitchFamily="34" charset="-120"/>
              </a:rPr>
              <a:t>The first step in our quest is to load the comprehensive dataset containing a wealth of information on various mobile phone models. This dataset serves as the foundation for our analysis, encompassing a wide range of features such as model names, colors, memory capacities, camera specifications, and, of course, the all-important pricing information.</a:t>
            </a:r>
            <a:endParaRPr lang="en-US" sz="1225" dirty="0"/>
          </a:p>
        </p:txBody>
      </p:sp>
      <p:sp>
        <p:nvSpPr>
          <p:cNvPr id="12" name="Shape 8"/>
          <p:cNvSpPr/>
          <p:nvPr/>
        </p:nvSpPr>
        <p:spPr>
          <a:xfrm>
            <a:off x="7490162" y="4635520"/>
            <a:ext cx="544354" cy="31075"/>
          </a:xfrm>
          <a:prstGeom prst="roundRect">
            <a:avLst>
              <a:gd name="adj" fmla="val 225238"/>
            </a:avLst>
          </a:prstGeom>
          <a:solidFill>
            <a:srgbClr val="E5BEB2"/>
          </a:solidFill>
          <a:ln/>
        </p:spPr>
      </p:sp>
      <p:sp>
        <p:nvSpPr>
          <p:cNvPr id="13" name="Shape 9"/>
          <p:cNvSpPr/>
          <p:nvPr/>
        </p:nvSpPr>
        <p:spPr>
          <a:xfrm>
            <a:off x="7140238" y="4476155"/>
            <a:ext cx="349925" cy="349925"/>
          </a:xfrm>
          <a:prstGeom prst="roundRect">
            <a:avLst>
              <a:gd name="adj" fmla="val 20002"/>
            </a:avLst>
          </a:prstGeom>
          <a:solidFill>
            <a:srgbClr val="FFD8CC"/>
          </a:solidFill>
          <a:ln w="7620">
            <a:solidFill>
              <a:srgbClr val="E5BEB2"/>
            </a:solidFill>
            <a:prstDash val="solid"/>
          </a:ln>
        </p:spPr>
      </p:sp>
      <p:sp>
        <p:nvSpPr>
          <p:cNvPr id="14" name="Text 10"/>
          <p:cNvSpPr/>
          <p:nvPr/>
        </p:nvSpPr>
        <p:spPr>
          <a:xfrm>
            <a:off x="7244536" y="4505206"/>
            <a:ext cx="141208" cy="291703"/>
          </a:xfrm>
          <a:prstGeom prst="rect">
            <a:avLst/>
          </a:prstGeom>
          <a:noFill/>
          <a:ln/>
        </p:spPr>
        <p:txBody>
          <a:bodyPr wrap="none" rtlCol="0" anchor="t"/>
          <a:lstStyle/>
          <a:p>
            <a:pPr marL="0" indent="0" algn="ctr">
              <a:lnSpc>
                <a:spcPts val="2296"/>
              </a:lnSpc>
              <a:buNone/>
            </a:pPr>
            <a:r>
              <a:rPr lang="en-US" sz="1837" b="1" dirty="0">
                <a:solidFill>
                  <a:srgbClr val="403C4E"/>
                </a:solidFill>
                <a:latin typeface="Merriweather" pitchFamily="34" charset="0"/>
                <a:ea typeface="Merriweather" pitchFamily="34" charset="-122"/>
                <a:cs typeface="Merriweather" pitchFamily="34" charset="-120"/>
              </a:rPr>
              <a:t>2</a:t>
            </a:r>
            <a:endParaRPr lang="en-US" sz="1837" dirty="0"/>
          </a:p>
        </p:txBody>
      </p:sp>
      <p:sp>
        <p:nvSpPr>
          <p:cNvPr id="15" name="Text 11"/>
          <p:cNvSpPr/>
          <p:nvPr/>
        </p:nvSpPr>
        <p:spPr>
          <a:xfrm>
            <a:off x="8170664" y="4510207"/>
            <a:ext cx="2838569" cy="486013"/>
          </a:xfrm>
          <a:prstGeom prst="rect">
            <a:avLst/>
          </a:prstGeom>
          <a:noFill/>
          <a:ln/>
        </p:spPr>
        <p:txBody>
          <a:bodyPr wrap="square" rtlCol="0" anchor="t"/>
          <a:lstStyle/>
          <a:p>
            <a:pPr marL="0" indent="0" algn="l">
              <a:lnSpc>
                <a:spcPts val="1914"/>
              </a:lnSpc>
              <a:buNone/>
            </a:pPr>
            <a:r>
              <a:rPr lang="en-US" sz="1531" b="1" dirty="0">
                <a:solidFill>
                  <a:srgbClr val="403C4E"/>
                </a:solidFill>
                <a:latin typeface="Merriweather" pitchFamily="34" charset="0"/>
                <a:ea typeface="Merriweather" pitchFamily="34" charset="-122"/>
                <a:cs typeface="Merriweather" pitchFamily="34" charset="-120"/>
              </a:rPr>
              <a:t>Understanding Data Structure</a:t>
            </a:r>
            <a:endParaRPr lang="en-US" sz="1531" dirty="0"/>
          </a:p>
        </p:txBody>
      </p:sp>
      <p:sp>
        <p:nvSpPr>
          <p:cNvPr id="16" name="Text 12"/>
          <p:cNvSpPr/>
          <p:nvPr/>
        </p:nvSpPr>
        <p:spPr>
          <a:xfrm>
            <a:off x="8170664" y="5089446"/>
            <a:ext cx="2838569" cy="2238494"/>
          </a:xfrm>
          <a:prstGeom prst="rect">
            <a:avLst/>
          </a:prstGeom>
          <a:noFill/>
          <a:ln/>
        </p:spPr>
        <p:txBody>
          <a:bodyPr wrap="square" rtlCol="0" anchor="t"/>
          <a:lstStyle/>
          <a:p>
            <a:pPr marL="0" indent="0" algn="l">
              <a:lnSpc>
                <a:spcPts val="1960"/>
              </a:lnSpc>
              <a:buNone/>
            </a:pPr>
            <a:r>
              <a:rPr lang="en-US" sz="1225" dirty="0">
                <a:solidFill>
                  <a:srgbClr val="403C4E"/>
                </a:solidFill>
                <a:latin typeface="Open Sans" pitchFamily="34" charset="0"/>
                <a:ea typeface="Open Sans" pitchFamily="34" charset="-122"/>
                <a:cs typeface="Open Sans" pitchFamily="34" charset="-120"/>
              </a:rPr>
              <a:t>With the dataset at our disposal, we delve into understanding its structure, data types, and the distribution of values for each feature. This exploratory phase allows us to gain insights into the nature of the data, identify potential challenges, and develop strategies for effective data preprocessing.</a:t>
            </a:r>
            <a:endParaRPr lang="en-US" sz="1225" dirty="0"/>
          </a:p>
        </p:txBody>
      </p:sp>
      <p:sp>
        <p:nvSpPr>
          <p:cNvPr id="17" name="Shape 13"/>
          <p:cNvSpPr/>
          <p:nvPr/>
        </p:nvSpPr>
        <p:spPr>
          <a:xfrm>
            <a:off x="6595884" y="7147858"/>
            <a:ext cx="544354" cy="31075"/>
          </a:xfrm>
          <a:prstGeom prst="roundRect">
            <a:avLst>
              <a:gd name="adj" fmla="val 225238"/>
            </a:avLst>
          </a:prstGeom>
          <a:solidFill>
            <a:srgbClr val="E5BEB2"/>
          </a:solidFill>
          <a:ln/>
        </p:spPr>
      </p:sp>
      <p:sp>
        <p:nvSpPr>
          <p:cNvPr id="18" name="Shape 14"/>
          <p:cNvSpPr/>
          <p:nvPr/>
        </p:nvSpPr>
        <p:spPr>
          <a:xfrm>
            <a:off x="7140238" y="6988493"/>
            <a:ext cx="349925" cy="349925"/>
          </a:xfrm>
          <a:prstGeom prst="roundRect">
            <a:avLst>
              <a:gd name="adj" fmla="val 20002"/>
            </a:avLst>
          </a:prstGeom>
          <a:solidFill>
            <a:srgbClr val="FFD8CC"/>
          </a:solidFill>
          <a:ln w="7620">
            <a:solidFill>
              <a:srgbClr val="E5BEB2"/>
            </a:solidFill>
            <a:prstDash val="solid"/>
          </a:ln>
        </p:spPr>
      </p:sp>
      <p:sp>
        <p:nvSpPr>
          <p:cNvPr id="19" name="Text 15"/>
          <p:cNvSpPr/>
          <p:nvPr/>
        </p:nvSpPr>
        <p:spPr>
          <a:xfrm>
            <a:off x="7249180" y="7017544"/>
            <a:ext cx="132040" cy="291703"/>
          </a:xfrm>
          <a:prstGeom prst="rect">
            <a:avLst/>
          </a:prstGeom>
          <a:noFill/>
          <a:ln/>
        </p:spPr>
        <p:txBody>
          <a:bodyPr wrap="none" rtlCol="0" anchor="t"/>
          <a:lstStyle/>
          <a:p>
            <a:pPr marL="0" indent="0" algn="ctr">
              <a:lnSpc>
                <a:spcPts val="2296"/>
              </a:lnSpc>
              <a:buNone/>
            </a:pPr>
            <a:r>
              <a:rPr lang="en-US" sz="1837" b="1" dirty="0">
                <a:solidFill>
                  <a:srgbClr val="403C4E"/>
                </a:solidFill>
                <a:latin typeface="Merriweather" pitchFamily="34" charset="0"/>
                <a:ea typeface="Merriweather" pitchFamily="34" charset="-122"/>
                <a:cs typeface="Merriweather" pitchFamily="34" charset="-120"/>
              </a:rPr>
              <a:t>3</a:t>
            </a:r>
            <a:endParaRPr lang="en-US" sz="1837" dirty="0"/>
          </a:p>
        </p:txBody>
      </p:sp>
      <p:sp>
        <p:nvSpPr>
          <p:cNvPr id="20" name="Text 16"/>
          <p:cNvSpPr/>
          <p:nvPr/>
        </p:nvSpPr>
        <p:spPr>
          <a:xfrm>
            <a:off x="3621167" y="7022544"/>
            <a:ext cx="2838569" cy="486013"/>
          </a:xfrm>
          <a:prstGeom prst="rect">
            <a:avLst/>
          </a:prstGeom>
          <a:noFill/>
          <a:ln/>
        </p:spPr>
        <p:txBody>
          <a:bodyPr wrap="square" rtlCol="0" anchor="t"/>
          <a:lstStyle/>
          <a:p>
            <a:pPr marL="0" indent="0" algn="r">
              <a:lnSpc>
                <a:spcPts val="1914"/>
              </a:lnSpc>
              <a:buNone/>
            </a:pPr>
            <a:r>
              <a:rPr lang="en-US" sz="1531" b="1" dirty="0">
                <a:solidFill>
                  <a:srgbClr val="403C4E"/>
                </a:solidFill>
                <a:latin typeface="Merriweather" pitchFamily="34" charset="0"/>
                <a:ea typeface="Merriweather" pitchFamily="34" charset="-122"/>
                <a:cs typeface="Merriweather" pitchFamily="34" charset="-120"/>
              </a:rPr>
              <a:t>Handling Missing Values and Inconsistencies</a:t>
            </a:r>
            <a:endParaRPr lang="en-US" sz="1531" dirty="0"/>
          </a:p>
        </p:txBody>
      </p:sp>
      <p:sp>
        <p:nvSpPr>
          <p:cNvPr id="21" name="Text 17"/>
          <p:cNvSpPr/>
          <p:nvPr/>
        </p:nvSpPr>
        <p:spPr>
          <a:xfrm>
            <a:off x="3621167" y="7601783"/>
            <a:ext cx="2838569" cy="2487216"/>
          </a:xfrm>
          <a:prstGeom prst="rect">
            <a:avLst/>
          </a:prstGeom>
          <a:noFill/>
          <a:ln/>
        </p:spPr>
        <p:txBody>
          <a:bodyPr wrap="square" rtlCol="0" anchor="t"/>
          <a:lstStyle/>
          <a:p>
            <a:pPr marL="0" indent="0" algn="r">
              <a:lnSpc>
                <a:spcPts val="1960"/>
              </a:lnSpc>
              <a:buNone/>
            </a:pPr>
            <a:r>
              <a:rPr lang="en-US" sz="1225" dirty="0">
                <a:solidFill>
                  <a:srgbClr val="403C4E"/>
                </a:solidFill>
                <a:latin typeface="Open Sans" pitchFamily="34" charset="0"/>
                <a:ea typeface="Open Sans" pitchFamily="34" charset="-122"/>
                <a:cs typeface="Open Sans" pitchFamily="34" charset="-120"/>
              </a:rPr>
              <a:t>Real-world datasets often contain missing values, outliers, or inconsistencies that can hinder our analysis. We will employ robust techniques to address these issues, ensuring data integrity and reliability. This may involve imputation methods, outlier detection, or data cleansing procedures tailored to the specific characteristics of our dataset.</a:t>
            </a:r>
            <a:endParaRPr lang="en-US" sz="122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
        <p:nvSpPr>
          <p:cNvPr id="4" name="Text 1"/>
          <p:cNvSpPr/>
          <p:nvPr/>
        </p:nvSpPr>
        <p:spPr>
          <a:xfrm>
            <a:off x="2799040" y="523637"/>
            <a:ext cx="9032319" cy="1188482"/>
          </a:xfrm>
          <a:prstGeom prst="rect">
            <a:avLst/>
          </a:prstGeom>
          <a:noFill/>
          <a:ln/>
        </p:spPr>
        <p:txBody>
          <a:bodyPr wrap="square" rtlCol="0" anchor="t"/>
          <a:lstStyle/>
          <a:p>
            <a:pPr marL="0" indent="0">
              <a:lnSpc>
                <a:spcPts val="4679"/>
              </a:lnSpc>
              <a:buNone/>
            </a:pPr>
            <a:r>
              <a:rPr lang="en-US" sz="3743" b="1" dirty="0">
                <a:solidFill>
                  <a:srgbClr val="403C4E"/>
                </a:solidFill>
                <a:latin typeface="Merriweather" pitchFamily="34" charset="0"/>
                <a:ea typeface="Merriweather" pitchFamily="34" charset="-122"/>
                <a:cs typeface="Merriweather" pitchFamily="34" charset="-120"/>
              </a:rPr>
              <a:t>Unleashing the Power of Categorical Variables</a:t>
            </a:r>
            <a:endParaRPr lang="en-US" sz="3743" dirty="0"/>
          </a:p>
        </p:txBody>
      </p:sp>
      <p:sp>
        <p:nvSpPr>
          <p:cNvPr id="5" name="Text 2"/>
          <p:cNvSpPr/>
          <p:nvPr/>
        </p:nvSpPr>
        <p:spPr>
          <a:xfrm>
            <a:off x="2799040" y="2187416"/>
            <a:ext cx="2701171" cy="594122"/>
          </a:xfrm>
          <a:prstGeom prst="rect">
            <a:avLst/>
          </a:prstGeom>
          <a:noFill/>
          <a:ln/>
        </p:spPr>
        <p:txBody>
          <a:bodyPr wrap="square" rtlCol="0" anchor="t"/>
          <a:lstStyle/>
          <a:p>
            <a:pPr marL="0" indent="0">
              <a:lnSpc>
                <a:spcPts val="2340"/>
              </a:lnSpc>
              <a:buNone/>
            </a:pPr>
            <a:r>
              <a:rPr lang="en-US" sz="1872" b="1" dirty="0">
                <a:solidFill>
                  <a:srgbClr val="403C4E"/>
                </a:solidFill>
                <a:latin typeface="Merriweather" pitchFamily="34" charset="0"/>
                <a:ea typeface="Merriweather" pitchFamily="34" charset="-122"/>
                <a:cs typeface="Merriweather" pitchFamily="34" charset="-120"/>
              </a:rPr>
              <a:t>Transforming Categorical Features</a:t>
            </a:r>
            <a:endParaRPr lang="en-US" sz="1872" dirty="0"/>
          </a:p>
        </p:txBody>
      </p:sp>
      <p:sp>
        <p:nvSpPr>
          <p:cNvPr id="6" name="Text 3"/>
          <p:cNvSpPr/>
          <p:nvPr/>
        </p:nvSpPr>
        <p:spPr>
          <a:xfrm>
            <a:off x="2799040" y="2971681"/>
            <a:ext cx="2701171" cy="4563070"/>
          </a:xfrm>
          <a:prstGeom prst="rect">
            <a:avLst/>
          </a:prstGeom>
          <a:noFill/>
          <a:ln/>
        </p:spPr>
        <p:txBody>
          <a:bodyPr wrap="square" rtlCol="0" anchor="t"/>
          <a:lstStyle/>
          <a:p>
            <a:pPr marL="0" indent="0">
              <a:lnSpc>
                <a:spcPts val="2396"/>
              </a:lnSpc>
              <a:buNone/>
            </a:pPr>
            <a:r>
              <a:rPr lang="en-US" sz="1497" dirty="0">
                <a:solidFill>
                  <a:srgbClr val="403C4E"/>
                </a:solidFill>
                <a:latin typeface="Open Sans" pitchFamily="34" charset="0"/>
                <a:ea typeface="Open Sans" pitchFamily="34" charset="-122"/>
                <a:cs typeface="Open Sans" pitchFamily="34" charset="-120"/>
              </a:rPr>
              <a:t>Our dataset contains categorical variables such as model names, colors, and other descriptive attributes. To effectively leverage these variables in our analysis, we will employ techniques like one-hot encoding or label encoding. By transforming these categorical variables into a numerical format, we can unlock their potential and integrate them seamlessly into our machine learning models.</a:t>
            </a:r>
            <a:endParaRPr lang="en-US" sz="1497" dirty="0"/>
          </a:p>
        </p:txBody>
      </p:sp>
      <p:sp>
        <p:nvSpPr>
          <p:cNvPr id="7" name="Text 4"/>
          <p:cNvSpPr/>
          <p:nvPr/>
        </p:nvSpPr>
        <p:spPr>
          <a:xfrm>
            <a:off x="5971699" y="2187416"/>
            <a:ext cx="2701171" cy="594122"/>
          </a:xfrm>
          <a:prstGeom prst="rect">
            <a:avLst/>
          </a:prstGeom>
          <a:noFill/>
          <a:ln/>
        </p:spPr>
        <p:txBody>
          <a:bodyPr wrap="square" rtlCol="0" anchor="t"/>
          <a:lstStyle/>
          <a:p>
            <a:pPr marL="0" indent="0">
              <a:lnSpc>
                <a:spcPts val="2340"/>
              </a:lnSpc>
              <a:buNone/>
            </a:pPr>
            <a:r>
              <a:rPr lang="en-US" sz="1872" b="1" dirty="0">
                <a:solidFill>
                  <a:srgbClr val="403C4E"/>
                </a:solidFill>
                <a:latin typeface="Merriweather" pitchFamily="34" charset="0"/>
                <a:ea typeface="Merriweather" pitchFamily="34" charset="-122"/>
                <a:cs typeface="Merriweather" pitchFamily="34" charset="-120"/>
              </a:rPr>
              <a:t>Capturing Brand Influence</a:t>
            </a:r>
            <a:endParaRPr lang="en-US" sz="1872" dirty="0"/>
          </a:p>
        </p:txBody>
      </p:sp>
      <p:sp>
        <p:nvSpPr>
          <p:cNvPr id="8" name="Text 5"/>
          <p:cNvSpPr/>
          <p:nvPr/>
        </p:nvSpPr>
        <p:spPr>
          <a:xfrm>
            <a:off x="5971699" y="2971681"/>
            <a:ext cx="2701171" cy="3954661"/>
          </a:xfrm>
          <a:prstGeom prst="rect">
            <a:avLst/>
          </a:prstGeom>
          <a:noFill/>
          <a:ln/>
        </p:spPr>
        <p:txBody>
          <a:bodyPr wrap="square" rtlCol="0" anchor="t"/>
          <a:lstStyle/>
          <a:p>
            <a:pPr marL="0" indent="0">
              <a:lnSpc>
                <a:spcPts val="2396"/>
              </a:lnSpc>
              <a:buNone/>
            </a:pPr>
            <a:r>
              <a:rPr lang="en-US" sz="1497" dirty="0">
                <a:solidFill>
                  <a:srgbClr val="403C4E"/>
                </a:solidFill>
                <a:latin typeface="Open Sans" pitchFamily="34" charset="0"/>
                <a:ea typeface="Open Sans" pitchFamily="34" charset="-122"/>
                <a:cs typeface="Open Sans" pitchFamily="34" charset="-120"/>
              </a:rPr>
              <a:t>Brand recognition and reputation often play a significant role in shaping consumer perceptions and, consequently, the pricing of mobile phones. By encoding brand information as categorical variables, we can explore the impact of brand equity on pricing and potentially uncover valuable insights for marketing and product positioning strategies.</a:t>
            </a:r>
            <a:endParaRPr lang="en-US" sz="1497" dirty="0"/>
          </a:p>
        </p:txBody>
      </p:sp>
      <p:sp>
        <p:nvSpPr>
          <p:cNvPr id="9" name="Text 6"/>
          <p:cNvSpPr/>
          <p:nvPr/>
        </p:nvSpPr>
        <p:spPr>
          <a:xfrm>
            <a:off x="9144357" y="2187416"/>
            <a:ext cx="2701171" cy="594122"/>
          </a:xfrm>
          <a:prstGeom prst="rect">
            <a:avLst/>
          </a:prstGeom>
          <a:noFill/>
          <a:ln/>
        </p:spPr>
        <p:txBody>
          <a:bodyPr wrap="square" rtlCol="0" anchor="t"/>
          <a:lstStyle/>
          <a:p>
            <a:pPr marL="0" indent="0">
              <a:lnSpc>
                <a:spcPts val="2340"/>
              </a:lnSpc>
              <a:buNone/>
            </a:pPr>
            <a:r>
              <a:rPr lang="en-US" sz="1872" b="1" dirty="0">
                <a:solidFill>
                  <a:srgbClr val="403C4E"/>
                </a:solidFill>
                <a:latin typeface="Merriweather" pitchFamily="34" charset="0"/>
                <a:ea typeface="Merriweather" pitchFamily="34" charset="-122"/>
                <a:cs typeface="Merriweather" pitchFamily="34" charset="-120"/>
              </a:rPr>
              <a:t>Capturing Aesthetic Preferences</a:t>
            </a:r>
            <a:endParaRPr lang="en-US" sz="1872" dirty="0"/>
          </a:p>
        </p:txBody>
      </p:sp>
      <p:sp>
        <p:nvSpPr>
          <p:cNvPr id="10" name="Text 7"/>
          <p:cNvSpPr/>
          <p:nvPr/>
        </p:nvSpPr>
        <p:spPr>
          <a:xfrm>
            <a:off x="9144357" y="2971681"/>
            <a:ext cx="2701171" cy="3954661"/>
          </a:xfrm>
          <a:prstGeom prst="rect">
            <a:avLst/>
          </a:prstGeom>
          <a:noFill/>
          <a:ln/>
        </p:spPr>
        <p:txBody>
          <a:bodyPr wrap="square" rtlCol="0" anchor="t"/>
          <a:lstStyle/>
          <a:p>
            <a:pPr marL="0" indent="0">
              <a:lnSpc>
                <a:spcPts val="2396"/>
              </a:lnSpc>
              <a:buNone/>
            </a:pPr>
            <a:r>
              <a:rPr lang="en-US" sz="1497" dirty="0">
                <a:solidFill>
                  <a:srgbClr val="403C4E"/>
                </a:solidFill>
                <a:latin typeface="Open Sans" pitchFamily="34" charset="0"/>
                <a:ea typeface="Open Sans" pitchFamily="34" charset="-122"/>
                <a:cs typeface="Open Sans" pitchFamily="34" charset="-120"/>
              </a:rPr>
              <a:t>Aesthetics and design are crucial factors that influence consumer choices in the mobile phone market. By encoding color options and other visual attributes as categorical variables, we can investigate how these factors contribute to pricing strategies and consumer preferences, potentially informing future product design decisions.</a:t>
            </a:r>
            <a:endParaRPr lang="en-US" sz="149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
        <p:nvSpPr>
          <p:cNvPr id="4" name="Text 1"/>
          <p:cNvSpPr/>
          <p:nvPr/>
        </p:nvSpPr>
        <p:spPr>
          <a:xfrm>
            <a:off x="3533299" y="438388"/>
            <a:ext cx="7563803" cy="995363"/>
          </a:xfrm>
          <a:prstGeom prst="rect">
            <a:avLst/>
          </a:prstGeom>
          <a:noFill/>
          <a:ln/>
        </p:spPr>
        <p:txBody>
          <a:bodyPr wrap="square" rtlCol="0" anchor="t"/>
          <a:lstStyle/>
          <a:p>
            <a:pPr marL="0" indent="0">
              <a:lnSpc>
                <a:spcPts val="3918"/>
              </a:lnSpc>
              <a:buNone/>
            </a:pPr>
            <a:r>
              <a:rPr lang="en-US" sz="3135" b="1" dirty="0">
                <a:solidFill>
                  <a:srgbClr val="403C4E"/>
                </a:solidFill>
                <a:latin typeface="Merriweather" pitchFamily="34" charset="0"/>
                <a:ea typeface="Merriweather" pitchFamily="34" charset="-122"/>
                <a:cs typeface="Merriweather" pitchFamily="34" charset="-120"/>
              </a:rPr>
              <a:t>Feature Engineering: Extracting Meaningful Insights</a:t>
            </a:r>
            <a:endParaRPr lang="en-US" sz="3135" dirty="0"/>
          </a:p>
        </p:txBody>
      </p:sp>
      <p:sp>
        <p:nvSpPr>
          <p:cNvPr id="5" name="Shape 2"/>
          <p:cNvSpPr/>
          <p:nvPr/>
        </p:nvSpPr>
        <p:spPr>
          <a:xfrm>
            <a:off x="3533299" y="1876425"/>
            <a:ext cx="358259" cy="358259"/>
          </a:xfrm>
          <a:prstGeom prst="roundRect">
            <a:avLst>
              <a:gd name="adj" fmla="val 20002"/>
            </a:avLst>
          </a:prstGeom>
          <a:solidFill>
            <a:srgbClr val="FFD8CC"/>
          </a:solidFill>
          <a:ln w="7620">
            <a:solidFill>
              <a:srgbClr val="E5BEB2"/>
            </a:solidFill>
            <a:prstDash val="solid"/>
          </a:ln>
        </p:spPr>
      </p:sp>
      <p:sp>
        <p:nvSpPr>
          <p:cNvPr id="6" name="Text 3"/>
          <p:cNvSpPr/>
          <p:nvPr/>
        </p:nvSpPr>
        <p:spPr>
          <a:xfrm>
            <a:off x="3657719" y="1906310"/>
            <a:ext cx="109418" cy="298490"/>
          </a:xfrm>
          <a:prstGeom prst="rect">
            <a:avLst/>
          </a:prstGeom>
          <a:noFill/>
          <a:ln/>
        </p:spPr>
        <p:txBody>
          <a:bodyPr wrap="none" rtlCol="0" anchor="t"/>
          <a:lstStyle/>
          <a:p>
            <a:pPr marL="0" indent="0" algn="ctr">
              <a:lnSpc>
                <a:spcPts val="2351"/>
              </a:lnSpc>
              <a:buNone/>
            </a:pPr>
            <a:r>
              <a:rPr lang="en-US" sz="1881" b="1" dirty="0">
                <a:solidFill>
                  <a:srgbClr val="403C4E"/>
                </a:solidFill>
                <a:latin typeface="Merriweather" pitchFamily="34" charset="0"/>
                <a:ea typeface="Merriweather" pitchFamily="34" charset="-122"/>
                <a:cs typeface="Merriweather" pitchFamily="34" charset="-120"/>
              </a:rPr>
              <a:t>1</a:t>
            </a:r>
            <a:endParaRPr lang="en-US" sz="1881" dirty="0"/>
          </a:p>
        </p:txBody>
      </p:sp>
      <p:sp>
        <p:nvSpPr>
          <p:cNvPr id="7" name="Text 4"/>
          <p:cNvSpPr/>
          <p:nvPr/>
        </p:nvSpPr>
        <p:spPr>
          <a:xfrm>
            <a:off x="4050744" y="1931194"/>
            <a:ext cx="1990487" cy="248841"/>
          </a:xfrm>
          <a:prstGeom prst="rect">
            <a:avLst/>
          </a:prstGeom>
          <a:noFill/>
          <a:ln/>
        </p:spPr>
        <p:txBody>
          <a:bodyPr wrap="none" rtlCol="0" anchor="t"/>
          <a:lstStyle/>
          <a:p>
            <a:pPr marL="0" indent="0">
              <a:lnSpc>
                <a:spcPts val="1959"/>
              </a:lnSpc>
              <a:buNone/>
            </a:pPr>
            <a:r>
              <a:rPr lang="en-US" sz="1567" b="1" dirty="0">
                <a:solidFill>
                  <a:srgbClr val="403C4E"/>
                </a:solidFill>
                <a:latin typeface="Merriweather" pitchFamily="34" charset="0"/>
                <a:ea typeface="Merriweather" pitchFamily="34" charset="-122"/>
                <a:cs typeface="Merriweather" pitchFamily="34" charset="-120"/>
              </a:rPr>
              <a:t>Statistical Methods</a:t>
            </a:r>
            <a:endParaRPr lang="en-US" sz="1567" dirty="0"/>
          </a:p>
        </p:txBody>
      </p:sp>
      <p:sp>
        <p:nvSpPr>
          <p:cNvPr id="8" name="Text 5"/>
          <p:cNvSpPr/>
          <p:nvPr/>
        </p:nvSpPr>
        <p:spPr>
          <a:xfrm>
            <a:off x="4050744" y="2275523"/>
            <a:ext cx="3184922" cy="2292072"/>
          </a:xfrm>
          <a:prstGeom prst="rect">
            <a:avLst/>
          </a:prstGeom>
          <a:noFill/>
          <a:ln/>
        </p:spPr>
        <p:txBody>
          <a:bodyPr wrap="square" rtlCol="0" anchor="t"/>
          <a:lstStyle/>
          <a:p>
            <a:pPr marL="0" indent="0">
              <a:lnSpc>
                <a:spcPts val="2006"/>
              </a:lnSpc>
              <a:buNone/>
            </a:pPr>
            <a:r>
              <a:rPr lang="en-US" sz="1254" dirty="0">
                <a:solidFill>
                  <a:srgbClr val="403C4E"/>
                </a:solidFill>
                <a:latin typeface="Open Sans" pitchFamily="34" charset="0"/>
                <a:ea typeface="Open Sans" pitchFamily="34" charset="-122"/>
                <a:cs typeface="Open Sans" pitchFamily="34" charset="-120"/>
              </a:rPr>
              <a:t>We will employ a range of statistical methods to identify the most relevant features that significantly influence mobile phone pricing. Techniques such as correlation </a:t>
            </a:r>
            <a:r>
              <a:rPr lang="en-US" sz="1254" dirty="0" smtClean="0">
                <a:solidFill>
                  <a:srgbClr val="403C4E"/>
                </a:solidFill>
                <a:latin typeface="Open Sans" pitchFamily="34" charset="0"/>
                <a:ea typeface="Open Sans" pitchFamily="34" charset="-122"/>
                <a:cs typeface="Open Sans" pitchFamily="34" charset="-120"/>
              </a:rPr>
              <a:t>analysis can </a:t>
            </a:r>
            <a:r>
              <a:rPr lang="en-US" sz="1254" dirty="0">
                <a:solidFill>
                  <a:srgbClr val="403C4E"/>
                </a:solidFill>
                <a:latin typeface="Open Sans" pitchFamily="34" charset="0"/>
                <a:ea typeface="Open Sans" pitchFamily="34" charset="-122"/>
                <a:cs typeface="Open Sans" pitchFamily="34" charset="-120"/>
              </a:rPr>
              <a:t>help us uncover the strength and direction of relationships between various features and the target variable.</a:t>
            </a:r>
            <a:endParaRPr lang="en-US" sz="1254" dirty="0"/>
          </a:p>
        </p:txBody>
      </p:sp>
      <p:sp>
        <p:nvSpPr>
          <p:cNvPr id="9" name="Shape 6"/>
          <p:cNvSpPr/>
          <p:nvPr/>
        </p:nvSpPr>
        <p:spPr>
          <a:xfrm>
            <a:off x="7394853" y="1876425"/>
            <a:ext cx="358259" cy="358259"/>
          </a:xfrm>
          <a:prstGeom prst="roundRect">
            <a:avLst>
              <a:gd name="adj" fmla="val 20002"/>
            </a:avLst>
          </a:prstGeom>
          <a:solidFill>
            <a:srgbClr val="FFD8CC"/>
          </a:solidFill>
          <a:ln w="7620">
            <a:solidFill>
              <a:srgbClr val="E5BEB2"/>
            </a:solidFill>
            <a:prstDash val="solid"/>
          </a:ln>
        </p:spPr>
      </p:sp>
      <p:sp>
        <p:nvSpPr>
          <p:cNvPr id="10" name="Text 7"/>
          <p:cNvSpPr/>
          <p:nvPr/>
        </p:nvSpPr>
        <p:spPr>
          <a:xfrm>
            <a:off x="7501652" y="1906310"/>
            <a:ext cx="144542" cy="298490"/>
          </a:xfrm>
          <a:prstGeom prst="rect">
            <a:avLst/>
          </a:prstGeom>
          <a:noFill/>
          <a:ln/>
        </p:spPr>
        <p:txBody>
          <a:bodyPr wrap="none" rtlCol="0" anchor="t"/>
          <a:lstStyle/>
          <a:p>
            <a:pPr marL="0" indent="0" algn="ctr">
              <a:lnSpc>
                <a:spcPts val="2351"/>
              </a:lnSpc>
              <a:buNone/>
            </a:pPr>
            <a:r>
              <a:rPr lang="en-US" sz="1881" b="1" dirty="0">
                <a:solidFill>
                  <a:srgbClr val="403C4E"/>
                </a:solidFill>
                <a:latin typeface="Merriweather" pitchFamily="34" charset="0"/>
                <a:ea typeface="Merriweather" pitchFamily="34" charset="-122"/>
                <a:cs typeface="Merriweather" pitchFamily="34" charset="-120"/>
              </a:rPr>
              <a:t>2</a:t>
            </a:r>
            <a:endParaRPr lang="en-US" sz="1881" dirty="0"/>
          </a:p>
        </p:txBody>
      </p:sp>
      <p:sp>
        <p:nvSpPr>
          <p:cNvPr id="11" name="Text 8"/>
          <p:cNvSpPr/>
          <p:nvPr/>
        </p:nvSpPr>
        <p:spPr>
          <a:xfrm>
            <a:off x="7912298" y="1931194"/>
            <a:ext cx="1990487" cy="248841"/>
          </a:xfrm>
          <a:prstGeom prst="rect">
            <a:avLst/>
          </a:prstGeom>
          <a:noFill/>
          <a:ln/>
        </p:spPr>
        <p:txBody>
          <a:bodyPr wrap="none" rtlCol="0" anchor="t"/>
          <a:lstStyle/>
          <a:p>
            <a:pPr marL="0" indent="0">
              <a:lnSpc>
                <a:spcPts val="1959"/>
              </a:lnSpc>
              <a:buNone/>
            </a:pPr>
            <a:r>
              <a:rPr lang="en-US" sz="1567" b="1" dirty="0">
                <a:solidFill>
                  <a:srgbClr val="403C4E"/>
                </a:solidFill>
                <a:latin typeface="Merriweather" pitchFamily="34" charset="0"/>
                <a:ea typeface="Merriweather" pitchFamily="34" charset="-122"/>
                <a:cs typeface="Merriweather" pitchFamily="34" charset="-120"/>
              </a:rPr>
              <a:t>Visualizations</a:t>
            </a:r>
            <a:endParaRPr lang="en-US" sz="1567" dirty="0"/>
          </a:p>
        </p:txBody>
      </p:sp>
      <p:sp>
        <p:nvSpPr>
          <p:cNvPr id="12" name="Text 9"/>
          <p:cNvSpPr/>
          <p:nvPr/>
        </p:nvSpPr>
        <p:spPr>
          <a:xfrm>
            <a:off x="7912298" y="2275523"/>
            <a:ext cx="3184922" cy="2037397"/>
          </a:xfrm>
          <a:prstGeom prst="rect">
            <a:avLst/>
          </a:prstGeom>
          <a:noFill/>
          <a:ln/>
        </p:spPr>
        <p:txBody>
          <a:bodyPr wrap="square" rtlCol="0" anchor="t"/>
          <a:lstStyle/>
          <a:p>
            <a:pPr marL="0" indent="0">
              <a:lnSpc>
                <a:spcPts val="2006"/>
              </a:lnSpc>
              <a:buNone/>
            </a:pPr>
            <a:r>
              <a:rPr lang="en-US" sz="1254" dirty="0">
                <a:solidFill>
                  <a:srgbClr val="403C4E"/>
                </a:solidFill>
                <a:latin typeface="Open Sans" pitchFamily="34" charset="0"/>
                <a:ea typeface="Open Sans" pitchFamily="34" charset="-122"/>
                <a:cs typeface="Open Sans" pitchFamily="34" charset="-120"/>
              </a:rPr>
              <a:t>Visualizations are powerful tools that can reveal hidden patterns and trends within the data. By creating insightful plots, scatter plots, and heatmaps, we can visually explore the relationships between features and pricing, enabling us to identify potential feature interactions and nonlinearities.</a:t>
            </a:r>
            <a:endParaRPr lang="en-US" sz="1254" dirty="0"/>
          </a:p>
        </p:txBody>
      </p:sp>
      <p:sp>
        <p:nvSpPr>
          <p:cNvPr id="13" name="Shape 10"/>
          <p:cNvSpPr/>
          <p:nvPr/>
        </p:nvSpPr>
        <p:spPr>
          <a:xfrm>
            <a:off x="3533299" y="4851083"/>
            <a:ext cx="358259" cy="358259"/>
          </a:xfrm>
          <a:prstGeom prst="roundRect">
            <a:avLst>
              <a:gd name="adj" fmla="val 20002"/>
            </a:avLst>
          </a:prstGeom>
          <a:solidFill>
            <a:srgbClr val="FFD8CC"/>
          </a:solidFill>
          <a:ln w="7620">
            <a:solidFill>
              <a:srgbClr val="E5BEB2"/>
            </a:solidFill>
            <a:prstDash val="solid"/>
          </a:ln>
        </p:spPr>
      </p:sp>
      <p:sp>
        <p:nvSpPr>
          <p:cNvPr id="14" name="Text 11"/>
          <p:cNvSpPr/>
          <p:nvPr/>
        </p:nvSpPr>
        <p:spPr>
          <a:xfrm>
            <a:off x="3644860" y="4880967"/>
            <a:ext cx="135136" cy="298490"/>
          </a:xfrm>
          <a:prstGeom prst="rect">
            <a:avLst/>
          </a:prstGeom>
          <a:noFill/>
          <a:ln/>
        </p:spPr>
        <p:txBody>
          <a:bodyPr wrap="none" rtlCol="0" anchor="t"/>
          <a:lstStyle/>
          <a:p>
            <a:pPr marL="0" indent="0" algn="ctr">
              <a:lnSpc>
                <a:spcPts val="2351"/>
              </a:lnSpc>
              <a:buNone/>
            </a:pPr>
            <a:r>
              <a:rPr lang="en-US" sz="1881" b="1" dirty="0">
                <a:solidFill>
                  <a:srgbClr val="403C4E"/>
                </a:solidFill>
                <a:latin typeface="Merriweather" pitchFamily="34" charset="0"/>
                <a:ea typeface="Merriweather" pitchFamily="34" charset="-122"/>
                <a:cs typeface="Merriweather" pitchFamily="34" charset="-120"/>
              </a:rPr>
              <a:t>3</a:t>
            </a:r>
            <a:endParaRPr lang="en-US" sz="1881" dirty="0"/>
          </a:p>
        </p:txBody>
      </p:sp>
      <p:sp>
        <p:nvSpPr>
          <p:cNvPr id="15" name="Text 12"/>
          <p:cNvSpPr/>
          <p:nvPr/>
        </p:nvSpPr>
        <p:spPr>
          <a:xfrm>
            <a:off x="4050744" y="4905851"/>
            <a:ext cx="3184922" cy="497681"/>
          </a:xfrm>
          <a:prstGeom prst="rect">
            <a:avLst/>
          </a:prstGeom>
          <a:noFill/>
          <a:ln/>
        </p:spPr>
        <p:txBody>
          <a:bodyPr wrap="square" rtlCol="0" anchor="t"/>
          <a:lstStyle/>
          <a:p>
            <a:pPr marL="0" indent="0">
              <a:lnSpc>
                <a:spcPts val="1959"/>
              </a:lnSpc>
              <a:buNone/>
            </a:pPr>
            <a:r>
              <a:rPr lang="en-US" sz="1567" b="1" dirty="0">
                <a:solidFill>
                  <a:srgbClr val="403C4E"/>
                </a:solidFill>
                <a:latin typeface="Merriweather" pitchFamily="34" charset="0"/>
                <a:ea typeface="Merriweather" pitchFamily="34" charset="-122"/>
                <a:cs typeface="Merriweather" pitchFamily="34" charset="-120"/>
              </a:rPr>
              <a:t>Feature Selection </a:t>
            </a:r>
            <a:endParaRPr lang="en-US" sz="1567" dirty="0"/>
          </a:p>
        </p:txBody>
      </p:sp>
      <p:sp>
        <p:nvSpPr>
          <p:cNvPr id="16" name="Text 13"/>
          <p:cNvSpPr/>
          <p:nvPr/>
        </p:nvSpPr>
        <p:spPr>
          <a:xfrm>
            <a:off x="4050744" y="5499021"/>
            <a:ext cx="3184922" cy="2292072"/>
          </a:xfrm>
          <a:prstGeom prst="rect">
            <a:avLst/>
          </a:prstGeom>
          <a:noFill/>
          <a:ln/>
        </p:spPr>
        <p:txBody>
          <a:bodyPr wrap="square" rtlCol="0" anchor="t"/>
          <a:lstStyle/>
          <a:p>
            <a:pPr marL="0" indent="0">
              <a:lnSpc>
                <a:spcPts val="2006"/>
              </a:lnSpc>
              <a:buNone/>
            </a:pPr>
            <a:r>
              <a:rPr lang="en-US" sz="1254" dirty="0">
                <a:solidFill>
                  <a:srgbClr val="403C4E"/>
                </a:solidFill>
                <a:latin typeface="Open Sans" pitchFamily="34" charset="0"/>
                <a:ea typeface="Open Sans" pitchFamily="34" charset="-122"/>
                <a:cs typeface="Open Sans" pitchFamily="34" charset="-120"/>
              </a:rPr>
              <a:t>With a vast array of features at our disposal, it becomes crucial to identify the most informative ones while discarding irrelevant or redundant variables. We will </a:t>
            </a:r>
            <a:r>
              <a:rPr lang="en-US" sz="1254" dirty="0">
                <a:solidFill>
                  <a:srgbClr val="403C4E"/>
                </a:solidFill>
                <a:latin typeface="Open Sans" pitchFamily="34" charset="0"/>
                <a:ea typeface="Open Sans" pitchFamily="34" charset="-122"/>
                <a:cs typeface="Open Sans" pitchFamily="34" charset="-120"/>
              </a:rPr>
              <a:t> </a:t>
            </a:r>
            <a:r>
              <a:rPr lang="en-US" sz="1254" dirty="0" smtClean="0">
                <a:solidFill>
                  <a:srgbClr val="403C4E"/>
                </a:solidFill>
                <a:latin typeface="Open Sans" pitchFamily="34" charset="0"/>
                <a:ea typeface="Open Sans" pitchFamily="34" charset="-122"/>
                <a:cs typeface="Open Sans" pitchFamily="34" charset="-120"/>
              </a:rPr>
              <a:t>select the important feature for analysis and remove unnecessary features.</a:t>
            </a:r>
            <a:endParaRPr lang="en-US" sz="1254" dirty="0"/>
          </a:p>
        </p:txBody>
      </p:sp>
      <p:sp>
        <p:nvSpPr>
          <p:cNvPr id="17" name="Shape 14"/>
          <p:cNvSpPr/>
          <p:nvPr/>
        </p:nvSpPr>
        <p:spPr>
          <a:xfrm>
            <a:off x="7394853" y="4851083"/>
            <a:ext cx="358259" cy="358259"/>
          </a:xfrm>
          <a:prstGeom prst="roundRect">
            <a:avLst>
              <a:gd name="adj" fmla="val 20002"/>
            </a:avLst>
          </a:prstGeom>
          <a:solidFill>
            <a:srgbClr val="FFD8CC"/>
          </a:solidFill>
          <a:ln w="7620">
            <a:solidFill>
              <a:srgbClr val="E5BEB2"/>
            </a:solidFill>
            <a:prstDash val="solid"/>
          </a:ln>
        </p:spPr>
      </p:sp>
      <p:sp>
        <p:nvSpPr>
          <p:cNvPr id="18" name="Text 15"/>
          <p:cNvSpPr/>
          <p:nvPr/>
        </p:nvSpPr>
        <p:spPr>
          <a:xfrm>
            <a:off x="7494984" y="4880967"/>
            <a:ext cx="157877" cy="298490"/>
          </a:xfrm>
          <a:prstGeom prst="rect">
            <a:avLst/>
          </a:prstGeom>
          <a:noFill/>
          <a:ln/>
        </p:spPr>
        <p:txBody>
          <a:bodyPr wrap="none" rtlCol="0" anchor="t"/>
          <a:lstStyle/>
          <a:p>
            <a:pPr marL="0" indent="0" algn="ctr">
              <a:lnSpc>
                <a:spcPts val="2351"/>
              </a:lnSpc>
              <a:buNone/>
            </a:pPr>
            <a:r>
              <a:rPr lang="en-US" sz="1881" b="1" dirty="0">
                <a:solidFill>
                  <a:srgbClr val="403C4E"/>
                </a:solidFill>
                <a:latin typeface="Merriweather" pitchFamily="34" charset="0"/>
                <a:ea typeface="Merriweather" pitchFamily="34" charset="-122"/>
                <a:cs typeface="Merriweather" pitchFamily="34" charset="-120"/>
              </a:rPr>
              <a:t>4</a:t>
            </a:r>
            <a:endParaRPr lang="en-US" sz="1881" dirty="0"/>
          </a:p>
        </p:txBody>
      </p:sp>
      <p:sp>
        <p:nvSpPr>
          <p:cNvPr id="19" name="Text 16"/>
          <p:cNvSpPr/>
          <p:nvPr/>
        </p:nvSpPr>
        <p:spPr>
          <a:xfrm>
            <a:off x="7912298" y="4905851"/>
            <a:ext cx="1990487" cy="248841"/>
          </a:xfrm>
          <a:prstGeom prst="rect">
            <a:avLst/>
          </a:prstGeom>
          <a:noFill/>
          <a:ln/>
        </p:spPr>
        <p:txBody>
          <a:bodyPr wrap="none" rtlCol="0" anchor="t"/>
          <a:lstStyle/>
          <a:p>
            <a:pPr marL="0" indent="0">
              <a:lnSpc>
                <a:spcPts val="1959"/>
              </a:lnSpc>
              <a:buNone/>
            </a:pPr>
            <a:r>
              <a:rPr lang="en-US" sz="1567" b="1" dirty="0">
                <a:solidFill>
                  <a:srgbClr val="403C4E"/>
                </a:solidFill>
                <a:latin typeface="Merriweather" pitchFamily="34" charset="0"/>
                <a:ea typeface="Merriweather" pitchFamily="34" charset="-122"/>
                <a:cs typeface="Merriweather" pitchFamily="34" charset="-120"/>
              </a:rPr>
              <a:t>Domain Knowledge</a:t>
            </a:r>
            <a:endParaRPr lang="en-US" sz="1567" dirty="0"/>
          </a:p>
        </p:txBody>
      </p:sp>
      <p:sp>
        <p:nvSpPr>
          <p:cNvPr id="20" name="Text 17"/>
          <p:cNvSpPr/>
          <p:nvPr/>
        </p:nvSpPr>
        <p:spPr>
          <a:xfrm>
            <a:off x="7912298" y="5250180"/>
            <a:ext cx="3184922" cy="2292072"/>
          </a:xfrm>
          <a:prstGeom prst="rect">
            <a:avLst/>
          </a:prstGeom>
          <a:noFill/>
          <a:ln/>
        </p:spPr>
        <p:txBody>
          <a:bodyPr wrap="square" rtlCol="0" anchor="t"/>
          <a:lstStyle/>
          <a:p>
            <a:pPr marL="0" indent="0">
              <a:lnSpc>
                <a:spcPts val="2006"/>
              </a:lnSpc>
              <a:buNone/>
            </a:pPr>
            <a:r>
              <a:rPr lang="en-US" sz="1254" dirty="0">
                <a:solidFill>
                  <a:srgbClr val="403C4E"/>
                </a:solidFill>
                <a:latin typeface="Open Sans" pitchFamily="34" charset="0"/>
                <a:ea typeface="Open Sans" pitchFamily="34" charset="-122"/>
                <a:cs typeface="Open Sans" pitchFamily="34" charset="-120"/>
              </a:rPr>
              <a:t>While data-driven approaches are invaluable, we must also incorporate domain knowledge and industry expertise into our feature engineering process. By collaborating with subject matter experts and drawing insights from market research, we can uncover nuances and contextual factors that may not be immediately apparent in the raw data.</a:t>
            </a:r>
            <a:endParaRPr lang="en-US" sz="125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4068"/>
            <a:ext cx="14630400" cy="8945880"/>
          </a:xfrm>
          <a:prstGeom prst="rect">
            <a:avLst/>
          </a:prstGeom>
          <a:solidFill>
            <a:srgbClr val="FFFFFF"/>
          </a:solidFill>
          <a:ln/>
        </p:spPr>
      </p:sp>
      <p:sp>
        <p:nvSpPr>
          <p:cNvPr id="4" name="Text 1"/>
          <p:cNvSpPr/>
          <p:nvPr/>
        </p:nvSpPr>
        <p:spPr>
          <a:xfrm>
            <a:off x="3621167" y="427673"/>
            <a:ext cx="7388066" cy="972026"/>
          </a:xfrm>
          <a:prstGeom prst="rect">
            <a:avLst/>
          </a:prstGeom>
          <a:noFill/>
          <a:ln/>
        </p:spPr>
        <p:txBody>
          <a:bodyPr wrap="square" rtlCol="0" anchor="t"/>
          <a:lstStyle/>
          <a:p>
            <a:pPr marL="0" indent="0">
              <a:lnSpc>
                <a:spcPts val="3827"/>
              </a:lnSpc>
              <a:buNone/>
            </a:pPr>
            <a:r>
              <a:rPr lang="en-US" sz="3062" b="1" dirty="0">
                <a:solidFill>
                  <a:srgbClr val="403C4E"/>
                </a:solidFill>
                <a:latin typeface="Merriweather" pitchFamily="34" charset="0"/>
                <a:ea typeface="Merriweather" pitchFamily="34" charset="-122"/>
                <a:cs typeface="Merriweather" pitchFamily="34" charset="-120"/>
              </a:rPr>
              <a:t>Modeling the Landscape: Machine Learning Approaches</a:t>
            </a:r>
            <a:endParaRPr lang="en-US" sz="3062" dirty="0"/>
          </a:p>
        </p:txBody>
      </p:sp>
      <p:pic>
        <p:nvPicPr>
          <p:cNvPr id="5" name="Image 1" descr="preencoded.png"/>
          <p:cNvPicPr>
            <a:picLocks noChangeAspect="1"/>
          </p:cNvPicPr>
          <p:nvPr/>
        </p:nvPicPr>
        <p:blipFill>
          <a:blip r:embed="rId4"/>
          <a:stretch>
            <a:fillRect/>
          </a:stretch>
        </p:blipFill>
        <p:spPr>
          <a:xfrm>
            <a:off x="3621167" y="1710690"/>
            <a:ext cx="1847017" cy="622102"/>
          </a:xfrm>
          <a:prstGeom prst="rect">
            <a:avLst/>
          </a:prstGeom>
        </p:spPr>
      </p:pic>
      <p:sp>
        <p:nvSpPr>
          <p:cNvPr id="6" name="Text 2"/>
          <p:cNvSpPr/>
          <p:nvPr/>
        </p:nvSpPr>
        <p:spPr>
          <a:xfrm>
            <a:off x="3776662" y="2566035"/>
            <a:ext cx="1536025" cy="486013"/>
          </a:xfrm>
          <a:prstGeom prst="rect">
            <a:avLst/>
          </a:prstGeom>
          <a:noFill/>
          <a:ln/>
        </p:spPr>
        <p:txBody>
          <a:bodyPr wrap="square" rtlCol="0" anchor="t"/>
          <a:lstStyle/>
          <a:p>
            <a:pPr marL="0" indent="0" algn="l">
              <a:lnSpc>
                <a:spcPts val="1914"/>
              </a:lnSpc>
              <a:buNone/>
            </a:pPr>
            <a:r>
              <a:rPr lang="en-US" sz="1531" b="1" dirty="0">
                <a:solidFill>
                  <a:srgbClr val="403C4E"/>
                </a:solidFill>
                <a:latin typeface="Merriweather" pitchFamily="34" charset="0"/>
                <a:ea typeface="Merriweather" pitchFamily="34" charset="-122"/>
                <a:cs typeface="Merriweather" pitchFamily="34" charset="-120"/>
              </a:rPr>
              <a:t>Data Partitioning</a:t>
            </a:r>
            <a:endParaRPr lang="en-US" sz="1531" dirty="0"/>
          </a:p>
        </p:txBody>
      </p:sp>
      <p:sp>
        <p:nvSpPr>
          <p:cNvPr id="7" name="Text 3"/>
          <p:cNvSpPr/>
          <p:nvPr/>
        </p:nvSpPr>
        <p:spPr>
          <a:xfrm>
            <a:off x="3776662" y="3145274"/>
            <a:ext cx="1536025" cy="3979545"/>
          </a:xfrm>
          <a:prstGeom prst="rect">
            <a:avLst/>
          </a:prstGeom>
          <a:noFill/>
          <a:ln/>
        </p:spPr>
        <p:txBody>
          <a:bodyPr wrap="square" rtlCol="0" anchor="t"/>
          <a:lstStyle/>
          <a:p>
            <a:pPr marL="0" indent="0" algn="l">
              <a:lnSpc>
                <a:spcPts val="1960"/>
              </a:lnSpc>
              <a:buNone/>
            </a:pPr>
            <a:r>
              <a:rPr lang="en-US" sz="1225" dirty="0">
                <a:solidFill>
                  <a:srgbClr val="403C4E"/>
                </a:solidFill>
                <a:latin typeface="Open Sans" pitchFamily="34" charset="0"/>
                <a:ea typeface="Open Sans" pitchFamily="34" charset="-122"/>
                <a:cs typeface="Open Sans" pitchFamily="34" charset="-120"/>
              </a:rPr>
              <a:t>Before we dive into model building, we must carefully split our dataset into training and testing subsets. This crucial step ensures that our models are evaluated on unseen data, providing an unbiased assessment of their predictive performance and generalization capabilities.</a:t>
            </a:r>
            <a:endParaRPr lang="en-US" sz="1225" dirty="0"/>
          </a:p>
        </p:txBody>
      </p:sp>
      <p:pic>
        <p:nvPicPr>
          <p:cNvPr id="8" name="Image 2" descr="preencoded.png"/>
          <p:cNvPicPr>
            <a:picLocks noChangeAspect="1"/>
          </p:cNvPicPr>
          <p:nvPr/>
        </p:nvPicPr>
        <p:blipFill>
          <a:blip r:embed="rId5"/>
          <a:stretch>
            <a:fillRect/>
          </a:stretch>
        </p:blipFill>
        <p:spPr>
          <a:xfrm>
            <a:off x="5468183" y="1710690"/>
            <a:ext cx="1847017" cy="622102"/>
          </a:xfrm>
          <a:prstGeom prst="rect">
            <a:avLst/>
          </a:prstGeom>
        </p:spPr>
      </p:pic>
      <p:sp>
        <p:nvSpPr>
          <p:cNvPr id="9" name="Text 4"/>
          <p:cNvSpPr/>
          <p:nvPr/>
        </p:nvSpPr>
        <p:spPr>
          <a:xfrm>
            <a:off x="5623679" y="2566035"/>
            <a:ext cx="1536025" cy="486013"/>
          </a:xfrm>
          <a:prstGeom prst="rect">
            <a:avLst/>
          </a:prstGeom>
          <a:noFill/>
          <a:ln/>
        </p:spPr>
        <p:txBody>
          <a:bodyPr wrap="square" rtlCol="0" anchor="t"/>
          <a:lstStyle/>
          <a:p>
            <a:pPr marL="0" indent="0" algn="l">
              <a:lnSpc>
                <a:spcPts val="1914"/>
              </a:lnSpc>
              <a:buNone/>
            </a:pPr>
            <a:r>
              <a:rPr lang="en-US" sz="1531" b="1" dirty="0">
                <a:solidFill>
                  <a:srgbClr val="403C4E"/>
                </a:solidFill>
                <a:latin typeface="Merriweather" pitchFamily="34" charset="0"/>
                <a:ea typeface="Merriweather" pitchFamily="34" charset="-122"/>
                <a:cs typeface="Merriweather" pitchFamily="34" charset="-120"/>
              </a:rPr>
              <a:t>Linear Regression</a:t>
            </a:r>
            <a:endParaRPr lang="en-US" sz="1531" dirty="0"/>
          </a:p>
        </p:txBody>
      </p:sp>
      <p:sp>
        <p:nvSpPr>
          <p:cNvPr id="10" name="Text 5"/>
          <p:cNvSpPr/>
          <p:nvPr/>
        </p:nvSpPr>
        <p:spPr>
          <a:xfrm>
            <a:off x="5623679" y="3145274"/>
            <a:ext cx="1536025" cy="3730823"/>
          </a:xfrm>
          <a:prstGeom prst="rect">
            <a:avLst/>
          </a:prstGeom>
          <a:noFill/>
          <a:ln/>
        </p:spPr>
        <p:txBody>
          <a:bodyPr wrap="square" rtlCol="0" anchor="t"/>
          <a:lstStyle/>
          <a:p>
            <a:pPr marL="0" indent="0" algn="l">
              <a:lnSpc>
                <a:spcPts val="1960"/>
              </a:lnSpc>
              <a:buNone/>
            </a:pPr>
            <a:r>
              <a:rPr lang="en-US" sz="1225" dirty="0">
                <a:solidFill>
                  <a:srgbClr val="403C4E"/>
                </a:solidFill>
                <a:latin typeface="Open Sans" pitchFamily="34" charset="0"/>
                <a:ea typeface="Open Sans" pitchFamily="34" charset="-122"/>
                <a:cs typeface="Open Sans" pitchFamily="34" charset="-120"/>
              </a:rPr>
              <a:t>As a baseline approach, we will explore the application of linear regression models. These models can provide valuable insights into the linear relationships between features and pricing, serving as a foundation for more complex modeling techniques.</a:t>
            </a:r>
            <a:endParaRPr lang="en-US" sz="1225" dirty="0"/>
          </a:p>
        </p:txBody>
      </p:sp>
      <p:pic>
        <p:nvPicPr>
          <p:cNvPr id="11" name="Image 3" descr="preencoded.png"/>
          <p:cNvPicPr>
            <a:picLocks noChangeAspect="1"/>
          </p:cNvPicPr>
          <p:nvPr/>
        </p:nvPicPr>
        <p:blipFill>
          <a:blip r:embed="rId6"/>
          <a:stretch>
            <a:fillRect/>
          </a:stretch>
        </p:blipFill>
        <p:spPr>
          <a:xfrm>
            <a:off x="7315200" y="1710690"/>
            <a:ext cx="1847017" cy="622102"/>
          </a:xfrm>
          <a:prstGeom prst="rect">
            <a:avLst/>
          </a:prstGeom>
        </p:spPr>
      </p:pic>
      <p:sp>
        <p:nvSpPr>
          <p:cNvPr id="12" name="Text 6"/>
          <p:cNvSpPr/>
          <p:nvPr/>
        </p:nvSpPr>
        <p:spPr>
          <a:xfrm>
            <a:off x="7470696" y="2566035"/>
            <a:ext cx="1536025" cy="729020"/>
          </a:xfrm>
          <a:prstGeom prst="rect">
            <a:avLst/>
          </a:prstGeom>
          <a:noFill/>
          <a:ln/>
        </p:spPr>
        <p:txBody>
          <a:bodyPr wrap="square" rtlCol="0" anchor="t"/>
          <a:lstStyle/>
          <a:p>
            <a:pPr marL="0" indent="0" algn="l">
              <a:lnSpc>
                <a:spcPts val="1914"/>
              </a:lnSpc>
              <a:buNone/>
            </a:pPr>
            <a:r>
              <a:rPr lang="en-US" sz="1531" b="1" dirty="0" smtClean="0">
                <a:solidFill>
                  <a:srgbClr val="403C4E"/>
                </a:solidFill>
                <a:latin typeface="Merriweather" pitchFamily="34" charset="0"/>
                <a:ea typeface="Merriweather" pitchFamily="34" charset="-122"/>
              </a:rPr>
              <a:t>Random Forest</a:t>
            </a:r>
            <a:endParaRPr lang="en-US" sz="1531" dirty="0"/>
          </a:p>
        </p:txBody>
      </p:sp>
      <p:sp>
        <p:nvSpPr>
          <p:cNvPr id="13" name="Text 7"/>
          <p:cNvSpPr/>
          <p:nvPr/>
        </p:nvSpPr>
        <p:spPr>
          <a:xfrm>
            <a:off x="7470696" y="3388281"/>
            <a:ext cx="1536025" cy="4974431"/>
          </a:xfrm>
          <a:prstGeom prst="rect">
            <a:avLst/>
          </a:prstGeom>
          <a:noFill/>
          <a:ln/>
        </p:spPr>
        <p:txBody>
          <a:bodyPr wrap="square" rtlCol="0" anchor="t"/>
          <a:lstStyle/>
          <a:p>
            <a:pPr marL="0" indent="0" algn="l">
              <a:lnSpc>
                <a:spcPts val="1960"/>
              </a:lnSpc>
              <a:buNone/>
            </a:pPr>
            <a:r>
              <a:rPr lang="en-US" sz="1225" dirty="0">
                <a:solidFill>
                  <a:srgbClr val="403C4E"/>
                </a:solidFill>
                <a:latin typeface="Open Sans" pitchFamily="34" charset="0"/>
                <a:ea typeface="Open Sans" pitchFamily="34" charset="-122"/>
                <a:cs typeface="Open Sans" pitchFamily="34" charset="-120"/>
              </a:rPr>
              <a:t>To capture nonlinear patterns and interactions among features, we will investigate the use of </a:t>
            </a:r>
            <a:r>
              <a:rPr lang="en-US" sz="1225" dirty="0" smtClean="0">
                <a:solidFill>
                  <a:srgbClr val="403C4E"/>
                </a:solidFill>
                <a:latin typeface="Open Sans" pitchFamily="34" charset="0"/>
                <a:ea typeface="Open Sans" pitchFamily="34" charset="-122"/>
                <a:cs typeface="Open Sans" pitchFamily="34" charset="-120"/>
              </a:rPr>
              <a:t>decision tree-based </a:t>
            </a:r>
            <a:r>
              <a:rPr lang="en-US" sz="1225" dirty="0">
                <a:solidFill>
                  <a:srgbClr val="403C4E"/>
                </a:solidFill>
                <a:latin typeface="Open Sans" pitchFamily="34" charset="0"/>
                <a:ea typeface="Open Sans" pitchFamily="34" charset="-122"/>
                <a:cs typeface="Open Sans" pitchFamily="34" charset="-120"/>
              </a:rPr>
              <a:t>algorithms, such as random forests </a:t>
            </a:r>
            <a:r>
              <a:rPr lang="en-US" sz="1225" dirty="0">
                <a:solidFill>
                  <a:srgbClr val="403C4E"/>
                </a:solidFill>
                <a:latin typeface="Open Sans" pitchFamily="34" charset="0"/>
                <a:ea typeface="Open Sans" pitchFamily="34" charset="-122"/>
                <a:cs typeface="Open Sans" pitchFamily="34" charset="-120"/>
              </a:rPr>
              <a:t>.</a:t>
            </a:r>
            <a:r>
              <a:rPr lang="en-US" sz="1225" dirty="0" smtClean="0">
                <a:solidFill>
                  <a:srgbClr val="403C4E"/>
                </a:solidFill>
                <a:latin typeface="Open Sans" pitchFamily="34" charset="0"/>
                <a:ea typeface="Open Sans" pitchFamily="34" charset="-122"/>
                <a:cs typeface="Open Sans" pitchFamily="34" charset="-120"/>
              </a:rPr>
              <a:t> </a:t>
            </a:r>
            <a:r>
              <a:rPr lang="en-US" sz="1225" dirty="0">
                <a:solidFill>
                  <a:srgbClr val="403C4E"/>
                </a:solidFill>
                <a:latin typeface="Open Sans" pitchFamily="34" charset="0"/>
                <a:ea typeface="Open Sans" pitchFamily="34" charset="-122"/>
                <a:cs typeface="Open Sans" pitchFamily="34" charset="-120"/>
              </a:rPr>
              <a:t>These powerful ensemble techniques can effectively handle complex relationships and provide robust performance in pricing prediction tasks.</a:t>
            </a:r>
            <a:endParaRPr lang="en-US" sz="12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3172"/>
          </a:xfrm>
          <a:prstGeom prst="rect">
            <a:avLst/>
          </a:prstGeom>
          <a:solidFill>
            <a:srgbClr val="FFFFFF"/>
          </a:solidFill>
          <a:ln/>
        </p:spPr>
      </p:sp>
      <p:sp>
        <p:nvSpPr>
          <p:cNvPr id="4" name="Text 1"/>
          <p:cNvSpPr/>
          <p:nvPr/>
        </p:nvSpPr>
        <p:spPr>
          <a:xfrm>
            <a:off x="2435543" y="564952"/>
            <a:ext cx="9759196" cy="1283970"/>
          </a:xfrm>
          <a:prstGeom prst="rect">
            <a:avLst/>
          </a:prstGeom>
          <a:noFill/>
          <a:ln/>
        </p:spPr>
        <p:txBody>
          <a:bodyPr wrap="square" rtlCol="0" anchor="t"/>
          <a:lstStyle/>
          <a:p>
            <a:pPr marL="0" indent="0">
              <a:lnSpc>
                <a:spcPts val="5056"/>
              </a:lnSpc>
              <a:buNone/>
            </a:pPr>
            <a:r>
              <a:rPr lang="en-US" sz="4044" b="1" dirty="0">
                <a:solidFill>
                  <a:srgbClr val="403C4E"/>
                </a:solidFill>
                <a:latin typeface="Merriweather" pitchFamily="34" charset="0"/>
                <a:ea typeface="Merriweather" pitchFamily="34" charset="-122"/>
                <a:cs typeface="Merriweather" pitchFamily="34" charset="-120"/>
              </a:rPr>
              <a:t>Evaluating Performance: Metrics and Validation Strategies</a:t>
            </a:r>
            <a:endParaRPr lang="en-US" sz="4044" dirty="0"/>
          </a:p>
        </p:txBody>
      </p:sp>
      <p:sp>
        <p:nvSpPr>
          <p:cNvPr id="5" name="Text 2"/>
          <p:cNvSpPr/>
          <p:nvPr/>
        </p:nvSpPr>
        <p:spPr>
          <a:xfrm>
            <a:off x="2435543" y="2362438"/>
            <a:ext cx="2918460" cy="641985"/>
          </a:xfrm>
          <a:prstGeom prst="rect">
            <a:avLst/>
          </a:prstGeom>
          <a:noFill/>
          <a:ln/>
        </p:spPr>
        <p:txBody>
          <a:bodyPr wrap="square" rtlCol="0" anchor="t"/>
          <a:lstStyle/>
          <a:p>
            <a:pPr marL="0" indent="0">
              <a:lnSpc>
                <a:spcPts val="2528"/>
              </a:lnSpc>
              <a:buNone/>
            </a:pPr>
            <a:r>
              <a:rPr lang="en-US" sz="2022" b="1" dirty="0">
                <a:solidFill>
                  <a:srgbClr val="403C4E"/>
                </a:solidFill>
                <a:latin typeface="Merriweather" pitchFamily="34" charset="0"/>
                <a:ea typeface="Merriweather" pitchFamily="34" charset="-122"/>
                <a:cs typeface="Merriweather" pitchFamily="34" charset="-120"/>
              </a:rPr>
              <a:t>Mean Absolute Error (MAE)</a:t>
            </a:r>
            <a:endParaRPr lang="en-US" sz="2022" dirty="0"/>
          </a:p>
        </p:txBody>
      </p:sp>
      <p:sp>
        <p:nvSpPr>
          <p:cNvPr id="6" name="Text 3"/>
          <p:cNvSpPr/>
          <p:nvPr/>
        </p:nvSpPr>
        <p:spPr>
          <a:xfrm>
            <a:off x="2435543" y="3209806"/>
            <a:ext cx="2918460" cy="3616047"/>
          </a:xfrm>
          <a:prstGeom prst="rect">
            <a:avLst/>
          </a:prstGeom>
          <a:noFill/>
          <a:ln/>
        </p:spPr>
        <p:txBody>
          <a:bodyPr wrap="square" rtlCol="0" anchor="t"/>
          <a:lstStyle/>
          <a:p>
            <a:pPr marL="0" indent="0">
              <a:lnSpc>
                <a:spcPts val="2588"/>
              </a:lnSpc>
              <a:buNone/>
            </a:pPr>
            <a:r>
              <a:rPr lang="en-US" sz="1618" dirty="0">
                <a:solidFill>
                  <a:srgbClr val="403C4E"/>
                </a:solidFill>
                <a:latin typeface="Open Sans" pitchFamily="34" charset="0"/>
                <a:ea typeface="Open Sans" pitchFamily="34" charset="-122"/>
                <a:cs typeface="Open Sans" pitchFamily="34" charset="-120"/>
              </a:rPr>
              <a:t>The mean absolute error (MAE) is a widely used metric that measures the average magnitude of errors in a set of predictions. By calculating the MAE, we can quantify the accuracy of our models in predicting mobile phone prices, providing a tangible measure of their performance.</a:t>
            </a:r>
            <a:endParaRPr lang="en-US" sz="1618" dirty="0"/>
          </a:p>
        </p:txBody>
      </p:sp>
      <p:sp>
        <p:nvSpPr>
          <p:cNvPr id="7" name="Text 4"/>
          <p:cNvSpPr/>
          <p:nvPr/>
        </p:nvSpPr>
        <p:spPr>
          <a:xfrm>
            <a:off x="5862876" y="2362438"/>
            <a:ext cx="2918460" cy="641985"/>
          </a:xfrm>
          <a:prstGeom prst="rect">
            <a:avLst/>
          </a:prstGeom>
          <a:noFill/>
          <a:ln/>
        </p:spPr>
        <p:txBody>
          <a:bodyPr wrap="square" rtlCol="0" anchor="t"/>
          <a:lstStyle/>
          <a:p>
            <a:pPr marL="0" indent="0">
              <a:lnSpc>
                <a:spcPts val="2528"/>
              </a:lnSpc>
              <a:buNone/>
            </a:pPr>
            <a:r>
              <a:rPr lang="en-US" sz="2022" b="1" dirty="0">
                <a:solidFill>
                  <a:srgbClr val="403C4E"/>
                </a:solidFill>
                <a:latin typeface="Merriweather" pitchFamily="34" charset="0"/>
                <a:ea typeface="Merriweather" pitchFamily="34" charset="-122"/>
                <a:cs typeface="Merriweather" pitchFamily="34" charset="-120"/>
              </a:rPr>
              <a:t>Root Mean Squared Error (RMSE)</a:t>
            </a:r>
            <a:endParaRPr lang="en-US" sz="2022" dirty="0"/>
          </a:p>
        </p:txBody>
      </p:sp>
      <p:sp>
        <p:nvSpPr>
          <p:cNvPr id="8" name="Text 5"/>
          <p:cNvSpPr/>
          <p:nvPr/>
        </p:nvSpPr>
        <p:spPr>
          <a:xfrm>
            <a:off x="5862876" y="3209806"/>
            <a:ext cx="2918460" cy="3616047"/>
          </a:xfrm>
          <a:prstGeom prst="rect">
            <a:avLst/>
          </a:prstGeom>
          <a:noFill/>
          <a:ln/>
        </p:spPr>
        <p:txBody>
          <a:bodyPr wrap="square" rtlCol="0" anchor="t"/>
          <a:lstStyle/>
          <a:p>
            <a:pPr marL="0" indent="0">
              <a:lnSpc>
                <a:spcPts val="2588"/>
              </a:lnSpc>
              <a:buNone/>
            </a:pPr>
            <a:r>
              <a:rPr lang="en-US" sz="1618" dirty="0">
                <a:solidFill>
                  <a:srgbClr val="403C4E"/>
                </a:solidFill>
                <a:latin typeface="Open Sans" pitchFamily="34" charset="0"/>
                <a:ea typeface="Open Sans" pitchFamily="34" charset="-122"/>
                <a:cs typeface="Open Sans" pitchFamily="34" charset="-120"/>
              </a:rPr>
              <a:t>The root mean squared error (RMSE) is another popular metric that emphasizes larger errors more heavily than smaller ones. This metric is particularly useful in scenarios where large deviations from the true price are more costly or undesirable, making it a valuable tool in our evaluation process.</a:t>
            </a:r>
            <a:endParaRPr lang="en-US" sz="1618" dirty="0"/>
          </a:p>
        </p:txBody>
      </p:sp>
      <p:sp>
        <p:nvSpPr>
          <p:cNvPr id="9" name="Text 6"/>
          <p:cNvSpPr/>
          <p:nvPr/>
        </p:nvSpPr>
        <p:spPr>
          <a:xfrm>
            <a:off x="9290209" y="2362438"/>
            <a:ext cx="2918460" cy="641985"/>
          </a:xfrm>
          <a:prstGeom prst="rect">
            <a:avLst/>
          </a:prstGeom>
          <a:noFill/>
          <a:ln/>
        </p:spPr>
        <p:txBody>
          <a:bodyPr wrap="square" rtlCol="0" anchor="t"/>
          <a:lstStyle/>
          <a:p>
            <a:pPr marL="0" indent="0">
              <a:lnSpc>
                <a:spcPts val="2528"/>
              </a:lnSpc>
              <a:buNone/>
            </a:pPr>
            <a:r>
              <a:rPr lang="en-US" sz="2022" b="1" dirty="0">
                <a:solidFill>
                  <a:srgbClr val="403C4E"/>
                </a:solidFill>
                <a:latin typeface="Merriweather" pitchFamily="34" charset="0"/>
                <a:ea typeface="Merriweather" pitchFamily="34" charset="-122"/>
                <a:cs typeface="Merriweather" pitchFamily="34" charset="-120"/>
              </a:rPr>
              <a:t>Cross-Validation Strategies</a:t>
            </a:r>
            <a:endParaRPr lang="en-US" sz="2022" dirty="0"/>
          </a:p>
        </p:txBody>
      </p:sp>
      <p:sp>
        <p:nvSpPr>
          <p:cNvPr id="10" name="Text 7"/>
          <p:cNvSpPr/>
          <p:nvPr/>
        </p:nvSpPr>
        <p:spPr>
          <a:xfrm>
            <a:off x="9290209" y="3209806"/>
            <a:ext cx="2918460" cy="4273510"/>
          </a:xfrm>
          <a:prstGeom prst="rect">
            <a:avLst/>
          </a:prstGeom>
          <a:noFill/>
          <a:ln/>
        </p:spPr>
        <p:txBody>
          <a:bodyPr wrap="square" rtlCol="0" anchor="t"/>
          <a:lstStyle/>
          <a:p>
            <a:pPr marL="0" indent="0">
              <a:lnSpc>
                <a:spcPts val="2588"/>
              </a:lnSpc>
              <a:buNone/>
            </a:pPr>
            <a:r>
              <a:rPr lang="en-US" sz="1618" dirty="0">
                <a:solidFill>
                  <a:srgbClr val="403C4E"/>
                </a:solidFill>
                <a:latin typeface="Open Sans" pitchFamily="34" charset="0"/>
                <a:ea typeface="Open Sans" pitchFamily="34" charset="-122"/>
                <a:cs typeface="Open Sans" pitchFamily="34" charset="-120"/>
              </a:rPr>
              <a:t>To ensure the robustness and generalization capability of our models, we will employ cross-validation techniques. These strategies involve partitioning the data into multiple subsets and iteratively training and evaluating models on different combinations of subsets, providing a more reliable estimate of model performance.</a:t>
            </a:r>
            <a:endParaRPr lang="en-US" sz="1618"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10764441"/>
          </a:xfrm>
          <a:prstGeom prst="rect">
            <a:avLst/>
          </a:prstGeom>
          <a:solidFill>
            <a:srgbClr val="FFFFFF"/>
          </a:solidFill>
          <a:ln/>
        </p:spPr>
      </p:sp>
      <p:sp>
        <p:nvSpPr>
          <p:cNvPr id="4" name="Text 1"/>
          <p:cNvSpPr/>
          <p:nvPr/>
        </p:nvSpPr>
        <p:spPr>
          <a:xfrm>
            <a:off x="3621167" y="427673"/>
            <a:ext cx="7388066" cy="972026"/>
          </a:xfrm>
          <a:prstGeom prst="rect">
            <a:avLst/>
          </a:prstGeom>
          <a:noFill/>
          <a:ln/>
        </p:spPr>
        <p:txBody>
          <a:bodyPr wrap="square" rtlCol="0" anchor="t"/>
          <a:lstStyle/>
          <a:p>
            <a:pPr marL="0" indent="0">
              <a:lnSpc>
                <a:spcPts val="3827"/>
              </a:lnSpc>
              <a:buNone/>
            </a:pPr>
            <a:r>
              <a:rPr lang="en-US" sz="3062" b="1" dirty="0">
                <a:solidFill>
                  <a:srgbClr val="403C4E"/>
                </a:solidFill>
                <a:latin typeface="Merriweather" pitchFamily="34" charset="0"/>
                <a:ea typeface="Merriweather" pitchFamily="34" charset="-122"/>
                <a:cs typeface="Merriweather" pitchFamily="34" charset="-120"/>
              </a:rPr>
              <a:t>Uncovering Feature Importance: Interpreting Model Insights</a:t>
            </a:r>
            <a:endParaRPr lang="en-US" sz="3062" dirty="0"/>
          </a:p>
        </p:txBody>
      </p:sp>
      <p:pic>
        <p:nvPicPr>
          <p:cNvPr id="5" name="Image 1" descr="preencoded.png"/>
          <p:cNvPicPr>
            <a:picLocks noChangeAspect="1"/>
          </p:cNvPicPr>
          <p:nvPr/>
        </p:nvPicPr>
        <p:blipFill>
          <a:blip r:embed="rId4"/>
          <a:stretch>
            <a:fillRect/>
          </a:stretch>
        </p:blipFill>
        <p:spPr>
          <a:xfrm>
            <a:off x="3621167" y="1710690"/>
            <a:ext cx="310991" cy="310991"/>
          </a:xfrm>
          <a:prstGeom prst="rect">
            <a:avLst/>
          </a:prstGeom>
        </p:spPr>
      </p:pic>
      <p:sp>
        <p:nvSpPr>
          <p:cNvPr id="6" name="Text 2"/>
          <p:cNvSpPr/>
          <p:nvPr/>
        </p:nvSpPr>
        <p:spPr>
          <a:xfrm>
            <a:off x="3621167" y="2177177"/>
            <a:ext cx="1671995" cy="486013"/>
          </a:xfrm>
          <a:prstGeom prst="rect">
            <a:avLst/>
          </a:prstGeom>
          <a:noFill/>
          <a:ln/>
        </p:spPr>
        <p:txBody>
          <a:bodyPr wrap="square" rtlCol="0" anchor="t"/>
          <a:lstStyle/>
          <a:p>
            <a:pPr marL="0" indent="0" algn="l">
              <a:lnSpc>
                <a:spcPts val="1914"/>
              </a:lnSpc>
              <a:buNone/>
            </a:pPr>
            <a:r>
              <a:rPr lang="en-US" sz="1531" b="1" dirty="0">
                <a:solidFill>
                  <a:srgbClr val="403C4E"/>
                </a:solidFill>
                <a:latin typeface="Merriweather" pitchFamily="34" charset="0"/>
                <a:ea typeface="Merriweather" pitchFamily="34" charset="-122"/>
                <a:cs typeface="Merriweather" pitchFamily="34" charset="-120"/>
              </a:rPr>
              <a:t>Technical Specifications</a:t>
            </a:r>
            <a:endParaRPr lang="en-US" sz="1531" dirty="0"/>
          </a:p>
        </p:txBody>
      </p:sp>
      <p:pic>
        <p:nvPicPr>
          <p:cNvPr id="7" name="Image 2" descr="preencoded.png"/>
          <p:cNvPicPr>
            <a:picLocks noChangeAspect="1"/>
          </p:cNvPicPr>
          <p:nvPr/>
        </p:nvPicPr>
        <p:blipFill>
          <a:blip r:embed="rId5"/>
          <a:stretch>
            <a:fillRect/>
          </a:stretch>
        </p:blipFill>
        <p:spPr>
          <a:xfrm>
            <a:off x="3621167" y="2838093"/>
            <a:ext cx="1671995" cy="1486138"/>
          </a:xfrm>
          <a:prstGeom prst="rect">
            <a:avLst/>
          </a:prstGeom>
        </p:spPr>
      </p:pic>
      <p:sp>
        <p:nvSpPr>
          <p:cNvPr id="8" name="Text 3"/>
          <p:cNvSpPr/>
          <p:nvPr/>
        </p:nvSpPr>
        <p:spPr>
          <a:xfrm>
            <a:off x="3621167" y="4499134"/>
            <a:ext cx="1671995" cy="3482102"/>
          </a:xfrm>
          <a:prstGeom prst="rect">
            <a:avLst/>
          </a:prstGeom>
          <a:noFill/>
          <a:ln/>
        </p:spPr>
        <p:txBody>
          <a:bodyPr wrap="square" rtlCol="0" anchor="t"/>
          <a:lstStyle/>
          <a:p>
            <a:pPr marL="0" indent="0" algn="l">
              <a:lnSpc>
                <a:spcPts val="1960"/>
              </a:lnSpc>
              <a:buNone/>
            </a:pPr>
            <a:r>
              <a:rPr lang="en-US" sz="1225" dirty="0">
                <a:solidFill>
                  <a:srgbClr val="403C4E"/>
                </a:solidFill>
                <a:latin typeface="Open Sans" pitchFamily="34" charset="0"/>
                <a:ea typeface="Open Sans" pitchFamily="34" charset="-122"/>
                <a:cs typeface="Open Sans" pitchFamily="34" charset="-120"/>
              </a:rPr>
              <a:t>Technical specifications like memory capacity, RAM, battery life, and camera resolutions are often key determinants of mobile phone pricing. By analyzing feature importance scores, we can quantify the relative impact of these specifications on the predicted prices.</a:t>
            </a:r>
            <a:endParaRPr lang="en-US" sz="1225" dirty="0"/>
          </a:p>
        </p:txBody>
      </p:sp>
      <p:pic>
        <p:nvPicPr>
          <p:cNvPr id="9" name="Image 3" descr="preencoded.png"/>
          <p:cNvPicPr>
            <a:picLocks noChangeAspect="1"/>
          </p:cNvPicPr>
          <p:nvPr/>
        </p:nvPicPr>
        <p:blipFill>
          <a:blip r:embed="rId4"/>
          <a:stretch>
            <a:fillRect/>
          </a:stretch>
        </p:blipFill>
        <p:spPr>
          <a:xfrm>
            <a:off x="5526405" y="1710690"/>
            <a:ext cx="310991" cy="310991"/>
          </a:xfrm>
          <a:prstGeom prst="rect">
            <a:avLst/>
          </a:prstGeom>
        </p:spPr>
      </p:pic>
      <p:sp>
        <p:nvSpPr>
          <p:cNvPr id="10" name="Text 4"/>
          <p:cNvSpPr/>
          <p:nvPr/>
        </p:nvSpPr>
        <p:spPr>
          <a:xfrm>
            <a:off x="5526405" y="2177177"/>
            <a:ext cx="1672114" cy="486013"/>
          </a:xfrm>
          <a:prstGeom prst="rect">
            <a:avLst/>
          </a:prstGeom>
          <a:noFill/>
          <a:ln/>
        </p:spPr>
        <p:txBody>
          <a:bodyPr wrap="square" rtlCol="0" anchor="t"/>
          <a:lstStyle/>
          <a:p>
            <a:pPr marL="0" indent="0" algn="l">
              <a:lnSpc>
                <a:spcPts val="1914"/>
              </a:lnSpc>
              <a:buNone/>
            </a:pPr>
            <a:r>
              <a:rPr lang="en-US" sz="1531" b="1" dirty="0">
                <a:solidFill>
                  <a:srgbClr val="403C4E"/>
                </a:solidFill>
                <a:latin typeface="Merriweather" pitchFamily="34" charset="0"/>
                <a:ea typeface="Merriweather" pitchFamily="34" charset="-122"/>
                <a:cs typeface="Merriweather" pitchFamily="34" charset="-120"/>
              </a:rPr>
              <a:t>Brand and Reputation</a:t>
            </a:r>
            <a:endParaRPr lang="en-US" sz="1531" dirty="0"/>
          </a:p>
        </p:txBody>
      </p:sp>
      <p:pic>
        <p:nvPicPr>
          <p:cNvPr id="11" name="Image 4" descr="preencoded.png"/>
          <p:cNvPicPr>
            <a:picLocks noChangeAspect="1"/>
          </p:cNvPicPr>
          <p:nvPr/>
        </p:nvPicPr>
        <p:blipFill>
          <a:blip r:embed="rId6"/>
          <a:stretch>
            <a:fillRect/>
          </a:stretch>
        </p:blipFill>
        <p:spPr>
          <a:xfrm>
            <a:off x="5526405" y="2838093"/>
            <a:ext cx="1672114" cy="1672114"/>
          </a:xfrm>
          <a:prstGeom prst="rect">
            <a:avLst/>
          </a:prstGeom>
        </p:spPr>
      </p:pic>
      <p:sp>
        <p:nvSpPr>
          <p:cNvPr id="12" name="Text 5"/>
          <p:cNvSpPr/>
          <p:nvPr/>
        </p:nvSpPr>
        <p:spPr>
          <a:xfrm>
            <a:off x="5526405" y="4685109"/>
            <a:ext cx="1672114" cy="3482102"/>
          </a:xfrm>
          <a:prstGeom prst="rect">
            <a:avLst/>
          </a:prstGeom>
          <a:noFill/>
          <a:ln/>
        </p:spPr>
        <p:txBody>
          <a:bodyPr wrap="square" rtlCol="0" anchor="t"/>
          <a:lstStyle/>
          <a:p>
            <a:pPr marL="0" indent="0" algn="l">
              <a:lnSpc>
                <a:spcPts val="1960"/>
              </a:lnSpc>
              <a:buNone/>
            </a:pPr>
            <a:r>
              <a:rPr lang="en-US" sz="1225" dirty="0">
                <a:solidFill>
                  <a:srgbClr val="403C4E"/>
                </a:solidFill>
                <a:latin typeface="Open Sans" pitchFamily="34" charset="0"/>
                <a:ea typeface="Open Sans" pitchFamily="34" charset="-122"/>
                <a:cs typeface="Open Sans" pitchFamily="34" charset="-120"/>
              </a:rPr>
              <a:t>Brand recognition and reputation can significantly influence consumer perceptions and willingness to pay a premium price. Our analysis will shed light on the relative importance of brand equity in the pricing equation, guiding strategic decision-making for manufacturers.</a:t>
            </a:r>
            <a:endParaRPr lang="en-US" sz="1225" dirty="0"/>
          </a:p>
        </p:txBody>
      </p:sp>
      <p:pic>
        <p:nvPicPr>
          <p:cNvPr id="13" name="Image 5" descr="preencoded.png"/>
          <p:cNvPicPr>
            <a:picLocks noChangeAspect="1"/>
          </p:cNvPicPr>
          <p:nvPr/>
        </p:nvPicPr>
        <p:blipFill>
          <a:blip r:embed="rId4"/>
          <a:stretch>
            <a:fillRect/>
          </a:stretch>
        </p:blipFill>
        <p:spPr>
          <a:xfrm>
            <a:off x="7431762" y="1710690"/>
            <a:ext cx="310991" cy="310991"/>
          </a:xfrm>
          <a:prstGeom prst="rect">
            <a:avLst/>
          </a:prstGeom>
        </p:spPr>
      </p:pic>
      <p:sp>
        <p:nvSpPr>
          <p:cNvPr id="14" name="Text 6"/>
          <p:cNvSpPr/>
          <p:nvPr/>
        </p:nvSpPr>
        <p:spPr>
          <a:xfrm>
            <a:off x="7431762" y="2177177"/>
            <a:ext cx="1672114" cy="486013"/>
          </a:xfrm>
          <a:prstGeom prst="rect">
            <a:avLst/>
          </a:prstGeom>
          <a:noFill/>
          <a:ln/>
        </p:spPr>
        <p:txBody>
          <a:bodyPr wrap="square" rtlCol="0" anchor="t"/>
          <a:lstStyle/>
          <a:p>
            <a:pPr marL="0" indent="0" algn="l">
              <a:lnSpc>
                <a:spcPts val="1914"/>
              </a:lnSpc>
              <a:buNone/>
            </a:pPr>
            <a:r>
              <a:rPr lang="en-US" sz="1531" b="1" dirty="0">
                <a:solidFill>
                  <a:srgbClr val="403C4E"/>
                </a:solidFill>
                <a:latin typeface="Merriweather" pitchFamily="34" charset="0"/>
                <a:ea typeface="Merriweather" pitchFamily="34" charset="-122"/>
                <a:cs typeface="Merriweather" pitchFamily="34" charset="-120"/>
              </a:rPr>
              <a:t>Design and Aesthetics</a:t>
            </a:r>
            <a:endParaRPr lang="en-US" sz="1531" dirty="0"/>
          </a:p>
        </p:txBody>
      </p:sp>
      <p:pic>
        <p:nvPicPr>
          <p:cNvPr id="15" name="Image 6" descr="preencoded.png"/>
          <p:cNvPicPr>
            <a:picLocks noChangeAspect="1"/>
          </p:cNvPicPr>
          <p:nvPr/>
        </p:nvPicPr>
        <p:blipFill>
          <a:blip r:embed="rId7"/>
          <a:stretch>
            <a:fillRect/>
          </a:stretch>
        </p:blipFill>
        <p:spPr>
          <a:xfrm>
            <a:off x="7431762" y="2838093"/>
            <a:ext cx="1672114" cy="3344228"/>
          </a:xfrm>
          <a:prstGeom prst="rect">
            <a:avLst/>
          </a:prstGeom>
        </p:spPr>
      </p:pic>
      <p:sp>
        <p:nvSpPr>
          <p:cNvPr id="16" name="Text 7"/>
          <p:cNvSpPr/>
          <p:nvPr/>
        </p:nvSpPr>
        <p:spPr>
          <a:xfrm>
            <a:off x="7431762" y="6357223"/>
            <a:ext cx="1672114" cy="3979545"/>
          </a:xfrm>
          <a:prstGeom prst="rect">
            <a:avLst/>
          </a:prstGeom>
          <a:noFill/>
          <a:ln/>
        </p:spPr>
        <p:txBody>
          <a:bodyPr wrap="square" rtlCol="0" anchor="t"/>
          <a:lstStyle/>
          <a:p>
            <a:pPr marL="0" indent="0" algn="l">
              <a:lnSpc>
                <a:spcPts val="1960"/>
              </a:lnSpc>
              <a:buNone/>
            </a:pPr>
            <a:r>
              <a:rPr lang="en-US" sz="1225" dirty="0">
                <a:solidFill>
                  <a:srgbClr val="403C4E"/>
                </a:solidFill>
                <a:latin typeface="Open Sans" pitchFamily="34" charset="0"/>
                <a:ea typeface="Open Sans" pitchFamily="34" charset="-122"/>
                <a:cs typeface="Open Sans" pitchFamily="34" charset="-120"/>
              </a:rPr>
              <a:t>In the highly competitive mobile phone market, design and aesthetics play a crucial role in capturing consumer attention and shaping purchasing decisions. By examining the importance of features like color, dimensions, and other visual attributes, we can gain insights into the influence of aesthetics on pricing strategies.</a:t>
            </a:r>
            <a:endParaRPr lang="en-US" sz="1225" dirty="0"/>
          </a:p>
        </p:txBody>
      </p:sp>
      <p:pic>
        <p:nvPicPr>
          <p:cNvPr id="17" name="Image 7" descr="preencoded.png"/>
          <p:cNvPicPr>
            <a:picLocks noChangeAspect="1"/>
          </p:cNvPicPr>
          <p:nvPr/>
        </p:nvPicPr>
        <p:blipFill>
          <a:blip r:embed="rId4"/>
          <a:stretch>
            <a:fillRect/>
          </a:stretch>
        </p:blipFill>
        <p:spPr>
          <a:xfrm>
            <a:off x="9337119" y="1710690"/>
            <a:ext cx="310991" cy="310991"/>
          </a:xfrm>
          <a:prstGeom prst="rect">
            <a:avLst/>
          </a:prstGeom>
        </p:spPr>
      </p:pic>
      <p:sp>
        <p:nvSpPr>
          <p:cNvPr id="18" name="Text 8"/>
          <p:cNvSpPr/>
          <p:nvPr/>
        </p:nvSpPr>
        <p:spPr>
          <a:xfrm>
            <a:off x="9337119" y="2177177"/>
            <a:ext cx="1672114" cy="486013"/>
          </a:xfrm>
          <a:prstGeom prst="rect">
            <a:avLst/>
          </a:prstGeom>
          <a:noFill/>
          <a:ln/>
        </p:spPr>
        <p:txBody>
          <a:bodyPr wrap="square" rtlCol="0" anchor="t"/>
          <a:lstStyle/>
          <a:p>
            <a:pPr marL="0" indent="0" algn="l">
              <a:lnSpc>
                <a:spcPts val="1914"/>
              </a:lnSpc>
              <a:buNone/>
            </a:pPr>
            <a:r>
              <a:rPr lang="en-US" sz="1531" b="1" dirty="0">
                <a:solidFill>
                  <a:srgbClr val="403C4E"/>
                </a:solidFill>
                <a:latin typeface="Merriweather" pitchFamily="34" charset="0"/>
                <a:ea typeface="Merriweather" pitchFamily="34" charset="-122"/>
                <a:cs typeface="Merriweather" pitchFamily="34" charset="-120"/>
              </a:rPr>
              <a:t>Emerging Technologies</a:t>
            </a:r>
            <a:endParaRPr lang="en-US" sz="1531" dirty="0"/>
          </a:p>
        </p:txBody>
      </p:sp>
      <p:pic>
        <p:nvPicPr>
          <p:cNvPr id="19" name="Image 8" descr="preencoded.png"/>
          <p:cNvPicPr>
            <a:picLocks noChangeAspect="1"/>
          </p:cNvPicPr>
          <p:nvPr/>
        </p:nvPicPr>
        <p:blipFill>
          <a:blip r:embed="rId8"/>
          <a:stretch>
            <a:fillRect/>
          </a:stretch>
        </p:blipFill>
        <p:spPr>
          <a:xfrm>
            <a:off x="9337119" y="2838093"/>
            <a:ext cx="1672114" cy="1672114"/>
          </a:xfrm>
          <a:prstGeom prst="rect">
            <a:avLst/>
          </a:prstGeom>
        </p:spPr>
      </p:pic>
      <p:sp>
        <p:nvSpPr>
          <p:cNvPr id="20" name="Text 9"/>
          <p:cNvSpPr/>
          <p:nvPr/>
        </p:nvSpPr>
        <p:spPr>
          <a:xfrm>
            <a:off x="9337119" y="4685109"/>
            <a:ext cx="1672114" cy="3482102"/>
          </a:xfrm>
          <a:prstGeom prst="rect">
            <a:avLst/>
          </a:prstGeom>
          <a:noFill/>
          <a:ln/>
        </p:spPr>
        <p:txBody>
          <a:bodyPr wrap="square" rtlCol="0" anchor="t"/>
          <a:lstStyle/>
          <a:p>
            <a:pPr marL="0" indent="0" algn="l">
              <a:lnSpc>
                <a:spcPts val="1960"/>
              </a:lnSpc>
              <a:buNone/>
            </a:pPr>
            <a:r>
              <a:rPr lang="en-US" sz="1225" dirty="0">
                <a:solidFill>
                  <a:srgbClr val="403C4E"/>
                </a:solidFill>
                <a:latin typeface="Open Sans" pitchFamily="34" charset="0"/>
                <a:ea typeface="Open Sans" pitchFamily="34" charset="-122"/>
                <a:cs typeface="Open Sans" pitchFamily="34" charset="-120"/>
              </a:rPr>
              <a:t>As new technologies emerge, such as 5G connectivity, advanced AI capabilities, or cutting-edge camera systems, their impact on pricing will be of interest. Our analysis can shed light on how the market values these innovations and how they contribute to the overall price of mobile phones.</a:t>
            </a:r>
            <a:endParaRPr lang="en-US" sz="122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344495"/>
          </a:xfrm>
          <a:prstGeom prst="rect">
            <a:avLst/>
          </a:prstGeom>
          <a:solidFill>
            <a:srgbClr val="FFFFFF"/>
          </a:solidFill>
          <a:ln/>
        </p:spPr>
      </p:sp>
      <p:sp>
        <p:nvSpPr>
          <p:cNvPr id="4" name="Text 1"/>
          <p:cNvSpPr/>
          <p:nvPr/>
        </p:nvSpPr>
        <p:spPr>
          <a:xfrm>
            <a:off x="3621167" y="427673"/>
            <a:ext cx="7388066" cy="972026"/>
          </a:xfrm>
          <a:prstGeom prst="rect">
            <a:avLst/>
          </a:prstGeom>
          <a:noFill/>
          <a:ln/>
        </p:spPr>
        <p:txBody>
          <a:bodyPr wrap="square" rtlCol="0" anchor="t"/>
          <a:lstStyle/>
          <a:p>
            <a:pPr marL="0" indent="0">
              <a:lnSpc>
                <a:spcPts val="3827"/>
              </a:lnSpc>
              <a:buNone/>
            </a:pPr>
            <a:r>
              <a:rPr lang="en-US" sz="3062" b="1" dirty="0">
                <a:solidFill>
                  <a:srgbClr val="403C4E"/>
                </a:solidFill>
                <a:latin typeface="Merriweather" pitchFamily="34" charset="0"/>
                <a:ea typeface="Merriweather" pitchFamily="34" charset="-122"/>
                <a:cs typeface="Merriweather" pitchFamily="34" charset="-120"/>
              </a:rPr>
              <a:t>Visualizing Insights: Communicating Findings Effectively</a:t>
            </a:r>
            <a:endParaRPr lang="en-US" sz="3062" dirty="0"/>
          </a:p>
        </p:txBody>
      </p:sp>
      <p:sp>
        <p:nvSpPr>
          <p:cNvPr id="5" name="Shape 2"/>
          <p:cNvSpPr/>
          <p:nvPr/>
        </p:nvSpPr>
        <p:spPr>
          <a:xfrm>
            <a:off x="3621167" y="1710690"/>
            <a:ext cx="3616285" cy="3149679"/>
          </a:xfrm>
          <a:prstGeom prst="roundRect">
            <a:avLst>
              <a:gd name="adj" fmla="val 2222"/>
            </a:avLst>
          </a:prstGeom>
          <a:solidFill>
            <a:srgbClr val="FFD8CC"/>
          </a:solidFill>
          <a:ln w="7620">
            <a:solidFill>
              <a:srgbClr val="E5BEB2"/>
            </a:solidFill>
            <a:prstDash val="solid"/>
          </a:ln>
        </p:spPr>
      </p:sp>
      <p:sp>
        <p:nvSpPr>
          <p:cNvPr id="6" name="Text 3"/>
          <p:cNvSpPr/>
          <p:nvPr/>
        </p:nvSpPr>
        <p:spPr>
          <a:xfrm>
            <a:off x="3784283" y="1873806"/>
            <a:ext cx="2266474" cy="243007"/>
          </a:xfrm>
          <a:prstGeom prst="rect">
            <a:avLst/>
          </a:prstGeom>
          <a:noFill/>
          <a:ln/>
        </p:spPr>
        <p:txBody>
          <a:bodyPr wrap="none" rtlCol="0" anchor="t"/>
          <a:lstStyle/>
          <a:p>
            <a:pPr marL="0" indent="0">
              <a:lnSpc>
                <a:spcPts val="1914"/>
              </a:lnSpc>
              <a:buNone/>
            </a:pPr>
            <a:r>
              <a:rPr lang="en-US" sz="1531" b="1" dirty="0">
                <a:solidFill>
                  <a:srgbClr val="403C4E"/>
                </a:solidFill>
                <a:latin typeface="Merriweather" pitchFamily="34" charset="0"/>
                <a:ea typeface="Merriweather" pitchFamily="34" charset="-122"/>
                <a:cs typeface="Merriweather" pitchFamily="34" charset="-120"/>
              </a:rPr>
              <a:t>Interactive Dashboards</a:t>
            </a:r>
            <a:endParaRPr lang="en-US" sz="1531" dirty="0"/>
          </a:p>
        </p:txBody>
      </p:sp>
      <p:sp>
        <p:nvSpPr>
          <p:cNvPr id="7" name="Text 4"/>
          <p:cNvSpPr/>
          <p:nvPr/>
        </p:nvSpPr>
        <p:spPr>
          <a:xfrm>
            <a:off x="3784283" y="2210038"/>
            <a:ext cx="3290054" cy="2487216"/>
          </a:xfrm>
          <a:prstGeom prst="rect">
            <a:avLst/>
          </a:prstGeom>
          <a:noFill/>
          <a:ln/>
        </p:spPr>
        <p:txBody>
          <a:bodyPr wrap="square" rtlCol="0" anchor="t"/>
          <a:lstStyle/>
          <a:p>
            <a:pPr marL="0" indent="0">
              <a:lnSpc>
                <a:spcPts val="1960"/>
              </a:lnSpc>
              <a:buNone/>
            </a:pPr>
            <a:r>
              <a:rPr lang="en-US" sz="1225" dirty="0">
                <a:solidFill>
                  <a:srgbClr val="403C4E"/>
                </a:solidFill>
                <a:latin typeface="Open Sans" pitchFamily="34" charset="0"/>
                <a:ea typeface="Open Sans" pitchFamily="34" charset="-122"/>
                <a:cs typeface="Open Sans" pitchFamily="34" charset="-120"/>
              </a:rPr>
              <a:t>To effectively communicate our findings and insights, we will create interactive dashboards that allow stakeholders to explore the data and visualize the relationships between features and pricing. These dashboards will incorporate various visualization techniques, such as scatter plots, bar charts, and heatmaps, providing a comprehensive and intuitive understanding of the pricing landscape.</a:t>
            </a:r>
            <a:endParaRPr lang="en-US" sz="1225" dirty="0"/>
          </a:p>
        </p:txBody>
      </p:sp>
      <p:sp>
        <p:nvSpPr>
          <p:cNvPr id="8" name="Shape 5"/>
          <p:cNvSpPr/>
          <p:nvPr/>
        </p:nvSpPr>
        <p:spPr>
          <a:xfrm>
            <a:off x="7392948" y="1710690"/>
            <a:ext cx="3616285" cy="3149679"/>
          </a:xfrm>
          <a:prstGeom prst="roundRect">
            <a:avLst>
              <a:gd name="adj" fmla="val 2222"/>
            </a:avLst>
          </a:prstGeom>
          <a:solidFill>
            <a:srgbClr val="FFD8CC"/>
          </a:solidFill>
          <a:ln w="7620">
            <a:solidFill>
              <a:srgbClr val="E5BEB2"/>
            </a:solidFill>
            <a:prstDash val="solid"/>
          </a:ln>
        </p:spPr>
      </p:sp>
      <p:sp>
        <p:nvSpPr>
          <p:cNvPr id="9" name="Text 6"/>
          <p:cNvSpPr/>
          <p:nvPr/>
        </p:nvSpPr>
        <p:spPr>
          <a:xfrm>
            <a:off x="7556063" y="1873806"/>
            <a:ext cx="2267903" cy="243007"/>
          </a:xfrm>
          <a:prstGeom prst="rect">
            <a:avLst/>
          </a:prstGeom>
          <a:noFill/>
          <a:ln/>
        </p:spPr>
        <p:txBody>
          <a:bodyPr wrap="none" rtlCol="0" anchor="t"/>
          <a:lstStyle/>
          <a:p>
            <a:pPr marL="0" indent="0">
              <a:lnSpc>
                <a:spcPts val="1914"/>
              </a:lnSpc>
              <a:buNone/>
            </a:pPr>
            <a:r>
              <a:rPr lang="en-US" sz="1531" b="1" dirty="0">
                <a:solidFill>
                  <a:srgbClr val="403C4E"/>
                </a:solidFill>
                <a:latin typeface="Merriweather" pitchFamily="34" charset="0"/>
                <a:ea typeface="Merriweather" pitchFamily="34" charset="-122"/>
                <a:cs typeface="Merriweather" pitchFamily="34" charset="-120"/>
              </a:rPr>
              <a:t>Pricing Prediction Tool</a:t>
            </a:r>
            <a:endParaRPr lang="en-US" sz="1531" dirty="0"/>
          </a:p>
        </p:txBody>
      </p:sp>
      <p:sp>
        <p:nvSpPr>
          <p:cNvPr id="10" name="Text 7"/>
          <p:cNvSpPr/>
          <p:nvPr/>
        </p:nvSpPr>
        <p:spPr>
          <a:xfrm>
            <a:off x="7556063" y="2210038"/>
            <a:ext cx="3290054" cy="2487216"/>
          </a:xfrm>
          <a:prstGeom prst="rect">
            <a:avLst/>
          </a:prstGeom>
          <a:noFill/>
          <a:ln/>
        </p:spPr>
        <p:txBody>
          <a:bodyPr wrap="square" rtlCol="0" anchor="t"/>
          <a:lstStyle/>
          <a:p>
            <a:pPr marL="0" indent="0">
              <a:lnSpc>
                <a:spcPts val="1960"/>
              </a:lnSpc>
              <a:buNone/>
            </a:pPr>
            <a:r>
              <a:rPr lang="en-US" sz="1225" dirty="0">
                <a:solidFill>
                  <a:srgbClr val="403C4E"/>
                </a:solidFill>
                <a:latin typeface="Open Sans" pitchFamily="34" charset="0"/>
                <a:ea typeface="Open Sans" pitchFamily="34" charset="-122"/>
                <a:cs typeface="Open Sans" pitchFamily="34" charset="-120"/>
              </a:rPr>
              <a:t>Building upon our machine learning models, we will develop a user-friendly pricing prediction tool. This tool will enable users to input specific mobile phone specifications and receive accurate price estimates based on our trained models. This practical application will empower consumers, retailers, and manufacturers alike to make informed decisions and optimize their pricing strategies.</a:t>
            </a:r>
            <a:endParaRPr lang="en-US" sz="1225" dirty="0"/>
          </a:p>
        </p:txBody>
      </p:sp>
      <p:sp>
        <p:nvSpPr>
          <p:cNvPr id="11" name="Shape 8"/>
          <p:cNvSpPr/>
          <p:nvPr/>
        </p:nvSpPr>
        <p:spPr>
          <a:xfrm>
            <a:off x="3621167" y="5015865"/>
            <a:ext cx="3616285" cy="2900958"/>
          </a:xfrm>
          <a:prstGeom prst="roundRect">
            <a:avLst>
              <a:gd name="adj" fmla="val 2413"/>
            </a:avLst>
          </a:prstGeom>
          <a:solidFill>
            <a:srgbClr val="FFD8CC"/>
          </a:solidFill>
          <a:ln w="7620">
            <a:solidFill>
              <a:srgbClr val="E5BEB2"/>
            </a:solidFill>
            <a:prstDash val="solid"/>
          </a:ln>
        </p:spPr>
      </p:sp>
      <p:sp>
        <p:nvSpPr>
          <p:cNvPr id="12" name="Text 9"/>
          <p:cNvSpPr/>
          <p:nvPr/>
        </p:nvSpPr>
        <p:spPr>
          <a:xfrm>
            <a:off x="3784283" y="5178981"/>
            <a:ext cx="3263860" cy="243007"/>
          </a:xfrm>
          <a:prstGeom prst="rect">
            <a:avLst/>
          </a:prstGeom>
          <a:noFill/>
          <a:ln/>
        </p:spPr>
        <p:txBody>
          <a:bodyPr wrap="none" rtlCol="0" anchor="t"/>
          <a:lstStyle/>
          <a:p>
            <a:pPr marL="0" indent="0">
              <a:lnSpc>
                <a:spcPts val="1914"/>
              </a:lnSpc>
              <a:buNone/>
            </a:pPr>
            <a:r>
              <a:rPr lang="en-US" sz="1531" b="1" dirty="0">
                <a:solidFill>
                  <a:srgbClr val="403C4E"/>
                </a:solidFill>
                <a:latin typeface="Merriweather" pitchFamily="34" charset="0"/>
                <a:ea typeface="Merriweather" pitchFamily="34" charset="-122"/>
                <a:cs typeface="Merriweather" pitchFamily="34" charset="-120"/>
              </a:rPr>
              <a:t>Feature Importance Visualization</a:t>
            </a:r>
            <a:endParaRPr lang="en-US" sz="1531" dirty="0"/>
          </a:p>
        </p:txBody>
      </p:sp>
      <p:sp>
        <p:nvSpPr>
          <p:cNvPr id="13" name="Text 10"/>
          <p:cNvSpPr/>
          <p:nvPr/>
        </p:nvSpPr>
        <p:spPr>
          <a:xfrm>
            <a:off x="3784283" y="5515213"/>
            <a:ext cx="3290054" cy="2238494"/>
          </a:xfrm>
          <a:prstGeom prst="rect">
            <a:avLst/>
          </a:prstGeom>
          <a:noFill/>
          <a:ln/>
        </p:spPr>
        <p:txBody>
          <a:bodyPr wrap="square" rtlCol="0" anchor="t"/>
          <a:lstStyle/>
          <a:p>
            <a:pPr marL="0" indent="0">
              <a:lnSpc>
                <a:spcPts val="1960"/>
              </a:lnSpc>
              <a:buNone/>
            </a:pPr>
            <a:r>
              <a:rPr lang="en-US" sz="1225" dirty="0">
                <a:solidFill>
                  <a:srgbClr val="403C4E"/>
                </a:solidFill>
                <a:latin typeface="Open Sans" pitchFamily="34" charset="0"/>
                <a:ea typeface="Open Sans" pitchFamily="34" charset="-122"/>
                <a:cs typeface="Open Sans" pitchFamily="34" charset="-120"/>
              </a:rPr>
              <a:t>To highlight the key drivers of pricing, we will create visualizations that clearly depict the relative importance of various features. These visualizations, such as bar charts or treemaps, will provide stakeholders with a clear understanding of the most influential factors, enabling them to prioritize product development efforts and marketing strategies accordingly.</a:t>
            </a:r>
            <a:endParaRPr lang="en-US" sz="1225" dirty="0"/>
          </a:p>
        </p:txBody>
      </p:sp>
      <p:sp>
        <p:nvSpPr>
          <p:cNvPr id="14" name="Shape 11"/>
          <p:cNvSpPr/>
          <p:nvPr/>
        </p:nvSpPr>
        <p:spPr>
          <a:xfrm>
            <a:off x="7392948" y="5015865"/>
            <a:ext cx="3616285" cy="2900958"/>
          </a:xfrm>
          <a:prstGeom prst="roundRect">
            <a:avLst>
              <a:gd name="adj" fmla="val 2413"/>
            </a:avLst>
          </a:prstGeom>
          <a:solidFill>
            <a:srgbClr val="FFD8CC"/>
          </a:solidFill>
          <a:ln w="7620">
            <a:solidFill>
              <a:srgbClr val="E5BEB2"/>
            </a:solidFill>
            <a:prstDash val="solid"/>
          </a:ln>
        </p:spPr>
      </p:sp>
      <p:sp>
        <p:nvSpPr>
          <p:cNvPr id="15" name="Text 12"/>
          <p:cNvSpPr/>
          <p:nvPr/>
        </p:nvSpPr>
        <p:spPr>
          <a:xfrm>
            <a:off x="7556063" y="5178981"/>
            <a:ext cx="2614255" cy="243007"/>
          </a:xfrm>
          <a:prstGeom prst="rect">
            <a:avLst/>
          </a:prstGeom>
          <a:noFill/>
          <a:ln/>
        </p:spPr>
        <p:txBody>
          <a:bodyPr wrap="none" rtlCol="0" anchor="t"/>
          <a:lstStyle/>
          <a:p>
            <a:pPr marL="0" indent="0">
              <a:lnSpc>
                <a:spcPts val="1914"/>
              </a:lnSpc>
              <a:buNone/>
            </a:pPr>
            <a:r>
              <a:rPr lang="en-US" sz="1531" b="1" dirty="0">
                <a:solidFill>
                  <a:srgbClr val="403C4E"/>
                </a:solidFill>
                <a:latin typeface="Merriweather" pitchFamily="34" charset="0"/>
                <a:ea typeface="Merriweather" pitchFamily="34" charset="-122"/>
                <a:cs typeface="Merriweather" pitchFamily="34" charset="-120"/>
              </a:rPr>
              <a:t>Case Studies and Scenarios</a:t>
            </a:r>
            <a:endParaRPr lang="en-US" sz="1531" dirty="0"/>
          </a:p>
        </p:txBody>
      </p:sp>
      <p:sp>
        <p:nvSpPr>
          <p:cNvPr id="16" name="Text 13"/>
          <p:cNvSpPr/>
          <p:nvPr/>
        </p:nvSpPr>
        <p:spPr>
          <a:xfrm>
            <a:off x="7556063" y="5515213"/>
            <a:ext cx="3290054" cy="2238494"/>
          </a:xfrm>
          <a:prstGeom prst="rect">
            <a:avLst/>
          </a:prstGeom>
          <a:noFill/>
          <a:ln/>
        </p:spPr>
        <p:txBody>
          <a:bodyPr wrap="square" rtlCol="0" anchor="t"/>
          <a:lstStyle/>
          <a:p>
            <a:pPr marL="0" indent="0">
              <a:lnSpc>
                <a:spcPts val="1960"/>
              </a:lnSpc>
              <a:buNone/>
            </a:pPr>
            <a:r>
              <a:rPr lang="en-US" sz="1225" dirty="0">
                <a:solidFill>
                  <a:srgbClr val="403C4E"/>
                </a:solidFill>
                <a:latin typeface="Open Sans" pitchFamily="34" charset="0"/>
                <a:ea typeface="Open Sans" pitchFamily="34" charset="-122"/>
                <a:cs typeface="Open Sans" pitchFamily="34" charset="-120"/>
              </a:rPr>
              <a:t>To illustrate the real-world applications of our findings, we will present case studies and scenario analyses. These examples will showcase how our insights can be applied to address specific business challenges, such as optimizing pricing strategies for new product launches, targeting specific market segments, or evaluating the impact of emerging technologies on pricing.</a:t>
            </a:r>
            <a:endParaRPr lang="en-US" sz="12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10168176"/>
          </a:xfrm>
          <a:prstGeom prst="rect">
            <a:avLst/>
          </a:prstGeom>
          <a:solidFill>
            <a:srgbClr val="FFFFFF"/>
          </a:solidFill>
          <a:ln/>
        </p:spPr>
      </p:sp>
      <p:sp>
        <p:nvSpPr>
          <p:cNvPr id="4" name="Text 1"/>
          <p:cNvSpPr/>
          <p:nvPr/>
        </p:nvSpPr>
        <p:spPr>
          <a:xfrm>
            <a:off x="3621167" y="427673"/>
            <a:ext cx="7388066" cy="972026"/>
          </a:xfrm>
          <a:prstGeom prst="rect">
            <a:avLst/>
          </a:prstGeom>
          <a:noFill/>
          <a:ln/>
        </p:spPr>
        <p:txBody>
          <a:bodyPr wrap="square" rtlCol="0" anchor="t"/>
          <a:lstStyle/>
          <a:p>
            <a:pPr marL="0" indent="0">
              <a:lnSpc>
                <a:spcPts val="3827"/>
              </a:lnSpc>
              <a:buNone/>
            </a:pPr>
            <a:r>
              <a:rPr lang="en-US" sz="3062" b="1" dirty="0">
                <a:solidFill>
                  <a:srgbClr val="403C4E"/>
                </a:solidFill>
                <a:latin typeface="Merriweather" pitchFamily="34" charset="0"/>
                <a:ea typeface="Merriweather" pitchFamily="34" charset="-122"/>
                <a:cs typeface="Merriweather" pitchFamily="34" charset="-120"/>
              </a:rPr>
              <a:t>Future Outlook: Staying Ahead in the Mobile Phone Market</a:t>
            </a:r>
            <a:endParaRPr lang="en-US" sz="3062" dirty="0"/>
          </a:p>
        </p:txBody>
      </p:sp>
      <p:sp>
        <p:nvSpPr>
          <p:cNvPr id="5" name="Shape 2"/>
          <p:cNvSpPr/>
          <p:nvPr/>
        </p:nvSpPr>
        <p:spPr>
          <a:xfrm>
            <a:off x="3838932" y="1710690"/>
            <a:ext cx="31075" cy="8029813"/>
          </a:xfrm>
          <a:prstGeom prst="roundRect">
            <a:avLst>
              <a:gd name="adj" fmla="val 225238"/>
            </a:avLst>
          </a:prstGeom>
          <a:solidFill>
            <a:srgbClr val="E5BEB2"/>
          </a:solidFill>
          <a:ln/>
        </p:spPr>
      </p:sp>
      <p:sp>
        <p:nvSpPr>
          <p:cNvPr id="6" name="Shape 3"/>
          <p:cNvSpPr/>
          <p:nvPr/>
        </p:nvSpPr>
        <p:spPr>
          <a:xfrm>
            <a:off x="4029373" y="1991499"/>
            <a:ext cx="544354" cy="31075"/>
          </a:xfrm>
          <a:prstGeom prst="roundRect">
            <a:avLst>
              <a:gd name="adj" fmla="val 225238"/>
            </a:avLst>
          </a:prstGeom>
          <a:solidFill>
            <a:srgbClr val="E5BEB2"/>
          </a:solidFill>
          <a:ln/>
        </p:spPr>
      </p:sp>
      <p:sp>
        <p:nvSpPr>
          <p:cNvPr id="7" name="Shape 4"/>
          <p:cNvSpPr/>
          <p:nvPr/>
        </p:nvSpPr>
        <p:spPr>
          <a:xfrm>
            <a:off x="3679448" y="1832134"/>
            <a:ext cx="349925" cy="349925"/>
          </a:xfrm>
          <a:prstGeom prst="roundRect">
            <a:avLst>
              <a:gd name="adj" fmla="val 20002"/>
            </a:avLst>
          </a:prstGeom>
          <a:solidFill>
            <a:srgbClr val="FFD8CC"/>
          </a:solidFill>
          <a:ln w="7620">
            <a:solidFill>
              <a:srgbClr val="E5BEB2"/>
            </a:solidFill>
            <a:prstDash val="solid"/>
          </a:ln>
        </p:spPr>
      </p:sp>
      <p:sp>
        <p:nvSpPr>
          <p:cNvPr id="8" name="Text 5"/>
          <p:cNvSpPr/>
          <p:nvPr/>
        </p:nvSpPr>
        <p:spPr>
          <a:xfrm>
            <a:off x="3800892" y="1861185"/>
            <a:ext cx="106918" cy="291703"/>
          </a:xfrm>
          <a:prstGeom prst="rect">
            <a:avLst/>
          </a:prstGeom>
          <a:noFill/>
          <a:ln/>
        </p:spPr>
        <p:txBody>
          <a:bodyPr wrap="none" rtlCol="0" anchor="t"/>
          <a:lstStyle/>
          <a:p>
            <a:pPr marL="0" indent="0" algn="ctr">
              <a:lnSpc>
                <a:spcPts val="2296"/>
              </a:lnSpc>
              <a:buNone/>
            </a:pPr>
            <a:r>
              <a:rPr lang="en-US" sz="1837" b="1" dirty="0">
                <a:solidFill>
                  <a:srgbClr val="403C4E"/>
                </a:solidFill>
                <a:latin typeface="Merriweather" pitchFamily="34" charset="0"/>
                <a:ea typeface="Merriweather" pitchFamily="34" charset="-122"/>
                <a:cs typeface="Merriweather" pitchFamily="34" charset="-120"/>
              </a:rPr>
              <a:t>1</a:t>
            </a:r>
            <a:endParaRPr lang="en-US" sz="1837" dirty="0"/>
          </a:p>
        </p:txBody>
      </p:sp>
      <p:sp>
        <p:nvSpPr>
          <p:cNvPr id="9" name="Text 6"/>
          <p:cNvSpPr/>
          <p:nvPr/>
        </p:nvSpPr>
        <p:spPr>
          <a:xfrm>
            <a:off x="4709874" y="1866186"/>
            <a:ext cx="2805351" cy="243007"/>
          </a:xfrm>
          <a:prstGeom prst="rect">
            <a:avLst/>
          </a:prstGeom>
          <a:noFill/>
          <a:ln/>
        </p:spPr>
        <p:txBody>
          <a:bodyPr wrap="none" rtlCol="0" anchor="t"/>
          <a:lstStyle/>
          <a:p>
            <a:pPr marL="0" indent="0" algn="l">
              <a:lnSpc>
                <a:spcPts val="1914"/>
              </a:lnSpc>
              <a:buNone/>
            </a:pPr>
            <a:r>
              <a:rPr lang="en-US" sz="1531" b="1" dirty="0">
                <a:solidFill>
                  <a:srgbClr val="403C4E"/>
                </a:solidFill>
                <a:latin typeface="Merriweather" pitchFamily="34" charset="0"/>
                <a:ea typeface="Merriweather" pitchFamily="34" charset="-122"/>
                <a:cs typeface="Merriweather" pitchFamily="34" charset="-120"/>
              </a:rPr>
              <a:t>Continuous Data Monitoring</a:t>
            </a:r>
            <a:endParaRPr lang="en-US" sz="1531" dirty="0"/>
          </a:p>
        </p:txBody>
      </p:sp>
      <p:sp>
        <p:nvSpPr>
          <p:cNvPr id="10" name="Text 7"/>
          <p:cNvSpPr/>
          <p:nvPr/>
        </p:nvSpPr>
        <p:spPr>
          <a:xfrm>
            <a:off x="4709874" y="2202418"/>
            <a:ext cx="6299359" cy="1243608"/>
          </a:xfrm>
          <a:prstGeom prst="rect">
            <a:avLst/>
          </a:prstGeom>
          <a:noFill/>
          <a:ln/>
        </p:spPr>
        <p:txBody>
          <a:bodyPr wrap="square" rtlCol="0" anchor="t"/>
          <a:lstStyle/>
          <a:p>
            <a:pPr marL="0" indent="0" algn="l">
              <a:lnSpc>
                <a:spcPts val="1960"/>
              </a:lnSpc>
              <a:buNone/>
            </a:pPr>
            <a:r>
              <a:rPr lang="en-US" sz="1225" dirty="0">
                <a:solidFill>
                  <a:srgbClr val="403C4E"/>
                </a:solidFill>
                <a:latin typeface="Open Sans" pitchFamily="34" charset="0"/>
                <a:ea typeface="Open Sans" pitchFamily="34" charset="-122"/>
                <a:cs typeface="Open Sans" pitchFamily="34" charset="-120"/>
              </a:rPr>
              <a:t>The mobile phone market is highly dynamic, with new models, features, and technologies constantly emerging. To remain relevant and maintain the accuracy of our pricing models, we must establish a framework for continuous data monitoring. This involves regularly updating our datasets, tracking market trends, and incorporating new data sources as they become available.</a:t>
            </a:r>
            <a:endParaRPr lang="en-US" sz="1225" dirty="0"/>
          </a:p>
        </p:txBody>
      </p:sp>
      <p:sp>
        <p:nvSpPr>
          <p:cNvPr id="11" name="Shape 8"/>
          <p:cNvSpPr/>
          <p:nvPr/>
        </p:nvSpPr>
        <p:spPr>
          <a:xfrm>
            <a:off x="4029373" y="4037826"/>
            <a:ext cx="544354" cy="31075"/>
          </a:xfrm>
          <a:prstGeom prst="roundRect">
            <a:avLst>
              <a:gd name="adj" fmla="val 225238"/>
            </a:avLst>
          </a:prstGeom>
          <a:solidFill>
            <a:srgbClr val="E5BEB2"/>
          </a:solidFill>
          <a:ln/>
        </p:spPr>
      </p:sp>
      <p:sp>
        <p:nvSpPr>
          <p:cNvPr id="12" name="Shape 9"/>
          <p:cNvSpPr/>
          <p:nvPr/>
        </p:nvSpPr>
        <p:spPr>
          <a:xfrm>
            <a:off x="3679448" y="3878461"/>
            <a:ext cx="349925" cy="349925"/>
          </a:xfrm>
          <a:prstGeom prst="roundRect">
            <a:avLst>
              <a:gd name="adj" fmla="val 20002"/>
            </a:avLst>
          </a:prstGeom>
          <a:solidFill>
            <a:srgbClr val="FFD8CC"/>
          </a:solidFill>
          <a:ln w="7620">
            <a:solidFill>
              <a:srgbClr val="E5BEB2"/>
            </a:solidFill>
            <a:prstDash val="solid"/>
          </a:ln>
        </p:spPr>
      </p:sp>
      <p:sp>
        <p:nvSpPr>
          <p:cNvPr id="13" name="Text 10"/>
          <p:cNvSpPr/>
          <p:nvPr/>
        </p:nvSpPr>
        <p:spPr>
          <a:xfrm>
            <a:off x="3783747" y="3907512"/>
            <a:ext cx="141208" cy="291703"/>
          </a:xfrm>
          <a:prstGeom prst="rect">
            <a:avLst/>
          </a:prstGeom>
          <a:noFill/>
          <a:ln/>
        </p:spPr>
        <p:txBody>
          <a:bodyPr wrap="none" rtlCol="0" anchor="t"/>
          <a:lstStyle/>
          <a:p>
            <a:pPr marL="0" indent="0" algn="ctr">
              <a:lnSpc>
                <a:spcPts val="2296"/>
              </a:lnSpc>
              <a:buNone/>
            </a:pPr>
            <a:r>
              <a:rPr lang="en-US" sz="1837" b="1" dirty="0">
                <a:solidFill>
                  <a:srgbClr val="403C4E"/>
                </a:solidFill>
                <a:latin typeface="Merriweather" pitchFamily="34" charset="0"/>
                <a:ea typeface="Merriweather" pitchFamily="34" charset="-122"/>
                <a:cs typeface="Merriweather" pitchFamily="34" charset="-120"/>
              </a:rPr>
              <a:t>2</a:t>
            </a:r>
            <a:endParaRPr lang="en-US" sz="1837" dirty="0"/>
          </a:p>
        </p:txBody>
      </p:sp>
      <p:sp>
        <p:nvSpPr>
          <p:cNvPr id="14" name="Text 11"/>
          <p:cNvSpPr/>
          <p:nvPr/>
        </p:nvSpPr>
        <p:spPr>
          <a:xfrm>
            <a:off x="4709874" y="3912513"/>
            <a:ext cx="2512695" cy="243007"/>
          </a:xfrm>
          <a:prstGeom prst="rect">
            <a:avLst/>
          </a:prstGeom>
          <a:noFill/>
          <a:ln/>
        </p:spPr>
        <p:txBody>
          <a:bodyPr wrap="none" rtlCol="0" anchor="t"/>
          <a:lstStyle/>
          <a:p>
            <a:pPr marL="0" indent="0" algn="l">
              <a:lnSpc>
                <a:spcPts val="1914"/>
              </a:lnSpc>
              <a:buNone/>
            </a:pPr>
            <a:r>
              <a:rPr lang="en-US" sz="1531" b="1" dirty="0">
                <a:solidFill>
                  <a:srgbClr val="403C4E"/>
                </a:solidFill>
                <a:latin typeface="Merriweather" pitchFamily="34" charset="0"/>
                <a:ea typeface="Merriweather" pitchFamily="34" charset="-122"/>
                <a:cs typeface="Merriweather" pitchFamily="34" charset="-120"/>
              </a:rPr>
              <a:t>Adapting to Market Shifts</a:t>
            </a:r>
            <a:endParaRPr lang="en-US" sz="1531" dirty="0"/>
          </a:p>
        </p:txBody>
      </p:sp>
      <p:sp>
        <p:nvSpPr>
          <p:cNvPr id="15" name="Text 12"/>
          <p:cNvSpPr/>
          <p:nvPr/>
        </p:nvSpPr>
        <p:spPr>
          <a:xfrm>
            <a:off x="4709874" y="4248745"/>
            <a:ext cx="6299359" cy="1243608"/>
          </a:xfrm>
          <a:prstGeom prst="rect">
            <a:avLst/>
          </a:prstGeom>
          <a:noFill/>
          <a:ln/>
        </p:spPr>
        <p:txBody>
          <a:bodyPr wrap="square" rtlCol="0" anchor="t"/>
          <a:lstStyle/>
          <a:p>
            <a:pPr marL="0" indent="0" algn="l">
              <a:lnSpc>
                <a:spcPts val="1960"/>
              </a:lnSpc>
              <a:buNone/>
            </a:pPr>
            <a:r>
              <a:rPr lang="en-US" sz="1225" dirty="0">
                <a:solidFill>
                  <a:srgbClr val="403C4E"/>
                </a:solidFill>
                <a:latin typeface="Open Sans" pitchFamily="34" charset="0"/>
                <a:ea typeface="Open Sans" pitchFamily="34" charset="-122"/>
                <a:cs typeface="Open Sans" pitchFamily="34" charset="-120"/>
              </a:rPr>
              <a:t>As consumer preferences and market dynamics evolve, our models and strategies must adapt accordingly. We will implement mechanisms for model retraining and recalibration, ensuring that our predictions remain aligned with the latest market conditions. This may involve incorporating new features, adjusting model hyperparameters, or exploring alternative modeling techniques.</a:t>
            </a:r>
            <a:endParaRPr lang="en-US" sz="1225" dirty="0"/>
          </a:p>
        </p:txBody>
      </p:sp>
      <p:sp>
        <p:nvSpPr>
          <p:cNvPr id="16" name="Shape 13"/>
          <p:cNvSpPr/>
          <p:nvPr/>
        </p:nvSpPr>
        <p:spPr>
          <a:xfrm>
            <a:off x="4029373" y="6084153"/>
            <a:ext cx="544354" cy="31075"/>
          </a:xfrm>
          <a:prstGeom prst="roundRect">
            <a:avLst>
              <a:gd name="adj" fmla="val 225238"/>
            </a:avLst>
          </a:prstGeom>
          <a:solidFill>
            <a:srgbClr val="E5BEB2"/>
          </a:solidFill>
          <a:ln/>
        </p:spPr>
      </p:sp>
      <p:sp>
        <p:nvSpPr>
          <p:cNvPr id="17" name="Shape 14"/>
          <p:cNvSpPr/>
          <p:nvPr/>
        </p:nvSpPr>
        <p:spPr>
          <a:xfrm>
            <a:off x="3679448" y="5924788"/>
            <a:ext cx="349925" cy="349925"/>
          </a:xfrm>
          <a:prstGeom prst="roundRect">
            <a:avLst>
              <a:gd name="adj" fmla="val 20002"/>
            </a:avLst>
          </a:prstGeom>
          <a:solidFill>
            <a:srgbClr val="FFD8CC"/>
          </a:solidFill>
          <a:ln w="7620">
            <a:solidFill>
              <a:srgbClr val="E5BEB2"/>
            </a:solidFill>
            <a:prstDash val="solid"/>
          </a:ln>
        </p:spPr>
      </p:sp>
      <p:sp>
        <p:nvSpPr>
          <p:cNvPr id="18" name="Text 15"/>
          <p:cNvSpPr/>
          <p:nvPr/>
        </p:nvSpPr>
        <p:spPr>
          <a:xfrm>
            <a:off x="3788390" y="5953839"/>
            <a:ext cx="132040" cy="291703"/>
          </a:xfrm>
          <a:prstGeom prst="rect">
            <a:avLst/>
          </a:prstGeom>
          <a:noFill/>
          <a:ln/>
        </p:spPr>
        <p:txBody>
          <a:bodyPr wrap="none" rtlCol="0" anchor="t"/>
          <a:lstStyle/>
          <a:p>
            <a:pPr marL="0" indent="0" algn="ctr">
              <a:lnSpc>
                <a:spcPts val="2296"/>
              </a:lnSpc>
              <a:buNone/>
            </a:pPr>
            <a:r>
              <a:rPr lang="en-US" sz="1837" b="1" dirty="0">
                <a:solidFill>
                  <a:srgbClr val="403C4E"/>
                </a:solidFill>
                <a:latin typeface="Merriweather" pitchFamily="34" charset="0"/>
                <a:ea typeface="Merriweather" pitchFamily="34" charset="-122"/>
                <a:cs typeface="Merriweather" pitchFamily="34" charset="-120"/>
              </a:rPr>
              <a:t>3</a:t>
            </a:r>
            <a:endParaRPr lang="en-US" sz="1837" dirty="0"/>
          </a:p>
        </p:txBody>
      </p:sp>
      <p:sp>
        <p:nvSpPr>
          <p:cNvPr id="19" name="Text 16"/>
          <p:cNvSpPr/>
          <p:nvPr/>
        </p:nvSpPr>
        <p:spPr>
          <a:xfrm>
            <a:off x="4709874" y="5958840"/>
            <a:ext cx="3438406" cy="243007"/>
          </a:xfrm>
          <a:prstGeom prst="rect">
            <a:avLst/>
          </a:prstGeom>
          <a:noFill/>
          <a:ln/>
        </p:spPr>
        <p:txBody>
          <a:bodyPr wrap="none" rtlCol="0" anchor="t"/>
          <a:lstStyle/>
          <a:p>
            <a:pPr marL="0" indent="0" algn="l">
              <a:lnSpc>
                <a:spcPts val="1914"/>
              </a:lnSpc>
              <a:buNone/>
            </a:pPr>
            <a:r>
              <a:rPr lang="en-US" sz="1531" b="1" dirty="0">
                <a:solidFill>
                  <a:srgbClr val="403C4E"/>
                </a:solidFill>
                <a:latin typeface="Merriweather" pitchFamily="34" charset="0"/>
                <a:ea typeface="Merriweather" pitchFamily="34" charset="-122"/>
                <a:cs typeface="Merriweather" pitchFamily="34" charset="-120"/>
              </a:rPr>
              <a:t>Embracing Emerging Technologies</a:t>
            </a:r>
            <a:endParaRPr lang="en-US" sz="1531" dirty="0"/>
          </a:p>
        </p:txBody>
      </p:sp>
      <p:sp>
        <p:nvSpPr>
          <p:cNvPr id="20" name="Text 17"/>
          <p:cNvSpPr/>
          <p:nvPr/>
        </p:nvSpPr>
        <p:spPr>
          <a:xfrm>
            <a:off x="4709874" y="6295073"/>
            <a:ext cx="6299359" cy="1243608"/>
          </a:xfrm>
          <a:prstGeom prst="rect">
            <a:avLst/>
          </a:prstGeom>
          <a:noFill/>
          <a:ln/>
        </p:spPr>
        <p:txBody>
          <a:bodyPr wrap="square" rtlCol="0" anchor="t"/>
          <a:lstStyle/>
          <a:p>
            <a:pPr marL="0" indent="0" algn="l">
              <a:lnSpc>
                <a:spcPts val="1960"/>
              </a:lnSpc>
              <a:buNone/>
            </a:pPr>
            <a:r>
              <a:rPr lang="en-US" sz="1225" dirty="0">
                <a:solidFill>
                  <a:srgbClr val="403C4E"/>
                </a:solidFill>
                <a:latin typeface="Open Sans" pitchFamily="34" charset="0"/>
                <a:ea typeface="Open Sans" pitchFamily="34" charset="-122"/>
                <a:cs typeface="Open Sans" pitchFamily="34" charset="-120"/>
              </a:rPr>
              <a:t>Technological advancements, such as artificial intelligence, machine learning, and big data analytics, will continue to shape the mobile phone industry. By proactively exploring and integrating these emerging technologies into our analysis pipeline, we can stay ahead of the curve and leverage cutting-edge techniques to gain a competitive edge in pricing predictions and market insights.</a:t>
            </a:r>
            <a:endParaRPr lang="en-US" sz="1225" dirty="0"/>
          </a:p>
        </p:txBody>
      </p:sp>
      <p:sp>
        <p:nvSpPr>
          <p:cNvPr id="21" name="Shape 18"/>
          <p:cNvSpPr/>
          <p:nvPr/>
        </p:nvSpPr>
        <p:spPr>
          <a:xfrm>
            <a:off x="4029373" y="8130480"/>
            <a:ext cx="544354" cy="31075"/>
          </a:xfrm>
          <a:prstGeom prst="roundRect">
            <a:avLst>
              <a:gd name="adj" fmla="val 225238"/>
            </a:avLst>
          </a:prstGeom>
          <a:solidFill>
            <a:srgbClr val="E5BEB2"/>
          </a:solidFill>
          <a:ln/>
        </p:spPr>
      </p:sp>
      <p:sp>
        <p:nvSpPr>
          <p:cNvPr id="22" name="Shape 19"/>
          <p:cNvSpPr/>
          <p:nvPr/>
        </p:nvSpPr>
        <p:spPr>
          <a:xfrm>
            <a:off x="3679448" y="7971115"/>
            <a:ext cx="349925" cy="349925"/>
          </a:xfrm>
          <a:prstGeom prst="roundRect">
            <a:avLst>
              <a:gd name="adj" fmla="val 20002"/>
            </a:avLst>
          </a:prstGeom>
          <a:solidFill>
            <a:srgbClr val="FFD8CC"/>
          </a:solidFill>
          <a:ln w="7620">
            <a:solidFill>
              <a:srgbClr val="E5BEB2"/>
            </a:solidFill>
            <a:prstDash val="solid"/>
          </a:ln>
        </p:spPr>
      </p:sp>
      <p:sp>
        <p:nvSpPr>
          <p:cNvPr id="23" name="Text 20"/>
          <p:cNvSpPr/>
          <p:nvPr/>
        </p:nvSpPr>
        <p:spPr>
          <a:xfrm>
            <a:off x="3777317" y="8000167"/>
            <a:ext cx="154186" cy="291703"/>
          </a:xfrm>
          <a:prstGeom prst="rect">
            <a:avLst/>
          </a:prstGeom>
          <a:noFill/>
          <a:ln/>
        </p:spPr>
        <p:txBody>
          <a:bodyPr wrap="none" rtlCol="0" anchor="t"/>
          <a:lstStyle/>
          <a:p>
            <a:pPr marL="0" indent="0" algn="ctr">
              <a:lnSpc>
                <a:spcPts val="2296"/>
              </a:lnSpc>
              <a:buNone/>
            </a:pPr>
            <a:r>
              <a:rPr lang="en-US" sz="1837" b="1" dirty="0">
                <a:solidFill>
                  <a:srgbClr val="403C4E"/>
                </a:solidFill>
                <a:latin typeface="Merriweather" pitchFamily="34" charset="0"/>
                <a:ea typeface="Merriweather" pitchFamily="34" charset="-122"/>
                <a:cs typeface="Merriweather" pitchFamily="34" charset="-120"/>
              </a:rPr>
              <a:t>4</a:t>
            </a:r>
            <a:endParaRPr lang="en-US" sz="1837" dirty="0"/>
          </a:p>
        </p:txBody>
      </p:sp>
      <p:sp>
        <p:nvSpPr>
          <p:cNvPr id="24" name="Text 21"/>
          <p:cNvSpPr/>
          <p:nvPr/>
        </p:nvSpPr>
        <p:spPr>
          <a:xfrm>
            <a:off x="4709874" y="8005167"/>
            <a:ext cx="3693914" cy="243007"/>
          </a:xfrm>
          <a:prstGeom prst="rect">
            <a:avLst/>
          </a:prstGeom>
          <a:noFill/>
          <a:ln/>
        </p:spPr>
        <p:txBody>
          <a:bodyPr wrap="none" rtlCol="0" anchor="t"/>
          <a:lstStyle/>
          <a:p>
            <a:pPr marL="0" indent="0" algn="l">
              <a:lnSpc>
                <a:spcPts val="1914"/>
              </a:lnSpc>
              <a:buNone/>
            </a:pPr>
            <a:r>
              <a:rPr lang="en-US" sz="1531" b="1" dirty="0">
                <a:solidFill>
                  <a:srgbClr val="403C4E"/>
                </a:solidFill>
                <a:latin typeface="Merriweather" pitchFamily="34" charset="0"/>
                <a:ea typeface="Merriweather" pitchFamily="34" charset="-122"/>
                <a:cs typeface="Merriweather" pitchFamily="34" charset="-120"/>
              </a:rPr>
              <a:t>Collaboration and Knowledge Sharing</a:t>
            </a:r>
            <a:endParaRPr lang="en-US" sz="1531" dirty="0"/>
          </a:p>
        </p:txBody>
      </p:sp>
      <p:sp>
        <p:nvSpPr>
          <p:cNvPr id="25" name="Text 22"/>
          <p:cNvSpPr/>
          <p:nvPr/>
        </p:nvSpPr>
        <p:spPr>
          <a:xfrm>
            <a:off x="4709874" y="8341400"/>
            <a:ext cx="6299359" cy="1243608"/>
          </a:xfrm>
          <a:prstGeom prst="rect">
            <a:avLst/>
          </a:prstGeom>
          <a:noFill/>
          <a:ln/>
        </p:spPr>
        <p:txBody>
          <a:bodyPr wrap="square" rtlCol="0" anchor="t"/>
          <a:lstStyle/>
          <a:p>
            <a:pPr marL="0" indent="0" algn="l">
              <a:lnSpc>
                <a:spcPts val="1960"/>
              </a:lnSpc>
              <a:buNone/>
            </a:pPr>
            <a:r>
              <a:rPr lang="en-US" sz="1225" dirty="0">
                <a:solidFill>
                  <a:srgbClr val="403C4E"/>
                </a:solidFill>
                <a:latin typeface="Open Sans" pitchFamily="34" charset="0"/>
                <a:ea typeface="Open Sans" pitchFamily="34" charset="-122"/>
                <a:cs typeface="Open Sans" pitchFamily="34" charset="-120"/>
              </a:rPr>
              <a:t>Fostering collaboration and knowledge sharing within the industry and research community will be crucial for sustaining our competitive advantage. By actively participating in conferences, publishing research papers, and engaging in open-source initiatives, we can contribute to the collective understanding of mobile phone pricing dynamics and benefit from the insights of others.</a:t>
            </a:r>
            <a:endParaRPr lang="en-US" sz="12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1945</Words>
  <Application>Microsoft Office PowerPoint</Application>
  <PresentationFormat>Custom</PresentationFormat>
  <Paragraphs>95</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Dell</cp:lastModifiedBy>
  <cp:revision>3</cp:revision>
  <dcterms:created xsi:type="dcterms:W3CDTF">2024-04-10T09:09:58Z</dcterms:created>
  <dcterms:modified xsi:type="dcterms:W3CDTF">2024-04-10T09:25:17Z</dcterms:modified>
</cp:coreProperties>
</file>