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1236" y="1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B028FD9-BCC1-4D94-992A-8DDDD8992DC9}" type="datetimeFigureOut">
              <a:rPr lang="en-US" smtClean="0"/>
              <a:t>3/8/2024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560B303-2F16-4C82-8F06-E93EC122EAE3}" type="slidenum">
              <a:rPr lang="en-US" smtClean="0"/>
              <a:t>‹#›</a:t>
            </a:fld>
            <a:endParaRPr lang="en-US"/>
          </a:p>
        </p:txBody>
      </p:sp>
    </p:spTree>
    <p:extLst>
      <p:ext uri="{BB962C8B-B14F-4D97-AF65-F5344CB8AC3E}">
        <p14:creationId xmlns:p14="http://schemas.microsoft.com/office/powerpoint/2010/main" val="11315943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60B303-2F16-4C82-8F06-E93EC122EAE3}" type="slidenum">
              <a:rPr lang="en-US" smtClean="0"/>
              <a:t>10</a:t>
            </a:fld>
            <a:endParaRPr lang="en-US"/>
          </a:p>
        </p:txBody>
      </p:sp>
    </p:spTree>
    <p:extLst>
      <p:ext uri="{BB962C8B-B14F-4D97-AF65-F5344CB8AC3E}">
        <p14:creationId xmlns:p14="http://schemas.microsoft.com/office/powerpoint/2010/main" val="33018945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3/8/2024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4191000" cy="2590800"/>
          </a:xfrm>
        </p:spPr>
        <p:txBody>
          <a:bodyPr>
            <a:noAutofit/>
          </a:bodyPr>
          <a:lstStyle/>
          <a:p>
            <a:r>
              <a:rPr lang="en-US" sz="2800" dirty="0">
                <a:solidFill>
                  <a:schemeClr val="accent6">
                    <a:lumMod val="75000"/>
                  </a:schemeClr>
                </a:solidFill>
              </a:rPr>
              <a:t>Unveiling the Dynamics of House Valuation in a Dynamic Market: An Exploratory Data Analysis (EDA) for Real Estate Pricing</a:t>
            </a:r>
            <a:endParaRPr lang="en-US" sz="2800" dirty="0">
              <a:solidFill>
                <a:schemeClr val="accent6">
                  <a:lumMod val="75000"/>
                </a:schemeClr>
              </a:solidFill>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21237" y="914400"/>
            <a:ext cx="4236313" cy="5105399"/>
          </a:xfrm>
          <a:prstGeom prst="rect">
            <a:avLst/>
          </a:prstGeom>
          <a:ln>
            <a:noFill/>
          </a:ln>
          <a:effectLst>
            <a:outerShdw blurRad="292100" dist="139700" dir="2700000" algn="tl" rotWithShape="0">
              <a:srgbClr val="333333">
                <a:alpha val="65000"/>
              </a:srgbClr>
            </a:outerShdw>
          </a:effectLst>
        </p:spPr>
      </p:pic>
      <p:sp>
        <p:nvSpPr>
          <p:cNvPr id="4" name="Text Placeholder 3"/>
          <p:cNvSpPr>
            <a:spLocks noGrp="1"/>
          </p:cNvSpPr>
          <p:nvPr>
            <p:ph type="body" sz="half" idx="2"/>
          </p:nvPr>
        </p:nvSpPr>
        <p:spPr>
          <a:xfrm>
            <a:off x="457200" y="2819400"/>
            <a:ext cx="4191000" cy="3886200"/>
          </a:xfrm>
        </p:spPr>
        <p:txBody>
          <a:bodyPr>
            <a:normAutofit lnSpcReduction="10000"/>
          </a:bodyPr>
          <a:lstStyle/>
          <a:p>
            <a:r>
              <a:rPr lang="en-US" sz="1800" dirty="0">
                <a:solidFill>
                  <a:schemeClr val="accent3">
                    <a:lumMod val="75000"/>
                  </a:schemeClr>
                </a:solidFill>
              </a:rPr>
              <a:t>Welcome everyone! Today, we'll embark on a journey to understand the ever-changing world of real estate pricing through the lens of Exploratory Data Analysis (EDA). We'll delve into a real estate dataset to uncover the key factors influencing house valuations in a dynamic market. This analysis will equip you with valuable insights for making informed decisions in the exciting realm of real estate</a:t>
            </a:r>
            <a:r>
              <a:rPr lang="en-US" sz="1800" dirty="0" smtClean="0">
                <a:solidFill>
                  <a:schemeClr val="accent3">
                    <a:lumMod val="75000"/>
                  </a:schemeClr>
                </a:solidFill>
              </a:rPr>
              <a:t>.</a:t>
            </a:r>
          </a:p>
          <a:p>
            <a:pPr algn="r"/>
            <a:r>
              <a:rPr lang="en-US" sz="2400" dirty="0" smtClean="0">
                <a:solidFill>
                  <a:srgbClr val="002060"/>
                </a:solidFill>
              </a:rPr>
              <a:t>PRESENTED BY:</a:t>
            </a:r>
          </a:p>
          <a:p>
            <a:pPr algn="r"/>
            <a:r>
              <a:rPr lang="en-US" sz="2400" dirty="0" smtClean="0">
                <a:solidFill>
                  <a:srgbClr val="002060"/>
                </a:solidFill>
              </a:rPr>
              <a:t>GEET GOVIND</a:t>
            </a:r>
            <a:endParaRPr lang="en-US" sz="2400" dirty="0">
              <a:solidFill>
                <a:srgbClr val="002060"/>
              </a:solidFill>
            </a:endParaRPr>
          </a:p>
        </p:txBody>
      </p:sp>
    </p:spTree>
    <p:extLst>
      <p:ext uri="{BB962C8B-B14F-4D97-AF65-F5344CB8AC3E}">
        <p14:creationId xmlns:p14="http://schemas.microsoft.com/office/powerpoint/2010/main" val="36836210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892175"/>
            <a:ext cx="7772400" cy="1470025"/>
          </a:xfrm>
        </p:spPr>
        <p:txBody>
          <a:bodyPr/>
          <a:lstStyle/>
          <a:p>
            <a:r>
              <a:rPr lang="en-US" b="1" dirty="0">
                <a:solidFill>
                  <a:schemeClr val="accent6">
                    <a:lumMod val="50000"/>
                  </a:schemeClr>
                </a:solidFill>
              </a:rPr>
              <a:t>Conclusion</a:t>
            </a:r>
            <a:r>
              <a:rPr lang="en-US" dirty="0">
                <a:solidFill>
                  <a:schemeClr val="accent6">
                    <a:lumMod val="50000"/>
                  </a:schemeClr>
                </a:solidFill>
              </a:rPr>
              <a:t/>
            </a:r>
            <a:br>
              <a:rPr lang="en-US" dirty="0">
                <a:solidFill>
                  <a:schemeClr val="accent6">
                    <a:lumMod val="50000"/>
                  </a:schemeClr>
                </a:solidFill>
              </a:rPr>
            </a:br>
            <a:endParaRPr lang="en-US" dirty="0">
              <a:solidFill>
                <a:schemeClr val="accent6">
                  <a:lumMod val="50000"/>
                </a:schemeClr>
              </a:solidFill>
            </a:endParaRPr>
          </a:p>
        </p:txBody>
      </p:sp>
      <p:sp>
        <p:nvSpPr>
          <p:cNvPr id="3" name="Subtitle 2"/>
          <p:cNvSpPr>
            <a:spLocks noGrp="1"/>
          </p:cNvSpPr>
          <p:nvPr>
            <p:ph type="subTitle" idx="1"/>
          </p:nvPr>
        </p:nvSpPr>
        <p:spPr>
          <a:xfrm>
            <a:off x="1371600" y="2286000"/>
            <a:ext cx="6781800" cy="3657600"/>
          </a:xfrm>
        </p:spPr>
        <p:txBody>
          <a:bodyPr>
            <a:noAutofit/>
          </a:bodyPr>
          <a:lstStyle/>
          <a:p>
            <a:r>
              <a:rPr lang="en-US" sz="2800" dirty="0" smtClean="0"/>
              <a:t>By </a:t>
            </a:r>
            <a:r>
              <a:rPr lang="en-US" sz="2800" dirty="0"/>
              <a:t>performing a comprehensive EDA, we've gained valuable insights into the dynamics of house valuation. We've explored the impact of individual features, their relationships, and how they influence pricing in a spatial context. This knowledge equips us to make informed decisions in the ever-evolving real estate market</a:t>
            </a:r>
            <a:r>
              <a:rPr lang="en-US" sz="2800" dirty="0" smtClean="0"/>
              <a:t>.</a:t>
            </a:r>
          </a:p>
          <a:p>
            <a:r>
              <a:rPr lang="en-US" sz="2800" dirty="0" smtClean="0"/>
              <a:t>                                                             Thank You!</a:t>
            </a:r>
            <a:endParaRPr lang="en-US" sz="2800" dirty="0"/>
          </a:p>
          <a:p>
            <a:endParaRPr lang="en-US" sz="2800" dirty="0"/>
          </a:p>
        </p:txBody>
      </p:sp>
    </p:spTree>
    <p:extLst>
      <p:ext uri="{BB962C8B-B14F-4D97-AF65-F5344CB8AC3E}">
        <p14:creationId xmlns:p14="http://schemas.microsoft.com/office/powerpoint/2010/main" val="7902582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685800"/>
          </a:xfrm>
        </p:spPr>
        <p:txBody>
          <a:bodyPr anchor="t">
            <a:normAutofit fontScale="90000"/>
          </a:bodyPr>
          <a:lstStyle/>
          <a:p>
            <a:r>
              <a:rPr lang="en-US" b="1" dirty="0">
                <a:solidFill>
                  <a:srgbClr val="92D050"/>
                </a:solidFill>
              </a:rPr>
              <a:t>Introduction to EDA</a:t>
            </a:r>
            <a:br>
              <a:rPr lang="en-US" b="1" dirty="0">
                <a:solidFill>
                  <a:srgbClr val="92D050"/>
                </a:solidFill>
              </a:rPr>
            </a:br>
            <a:endParaRPr lang="en-US" dirty="0">
              <a:solidFill>
                <a:srgbClr val="92D050"/>
              </a:solidFill>
            </a:endParaRPr>
          </a:p>
        </p:txBody>
      </p:sp>
      <p:sp>
        <p:nvSpPr>
          <p:cNvPr id="3" name="Text Placeholder 2"/>
          <p:cNvSpPr>
            <a:spLocks noGrp="1"/>
          </p:cNvSpPr>
          <p:nvPr>
            <p:ph type="body" idx="1"/>
          </p:nvPr>
        </p:nvSpPr>
        <p:spPr>
          <a:xfrm>
            <a:off x="457200" y="1535112"/>
            <a:ext cx="4040188" cy="4789487"/>
          </a:xfrm>
        </p:spPr>
        <p:txBody>
          <a:bodyPr>
            <a:normAutofit fontScale="92500" lnSpcReduction="20000"/>
          </a:bodyPr>
          <a:lstStyle/>
          <a:p>
            <a:r>
              <a:rPr lang="en-US" sz="3500" dirty="0" smtClean="0">
                <a:solidFill>
                  <a:schemeClr val="accent6">
                    <a:lumMod val="50000"/>
                  </a:schemeClr>
                </a:solidFill>
              </a:rPr>
              <a:t>Content:</a:t>
            </a:r>
            <a:endParaRPr lang="en-US" dirty="0" smtClean="0">
              <a:solidFill>
                <a:schemeClr val="accent6">
                  <a:lumMod val="50000"/>
                </a:schemeClr>
              </a:solidFill>
            </a:endParaRPr>
          </a:p>
          <a:p>
            <a:r>
              <a:rPr lang="en-US" dirty="0" smtClean="0">
                <a:solidFill>
                  <a:schemeClr val="accent6">
                    <a:lumMod val="75000"/>
                  </a:schemeClr>
                </a:solidFill>
              </a:rPr>
              <a:t>Unveiling </a:t>
            </a:r>
            <a:r>
              <a:rPr lang="en-US" dirty="0">
                <a:solidFill>
                  <a:schemeClr val="accent6">
                    <a:lumMod val="75000"/>
                  </a:schemeClr>
                </a:solidFill>
              </a:rPr>
              <a:t>Hidden Patterns:</a:t>
            </a:r>
            <a:r>
              <a:rPr lang="en-US" b="0" dirty="0">
                <a:solidFill>
                  <a:schemeClr val="accent6">
                    <a:lumMod val="75000"/>
                  </a:schemeClr>
                </a:solidFill>
              </a:rPr>
              <a:t> EDA is a crucial first step in data science, helping us discover hidden patterns and trends within datasets.</a:t>
            </a:r>
          </a:p>
          <a:p>
            <a:r>
              <a:rPr lang="en-US" dirty="0">
                <a:solidFill>
                  <a:schemeClr val="accent6">
                    <a:lumMod val="75000"/>
                  </a:schemeClr>
                </a:solidFill>
              </a:rPr>
              <a:t>Data Preparation &amp; Analysis:</a:t>
            </a:r>
            <a:r>
              <a:rPr lang="en-US" b="0" dirty="0">
                <a:solidFill>
                  <a:schemeClr val="accent6">
                    <a:lumMod val="75000"/>
                  </a:schemeClr>
                </a:solidFill>
              </a:rPr>
              <a:t> It involves cleaning, preparing, and analyzing data to gain a deeper understanding of its characteristics.</a:t>
            </a:r>
          </a:p>
          <a:p>
            <a:r>
              <a:rPr lang="en-US" dirty="0">
                <a:solidFill>
                  <a:schemeClr val="accent6">
                    <a:lumMod val="75000"/>
                  </a:schemeClr>
                </a:solidFill>
              </a:rPr>
              <a:t>Foundation for Modeling:</a:t>
            </a:r>
            <a:r>
              <a:rPr lang="en-US" b="0" dirty="0">
                <a:solidFill>
                  <a:schemeClr val="accent6">
                    <a:lumMod val="75000"/>
                  </a:schemeClr>
                </a:solidFill>
              </a:rPr>
              <a:t> This exploration lays the groundwork for building robust models for tasks like price prediction</a:t>
            </a:r>
            <a:r>
              <a:rPr lang="en-US" b="0" dirty="0" smtClean="0">
                <a:solidFill>
                  <a:schemeClr val="accent6">
                    <a:lumMod val="75000"/>
                  </a:schemeClr>
                </a:solidFill>
              </a:rPr>
              <a:t>.</a:t>
            </a:r>
            <a:endParaRPr lang="en-US" dirty="0" smtClean="0">
              <a:solidFill>
                <a:schemeClr val="accent6">
                  <a:lumMod val="75000"/>
                </a:schemeClr>
              </a:solidFill>
            </a:endParaRPr>
          </a:p>
          <a:p>
            <a:endParaRPr lang="en-US" b="0" dirty="0">
              <a:solidFill>
                <a:schemeClr val="accent6">
                  <a:lumMod val="75000"/>
                </a:schemeClr>
              </a:solidFill>
            </a:endParaRPr>
          </a:p>
        </p:txBody>
      </p:sp>
      <p:sp>
        <p:nvSpPr>
          <p:cNvPr id="5" name="Text Placeholder 4"/>
          <p:cNvSpPr>
            <a:spLocks noGrp="1"/>
          </p:cNvSpPr>
          <p:nvPr>
            <p:ph type="body" sz="quarter" idx="3"/>
          </p:nvPr>
        </p:nvSpPr>
        <p:spPr>
          <a:xfrm>
            <a:off x="4419600" y="838200"/>
            <a:ext cx="4724400" cy="2285999"/>
          </a:xfrm>
        </p:spPr>
        <p:txBody>
          <a:bodyPr>
            <a:noAutofit/>
          </a:bodyPr>
          <a:lstStyle/>
          <a:p>
            <a:r>
              <a:rPr lang="en-US" sz="1600" b="0" dirty="0">
                <a:solidFill>
                  <a:schemeClr val="accent5">
                    <a:lumMod val="75000"/>
                  </a:schemeClr>
                </a:solidFill>
              </a:rPr>
              <a:t>Before we dive into the specifics of real estate pricing, let's establish a strong foundation. Exploratory Data Analysis, or EDA, is a powerful technique used to cleanse, analyze, and visualize data. It allows us to uncover hidden patterns, understand data distributions, and identify potential relationships between variables. This initial exploration serves as the bedrock for building effective models, including those used for real estate price prediction.</a:t>
            </a:r>
            <a:endParaRPr lang="en-US" sz="1600" dirty="0">
              <a:solidFill>
                <a:schemeClr val="accent5">
                  <a:lumMod val="75000"/>
                </a:schemeClr>
              </a:solidFill>
            </a:endParaRPr>
          </a:p>
        </p:txBody>
      </p:sp>
      <p:pic>
        <p:nvPicPr>
          <p:cNvPr id="7" name="Content Placeholder 6"/>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4366022" y="3200400"/>
            <a:ext cx="4672584" cy="32004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9670714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76200"/>
            <a:ext cx="6400800" cy="685800"/>
          </a:xfrm>
        </p:spPr>
        <p:txBody>
          <a:bodyPr anchor="t">
            <a:normAutofit fontScale="90000"/>
          </a:bodyPr>
          <a:lstStyle/>
          <a:p>
            <a:r>
              <a:rPr lang="en-US" sz="4000" b="1" dirty="0">
                <a:solidFill>
                  <a:schemeClr val="tx2">
                    <a:lumMod val="75000"/>
                  </a:schemeClr>
                </a:solidFill>
              </a:rPr>
              <a:t>Data Acquisition and Cleaning</a:t>
            </a:r>
            <a:br>
              <a:rPr lang="en-US" sz="4000" b="1" dirty="0">
                <a:solidFill>
                  <a:schemeClr val="tx2">
                    <a:lumMod val="75000"/>
                  </a:schemeClr>
                </a:solidFill>
              </a:rPr>
            </a:br>
            <a:endParaRPr lang="en-US" sz="4000" dirty="0">
              <a:solidFill>
                <a:schemeClr val="tx2">
                  <a:lumMod val="75000"/>
                </a:schemeClr>
              </a:solidFill>
            </a:endParaRPr>
          </a:p>
        </p:txBody>
      </p:sp>
      <p:sp>
        <p:nvSpPr>
          <p:cNvPr id="3" name="Text Placeholder 2"/>
          <p:cNvSpPr>
            <a:spLocks noGrp="1"/>
          </p:cNvSpPr>
          <p:nvPr>
            <p:ph type="body" idx="1"/>
          </p:nvPr>
        </p:nvSpPr>
        <p:spPr>
          <a:xfrm>
            <a:off x="76200" y="914400"/>
            <a:ext cx="4495800" cy="3124200"/>
          </a:xfrm>
        </p:spPr>
        <p:txBody>
          <a:bodyPr>
            <a:normAutofit fontScale="25000" lnSpcReduction="20000"/>
          </a:bodyPr>
          <a:lstStyle/>
          <a:p>
            <a:endParaRPr lang="en-US" dirty="0" smtClean="0">
              <a:solidFill>
                <a:srgbClr val="FF0000"/>
              </a:solidFill>
            </a:endParaRPr>
          </a:p>
          <a:p>
            <a:r>
              <a:rPr lang="en-US" sz="11200" dirty="0" smtClean="0">
                <a:solidFill>
                  <a:srgbClr val="FF0000"/>
                </a:solidFill>
              </a:rPr>
              <a:t>Content</a:t>
            </a:r>
            <a:r>
              <a:rPr lang="en-US" sz="11200" dirty="0">
                <a:solidFill>
                  <a:srgbClr val="FF0000"/>
                </a:solidFill>
              </a:rPr>
              <a:t>:</a:t>
            </a:r>
            <a:endParaRPr lang="en-US" sz="8800" b="0" dirty="0">
              <a:solidFill>
                <a:srgbClr val="FF0000"/>
              </a:solidFill>
            </a:endParaRPr>
          </a:p>
          <a:p>
            <a:r>
              <a:rPr lang="en-US" sz="8800" dirty="0">
                <a:solidFill>
                  <a:srgbClr val="FF0000"/>
                </a:solidFill>
              </a:rPr>
              <a:t>Loading the Data:</a:t>
            </a:r>
            <a:r>
              <a:rPr lang="en-US" sz="8800" b="0" dirty="0">
                <a:solidFill>
                  <a:srgbClr val="FF0000"/>
                </a:solidFill>
              </a:rPr>
              <a:t> We'll leverage Pandas to import our real estate dataset from a CSV or Excel format.</a:t>
            </a:r>
          </a:p>
          <a:p>
            <a:r>
              <a:rPr lang="en-US" sz="8800" dirty="0">
                <a:solidFill>
                  <a:srgbClr val="FF0000"/>
                </a:solidFill>
              </a:rPr>
              <a:t>Data Cleansing:</a:t>
            </a:r>
            <a:r>
              <a:rPr lang="en-US" sz="8800" b="0" dirty="0">
                <a:solidFill>
                  <a:srgbClr val="FF0000"/>
                </a:solidFill>
              </a:rPr>
              <a:t> Missing values, duplicates, and inconsistencies will be addressed to ensure data quality.</a:t>
            </a:r>
          </a:p>
          <a:p>
            <a:r>
              <a:rPr lang="en-US" sz="8800" dirty="0">
                <a:solidFill>
                  <a:srgbClr val="FF0000"/>
                </a:solidFill>
              </a:rPr>
              <a:t>A Clean Slate:</a:t>
            </a:r>
            <a:r>
              <a:rPr lang="en-US" sz="8800" b="0" dirty="0">
                <a:solidFill>
                  <a:srgbClr val="FF0000"/>
                </a:solidFill>
              </a:rPr>
              <a:t> This cleaning process ensures a reliable foundation for our analysis.</a:t>
            </a:r>
          </a:p>
          <a:p>
            <a:endParaRPr lang="en-US" dirty="0">
              <a:solidFill>
                <a:srgbClr val="FF0000"/>
              </a:solidFill>
            </a:endParaRPr>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62000" y="3962400"/>
            <a:ext cx="2743200" cy="239203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Text Placeholder 4"/>
          <p:cNvSpPr>
            <a:spLocks noGrp="1"/>
          </p:cNvSpPr>
          <p:nvPr>
            <p:ph type="body" sz="quarter" idx="3"/>
          </p:nvPr>
        </p:nvSpPr>
        <p:spPr>
          <a:xfrm>
            <a:off x="4645025" y="914400"/>
            <a:ext cx="4041775" cy="5562599"/>
          </a:xfrm>
        </p:spPr>
        <p:txBody>
          <a:bodyPr anchor="t">
            <a:noAutofit/>
          </a:bodyPr>
          <a:lstStyle/>
          <a:p>
            <a:r>
              <a:rPr lang="en-US" sz="2200" b="0" dirty="0">
                <a:solidFill>
                  <a:schemeClr val="bg2">
                    <a:lumMod val="50000"/>
                  </a:schemeClr>
                </a:solidFill>
              </a:rPr>
              <a:t>The first step in our EDA journey is acquiring the real estate data. We'll use the Pandas library, a workhorse for data manipulation in Python, to load our dataset from its CSV or Excel format. Once loaded, we'll meticulously clean the data. This involves addressing missing values, eliminating duplicate entries, and identifying and correcting any inconsistencies. A clean and reliable dataset is paramount for drawing accurate conclusions from our analysis.</a:t>
            </a:r>
            <a:endParaRPr lang="en-US" sz="2200" dirty="0">
              <a:solidFill>
                <a:schemeClr val="bg2">
                  <a:lumMod val="50000"/>
                </a:schemeClr>
              </a:solidFill>
            </a:endParaRPr>
          </a:p>
        </p:txBody>
      </p:sp>
    </p:spTree>
    <p:extLst>
      <p:ext uri="{BB962C8B-B14F-4D97-AF65-F5344CB8AC3E}">
        <p14:creationId xmlns:p14="http://schemas.microsoft.com/office/powerpoint/2010/main" val="17333113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685800"/>
          </a:xfrm>
        </p:spPr>
        <p:txBody>
          <a:bodyPr anchor="t">
            <a:normAutofit fontScale="90000"/>
          </a:bodyPr>
          <a:lstStyle/>
          <a:p>
            <a:r>
              <a:rPr lang="en-US" sz="3600" b="1" dirty="0">
                <a:solidFill>
                  <a:srgbClr val="0070C0"/>
                </a:solidFill>
              </a:rPr>
              <a:t>Understanding Individual Variables</a:t>
            </a:r>
            <a:br>
              <a:rPr lang="en-US" sz="3600" b="1" dirty="0">
                <a:solidFill>
                  <a:srgbClr val="0070C0"/>
                </a:solidFill>
              </a:rPr>
            </a:br>
            <a:endParaRPr lang="en-US" dirty="0">
              <a:solidFill>
                <a:srgbClr val="0070C0"/>
              </a:solidFill>
            </a:endParaRPr>
          </a:p>
        </p:txBody>
      </p:sp>
      <p:sp>
        <p:nvSpPr>
          <p:cNvPr id="3" name="Text Placeholder 2"/>
          <p:cNvSpPr>
            <a:spLocks noGrp="1"/>
          </p:cNvSpPr>
          <p:nvPr>
            <p:ph type="body" idx="1"/>
          </p:nvPr>
        </p:nvSpPr>
        <p:spPr>
          <a:xfrm>
            <a:off x="0" y="685800"/>
            <a:ext cx="4648200" cy="2209800"/>
          </a:xfrm>
        </p:spPr>
        <p:txBody>
          <a:bodyPr anchor="t">
            <a:normAutofit fontScale="62500" lnSpcReduction="20000"/>
          </a:bodyPr>
          <a:lstStyle/>
          <a:p>
            <a:r>
              <a:rPr lang="en-US" sz="2600" dirty="0">
                <a:solidFill>
                  <a:schemeClr val="accent3">
                    <a:lumMod val="75000"/>
                  </a:schemeClr>
                </a:solidFill>
              </a:rPr>
              <a:t>Content:</a:t>
            </a:r>
            <a:endParaRPr lang="en-US" sz="2600" b="0" dirty="0">
              <a:solidFill>
                <a:schemeClr val="accent3">
                  <a:lumMod val="75000"/>
                </a:schemeClr>
              </a:solidFill>
            </a:endParaRPr>
          </a:p>
          <a:p>
            <a:r>
              <a:rPr lang="en-US" sz="2600" dirty="0">
                <a:solidFill>
                  <a:schemeClr val="accent3">
                    <a:lumMod val="75000"/>
                  </a:schemeClr>
                </a:solidFill>
              </a:rPr>
              <a:t>Variable Breakdown:</a:t>
            </a:r>
            <a:r>
              <a:rPr lang="en-US" sz="2600" b="0" dirty="0">
                <a:solidFill>
                  <a:schemeClr val="accent3">
                    <a:lumMod val="75000"/>
                  </a:schemeClr>
                </a:solidFill>
              </a:rPr>
              <a:t> We'll focus on key variables like house prices, square footage, and number of bedrooms.</a:t>
            </a:r>
          </a:p>
          <a:p>
            <a:r>
              <a:rPr lang="en-US" sz="2600" dirty="0">
                <a:solidFill>
                  <a:schemeClr val="accent3">
                    <a:lumMod val="75000"/>
                  </a:schemeClr>
                </a:solidFill>
              </a:rPr>
              <a:t>Visualization Powerhouse:</a:t>
            </a:r>
            <a:r>
              <a:rPr lang="en-US" sz="2600" b="0" dirty="0">
                <a:solidFill>
                  <a:schemeClr val="accent3">
                    <a:lumMod val="75000"/>
                  </a:schemeClr>
                </a:solidFill>
              </a:rPr>
              <a:t> Histograms, kernel density plots, and other visualizations will be used to explore their distributions.</a:t>
            </a:r>
          </a:p>
          <a:p>
            <a:r>
              <a:rPr lang="en-US" sz="2600" dirty="0">
                <a:solidFill>
                  <a:schemeClr val="accent3">
                    <a:lumMod val="75000"/>
                  </a:schemeClr>
                </a:solidFill>
              </a:rPr>
              <a:t>Unveiling Characteristics:</a:t>
            </a:r>
            <a:r>
              <a:rPr lang="en-US" sz="2600" b="0" dirty="0">
                <a:solidFill>
                  <a:schemeClr val="accent3">
                    <a:lumMod val="75000"/>
                  </a:schemeClr>
                </a:solidFill>
              </a:rPr>
              <a:t> Analyzing individual variables provides insights into their central tendencies and spread.</a:t>
            </a:r>
          </a:p>
          <a:p>
            <a:endParaRPr lang="en-US" dirty="0">
              <a:solidFill>
                <a:schemeClr val="accent3">
                  <a:lumMod val="75000"/>
                </a:schemeClr>
              </a:solidFill>
            </a:endParaRPr>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304800" y="3048000"/>
            <a:ext cx="4261940" cy="3389209"/>
          </a:xfrm>
        </p:spPr>
      </p:pic>
      <p:sp>
        <p:nvSpPr>
          <p:cNvPr id="5" name="Text Placeholder 4"/>
          <p:cNvSpPr>
            <a:spLocks noGrp="1"/>
          </p:cNvSpPr>
          <p:nvPr>
            <p:ph type="body" sz="quarter" idx="3"/>
          </p:nvPr>
        </p:nvSpPr>
        <p:spPr>
          <a:xfrm>
            <a:off x="4648200" y="457200"/>
            <a:ext cx="4495800" cy="3048000"/>
          </a:xfrm>
        </p:spPr>
        <p:txBody>
          <a:bodyPr anchor="t">
            <a:noAutofit/>
          </a:bodyPr>
          <a:lstStyle/>
          <a:p>
            <a:r>
              <a:rPr lang="en-US" sz="1600" b="0" dirty="0">
                <a:solidFill>
                  <a:schemeClr val="accent2">
                    <a:lumMod val="50000"/>
                  </a:schemeClr>
                </a:solidFill>
              </a:rPr>
              <a:t>Now that we have a clean dataset, let's delve deeper into the individual variables. We'll focus on key features that influence house prices, such as the property's size (square footage) and the number of bedrooms. To understand the distribution of these variables, we'll leverage the power of data visualization. Histograms, kernel density plots, and other compelling visuals will reveal patterns and trends within the data. By analyzing these individual variables, we gain valuable insights into their central tendencies (like average price) and how spread out the data is (how much prices vary).</a:t>
            </a:r>
            <a:endParaRPr lang="en-US" sz="1600" dirty="0">
              <a:solidFill>
                <a:schemeClr val="accent2">
                  <a:lumMod val="50000"/>
                </a:schemeClr>
              </a:solidFill>
            </a:endParaRPr>
          </a:p>
        </p:txBody>
      </p:sp>
      <p:pic>
        <p:nvPicPr>
          <p:cNvPr id="8" name="Content Placeholder 7"/>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4800600" y="3429000"/>
            <a:ext cx="4041775" cy="2919810"/>
          </a:xfrm>
        </p:spPr>
      </p:pic>
    </p:spTree>
    <p:extLst>
      <p:ext uri="{BB962C8B-B14F-4D97-AF65-F5344CB8AC3E}">
        <p14:creationId xmlns:p14="http://schemas.microsoft.com/office/powerpoint/2010/main" val="35249745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991600" cy="1143000"/>
          </a:xfrm>
        </p:spPr>
        <p:txBody>
          <a:bodyPr anchor="t">
            <a:normAutofit fontScale="90000"/>
          </a:bodyPr>
          <a:lstStyle/>
          <a:p>
            <a:r>
              <a:rPr lang="en-US" sz="4000" b="1" dirty="0">
                <a:solidFill>
                  <a:srgbClr val="396AF1"/>
                </a:solidFill>
                <a:latin typeface="Barlow" pitchFamily="34" charset="0"/>
                <a:ea typeface="Barlow" pitchFamily="34" charset="-122"/>
                <a:cs typeface="Barlow" pitchFamily="34" charset="-120"/>
              </a:rPr>
              <a:t>Univariate Analysis and Multivariate Analysis</a:t>
            </a:r>
            <a:r>
              <a:rPr lang="en-US" sz="4000" dirty="0"/>
              <a:t/>
            </a:r>
            <a:br>
              <a:rPr lang="en-US" sz="4000" dirty="0"/>
            </a:br>
            <a:endParaRPr lang="en-US" sz="4000" b="1" dirty="0"/>
          </a:p>
        </p:txBody>
      </p:sp>
      <p:sp>
        <p:nvSpPr>
          <p:cNvPr id="3" name="Text Placeholder 2"/>
          <p:cNvSpPr>
            <a:spLocks noGrp="1"/>
          </p:cNvSpPr>
          <p:nvPr>
            <p:ph type="body" idx="1"/>
          </p:nvPr>
        </p:nvSpPr>
        <p:spPr>
          <a:xfrm>
            <a:off x="379412" y="2133600"/>
            <a:ext cx="4421188" cy="2590800"/>
          </a:xfrm>
        </p:spPr>
        <p:txBody>
          <a:bodyPr anchor="t">
            <a:normAutofit/>
          </a:bodyPr>
          <a:lstStyle/>
          <a:p>
            <a:pPr algn="ctr">
              <a:lnSpc>
                <a:spcPts val="2799"/>
              </a:lnSpc>
            </a:pPr>
            <a:r>
              <a:rPr lang="en-US" sz="2200" dirty="0">
                <a:solidFill>
                  <a:schemeClr val="accent6">
                    <a:lumMod val="75000"/>
                  </a:schemeClr>
                </a:solidFill>
                <a:latin typeface="Montserrat" pitchFamily="34" charset="0"/>
                <a:ea typeface="Montserrat" pitchFamily="34" charset="-122"/>
                <a:cs typeface="Montserrat" pitchFamily="34" charset="-120"/>
              </a:rPr>
              <a:t>Univariate analysis involves examining the distribution of a single variable. It helps in understanding the central tendency, dispersion, and shape of the variable's distribution.</a:t>
            </a:r>
            <a:endParaRPr lang="en-US" sz="2200" dirty="0">
              <a:solidFill>
                <a:schemeClr val="accent6">
                  <a:lumMod val="75000"/>
                </a:schemeClr>
              </a:solidFill>
            </a:endParaRPr>
          </a:p>
        </p:txBody>
      </p:sp>
      <p:sp>
        <p:nvSpPr>
          <p:cNvPr id="5" name="Text Placeholder 4"/>
          <p:cNvSpPr>
            <a:spLocks noGrp="1"/>
          </p:cNvSpPr>
          <p:nvPr>
            <p:ph type="body" sz="quarter" idx="3"/>
          </p:nvPr>
        </p:nvSpPr>
        <p:spPr>
          <a:xfrm>
            <a:off x="4873625" y="2133600"/>
            <a:ext cx="4194175" cy="2667000"/>
          </a:xfrm>
        </p:spPr>
        <p:txBody>
          <a:bodyPr anchor="t">
            <a:normAutofit fontScale="92500"/>
          </a:bodyPr>
          <a:lstStyle/>
          <a:p>
            <a:pPr algn="ctr">
              <a:lnSpc>
                <a:spcPts val="2799"/>
              </a:lnSpc>
            </a:pPr>
            <a:r>
              <a:rPr lang="en-US" dirty="0">
                <a:solidFill>
                  <a:schemeClr val="accent6">
                    <a:lumMod val="75000"/>
                  </a:schemeClr>
                </a:solidFill>
                <a:latin typeface="Montserrat" pitchFamily="34" charset="0"/>
                <a:ea typeface="Montserrat" pitchFamily="34" charset="-122"/>
                <a:cs typeface="Montserrat" pitchFamily="34" charset="-120"/>
              </a:rPr>
              <a:t>Multivariate analysis explores the relationships between multiple variables. It uncovers patterns, correlations, and interactions among various factors affecting house pricing.</a:t>
            </a:r>
            <a:endParaRPr lang="en-US" dirty="0">
              <a:solidFill>
                <a:schemeClr val="accent6">
                  <a:lumMod val="75000"/>
                </a:schemeClr>
              </a:solidFill>
            </a:endParaRPr>
          </a:p>
          <a:p>
            <a:endParaRPr lang="en-US" dirty="0"/>
          </a:p>
        </p:txBody>
      </p:sp>
      <p:sp>
        <p:nvSpPr>
          <p:cNvPr id="7" name="Rectangle 6"/>
          <p:cNvSpPr/>
          <p:nvPr/>
        </p:nvSpPr>
        <p:spPr>
          <a:xfrm>
            <a:off x="685800" y="1556266"/>
            <a:ext cx="3733800" cy="584775"/>
          </a:xfrm>
          <a:prstGeom prst="rect">
            <a:avLst/>
          </a:prstGeom>
        </p:spPr>
        <p:txBody>
          <a:bodyPr wrap="square">
            <a:spAutoFit/>
          </a:bodyPr>
          <a:lstStyle/>
          <a:p>
            <a:r>
              <a:rPr lang="en-US" sz="3200" b="1" dirty="0">
                <a:solidFill>
                  <a:schemeClr val="tx2">
                    <a:lumMod val="75000"/>
                  </a:schemeClr>
                </a:solidFill>
                <a:latin typeface="+mj-lt"/>
                <a:ea typeface="Barlow" pitchFamily="34" charset="-122"/>
                <a:cs typeface="Barlow" pitchFamily="34" charset="-120"/>
              </a:rPr>
              <a:t>Univariate</a:t>
            </a:r>
            <a:r>
              <a:rPr lang="en-US" sz="3200" b="1" dirty="0">
                <a:solidFill>
                  <a:schemeClr val="tx2">
                    <a:lumMod val="75000"/>
                  </a:schemeClr>
                </a:solidFill>
                <a:latin typeface="Barlow" pitchFamily="34" charset="0"/>
                <a:ea typeface="Barlow" pitchFamily="34" charset="-122"/>
                <a:cs typeface="Barlow" pitchFamily="34" charset="-120"/>
              </a:rPr>
              <a:t> </a:t>
            </a:r>
            <a:r>
              <a:rPr lang="en-US" sz="3200" b="1" dirty="0">
                <a:solidFill>
                  <a:schemeClr val="tx2">
                    <a:lumMod val="75000"/>
                  </a:schemeClr>
                </a:solidFill>
                <a:latin typeface="+mj-lt"/>
                <a:ea typeface="Barlow" pitchFamily="34" charset="-122"/>
                <a:cs typeface="Barlow" pitchFamily="34" charset="-120"/>
              </a:rPr>
              <a:t>Analysis</a:t>
            </a:r>
            <a:endParaRPr lang="en-US" sz="3200" b="1" dirty="0">
              <a:solidFill>
                <a:schemeClr val="tx2">
                  <a:lumMod val="75000"/>
                </a:schemeClr>
              </a:solidFill>
              <a:latin typeface="+mj-lt"/>
            </a:endParaRPr>
          </a:p>
        </p:txBody>
      </p:sp>
      <p:sp>
        <p:nvSpPr>
          <p:cNvPr id="8" name="Rectangle 7"/>
          <p:cNvSpPr/>
          <p:nvPr/>
        </p:nvSpPr>
        <p:spPr>
          <a:xfrm>
            <a:off x="4951592" y="1524000"/>
            <a:ext cx="3811408" cy="584775"/>
          </a:xfrm>
          <a:prstGeom prst="rect">
            <a:avLst/>
          </a:prstGeom>
        </p:spPr>
        <p:txBody>
          <a:bodyPr wrap="square">
            <a:spAutoFit/>
          </a:bodyPr>
          <a:lstStyle/>
          <a:p>
            <a:r>
              <a:rPr lang="en-US" sz="3200" b="1" dirty="0">
                <a:solidFill>
                  <a:schemeClr val="tx2">
                    <a:lumMod val="75000"/>
                  </a:schemeClr>
                </a:solidFill>
              </a:rPr>
              <a:t>Multivariate Analysis</a:t>
            </a:r>
          </a:p>
        </p:txBody>
      </p:sp>
    </p:spTree>
    <p:extLst>
      <p:ext uri="{BB962C8B-B14F-4D97-AF65-F5344CB8AC3E}">
        <p14:creationId xmlns:p14="http://schemas.microsoft.com/office/powerpoint/2010/main" val="17804709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828800"/>
            <a:ext cx="8229600" cy="566738"/>
          </a:xfrm>
        </p:spPr>
        <p:txBody>
          <a:bodyPr anchor="t">
            <a:noAutofit/>
          </a:bodyPr>
          <a:lstStyle/>
          <a:p>
            <a:pPr algn="ctr"/>
            <a:r>
              <a:rPr lang="en-US" sz="2800" dirty="0">
                <a:solidFill>
                  <a:srgbClr val="396AF1"/>
                </a:solidFill>
                <a:latin typeface="Barlow" pitchFamily="34" charset="0"/>
                <a:ea typeface="Barlow" pitchFamily="34" charset="-122"/>
                <a:cs typeface="Barlow" pitchFamily="34" charset="-120"/>
              </a:rPr>
              <a:t>Feature Engineering and Size </a:t>
            </a:r>
            <a:r>
              <a:rPr lang="en-US" sz="2800" dirty="0" smtClean="0">
                <a:solidFill>
                  <a:srgbClr val="396AF1"/>
                </a:solidFill>
                <a:latin typeface="Barlow" pitchFamily="34" charset="0"/>
                <a:ea typeface="Barlow" pitchFamily="34" charset="-122"/>
                <a:cs typeface="Barlow" pitchFamily="34" charset="-120"/>
              </a:rPr>
              <a:t>Impact</a:t>
            </a:r>
            <a:endParaRPr lang="en-US" sz="2800" dirty="0"/>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rcRect t="10248" b="10248"/>
          <a:stretch>
            <a:fillRect/>
          </a:stretch>
        </p:blipFill>
        <p:spPr>
          <a:xfrm>
            <a:off x="0" y="0"/>
            <a:ext cx="9144000" cy="1447800"/>
          </a:xfrm>
        </p:spPr>
      </p:pic>
      <p:sp>
        <p:nvSpPr>
          <p:cNvPr id="4" name="Text Placeholder 3"/>
          <p:cNvSpPr>
            <a:spLocks noGrp="1"/>
          </p:cNvSpPr>
          <p:nvPr>
            <p:ph type="body" sz="half" idx="2"/>
          </p:nvPr>
        </p:nvSpPr>
        <p:spPr>
          <a:xfrm>
            <a:off x="381000" y="2362200"/>
            <a:ext cx="8458200" cy="3657600"/>
          </a:xfrm>
        </p:spPr>
        <p:txBody>
          <a:bodyPr anchor="ctr"/>
          <a:lstStyle/>
          <a:p>
            <a:r>
              <a:rPr lang="en-US" sz="2000" dirty="0" smtClean="0">
                <a:solidFill>
                  <a:schemeClr val="accent5">
                    <a:lumMod val="50000"/>
                  </a:schemeClr>
                </a:solidFill>
              </a:rPr>
              <a:t>1.  </a:t>
            </a:r>
            <a:r>
              <a:rPr lang="en-US" sz="2000" b="1" dirty="0">
                <a:solidFill>
                  <a:schemeClr val="accent5">
                    <a:lumMod val="50000"/>
                  </a:schemeClr>
                </a:solidFill>
                <a:latin typeface="Barlow" pitchFamily="34" charset="0"/>
                <a:ea typeface="Barlow" pitchFamily="34" charset="-122"/>
                <a:cs typeface="Barlow" pitchFamily="34" charset="-120"/>
              </a:rPr>
              <a:t>Feature Engineering</a:t>
            </a:r>
            <a:endParaRPr lang="en-US" sz="2000" dirty="0">
              <a:solidFill>
                <a:schemeClr val="accent5">
                  <a:lumMod val="50000"/>
                </a:schemeClr>
              </a:solidFill>
            </a:endParaRPr>
          </a:p>
          <a:p>
            <a:r>
              <a:rPr lang="en-US" sz="1800" dirty="0" smtClean="0">
                <a:solidFill>
                  <a:schemeClr val="accent2">
                    <a:lumMod val="75000"/>
                  </a:schemeClr>
                </a:solidFill>
              </a:rPr>
              <a:t>     </a:t>
            </a:r>
            <a:r>
              <a:rPr lang="en-US" sz="1800" dirty="0" smtClean="0">
                <a:solidFill>
                  <a:schemeClr val="accent2">
                    <a:lumMod val="75000"/>
                  </a:schemeClr>
                </a:solidFill>
                <a:latin typeface="Montserrat" pitchFamily="34" charset="0"/>
                <a:ea typeface="Montserrat" pitchFamily="34" charset="-122"/>
                <a:cs typeface="Montserrat" pitchFamily="34" charset="-120"/>
              </a:rPr>
              <a:t>It </a:t>
            </a:r>
            <a:r>
              <a:rPr lang="en-US" sz="1800" dirty="0">
                <a:solidFill>
                  <a:schemeClr val="accent2">
                    <a:lumMod val="75000"/>
                  </a:schemeClr>
                </a:solidFill>
                <a:latin typeface="Montserrat" pitchFamily="34" charset="0"/>
                <a:ea typeface="Montserrat" pitchFamily="34" charset="-122"/>
                <a:cs typeface="Montserrat" pitchFamily="34" charset="-120"/>
              </a:rPr>
              <a:t>involves creating new features from existing ones to improve model performance.</a:t>
            </a:r>
            <a:endParaRPr lang="en-US" sz="1800" dirty="0">
              <a:solidFill>
                <a:schemeClr val="accent2">
                  <a:lumMod val="75000"/>
                </a:schemeClr>
              </a:solidFill>
            </a:endParaRPr>
          </a:p>
          <a:p>
            <a:r>
              <a:rPr lang="en-US" sz="2000" dirty="0" smtClean="0">
                <a:solidFill>
                  <a:schemeClr val="tx2">
                    <a:lumMod val="75000"/>
                  </a:schemeClr>
                </a:solidFill>
              </a:rPr>
              <a:t>2. </a:t>
            </a:r>
            <a:r>
              <a:rPr lang="en-US" sz="2000" b="1" dirty="0">
                <a:solidFill>
                  <a:schemeClr val="tx2">
                    <a:lumMod val="75000"/>
                  </a:schemeClr>
                </a:solidFill>
                <a:latin typeface="Barlow" pitchFamily="34" charset="0"/>
                <a:ea typeface="Barlow" pitchFamily="34" charset="-122"/>
                <a:cs typeface="Barlow" pitchFamily="34" charset="-120"/>
              </a:rPr>
              <a:t>Size </a:t>
            </a:r>
            <a:r>
              <a:rPr lang="en-US" sz="2000" b="1" dirty="0" smtClean="0">
                <a:solidFill>
                  <a:schemeClr val="tx2">
                    <a:lumMod val="75000"/>
                  </a:schemeClr>
                </a:solidFill>
                <a:latin typeface="Barlow" pitchFamily="34" charset="0"/>
                <a:ea typeface="Barlow" pitchFamily="34" charset="-122"/>
                <a:cs typeface="Barlow" pitchFamily="34" charset="-120"/>
              </a:rPr>
              <a:t>Impact</a:t>
            </a:r>
          </a:p>
          <a:p>
            <a:r>
              <a:rPr lang="en-US" sz="1800" b="1" dirty="0">
                <a:solidFill>
                  <a:schemeClr val="accent2">
                    <a:lumMod val="75000"/>
                  </a:schemeClr>
                </a:solidFill>
                <a:latin typeface="Barlow" pitchFamily="34" charset="0"/>
                <a:ea typeface="Barlow" pitchFamily="34" charset="-122"/>
              </a:rPr>
              <a:t> </a:t>
            </a:r>
            <a:r>
              <a:rPr lang="en-US" sz="1800" b="1" dirty="0" smtClean="0">
                <a:solidFill>
                  <a:schemeClr val="accent2">
                    <a:lumMod val="75000"/>
                  </a:schemeClr>
                </a:solidFill>
                <a:latin typeface="Barlow" pitchFamily="34" charset="0"/>
                <a:ea typeface="Barlow" pitchFamily="34" charset="-122"/>
              </a:rPr>
              <a:t>   </a:t>
            </a:r>
            <a:r>
              <a:rPr lang="en-US" sz="1800" dirty="0">
                <a:solidFill>
                  <a:schemeClr val="accent2">
                    <a:lumMod val="75000"/>
                  </a:schemeClr>
                </a:solidFill>
                <a:latin typeface="Montserrat" pitchFamily="34" charset="0"/>
                <a:ea typeface="Montserrat" pitchFamily="34" charset="-122"/>
                <a:cs typeface="Montserrat" pitchFamily="34" charset="-120"/>
              </a:rPr>
              <a:t>The size of a house significantly affects its market value and pricing</a:t>
            </a:r>
            <a:r>
              <a:rPr lang="en-US" sz="1800" dirty="0" smtClean="0">
                <a:solidFill>
                  <a:schemeClr val="accent2">
                    <a:lumMod val="75000"/>
                  </a:schemeClr>
                </a:solidFill>
                <a:latin typeface="Montserrat" pitchFamily="34" charset="0"/>
                <a:ea typeface="Montserrat" pitchFamily="34" charset="-122"/>
                <a:cs typeface="Montserrat" pitchFamily="34" charset="-120"/>
              </a:rPr>
              <a:t>.</a:t>
            </a:r>
          </a:p>
          <a:p>
            <a:r>
              <a:rPr lang="en-US" sz="2000" dirty="0" smtClean="0">
                <a:solidFill>
                  <a:schemeClr val="tx2">
                    <a:lumMod val="75000"/>
                  </a:schemeClr>
                </a:solidFill>
                <a:latin typeface="Montserrat" pitchFamily="34" charset="0"/>
                <a:ea typeface="Montserrat" pitchFamily="34" charset="-122"/>
              </a:rPr>
              <a:t>3. </a:t>
            </a:r>
            <a:r>
              <a:rPr lang="en-US" sz="2000" b="1" dirty="0">
                <a:solidFill>
                  <a:schemeClr val="tx2">
                    <a:lumMod val="75000"/>
                  </a:schemeClr>
                </a:solidFill>
                <a:latin typeface="Barlow" pitchFamily="34" charset="0"/>
                <a:ea typeface="Barlow" pitchFamily="34" charset="-122"/>
                <a:cs typeface="Barlow" pitchFamily="34" charset="-120"/>
              </a:rPr>
              <a:t>Adapting </a:t>
            </a:r>
            <a:r>
              <a:rPr lang="en-US" sz="2000" b="1" dirty="0" smtClean="0">
                <a:solidFill>
                  <a:schemeClr val="tx2">
                    <a:lumMod val="75000"/>
                  </a:schemeClr>
                </a:solidFill>
                <a:latin typeface="Barlow" pitchFamily="34" charset="0"/>
                <a:ea typeface="Barlow" pitchFamily="34" charset="-122"/>
                <a:cs typeface="Barlow" pitchFamily="34" charset="-120"/>
              </a:rPr>
              <a:t>Features</a:t>
            </a:r>
          </a:p>
          <a:p>
            <a:r>
              <a:rPr lang="en-US" sz="2000" b="1" dirty="0">
                <a:solidFill>
                  <a:schemeClr val="accent2">
                    <a:lumMod val="75000"/>
                  </a:schemeClr>
                </a:solidFill>
                <a:latin typeface="Barlow" pitchFamily="34" charset="0"/>
                <a:ea typeface="Barlow" pitchFamily="34" charset="-122"/>
              </a:rPr>
              <a:t> </a:t>
            </a:r>
            <a:r>
              <a:rPr lang="en-US" sz="2000" b="1" dirty="0" smtClean="0">
                <a:solidFill>
                  <a:schemeClr val="accent2">
                    <a:lumMod val="75000"/>
                  </a:schemeClr>
                </a:solidFill>
                <a:latin typeface="Barlow" pitchFamily="34" charset="0"/>
                <a:ea typeface="Barlow" pitchFamily="34" charset="-122"/>
              </a:rPr>
              <a:t>   </a:t>
            </a:r>
            <a:r>
              <a:rPr lang="en-US" sz="1800" dirty="0">
                <a:solidFill>
                  <a:schemeClr val="accent2">
                    <a:lumMod val="75000"/>
                  </a:schemeClr>
                </a:solidFill>
                <a:latin typeface="Montserrat" pitchFamily="34" charset="0"/>
                <a:ea typeface="Montserrat" pitchFamily="34" charset="-122"/>
                <a:cs typeface="Montserrat" pitchFamily="34" charset="-120"/>
              </a:rPr>
              <a:t>Understanding how to adapt features to better suit the target market.</a:t>
            </a:r>
            <a:endParaRPr lang="en-US" sz="1800" dirty="0">
              <a:solidFill>
                <a:schemeClr val="accent2">
                  <a:lumMod val="75000"/>
                </a:schemeClr>
              </a:solidFill>
            </a:endParaRPr>
          </a:p>
          <a:p>
            <a:endParaRPr lang="en-US" sz="1600" dirty="0">
              <a:solidFill>
                <a:schemeClr val="tx2">
                  <a:lumMod val="75000"/>
                </a:schemeClr>
              </a:solidFill>
            </a:endParaRPr>
          </a:p>
          <a:p>
            <a:endParaRPr lang="en-US" sz="1600" dirty="0">
              <a:solidFill>
                <a:schemeClr val="accent2">
                  <a:lumMod val="75000"/>
                </a:schemeClr>
              </a:solidFill>
            </a:endParaRPr>
          </a:p>
          <a:p>
            <a:endParaRPr lang="en-US" sz="1800" dirty="0">
              <a:solidFill>
                <a:schemeClr val="tx2">
                  <a:lumMod val="75000"/>
                </a:schemeClr>
              </a:solidFill>
            </a:endParaRPr>
          </a:p>
          <a:p>
            <a:endParaRPr lang="en-US" dirty="0"/>
          </a:p>
        </p:txBody>
      </p:sp>
    </p:spTree>
    <p:extLst>
      <p:ext uri="{BB962C8B-B14F-4D97-AF65-F5344CB8AC3E}">
        <p14:creationId xmlns:p14="http://schemas.microsoft.com/office/powerpoint/2010/main" val="35483033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152400"/>
            <a:ext cx="7772400" cy="609600"/>
          </a:xfrm>
        </p:spPr>
        <p:txBody>
          <a:bodyPr anchor="t">
            <a:normAutofit fontScale="90000"/>
          </a:bodyPr>
          <a:lstStyle/>
          <a:p>
            <a:r>
              <a:rPr lang="en-US" b="1" dirty="0">
                <a:solidFill>
                  <a:srgbClr val="396AF1"/>
                </a:solidFill>
                <a:latin typeface="Barlow" pitchFamily="34" charset="0"/>
                <a:ea typeface="Barlow" pitchFamily="34" charset="-122"/>
                <a:cs typeface="Barlow" pitchFamily="34" charset="-120"/>
              </a:rPr>
              <a:t>Condition and age of the house</a:t>
            </a:r>
            <a:r>
              <a:rPr lang="en-US" dirty="0"/>
              <a:t/>
            </a:r>
            <a:br>
              <a:rPr lang="en-US" dirty="0"/>
            </a:br>
            <a:endParaRPr lang="en-US" dirty="0"/>
          </a:p>
        </p:txBody>
      </p:sp>
      <p:sp>
        <p:nvSpPr>
          <p:cNvPr id="3" name="Subtitle 2"/>
          <p:cNvSpPr>
            <a:spLocks noGrp="1"/>
          </p:cNvSpPr>
          <p:nvPr>
            <p:ph type="subTitle" idx="1"/>
          </p:nvPr>
        </p:nvSpPr>
        <p:spPr>
          <a:xfrm>
            <a:off x="152400" y="1143000"/>
            <a:ext cx="8839200" cy="5181600"/>
          </a:xfrm>
        </p:spPr>
        <p:txBody>
          <a:bodyPr>
            <a:normAutofit/>
          </a:bodyPr>
          <a:lstStyle/>
          <a:p>
            <a:pPr algn="l"/>
            <a:r>
              <a:rPr lang="en-US" sz="2000" dirty="0" smtClean="0"/>
              <a:t>1. </a:t>
            </a:r>
            <a:r>
              <a:rPr lang="en-US" sz="2000" b="1" dirty="0">
                <a:solidFill>
                  <a:srgbClr val="396AF1"/>
                </a:solidFill>
                <a:latin typeface="Barlow" pitchFamily="34" charset="0"/>
                <a:ea typeface="Barlow" pitchFamily="34" charset="-122"/>
                <a:cs typeface="Barlow" pitchFamily="34" charset="-120"/>
              </a:rPr>
              <a:t>Original condition</a:t>
            </a:r>
            <a:endParaRPr lang="en-US" sz="2000" dirty="0"/>
          </a:p>
          <a:p>
            <a:pPr algn="l"/>
            <a:r>
              <a:rPr lang="en-US" sz="2000" dirty="0" smtClean="0"/>
              <a:t>    </a:t>
            </a:r>
            <a:r>
              <a:rPr lang="en-US" sz="2000" dirty="0">
                <a:solidFill>
                  <a:srgbClr val="272525"/>
                </a:solidFill>
                <a:latin typeface="Montserrat" pitchFamily="34" charset="0"/>
                <a:ea typeface="Montserrat" pitchFamily="34" charset="-122"/>
                <a:cs typeface="Montserrat" pitchFamily="34" charset="-120"/>
              </a:rPr>
              <a:t>Intact features from the time of construction</a:t>
            </a:r>
            <a:endParaRPr lang="en-US" sz="2000" dirty="0"/>
          </a:p>
          <a:p>
            <a:pPr algn="l"/>
            <a:r>
              <a:rPr lang="en-US" sz="2000" dirty="0" smtClean="0"/>
              <a:t>                     </a:t>
            </a:r>
          </a:p>
          <a:p>
            <a:pPr algn="l"/>
            <a:r>
              <a:rPr lang="en-US" sz="2000" dirty="0"/>
              <a:t> </a:t>
            </a:r>
            <a:r>
              <a:rPr lang="en-US" sz="2000" dirty="0" smtClean="0"/>
              <a:t>                                2.  </a:t>
            </a:r>
            <a:r>
              <a:rPr lang="en-US" sz="2000" b="1" dirty="0" smtClean="0">
                <a:solidFill>
                  <a:srgbClr val="396AF1"/>
                </a:solidFill>
                <a:latin typeface="Barlow" pitchFamily="34" charset="0"/>
                <a:ea typeface="Barlow" pitchFamily="34" charset="-122"/>
                <a:cs typeface="Barlow" pitchFamily="34" charset="-120"/>
              </a:rPr>
              <a:t>Renovation History</a:t>
            </a:r>
          </a:p>
          <a:p>
            <a:pPr algn="l"/>
            <a:r>
              <a:rPr lang="en-US" sz="2000" b="1" dirty="0">
                <a:solidFill>
                  <a:srgbClr val="396AF1"/>
                </a:solidFill>
                <a:latin typeface="Barlow" pitchFamily="34" charset="0"/>
                <a:ea typeface="Barlow" pitchFamily="34" charset="-122"/>
              </a:rPr>
              <a:t> </a:t>
            </a:r>
            <a:r>
              <a:rPr lang="en-US" sz="2000" b="1" dirty="0" smtClean="0">
                <a:solidFill>
                  <a:srgbClr val="396AF1"/>
                </a:solidFill>
                <a:latin typeface="Barlow" pitchFamily="34" charset="0"/>
                <a:ea typeface="Barlow" pitchFamily="34" charset="-122"/>
              </a:rPr>
              <a:t>                              </a:t>
            </a:r>
            <a:r>
              <a:rPr lang="en-US" sz="2000" dirty="0">
                <a:solidFill>
                  <a:srgbClr val="272525"/>
                </a:solidFill>
                <a:latin typeface="Montserrat" pitchFamily="34" charset="0"/>
                <a:ea typeface="Montserrat" pitchFamily="34" charset="-122"/>
                <a:cs typeface="Montserrat" pitchFamily="34" charset="-120"/>
              </a:rPr>
              <a:t>Past upgrades and </a:t>
            </a:r>
            <a:r>
              <a:rPr lang="en-US" sz="2000" dirty="0" smtClean="0">
                <a:solidFill>
                  <a:srgbClr val="272525"/>
                </a:solidFill>
                <a:latin typeface="Montserrat" pitchFamily="34" charset="0"/>
                <a:ea typeface="Montserrat" pitchFamily="34" charset="-122"/>
                <a:cs typeface="Montserrat" pitchFamily="34" charset="-120"/>
              </a:rPr>
              <a:t>improvements</a:t>
            </a:r>
          </a:p>
          <a:p>
            <a:pPr algn="l"/>
            <a:endParaRPr lang="en-US" sz="2000" dirty="0">
              <a:solidFill>
                <a:srgbClr val="272525"/>
              </a:solidFill>
              <a:latin typeface="Montserrat" pitchFamily="34" charset="0"/>
              <a:ea typeface="Montserrat" pitchFamily="34" charset="-122"/>
            </a:endParaRPr>
          </a:p>
          <a:p>
            <a:pPr algn="l"/>
            <a:r>
              <a:rPr lang="en-US" sz="2000" dirty="0" smtClean="0">
                <a:solidFill>
                  <a:srgbClr val="272525"/>
                </a:solidFill>
                <a:latin typeface="Montserrat" pitchFamily="34" charset="0"/>
                <a:ea typeface="Montserrat" pitchFamily="34" charset="-122"/>
              </a:rPr>
              <a:t>                                                       3. </a:t>
            </a:r>
            <a:r>
              <a:rPr lang="en-US" sz="2000" b="1" dirty="0">
                <a:solidFill>
                  <a:srgbClr val="396AF1"/>
                </a:solidFill>
                <a:latin typeface="Barlow" pitchFamily="34" charset="0"/>
                <a:ea typeface="Barlow" pitchFamily="34" charset="-122"/>
                <a:cs typeface="Barlow" pitchFamily="34" charset="-120"/>
              </a:rPr>
              <a:t>Maintenance records</a:t>
            </a:r>
            <a:endParaRPr lang="en-US" sz="2000" dirty="0"/>
          </a:p>
          <a:p>
            <a:pPr algn="l"/>
            <a:r>
              <a:rPr lang="en-US" sz="2000" dirty="0" smtClean="0"/>
              <a:t>                                                                        </a:t>
            </a:r>
            <a:r>
              <a:rPr lang="en-US" sz="2000" dirty="0">
                <a:solidFill>
                  <a:srgbClr val="272525"/>
                </a:solidFill>
                <a:latin typeface="Montserrat" pitchFamily="34" charset="0"/>
                <a:ea typeface="Montserrat" pitchFamily="34" charset="-122"/>
                <a:cs typeface="Montserrat" pitchFamily="34" charset="-120"/>
              </a:rPr>
              <a:t>Regular upkeep and care over the years</a:t>
            </a:r>
            <a:endParaRPr lang="en-US" sz="2000" dirty="0"/>
          </a:p>
          <a:p>
            <a:pPr algn="l"/>
            <a:endParaRPr lang="en-US" sz="2000" dirty="0" smtClean="0"/>
          </a:p>
          <a:p>
            <a:pPr algn="l"/>
            <a:r>
              <a:rPr lang="en-US" sz="2000" dirty="0">
                <a:solidFill>
                  <a:srgbClr val="272525"/>
                </a:solidFill>
                <a:latin typeface="Montserrat" pitchFamily="34" charset="0"/>
                <a:ea typeface="Montserrat" pitchFamily="34" charset="-122"/>
                <a:cs typeface="Montserrat" pitchFamily="34" charset="-120"/>
              </a:rPr>
              <a:t>The condition and age of the house play a crucial role in pricing. Potential buyers are interested in whether the house has retained its original features or undergone renovations. Additionally, they seek details about the maintenance history of the property, which influences its market value.</a:t>
            </a:r>
            <a:endParaRPr lang="en-US" sz="2000" dirty="0"/>
          </a:p>
          <a:p>
            <a:pPr algn="l"/>
            <a:endParaRPr lang="en-US" sz="2000" dirty="0"/>
          </a:p>
          <a:p>
            <a:pPr algn="l"/>
            <a:endParaRPr lang="en-US" sz="2000" dirty="0"/>
          </a:p>
        </p:txBody>
      </p:sp>
    </p:spTree>
    <p:extLst>
      <p:ext uri="{BB962C8B-B14F-4D97-AF65-F5344CB8AC3E}">
        <p14:creationId xmlns:p14="http://schemas.microsoft.com/office/powerpoint/2010/main" val="28085958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71800" y="152400"/>
            <a:ext cx="5867400" cy="1447800"/>
          </a:xfrm>
        </p:spPr>
        <p:txBody>
          <a:bodyPr>
            <a:noAutofit/>
          </a:bodyPr>
          <a:lstStyle/>
          <a:p>
            <a:r>
              <a:rPr lang="en-US" sz="3200" dirty="0">
                <a:solidFill>
                  <a:srgbClr val="396AF1"/>
                </a:solidFill>
                <a:latin typeface="Barlow" pitchFamily="34" charset="0"/>
                <a:ea typeface="Barlow" pitchFamily="34" charset="-122"/>
                <a:cs typeface="Barlow" pitchFamily="34" charset="-120"/>
              </a:rPr>
              <a:t>Market Trends and Demand</a:t>
            </a:r>
            <a:r>
              <a:rPr lang="en-US" sz="3200" dirty="0"/>
              <a:t/>
            </a:r>
            <a:br>
              <a:rPr lang="en-US" sz="3200" dirty="0"/>
            </a:br>
            <a:endParaRPr lang="en-US" sz="3200"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
            <a:ext cx="2755726" cy="6857999"/>
          </a:xfrm>
        </p:spPr>
      </p:pic>
      <p:sp>
        <p:nvSpPr>
          <p:cNvPr id="4" name="Text Placeholder 3"/>
          <p:cNvSpPr>
            <a:spLocks noGrp="1"/>
          </p:cNvSpPr>
          <p:nvPr>
            <p:ph type="body" sz="half" idx="2"/>
          </p:nvPr>
        </p:nvSpPr>
        <p:spPr>
          <a:xfrm>
            <a:off x="2971800" y="1219200"/>
            <a:ext cx="5943600" cy="5105400"/>
          </a:xfrm>
        </p:spPr>
        <p:txBody>
          <a:bodyPr/>
          <a:lstStyle/>
          <a:p>
            <a:endParaRPr lang="en-US" dirty="0" smtClean="0"/>
          </a:p>
          <a:p>
            <a:endParaRPr lang="en-US" dirty="0"/>
          </a:p>
          <a:p>
            <a:r>
              <a:rPr lang="en-US" sz="2000" b="1" dirty="0" smtClean="0">
                <a:solidFill>
                  <a:schemeClr val="accent3">
                    <a:lumMod val="75000"/>
                  </a:schemeClr>
                </a:solidFill>
                <a:latin typeface="Barlow" pitchFamily="34" charset="0"/>
                <a:ea typeface="Barlow" pitchFamily="34" charset="-122"/>
                <a:cs typeface="Barlow" pitchFamily="34" charset="-120"/>
              </a:rPr>
              <a:t>Urbanization              </a:t>
            </a:r>
            <a:r>
              <a:rPr lang="en-US" sz="1800" b="1" dirty="0" smtClean="0">
                <a:solidFill>
                  <a:schemeClr val="accent3">
                    <a:lumMod val="75000"/>
                  </a:schemeClr>
                </a:solidFill>
                <a:latin typeface="Barlow" pitchFamily="34" charset="0"/>
                <a:ea typeface="Barlow" pitchFamily="34" charset="-122"/>
                <a:cs typeface="Barlow" pitchFamily="34" charset="-120"/>
              </a:rPr>
              <a:t>Technological Advancements</a:t>
            </a:r>
            <a:endParaRPr lang="en-US" sz="2000" dirty="0">
              <a:solidFill>
                <a:schemeClr val="accent3">
                  <a:lumMod val="75000"/>
                </a:schemeClr>
              </a:solidFill>
            </a:endParaRPr>
          </a:p>
          <a:p>
            <a:endParaRPr lang="en-US" sz="2000" dirty="0" smtClean="0"/>
          </a:p>
          <a:p>
            <a:r>
              <a:rPr lang="en-US" sz="1600" dirty="0" smtClean="0">
                <a:solidFill>
                  <a:schemeClr val="accent5">
                    <a:lumMod val="60000"/>
                    <a:lumOff val="40000"/>
                  </a:schemeClr>
                </a:solidFill>
                <a:latin typeface="Montserrat" pitchFamily="34" charset="0"/>
                <a:ea typeface="Montserrat" pitchFamily="34" charset="-122"/>
                <a:cs typeface="Montserrat" pitchFamily="34" charset="-120"/>
              </a:rPr>
              <a:t>Population migration to         Integration </a:t>
            </a:r>
            <a:r>
              <a:rPr lang="en-US" sz="1600" dirty="0">
                <a:solidFill>
                  <a:schemeClr val="accent5">
                    <a:lumMod val="60000"/>
                    <a:lumOff val="40000"/>
                  </a:schemeClr>
                </a:solidFill>
                <a:latin typeface="Montserrat" pitchFamily="34" charset="0"/>
                <a:ea typeface="Montserrat" pitchFamily="34" charset="-122"/>
                <a:cs typeface="Montserrat" pitchFamily="34" charset="-120"/>
              </a:rPr>
              <a:t>of smart home features </a:t>
            </a:r>
            <a:endParaRPr lang="en-US" sz="1600" dirty="0" smtClean="0">
              <a:solidFill>
                <a:schemeClr val="accent5">
                  <a:lumMod val="60000"/>
                  <a:lumOff val="40000"/>
                </a:schemeClr>
              </a:solidFill>
              <a:latin typeface="Montserrat" pitchFamily="34" charset="0"/>
              <a:ea typeface="Montserrat" pitchFamily="34" charset="-122"/>
              <a:cs typeface="Montserrat" pitchFamily="34" charset="-120"/>
            </a:endParaRPr>
          </a:p>
          <a:p>
            <a:r>
              <a:rPr lang="en-US" sz="1600" dirty="0" smtClean="0">
                <a:solidFill>
                  <a:schemeClr val="accent5">
                    <a:lumMod val="60000"/>
                    <a:lumOff val="40000"/>
                  </a:schemeClr>
                </a:solidFill>
                <a:latin typeface="Montserrat" pitchFamily="34" charset="0"/>
                <a:ea typeface="Montserrat" pitchFamily="34" charset="-122"/>
                <a:cs typeface="Montserrat" pitchFamily="34" charset="-120"/>
              </a:rPr>
              <a:t>urban </a:t>
            </a:r>
            <a:r>
              <a:rPr lang="en-US" sz="1600" dirty="0">
                <a:solidFill>
                  <a:schemeClr val="accent5">
                    <a:lumMod val="60000"/>
                    <a:lumOff val="40000"/>
                  </a:schemeClr>
                </a:solidFill>
                <a:latin typeface="Montserrat" pitchFamily="34" charset="0"/>
                <a:ea typeface="Montserrat" pitchFamily="34" charset="-122"/>
                <a:cs typeface="Montserrat" pitchFamily="34" charset="-120"/>
              </a:rPr>
              <a:t>areas impacting </a:t>
            </a:r>
            <a:r>
              <a:rPr lang="en-US" sz="1600" dirty="0" smtClean="0">
                <a:solidFill>
                  <a:schemeClr val="accent5">
                    <a:lumMod val="60000"/>
                    <a:lumOff val="40000"/>
                  </a:schemeClr>
                </a:solidFill>
                <a:latin typeface="Montserrat" pitchFamily="34" charset="0"/>
                <a:ea typeface="Montserrat" pitchFamily="34" charset="-122"/>
                <a:cs typeface="Montserrat" pitchFamily="34" charset="-120"/>
              </a:rPr>
              <a:t>         influencing </a:t>
            </a:r>
            <a:r>
              <a:rPr lang="en-US" sz="1600" dirty="0">
                <a:solidFill>
                  <a:schemeClr val="accent5">
                    <a:lumMod val="60000"/>
                    <a:lumOff val="40000"/>
                  </a:schemeClr>
                </a:solidFill>
                <a:latin typeface="Montserrat" pitchFamily="34" charset="0"/>
                <a:ea typeface="Montserrat" pitchFamily="34" charset="-122"/>
                <a:cs typeface="Montserrat" pitchFamily="34" charset="-120"/>
              </a:rPr>
              <a:t>market demand and </a:t>
            </a:r>
            <a:endParaRPr lang="en-US" sz="1600" dirty="0" smtClean="0">
              <a:solidFill>
                <a:schemeClr val="accent5">
                  <a:lumMod val="60000"/>
                  <a:lumOff val="40000"/>
                </a:schemeClr>
              </a:solidFill>
              <a:latin typeface="Montserrat" pitchFamily="34" charset="0"/>
              <a:ea typeface="Montserrat" pitchFamily="34" charset="-122"/>
              <a:cs typeface="Montserrat" pitchFamily="34" charset="-120"/>
            </a:endParaRPr>
          </a:p>
          <a:p>
            <a:r>
              <a:rPr lang="en-US" sz="1600" dirty="0" smtClean="0">
                <a:solidFill>
                  <a:schemeClr val="accent5">
                    <a:lumMod val="60000"/>
                    <a:lumOff val="40000"/>
                  </a:schemeClr>
                </a:solidFill>
                <a:latin typeface="Montserrat" pitchFamily="34" charset="0"/>
                <a:ea typeface="Montserrat" pitchFamily="34" charset="-122"/>
                <a:cs typeface="Montserrat" pitchFamily="34" charset="-120"/>
              </a:rPr>
              <a:t>demand </a:t>
            </a:r>
            <a:r>
              <a:rPr lang="en-US" sz="1600" dirty="0">
                <a:solidFill>
                  <a:schemeClr val="accent5">
                    <a:lumMod val="60000"/>
                    <a:lumOff val="40000"/>
                  </a:schemeClr>
                </a:solidFill>
                <a:latin typeface="Montserrat" pitchFamily="34" charset="0"/>
                <a:ea typeface="Montserrat" pitchFamily="34" charset="-122"/>
                <a:cs typeface="Montserrat" pitchFamily="34" charset="-120"/>
              </a:rPr>
              <a:t>and pricing </a:t>
            </a:r>
            <a:r>
              <a:rPr lang="en-US" sz="1600" dirty="0" smtClean="0">
                <a:solidFill>
                  <a:schemeClr val="accent5">
                    <a:lumMod val="60000"/>
                    <a:lumOff val="40000"/>
                  </a:schemeClr>
                </a:solidFill>
                <a:latin typeface="Montserrat" pitchFamily="34" charset="0"/>
                <a:ea typeface="Montserrat" pitchFamily="34" charset="-122"/>
                <a:cs typeface="Montserrat" pitchFamily="34" charset="-120"/>
              </a:rPr>
              <a:t>             values.</a:t>
            </a:r>
          </a:p>
          <a:p>
            <a:r>
              <a:rPr lang="en-US" sz="1600" dirty="0" smtClean="0">
                <a:solidFill>
                  <a:schemeClr val="accent5">
                    <a:lumMod val="60000"/>
                    <a:lumOff val="40000"/>
                  </a:schemeClr>
                </a:solidFill>
                <a:latin typeface="Montserrat" pitchFamily="34" charset="0"/>
                <a:ea typeface="Montserrat" pitchFamily="34" charset="-122"/>
                <a:cs typeface="Montserrat" pitchFamily="34" charset="-120"/>
              </a:rPr>
              <a:t>trends</a:t>
            </a:r>
            <a:r>
              <a:rPr lang="en-US" sz="1600" dirty="0">
                <a:solidFill>
                  <a:schemeClr val="accent5">
                    <a:lumMod val="60000"/>
                    <a:lumOff val="40000"/>
                  </a:schemeClr>
                </a:solidFill>
                <a:latin typeface="Montserrat" pitchFamily="34" charset="0"/>
                <a:ea typeface="Montserrat" pitchFamily="34" charset="-122"/>
                <a:cs typeface="Montserrat" pitchFamily="34" charset="-120"/>
              </a:rPr>
              <a:t>.</a:t>
            </a:r>
            <a:endParaRPr lang="en-US" sz="1600" dirty="0">
              <a:solidFill>
                <a:schemeClr val="accent5">
                  <a:lumMod val="60000"/>
                  <a:lumOff val="40000"/>
                </a:schemeClr>
              </a:solidFill>
            </a:endParaRPr>
          </a:p>
          <a:p>
            <a:endParaRPr lang="en-US" dirty="0" smtClean="0"/>
          </a:p>
          <a:p>
            <a:endParaRPr lang="en-US" dirty="0"/>
          </a:p>
          <a:p>
            <a:r>
              <a:rPr lang="en-US" dirty="0" smtClean="0"/>
              <a:t>                                  </a:t>
            </a:r>
          </a:p>
          <a:p>
            <a:r>
              <a:rPr lang="en-US" sz="2000" dirty="0"/>
              <a:t> </a:t>
            </a:r>
            <a:r>
              <a:rPr lang="en-US" sz="2000" dirty="0" smtClean="0"/>
              <a:t>                          </a:t>
            </a:r>
            <a:r>
              <a:rPr lang="en-US" sz="2000" b="1" dirty="0" smtClean="0">
                <a:solidFill>
                  <a:schemeClr val="accent3">
                    <a:lumMod val="75000"/>
                  </a:schemeClr>
                </a:solidFill>
                <a:latin typeface="Barlow" pitchFamily="34" charset="0"/>
                <a:ea typeface="Barlow" pitchFamily="34" charset="-122"/>
                <a:cs typeface="Barlow" pitchFamily="34" charset="-120"/>
              </a:rPr>
              <a:t>Sustainability</a:t>
            </a:r>
          </a:p>
          <a:p>
            <a:endParaRPr lang="en-US" sz="2000" b="1" dirty="0">
              <a:solidFill>
                <a:srgbClr val="396AF1"/>
              </a:solidFill>
              <a:latin typeface="Barlow" pitchFamily="34" charset="0"/>
              <a:ea typeface="Barlow" pitchFamily="34" charset="-122"/>
            </a:endParaRPr>
          </a:p>
          <a:p>
            <a:r>
              <a:rPr lang="en-US" sz="1600" dirty="0">
                <a:solidFill>
                  <a:schemeClr val="accent5">
                    <a:lumMod val="60000"/>
                    <a:lumOff val="40000"/>
                  </a:schemeClr>
                </a:solidFill>
                <a:latin typeface="Montserrat" pitchFamily="34" charset="0"/>
                <a:ea typeface="Montserrat" pitchFamily="34" charset="-122"/>
                <a:cs typeface="Montserrat" pitchFamily="34" charset="-120"/>
              </a:rPr>
              <a:t>Growing preference for eco-friendly homes affecting market dynamics.</a:t>
            </a:r>
            <a:endParaRPr lang="en-US" sz="1600" dirty="0">
              <a:solidFill>
                <a:schemeClr val="accent5">
                  <a:lumMod val="60000"/>
                  <a:lumOff val="40000"/>
                </a:schemeClr>
              </a:solidFill>
            </a:endParaRPr>
          </a:p>
          <a:p>
            <a:endParaRPr lang="en-US" sz="2000" dirty="0"/>
          </a:p>
          <a:p>
            <a:endParaRPr lang="en-US" dirty="0"/>
          </a:p>
        </p:txBody>
      </p:sp>
    </p:spTree>
    <p:extLst>
      <p:ext uri="{BB962C8B-B14F-4D97-AF65-F5344CB8AC3E}">
        <p14:creationId xmlns:p14="http://schemas.microsoft.com/office/powerpoint/2010/main" val="12117259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228600"/>
            <a:ext cx="7772400" cy="1470025"/>
          </a:xfrm>
        </p:spPr>
        <p:txBody>
          <a:bodyPr>
            <a:normAutofit/>
          </a:bodyPr>
          <a:lstStyle/>
          <a:p>
            <a:r>
              <a:rPr lang="en-US" sz="3600" b="1" dirty="0">
                <a:solidFill>
                  <a:srgbClr val="396AF1"/>
                </a:solidFill>
                <a:latin typeface="Barlow" pitchFamily="34" charset="0"/>
                <a:ea typeface="Barlow" pitchFamily="34" charset="-122"/>
                <a:cs typeface="Barlow" pitchFamily="34" charset="-120"/>
              </a:rPr>
              <a:t>Pricing strategies for sellers</a:t>
            </a:r>
            <a:r>
              <a:rPr lang="en-US" sz="3600" dirty="0"/>
              <a:t/>
            </a:r>
            <a:br>
              <a:rPr lang="en-US" sz="3600" dirty="0"/>
            </a:br>
            <a:endParaRPr lang="en-US" sz="3600" dirty="0"/>
          </a:p>
        </p:txBody>
      </p:sp>
      <p:sp>
        <p:nvSpPr>
          <p:cNvPr id="3" name="Subtitle 2"/>
          <p:cNvSpPr>
            <a:spLocks noGrp="1"/>
          </p:cNvSpPr>
          <p:nvPr>
            <p:ph type="subTitle" idx="1"/>
          </p:nvPr>
        </p:nvSpPr>
        <p:spPr>
          <a:xfrm>
            <a:off x="609600" y="1371600"/>
            <a:ext cx="8305800" cy="4876800"/>
          </a:xfrm>
        </p:spPr>
        <p:txBody>
          <a:bodyPr>
            <a:normAutofit/>
          </a:bodyPr>
          <a:lstStyle/>
          <a:p>
            <a:pPr algn="l"/>
            <a:r>
              <a:rPr lang="en-US" sz="2400" dirty="0">
                <a:solidFill>
                  <a:srgbClr val="272525"/>
                </a:solidFill>
                <a:latin typeface="Montserrat" pitchFamily="34" charset="0"/>
                <a:ea typeface="Montserrat" pitchFamily="34" charset="-122"/>
                <a:cs typeface="Montserrat" pitchFamily="34" charset="-120"/>
              </a:rPr>
              <a:t>1. Set the right price</a:t>
            </a:r>
            <a:endParaRPr lang="en-US" sz="2400" dirty="0"/>
          </a:p>
          <a:p>
            <a:pPr algn="l"/>
            <a:r>
              <a:rPr lang="en-US" sz="2400" dirty="0">
                <a:solidFill>
                  <a:srgbClr val="272525"/>
                </a:solidFill>
                <a:latin typeface="Montserrat" pitchFamily="34" charset="0"/>
                <a:ea typeface="Montserrat" pitchFamily="34" charset="-122"/>
                <a:cs typeface="Montserrat" pitchFamily="34" charset="-120"/>
              </a:rPr>
              <a:t>2. Showcase the best features</a:t>
            </a:r>
            <a:endParaRPr lang="en-US" sz="2400" dirty="0"/>
          </a:p>
          <a:p>
            <a:pPr algn="l"/>
            <a:r>
              <a:rPr lang="en-US" sz="2400" dirty="0">
                <a:solidFill>
                  <a:srgbClr val="272525"/>
                </a:solidFill>
                <a:latin typeface="Montserrat" pitchFamily="34" charset="0"/>
                <a:ea typeface="Montserrat" pitchFamily="34" charset="-122"/>
                <a:cs typeface="Montserrat" pitchFamily="34" charset="-120"/>
              </a:rPr>
              <a:t>3. Highlight potential for improvement</a:t>
            </a:r>
            <a:endParaRPr lang="en-US" sz="2400" dirty="0"/>
          </a:p>
          <a:p>
            <a:pPr algn="l"/>
            <a:r>
              <a:rPr lang="en-US" sz="2400" dirty="0">
                <a:solidFill>
                  <a:srgbClr val="272525"/>
                </a:solidFill>
                <a:latin typeface="Montserrat" pitchFamily="34" charset="0"/>
                <a:ea typeface="Montserrat" pitchFamily="34" charset="-122"/>
                <a:cs typeface="Montserrat" pitchFamily="34" charset="-120"/>
              </a:rPr>
              <a:t>4. Offer incentives for buyers</a:t>
            </a:r>
            <a:endParaRPr lang="en-US" sz="2400" dirty="0"/>
          </a:p>
          <a:p>
            <a:pPr algn="l"/>
            <a:r>
              <a:rPr lang="en-US" sz="2400" dirty="0">
                <a:solidFill>
                  <a:srgbClr val="272525"/>
                </a:solidFill>
                <a:latin typeface="Montserrat" pitchFamily="34" charset="0"/>
                <a:ea typeface="Montserrat" pitchFamily="34" charset="-122"/>
                <a:cs typeface="Montserrat" pitchFamily="34" charset="-120"/>
              </a:rPr>
              <a:t>5. Work with a knowledgeable agent</a:t>
            </a:r>
            <a:endParaRPr lang="en-US" sz="2400" dirty="0"/>
          </a:p>
          <a:p>
            <a:pPr algn="l"/>
            <a:endParaRPr lang="en-US" sz="2000" dirty="0"/>
          </a:p>
        </p:txBody>
      </p:sp>
    </p:spTree>
    <p:extLst>
      <p:ext uri="{BB962C8B-B14F-4D97-AF65-F5344CB8AC3E}">
        <p14:creationId xmlns:p14="http://schemas.microsoft.com/office/powerpoint/2010/main" val="25464645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123</TotalTime>
  <Words>735</Words>
  <Application>Microsoft Office PowerPoint</Application>
  <PresentationFormat>On-screen Show (4:3)</PresentationFormat>
  <Paragraphs>73</Paragraphs>
  <Slides>10</Slides>
  <Notes>1</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Unveiling the Dynamics of House Valuation in a Dynamic Market: An Exploratory Data Analysis (EDA) for Real Estate Pricing</vt:lpstr>
      <vt:lpstr>Introduction to EDA </vt:lpstr>
      <vt:lpstr>Data Acquisition and Cleaning </vt:lpstr>
      <vt:lpstr>Understanding Individual Variables </vt:lpstr>
      <vt:lpstr>Univariate Analysis and Multivariate Analysis </vt:lpstr>
      <vt:lpstr>Feature Engineering and Size Impact</vt:lpstr>
      <vt:lpstr>Condition and age of the house </vt:lpstr>
      <vt:lpstr>Market Trends and Demand </vt:lpstr>
      <vt:lpstr>Pricing strategies for sellers </vt:lpstr>
      <vt:lpstr>Conclusion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Unveiling the Dynamics of House Valuation in a Dynamic Market: An Exploratory Data Analysis (EDA) for Real Estate Pricing</dc:title>
  <dc:creator>Dell</dc:creator>
  <cp:lastModifiedBy>Dell</cp:lastModifiedBy>
  <cp:revision>17</cp:revision>
  <dcterms:created xsi:type="dcterms:W3CDTF">2006-08-16T00:00:00Z</dcterms:created>
  <dcterms:modified xsi:type="dcterms:W3CDTF">2024-03-08T18:20:29Z</dcterms:modified>
</cp:coreProperties>
</file>