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6" r:id="rId5"/>
    <p:sldId id="260" r:id="rId6"/>
    <p:sldId id="261" r:id="rId7"/>
    <p:sldId id="276" r:id="rId8"/>
    <p:sldId id="262" r:id="rId9"/>
    <p:sldId id="263" r:id="rId10"/>
    <p:sldId id="264" r:id="rId11"/>
    <p:sldId id="267" r:id="rId12"/>
    <p:sldId id="268" r:id="rId13"/>
    <p:sldId id="269" r:id="rId14"/>
    <p:sldId id="270" r:id="rId15"/>
    <p:sldId id="271" r:id="rId16"/>
    <p:sldId id="272" r:id="rId17"/>
    <p:sldId id="273" r:id="rId18"/>
    <p:sldId id="274" r:id="rId19"/>
    <p:sldId id="275" r:id="rId20"/>
    <p:sldId id="265" r:id="rId2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372" y="1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8363CD93-0F96-4CE6-84DB-7970C6E540CD}" type="datetimeFigureOut">
              <a:rPr lang="en-US" smtClean="0"/>
              <a:t>6/17/2024</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E4730A90-C1D3-49E7-8B14-55C4754B9D09}" type="slidenum">
              <a:rPr lang="en-US" smtClean="0"/>
              <a:t>‹#›</a:t>
            </a:fld>
            <a:endParaRPr lang="en-US"/>
          </a:p>
        </p:txBody>
      </p:sp>
    </p:spTree>
    <p:extLst>
      <p:ext uri="{BB962C8B-B14F-4D97-AF65-F5344CB8AC3E}">
        <p14:creationId xmlns:p14="http://schemas.microsoft.com/office/powerpoint/2010/main" val="5778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879158"/>
            <a:ext cx="7477601" cy="3832860"/>
          </a:xfrm>
          <a:prstGeom prst="rect">
            <a:avLst/>
          </a:prstGeom>
          <a:noFill/>
          <a:ln/>
        </p:spPr>
        <p:txBody>
          <a:bodyPr wrap="square" rtlCol="0" anchor="t"/>
          <a:lstStyle/>
          <a:p>
            <a:pPr>
              <a:lnSpc>
                <a:spcPts val="7101"/>
              </a:lnSpc>
            </a:pPr>
            <a:r>
              <a:rPr lang="en-US" sz="6600" b="1" kern="0" spc="-114" dirty="0">
                <a:solidFill>
                  <a:srgbClr val="000000"/>
                </a:solidFill>
                <a:latin typeface="adonis-web" pitchFamily="34" charset="0"/>
                <a:ea typeface="adonis-web" pitchFamily="34" charset="-122"/>
                <a:cs typeface="adonis-web" pitchFamily="34" charset="-120"/>
              </a:rPr>
              <a:t>Telecom User Analysis: A Comprehensive Report</a:t>
            </a:r>
            <a:endParaRPr lang="en-US" sz="6600" dirty="0"/>
          </a:p>
        </p:txBody>
      </p:sp>
      <p:sp>
        <p:nvSpPr>
          <p:cNvPr id="6" name="Text 2"/>
          <p:cNvSpPr/>
          <p:nvPr/>
        </p:nvSpPr>
        <p:spPr>
          <a:xfrm>
            <a:off x="6319599" y="4566972"/>
            <a:ext cx="7477601" cy="1666280"/>
          </a:xfrm>
          <a:prstGeom prst="rect">
            <a:avLst/>
          </a:prstGeom>
          <a:noFill/>
          <a:ln/>
        </p:spPr>
        <p:txBody>
          <a:bodyPr wrap="square" rtlCol="0" anchor="t"/>
          <a:lstStyle/>
          <a:p>
            <a:pPr>
              <a:lnSpc>
                <a:spcPts val="2624"/>
              </a:lnSpc>
            </a:pPr>
            <a:r>
              <a:rPr lang="en-US" sz="1750" kern="0" spc="-35" dirty="0">
                <a:solidFill>
                  <a:srgbClr val="272525"/>
                </a:solidFill>
                <a:latin typeface="Source Sans Pro" pitchFamily="34" charset="0"/>
                <a:ea typeface="Source Sans Pro" pitchFamily="34" charset="-122"/>
                <a:cs typeface="Source Sans Pro" pitchFamily="34" charset="-120"/>
              </a:rPr>
              <a:t>This presentation provides a comprehensive analysis of telecom user data, encompassing customer overview, user engagement, experience, and satisfaction. The analysis aims to provide valuable insights into user behavior, engagement patterns, and overall satisfaction levels. This information can be leveraged to optimize network resources, enhance user experience, and drive business growth.</a:t>
            </a:r>
            <a:endParaRPr lang="en-US" sz="1750" dirty="0"/>
          </a:p>
        </p:txBody>
      </p:sp>
      <p:sp>
        <p:nvSpPr>
          <p:cNvPr id="7" name="Shape 3"/>
          <p:cNvSpPr/>
          <p:nvPr/>
        </p:nvSpPr>
        <p:spPr>
          <a:xfrm>
            <a:off x="6319599" y="6978134"/>
            <a:ext cx="355402" cy="355402"/>
          </a:xfrm>
          <a:prstGeom prst="roundRect">
            <a:avLst>
              <a:gd name="adj" fmla="val 25726039"/>
            </a:avLst>
          </a:prstGeom>
          <a:noFill/>
          <a:ln w="7620">
            <a:solidFill>
              <a:srgbClr val="FFFFFF"/>
            </a:solidFill>
            <a:prstDash val="solid"/>
          </a:ln>
        </p:spPr>
      </p:sp>
      <p:sp>
        <p:nvSpPr>
          <p:cNvPr id="9" name="Text 4"/>
          <p:cNvSpPr/>
          <p:nvPr/>
        </p:nvSpPr>
        <p:spPr>
          <a:xfrm>
            <a:off x="11569101" y="6978134"/>
            <a:ext cx="2105263" cy="388858"/>
          </a:xfrm>
          <a:prstGeom prst="rect">
            <a:avLst/>
          </a:prstGeom>
          <a:noFill/>
          <a:ln/>
        </p:spPr>
        <p:txBody>
          <a:bodyPr wrap="none" rtlCol="0" anchor="t"/>
          <a:lstStyle/>
          <a:p>
            <a:pPr marL="0" indent="0" algn="l">
              <a:lnSpc>
                <a:spcPts val="3062"/>
              </a:lnSpc>
              <a:buNone/>
            </a:pPr>
            <a:r>
              <a:rPr lang="en-US" sz="2187" b="1" dirty="0">
                <a:solidFill>
                  <a:srgbClr val="272525"/>
                </a:solidFill>
                <a:latin typeface="Eudoxus Sans" pitchFamily="34" charset="0"/>
                <a:ea typeface="Eudoxus Sans" pitchFamily="34" charset="-122"/>
                <a:cs typeface="Eudoxus Sans" pitchFamily="34" charset="-120"/>
              </a:rPr>
              <a:t>by Geet Govind</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5" name="Text 1"/>
          <p:cNvSpPr/>
          <p:nvPr/>
        </p:nvSpPr>
        <p:spPr>
          <a:xfrm>
            <a:off x="833199" y="1238964"/>
            <a:ext cx="9306401"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Top Engaged Users: Identifying Key Contributors</a:t>
            </a:r>
            <a:endParaRPr lang="en-US" sz="4374" dirty="0"/>
          </a:p>
        </p:txBody>
      </p:sp>
      <p:sp>
        <p:nvSpPr>
          <p:cNvPr id="6" name="Shape 2"/>
          <p:cNvSpPr/>
          <p:nvPr/>
        </p:nvSpPr>
        <p:spPr>
          <a:xfrm>
            <a:off x="833199" y="3210877"/>
            <a:ext cx="499943" cy="499943"/>
          </a:xfrm>
          <a:prstGeom prst="roundRect">
            <a:avLst>
              <a:gd name="adj" fmla="val 20000"/>
            </a:avLst>
          </a:prstGeom>
          <a:solidFill>
            <a:srgbClr val="CCEEFF"/>
          </a:solidFill>
          <a:ln w="7620">
            <a:solidFill>
              <a:srgbClr val="B2D4E5"/>
            </a:solidFill>
            <a:prstDash val="solid"/>
          </a:ln>
        </p:spPr>
      </p:sp>
      <p:sp>
        <p:nvSpPr>
          <p:cNvPr id="7" name="Text 3"/>
          <p:cNvSpPr/>
          <p:nvPr/>
        </p:nvSpPr>
        <p:spPr>
          <a:xfrm>
            <a:off x="1015484" y="3294221"/>
            <a:ext cx="135374"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8" name="Text 4"/>
          <p:cNvSpPr/>
          <p:nvPr/>
        </p:nvSpPr>
        <p:spPr>
          <a:xfrm>
            <a:off x="1555313" y="3210877"/>
            <a:ext cx="28892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Top 10 Engaged Users</a:t>
            </a:r>
            <a:endParaRPr lang="en-US" sz="2187" dirty="0"/>
          </a:p>
        </p:txBody>
      </p:sp>
      <p:sp>
        <p:nvSpPr>
          <p:cNvPr id="9" name="Text 5"/>
          <p:cNvSpPr/>
          <p:nvPr/>
        </p:nvSpPr>
        <p:spPr>
          <a:xfrm>
            <a:off x="1555313" y="3691295"/>
            <a:ext cx="3820001"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identifies the top 10 users based on engagement metrics, highlighting the most active customers.</a:t>
            </a:r>
            <a:endParaRPr lang="en-US" sz="1750" dirty="0"/>
          </a:p>
        </p:txBody>
      </p:sp>
      <p:sp>
        <p:nvSpPr>
          <p:cNvPr id="10" name="Shape 6"/>
          <p:cNvSpPr/>
          <p:nvPr/>
        </p:nvSpPr>
        <p:spPr>
          <a:xfrm>
            <a:off x="5597485" y="3210877"/>
            <a:ext cx="499943" cy="499943"/>
          </a:xfrm>
          <a:prstGeom prst="roundRect">
            <a:avLst>
              <a:gd name="adj" fmla="val 20000"/>
            </a:avLst>
          </a:prstGeom>
          <a:solidFill>
            <a:srgbClr val="CCEEFF"/>
          </a:solidFill>
          <a:ln w="7620">
            <a:solidFill>
              <a:srgbClr val="B2D4E5"/>
            </a:solidFill>
            <a:prstDash val="solid"/>
          </a:ln>
        </p:spPr>
      </p:sp>
      <p:sp>
        <p:nvSpPr>
          <p:cNvPr id="11" name="Text 7"/>
          <p:cNvSpPr/>
          <p:nvPr/>
        </p:nvSpPr>
        <p:spPr>
          <a:xfrm>
            <a:off x="5750362" y="3294221"/>
            <a:ext cx="194072"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2" name="Text 8"/>
          <p:cNvSpPr/>
          <p:nvPr/>
        </p:nvSpPr>
        <p:spPr>
          <a:xfrm>
            <a:off x="6319599" y="3210877"/>
            <a:ext cx="3820001" cy="694373"/>
          </a:xfrm>
          <a:prstGeom prst="rect">
            <a:avLst/>
          </a:prstGeom>
          <a:noFill/>
          <a:ln/>
        </p:spPr>
        <p:txBody>
          <a:bodyPr wrap="squar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Top Engaged Users per Application</a:t>
            </a:r>
            <a:endParaRPr lang="en-US" sz="2187" dirty="0"/>
          </a:p>
        </p:txBody>
      </p:sp>
      <p:sp>
        <p:nvSpPr>
          <p:cNvPr id="13" name="Text 9"/>
          <p:cNvSpPr/>
          <p:nvPr/>
        </p:nvSpPr>
        <p:spPr>
          <a:xfrm>
            <a:off x="6319599" y="4038481"/>
            <a:ext cx="3820001"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identifies the top 10 engaged users for each application, providing insights into application-specific engagement patterns.</a:t>
            </a:r>
            <a:endParaRPr lang="en-US" sz="1750" dirty="0"/>
          </a:p>
        </p:txBody>
      </p:sp>
      <p:sp>
        <p:nvSpPr>
          <p:cNvPr id="14" name="Shape 10"/>
          <p:cNvSpPr/>
          <p:nvPr/>
        </p:nvSpPr>
        <p:spPr>
          <a:xfrm>
            <a:off x="833199" y="5843588"/>
            <a:ext cx="499943" cy="499943"/>
          </a:xfrm>
          <a:prstGeom prst="roundRect">
            <a:avLst>
              <a:gd name="adj" fmla="val 20000"/>
            </a:avLst>
          </a:prstGeom>
          <a:solidFill>
            <a:srgbClr val="CCEEFF"/>
          </a:solidFill>
          <a:ln w="7620">
            <a:solidFill>
              <a:srgbClr val="B2D4E5"/>
            </a:solidFill>
            <a:prstDash val="solid"/>
          </a:ln>
        </p:spPr>
      </p:sp>
      <p:sp>
        <p:nvSpPr>
          <p:cNvPr id="15" name="Text 11"/>
          <p:cNvSpPr/>
          <p:nvPr/>
        </p:nvSpPr>
        <p:spPr>
          <a:xfrm>
            <a:off x="983337" y="5926931"/>
            <a:ext cx="199668"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6" name="Text 12"/>
          <p:cNvSpPr/>
          <p:nvPr/>
        </p:nvSpPr>
        <p:spPr>
          <a:xfrm>
            <a:off x="1555313" y="5843588"/>
            <a:ext cx="3282791"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Visualizing Engagement</a:t>
            </a:r>
            <a:endParaRPr lang="en-US" sz="2187" dirty="0"/>
          </a:p>
        </p:txBody>
      </p:sp>
      <p:sp>
        <p:nvSpPr>
          <p:cNvPr id="17" name="Text 13"/>
          <p:cNvSpPr/>
          <p:nvPr/>
        </p:nvSpPr>
        <p:spPr>
          <a:xfrm>
            <a:off x="1555313" y="6324005"/>
            <a:ext cx="8584287" cy="666512"/>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utilizes appropriate charts to visualize engagement trends and patterns, providing a clear understanding of user behavior.</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905" y="-65246"/>
            <a:ext cx="14630400" cy="8229600"/>
          </a:xfrm>
          <a:prstGeom prst="rect">
            <a:avLst/>
          </a:prstGeom>
          <a:solidFill>
            <a:srgbClr val="F9F9FF">
              <a:alpha val="75000"/>
            </a:srgbClr>
          </a:solidFill>
          <a:ln/>
        </p:spPr>
      </p:sp>
      <p:sp>
        <p:nvSpPr>
          <p:cNvPr id="4" name="Text 1"/>
          <p:cNvSpPr/>
          <p:nvPr/>
        </p:nvSpPr>
        <p:spPr>
          <a:xfrm>
            <a:off x="2037993" y="758547"/>
            <a:ext cx="8393549"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Understanding User Experience</a:t>
            </a:r>
            <a:endParaRPr lang="en-US" sz="4374" dirty="0"/>
          </a:p>
        </p:txBody>
      </p:sp>
      <p:sp>
        <p:nvSpPr>
          <p:cNvPr id="5" name="Text 2"/>
          <p:cNvSpPr/>
          <p:nvPr/>
        </p:nvSpPr>
        <p:spPr>
          <a:xfrm>
            <a:off x="2037993" y="1897261"/>
            <a:ext cx="10554414" cy="1333024"/>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User experience in the telecommunication industry is often tied to network performance and device characteristics. This analysis focuses on key network parameters like TCP retransmission, Round Trip Time (RTT), and throughput, along with handset type, to gain a comprehensive understanding of user experience.</a:t>
            </a:r>
            <a:endParaRPr lang="en-US" sz="1750" dirty="0"/>
          </a:p>
        </p:txBody>
      </p:sp>
      <p:sp>
        <p:nvSpPr>
          <p:cNvPr id="6" name="Text 3"/>
          <p:cNvSpPr/>
          <p:nvPr/>
        </p:nvSpPr>
        <p:spPr>
          <a:xfrm>
            <a:off x="2037993" y="3702368"/>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TCP Retransmission</a:t>
            </a:r>
            <a:endParaRPr lang="en-US" sz="2187" dirty="0"/>
          </a:p>
        </p:txBody>
      </p:sp>
      <p:sp>
        <p:nvSpPr>
          <p:cNvPr id="7" name="Text 4"/>
          <p:cNvSpPr/>
          <p:nvPr/>
        </p:nvSpPr>
        <p:spPr>
          <a:xfrm>
            <a:off x="2037993" y="4271724"/>
            <a:ext cx="3156347" cy="2999303"/>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TCP retransmission occurs when data packets are lost or corrupted during transmission, requiring re-sending. High retransmission rates can indicate network congestion or instability, leading to poor user experience.</a:t>
            </a:r>
            <a:endParaRPr lang="en-US" sz="1750" dirty="0"/>
          </a:p>
        </p:txBody>
      </p:sp>
      <p:sp>
        <p:nvSpPr>
          <p:cNvPr id="8" name="Text 5"/>
          <p:cNvSpPr/>
          <p:nvPr/>
        </p:nvSpPr>
        <p:spPr>
          <a:xfrm>
            <a:off x="5743932" y="3702368"/>
            <a:ext cx="2932867"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Round Trip Time (RTT)</a:t>
            </a:r>
            <a:endParaRPr lang="en-US" sz="2187" dirty="0"/>
          </a:p>
        </p:txBody>
      </p:sp>
      <p:sp>
        <p:nvSpPr>
          <p:cNvPr id="9" name="Text 6"/>
          <p:cNvSpPr/>
          <p:nvPr/>
        </p:nvSpPr>
        <p:spPr>
          <a:xfrm>
            <a:off x="5743932" y="4271724"/>
            <a:ext cx="3156347" cy="2666048"/>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RTT measures the time it takes for a data packet to travel from the user's device to the server and back. A high RTT can result in delays and latency, impacting user interactions and application performance.</a:t>
            </a:r>
            <a:endParaRPr lang="en-US" sz="1750" dirty="0"/>
          </a:p>
        </p:txBody>
      </p:sp>
      <p:sp>
        <p:nvSpPr>
          <p:cNvPr id="10" name="Text 7"/>
          <p:cNvSpPr/>
          <p:nvPr/>
        </p:nvSpPr>
        <p:spPr>
          <a:xfrm>
            <a:off x="9449872" y="3702368"/>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Throughput</a:t>
            </a:r>
            <a:endParaRPr lang="en-US" sz="2187" dirty="0"/>
          </a:p>
        </p:txBody>
      </p:sp>
      <p:sp>
        <p:nvSpPr>
          <p:cNvPr id="11" name="Text 8"/>
          <p:cNvSpPr/>
          <p:nvPr/>
        </p:nvSpPr>
        <p:spPr>
          <a:xfrm>
            <a:off x="9449872" y="4271724"/>
            <a:ext cx="3156347" cy="2666048"/>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Throughput refers to the amount of data transferred per unit of time. Low throughput can lead to slow loading times and sluggish application performance, negatively impacting user satisfaction.</a:t>
            </a:r>
            <a:endParaRPr lang="en-US" sz="1750" dirty="0"/>
          </a:p>
        </p:txBody>
      </p:sp>
    </p:spTree>
    <p:extLst>
      <p:ext uri="{BB962C8B-B14F-4D97-AF65-F5344CB8AC3E}">
        <p14:creationId xmlns:p14="http://schemas.microsoft.com/office/powerpoint/2010/main" val="278565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746165"/>
            <a:ext cx="916817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Analyzing User Experience Metrics</a:t>
            </a:r>
            <a:endParaRPr lang="en-US" sz="4374" dirty="0"/>
          </a:p>
        </p:txBody>
      </p:sp>
      <p:sp>
        <p:nvSpPr>
          <p:cNvPr id="5" name="Text 2"/>
          <p:cNvSpPr/>
          <p:nvPr/>
        </p:nvSpPr>
        <p:spPr>
          <a:xfrm>
            <a:off x="2037993" y="1884878"/>
            <a:ext cx="10554414" cy="999768"/>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The analysis aims to understand the distribution and relationships between user experience metrics and handset types. This information can help identify potential areas for improvement and optimize network performance for different user segments.</a:t>
            </a:r>
            <a:endParaRPr lang="en-US" sz="1750" dirty="0"/>
          </a:p>
        </p:txBody>
      </p:sp>
      <p:sp>
        <p:nvSpPr>
          <p:cNvPr id="6" name="Shape 3"/>
          <p:cNvSpPr/>
          <p:nvPr/>
        </p:nvSpPr>
        <p:spPr>
          <a:xfrm>
            <a:off x="2037993" y="3384471"/>
            <a:ext cx="499943" cy="499943"/>
          </a:xfrm>
          <a:prstGeom prst="roundRect">
            <a:avLst>
              <a:gd name="adj" fmla="val 20000"/>
            </a:avLst>
          </a:prstGeom>
          <a:solidFill>
            <a:srgbClr val="D2D9F9"/>
          </a:solidFill>
          <a:ln w="7620">
            <a:solidFill>
              <a:srgbClr val="B8BFDF"/>
            </a:solidFill>
            <a:prstDash val="solid"/>
          </a:ln>
        </p:spPr>
      </p:sp>
      <p:sp>
        <p:nvSpPr>
          <p:cNvPr id="7" name="Text 4"/>
          <p:cNvSpPr/>
          <p:nvPr/>
        </p:nvSpPr>
        <p:spPr>
          <a:xfrm>
            <a:off x="2238732" y="3467814"/>
            <a:ext cx="98465" cy="333256"/>
          </a:xfrm>
          <a:prstGeom prst="rect">
            <a:avLst/>
          </a:prstGeom>
          <a:noFill/>
          <a:ln/>
        </p:spPr>
        <p:txBody>
          <a:bodyPr wrap="none" rtlCol="0" anchor="t"/>
          <a:lstStyle/>
          <a:p>
            <a:pPr marL="0" indent="0" algn="ctr">
              <a:lnSpc>
                <a:spcPts val="2624"/>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8" name="Text 5"/>
          <p:cNvSpPr/>
          <p:nvPr/>
        </p:nvSpPr>
        <p:spPr>
          <a:xfrm>
            <a:off x="2760107" y="3384471"/>
            <a:ext cx="382012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Average TCP Retransmission</a:t>
            </a:r>
            <a:endParaRPr lang="en-US" sz="2187" dirty="0"/>
          </a:p>
        </p:txBody>
      </p:sp>
      <p:sp>
        <p:nvSpPr>
          <p:cNvPr id="9" name="Text 6"/>
          <p:cNvSpPr/>
          <p:nvPr/>
        </p:nvSpPr>
        <p:spPr>
          <a:xfrm>
            <a:off x="2760107" y="3864888"/>
            <a:ext cx="4444008" cy="1333024"/>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The average TCP retransmission rate per customer is calculated, providing insights into network stability and potential issues across different user groups.</a:t>
            </a:r>
            <a:endParaRPr lang="en-US" sz="1750" dirty="0"/>
          </a:p>
        </p:txBody>
      </p:sp>
      <p:sp>
        <p:nvSpPr>
          <p:cNvPr id="10" name="Shape 7"/>
          <p:cNvSpPr/>
          <p:nvPr/>
        </p:nvSpPr>
        <p:spPr>
          <a:xfrm>
            <a:off x="7426285" y="3384471"/>
            <a:ext cx="499943" cy="499943"/>
          </a:xfrm>
          <a:prstGeom prst="roundRect">
            <a:avLst>
              <a:gd name="adj" fmla="val 20000"/>
            </a:avLst>
          </a:prstGeom>
          <a:solidFill>
            <a:srgbClr val="D2D9F9"/>
          </a:solidFill>
          <a:ln w="7620">
            <a:solidFill>
              <a:srgbClr val="B8BFDF"/>
            </a:solidFill>
            <a:prstDash val="solid"/>
          </a:ln>
        </p:spPr>
      </p:sp>
      <p:sp>
        <p:nvSpPr>
          <p:cNvPr id="11" name="Text 8"/>
          <p:cNvSpPr/>
          <p:nvPr/>
        </p:nvSpPr>
        <p:spPr>
          <a:xfrm>
            <a:off x="7589282" y="3467814"/>
            <a:ext cx="173831" cy="333256"/>
          </a:xfrm>
          <a:prstGeom prst="rect">
            <a:avLst/>
          </a:prstGeom>
          <a:noFill/>
          <a:ln/>
        </p:spPr>
        <p:txBody>
          <a:bodyPr wrap="none" rtlCol="0" anchor="t"/>
          <a:lstStyle/>
          <a:p>
            <a:pPr marL="0" indent="0" algn="ctr">
              <a:lnSpc>
                <a:spcPts val="2624"/>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2" name="Text 9"/>
          <p:cNvSpPr/>
          <p:nvPr/>
        </p:nvSpPr>
        <p:spPr>
          <a:xfrm>
            <a:off x="8148399" y="3384471"/>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Average RTT</a:t>
            </a:r>
            <a:endParaRPr lang="en-US" sz="2187" dirty="0"/>
          </a:p>
        </p:txBody>
      </p:sp>
      <p:sp>
        <p:nvSpPr>
          <p:cNvPr id="13" name="Text 10"/>
          <p:cNvSpPr/>
          <p:nvPr/>
        </p:nvSpPr>
        <p:spPr>
          <a:xfrm>
            <a:off x="8148399" y="3864888"/>
            <a:ext cx="4444008" cy="1333024"/>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The average RTT per customer is determined, highlighting potential latency issues and their impact on user experience across various handset types.</a:t>
            </a:r>
            <a:endParaRPr lang="en-US" sz="1750" dirty="0"/>
          </a:p>
        </p:txBody>
      </p:sp>
      <p:sp>
        <p:nvSpPr>
          <p:cNvPr id="14" name="Shape 11"/>
          <p:cNvSpPr/>
          <p:nvPr/>
        </p:nvSpPr>
        <p:spPr>
          <a:xfrm>
            <a:off x="2037993" y="5669994"/>
            <a:ext cx="499943" cy="499943"/>
          </a:xfrm>
          <a:prstGeom prst="roundRect">
            <a:avLst>
              <a:gd name="adj" fmla="val 20000"/>
            </a:avLst>
          </a:prstGeom>
          <a:solidFill>
            <a:srgbClr val="D2D9F9"/>
          </a:solidFill>
          <a:ln w="7620">
            <a:solidFill>
              <a:srgbClr val="B8BFDF"/>
            </a:solidFill>
            <a:prstDash val="solid"/>
          </a:ln>
        </p:spPr>
      </p:sp>
      <p:sp>
        <p:nvSpPr>
          <p:cNvPr id="15" name="Text 12"/>
          <p:cNvSpPr/>
          <p:nvPr/>
        </p:nvSpPr>
        <p:spPr>
          <a:xfrm>
            <a:off x="2194322" y="5753338"/>
            <a:ext cx="187166" cy="333256"/>
          </a:xfrm>
          <a:prstGeom prst="rect">
            <a:avLst/>
          </a:prstGeom>
          <a:noFill/>
          <a:ln/>
        </p:spPr>
        <p:txBody>
          <a:bodyPr wrap="none" rtlCol="0" anchor="t"/>
          <a:lstStyle/>
          <a:p>
            <a:pPr marL="0" indent="0" algn="ctr">
              <a:lnSpc>
                <a:spcPts val="2624"/>
              </a:lnSpc>
              <a:buNone/>
            </a:pPr>
            <a:r>
              <a:rPr lang="en-US" sz="2624" dirty="0">
                <a:solidFill>
                  <a:srgbClr val="404155"/>
                </a:solidFill>
                <a:latin typeface="Corben" pitchFamily="34" charset="0"/>
                <a:ea typeface="Corben" pitchFamily="34" charset="-122"/>
                <a:cs typeface="Corben" pitchFamily="34" charset="-120"/>
              </a:rPr>
              <a:t>3</a:t>
            </a:r>
            <a:endParaRPr lang="en-US" sz="2624" dirty="0"/>
          </a:p>
        </p:txBody>
      </p:sp>
      <p:sp>
        <p:nvSpPr>
          <p:cNvPr id="16" name="Text 13"/>
          <p:cNvSpPr/>
          <p:nvPr/>
        </p:nvSpPr>
        <p:spPr>
          <a:xfrm>
            <a:off x="2760107" y="5669994"/>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Average Throughput</a:t>
            </a:r>
            <a:endParaRPr lang="en-US" sz="2187" dirty="0"/>
          </a:p>
        </p:txBody>
      </p:sp>
      <p:sp>
        <p:nvSpPr>
          <p:cNvPr id="17" name="Text 14"/>
          <p:cNvSpPr/>
          <p:nvPr/>
        </p:nvSpPr>
        <p:spPr>
          <a:xfrm>
            <a:off x="2760107" y="6150412"/>
            <a:ext cx="4444008" cy="1333024"/>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The average throughput per customer is analyzed, revealing potential bottlenecks and variations in data transfer speeds across different user segments.</a:t>
            </a:r>
            <a:endParaRPr lang="en-US" sz="1750" dirty="0"/>
          </a:p>
        </p:txBody>
      </p:sp>
      <p:sp>
        <p:nvSpPr>
          <p:cNvPr id="18" name="Shape 15"/>
          <p:cNvSpPr/>
          <p:nvPr/>
        </p:nvSpPr>
        <p:spPr>
          <a:xfrm>
            <a:off x="7426285" y="5669994"/>
            <a:ext cx="499943" cy="499943"/>
          </a:xfrm>
          <a:prstGeom prst="roundRect">
            <a:avLst>
              <a:gd name="adj" fmla="val 20000"/>
            </a:avLst>
          </a:prstGeom>
          <a:solidFill>
            <a:srgbClr val="D2D9F9"/>
          </a:solidFill>
          <a:ln w="7620">
            <a:solidFill>
              <a:srgbClr val="B8BFDF"/>
            </a:solidFill>
            <a:prstDash val="solid"/>
          </a:ln>
        </p:spPr>
      </p:sp>
      <p:sp>
        <p:nvSpPr>
          <p:cNvPr id="19" name="Text 16"/>
          <p:cNvSpPr/>
          <p:nvPr/>
        </p:nvSpPr>
        <p:spPr>
          <a:xfrm>
            <a:off x="7591544" y="5753338"/>
            <a:ext cx="169426" cy="333256"/>
          </a:xfrm>
          <a:prstGeom prst="rect">
            <a:avLst/>
          </a:prstGeom>
          <a:noFill/>
          <a:ln/>
        </p:spPr>
        <p:txBody>
          <a:bodyPr wrap="none" rtlCol="0" anchor="t"/>
          <a:lstStyle/>
          <a:p>
            <a:pPr marL="0" indent="0" algn="ctr">
              <a:lnSpc>
                <a:spcPts val="2624"/>
              </a:lnSpc>
              <a:buNone/>
            </a:pPr>
            <a:r>
              <a:rPr lang="en-US" sz="2624" dirty="0">
                <a:solidFill>
                  <a:srgbClr val="404155"/>
                </a:solidFill>
                <a:latin typeface="Corben" pitchFamily="34" charset="0"/>
                <a:ea typeface="Corben" pitchFamily="34" charset="-122"/>
                <a:cs typeface="Corben" pitchFamily="34" charset="-120"/>
              </a:rPr>
              <a:t>4</a:t>
            </a:r>
            <a:endParaRPr lang="en-US" sz="2624" dirty="0"/>
          </a:p>
        </p:txBody>
      </p:sp>
      <p:sp>
        <p:nvSpPr>
          <p:cNvPr id="20" name="Text 17"/>
          <p:cNvSpPr/>
          <p:nvPr/>
        </p:nvSpPr>
        <p:spPr>
          <a:xfrm>
            <a:off x="8148399" y="5669994"/>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Handset Type</a:t>
            </a:r>
            <a:endParaRPr lang="en-US" sz="2187" dirty="0"/>
          </a:p>
        </p:txBody>
      </p:sp>
      <p:sp>
        <p:nvSpPr>
          <p:cNvPr id="21" name="Text 18"/>
          <p:cNvSpPr/>
          <p:nvPr/>
        </p:nvSpPr>
        <p:spPr>
          <a:xfrm>
            <a:off x="8148399" y="6150412"/>
            <a:ext cx="4444008" cy="1333024"/>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The handset type is considered as a key factor influencing user experience, allowing for targeted analysis and optimization strategies.</a:t>
            </a:r>
            <a:endParaRPr lang="en-US" sz="1750" dirty="0"/>
          </a:p>
        </p:txBody>
      </p:sp>
    </p:spTree>
    <p:extLst>
      <p:ext uri="{BB962C8B-B14F-4D97-AF65-F5344CB8AC3E}">
        <p14:creationId xmlns:p14="http://schemas.microsoft.com/office/powerpoint/2010/main" val="3046138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977384" y="1102638"/>
            <a:ext cx="8948618" cy="593169"/>
          </a:xfrm>
          <a:prstGeom prst="rect">
            <a:avLst/>
          </a:prstGeom>
          <a:noFill/>
          <a:ln/>
        </p:spPr>
        <p:txBody>
          <a:bodyPr wrap="none" rtlCol="0" anchor="t"/>
          <a:lstStyle/>
          <a:p>
            <a:pPr marL="0" indent="0">
              <a:lnSpc>
                <a:spcPts val="4672"/>
              </a:lnSpc>
              <a:buNone/>
            </a:pPr>
            <a:r>
              <a:rPr lang="en-US" sz="3737" dirty="0">
                <a:solidFill>
                  <a:srgbClr val="1B1B27"/>
                </a:solidFill>
                <a:latin typeface="Corben" pitchFamily="34" charset="0"/>
                <a:ea typeface="Corben" pitchFamily="34" charset="-122"/>
                <a:cs typeface="Corben" pitchFamily="34" charset="-120"/>
              </a:rPr>
              <a:t>User Segmentation Based on Experience</a:t>
            </a:r>
            <a:endParaRPr lang="en-US" sz="3737" dirty="0"/>
          </a:p>
        </p:txBody>
      </p:sp>
      <p:sp>
        <p:nvSpPr>
          <p:cNvPr id="6" name="Text 2"/>
          <p:cNvSpPr/>
          <p:nvPr/>
        </p:nvSpPr>
        <p:spPr>
          <a:xfrm>
            <a:off x="977384" y="1980486"/>
            <a:ext cx="9018032" cy="854393"/>
          </a:xfrm>
          <a:prstGeom prst="rect">
            <a:avLst/>
          </a:prstGeom>
          <a:noFill/>
          <a:ln/>
        </p:spPr>
        <p:txBody>
          <a:bodyPr wrap="square" rtlCol="0" anchor="t"/>
          <a:lstStyle/>
          <a:p>
            <a:pPr marL="0" indent="0">
              <a:lnSpc>
                <a:spcPts val="2242"/>
              </a:lnSpc>
              <a:buNone/>
            </a:pPr>
            <a:r>
              <a:rPr lang="en-US" sz="1495" dirty="0">
                <a:solidFill>
                  <a:srgbClr val="404155"/>
                </a:solidFill>
                <a:latin typeface="Nobile" pitchFamily="34" charset="0"/>
                <a:ea typeface="Nobile" pitchFamily="34" charset="-122"/>
                <a:cs typeface="Nobile" pitchFamily="34" charset="-120"/>
              </a:rPr>
              <a:t>To gain deeper insights into user experience, a k-means clustering algorithm is applied to segment users into distinct groups based on their experience metrics. This segmentation allows for targeted interventions and personalized service offerings.</a:t>
            </a:r>
            <a:endParaRPr lang="en-US" sz="1495" dirty="0"/>
          </a:p>
        </p:txBody>
      </p:sp>
      <p:sp>
        <p:nvSpPr>
          <p:cNvPr id="7" name="Shape 3"/>
          <p:cNvSpPr/>
          <p:nvPr/>
        </p:nvSpPr>
        <p:spPr>
          <a:xfrm>
            <a:off x="977384" y="3048357"/>
            <a:ext cx="4414123" cy="2229207"/>
          </a:xfrm>
          <a:prstGeom prst="roundRect">
            <a:avLst>
              <a:gd name="adj" fmla="val 3832"/>
            </a:avLst>
          </a:prstGeom>
          <a:solidFill>
            <a:srgbClr val="D2D9F9"/>
          </a:solidFill>
          <a:ln w="7620">
            <a:solidFill>
              <a:srgbClr val="B8BFDF"/>
            </a:solidFill>
            <a:prstDash val="solid"/>
          </a:ln>
        </p:spPr>
      </p:sp>
      <p:sp>
        <p:nvSpPr>
          <p:cNvPr id="8" name="Text 4"/>
          <p:cNvSpPr/>
          <p:nvPr/>
        </p:nvSpPr>
        <p:spPr>
          <a:xfrm>
            <a:off x="1174790" y="3245763"/>
            <a:ext cx="2373154" cy="296585"/>
          </a:xfrm>
          <a:prstGeom prst="rect">
            <a:avLst/>
          </a:prstGeom>
          <a:noFill/>
          <a:ln/>
        </p:spPr>
        <p:txBody>
          <a:bodyPr wrap="none" rtlCol="0" anchor="t"/>
          <a:lstStyle/>
          <a:p>
            <a:pPr marL="0" indent="0">
              <a:lnSpc>
                <a:spcPts val="2336"/>
              </a:lnSpc>
              <a:buNone/>
            </a:pPr>
            <a:r>
              <a:rPr lang="en-US" sz="1869" dirty="0">
                <a:solidFill>
                  <a:srgbClr val="404155"/>
                </a:solidFill>
                <a:latin typeface="Corben" pitchFamily="34" charset="0"/>
                <a:ea typeface="Corben" pitchFamily="34" charset="-122"/>
                <a:cs typeface="Corben" pitchFamily="34" charset="-120"/>
              </a:rPr>
              <a:t>Cluster 1</a:t>
            </a:r>
            <a:endParaRPr lang="en-US" sz="1869" dirty="0"/>
          </a:p>
        </p:txBody>
      </p:sp>
      <p:sp>
        <p:nvSpPr>
          <p:cNvPr id="9" name="Text 5"/>
          <p:cNvSpPr/>
          <p:nvPr/>
        </p:nvSpPr>
        <p:spPr>
          <a:xfrm>
            <a:off x="1174790" y="3656171"/>
            <a:ext cx="4019312" cy="1423988"/>
          </a:xfrm>
          <a:prstGeom prst="rect">
            <a:avLst/>
          </a:prstGeom>
          <a:noFill/>
          <a:ln/>
        </p:spPr>
        <p:txBody>
          <a:bodyPr wrap="square" rtlCol="0" anchor="t"/>
          <a:lstStyle/>
          <a:p>
            <a:pPr marL="0" indent="0">
              <a:lnSpc>
                <a:spcPts val="2242"/>
              </a:lnSpc>
              <a:buNone/>
            </a:pPr>
            <a:r>
              <a:rPr lang="en-US" sz="1495" dirty="0">
                <a:solidFill>
                  <a:srgbClr val="404155"/>
                </a:solidFill>
                <a:latin typeface="Nobile" pitchFamily="34" charset="0"/>
                <a:ea typeface="Nobile" pitchFamily="34" charset="-122"/>
                <a:cs typeface="Nobile" pitchFamily="34" charset="-120"/>
              </a:rPr>
              <a:t>This cluster represents users with generally positive experiences, characterized by low TCP retransmission rates, low RTT, and high throughput. These users are likely to have a smooth and efficient network experience.</a:t>
            </a:r>
            <a:endParaRPr lang="en-US" sz="1495" dirty="0"/>
          </a:p>
        </p:txBody>
      </p:sp>
      <p:sp>
        <p:nvSpPr>
          <p:cNvPr id="10" name="Shape 6"/>
          <p:cNvSpPr/>
          <p:nvPr/>
        </p:nvSpPr>
        <p:spPr>
          <a:xfrm>
            <a:off x="5581293" y="3048357"/>
            <a:ext cx="4414123" cy="2229207"/>
          </a:xfrm>
          <a:prstGeom prst="roundRect">
            <a:avLst>
              <a:gd name="adj" fmla="val 3832"/>
            </a:avLst>
          </a:prstGeom>
          <a:solidFill>
            <a:srgbClr val="D2D9F9"/>
          </a:solidFill>
          <a:ln w="7620">
            <a:solidFill>
              <a:srgbClr val="B8BFDF"/>
            </a:solidFill>
            <a:prstDash val="solid"/>
          </a:ln>
        </p:spPr>
      </p:sp>
      <p:sp>
        <p:nvSpPr>
          <p:cNvPr id="11" name="Text 7"/>
          <p:cNvSpPr/>
          <p:nvPr/>
        </p:nvSpPr>
        <p:spPr>
          <a:xfrm>
            <a:off x="5778698" y="3245763"/>
            <a:ext cx="2373154" cy="296585"/>
          </a:xfrm>
          <a:prstGeom prst="rect">
            <a:avLst/>
          </a:prstGeom>
          <a:noFill/>
          <a:ln/>
        </p:spPr>
        <p:txBody>
          <a:bodyPr wrap="none" rtlCol="0" anchor="t"/>
          <a:lstStyle/>
          <a:p>
            <a:pPr marL="0" indent="0">
              <a:lnSpc>
                <a:spcPts val="2336"/>
              </a:lnSpc>
              <a:buNone/>
            </a:pPr>
            <a:r>
              <a:rPr lang="en-US" sz="1869" dirty="0">
                <a:solidFill>
                  <a:srgbClr val="404155"/>
                </a:solidFill>
                <a:latin typeface="Corben" pitchFamily="34" charset="0"/>
                <a:ea typeface="Corben" pitchFamily="34" charset="-122"/>
                <a:cs typeface="Corben" pitchFamily="34" charset="-120"/>
              </a:rPr>
              <a:t>Cluster 2</a:t>
            </a:r>
            <a:endParaRPr lang="en-US" sz="1869" dirty="0"/>
          </a:p>
        </p:txBody>
      </p:sp>
      <p:sp>
        <p:nvSpPr>
          <p:cNvPr id="12" name="Text 8"/>
          <p:cNvSpPr/>
          <p:nvPr/>
        </p:nvSpPr>
        <p:spPr>
          <a:xfrm>
            <a:off x="5778698" y="3656171"/>
            <a:ext cx="4019312" cy="1423988"/>
          </a:xfrm>
          <a:prstGeom prst="rect">
            <a:avLst/>
          </a:prstGeom>
          <a:noFill/>
          <a:ln/>
        </p:spPr>
        <p:txBody>
          <a:bodyPr wrap="square" rtlCol="0" anchor="t"/>
          <a:lstStyle/>
          <a:p>
            <a:pPr marL="0" indent="0">
              <a:lnSpc>
                <a:spcPts val="2242"/>
              </a:lnSpc>
              <a:buNone/>
            </a:pPr>
            <a:r>
              <a:rPr lang="en-US" sz="1495" dirty="0">
                <a:solidFill>
                  <a:srgbClr val="404155"/>
                </a:solidFill>
                <a:latin typeface="Nobile" pitchFamily="34" charset="0"/>
                <a:ea typeface="Nobile" pitchFamily="34" charset="-122"/>
                <a:cs typeface="Nobile" pitchFamily="34" charset="-120"/>
              </a:rPr>
              <a:t>This cluster encompasses users with moderate experiences, exhibiting average values for TCP retransmission, RTT, and throughput. These users may experience occasional network fluctuations or delays.</a:t>
            </a:r>
            <a:endParaRPr lang="en-US" sz="1495" dirty="0"/>
          </a:p>
        </p:txBody>
      </p:sp>
      <p:sp>
        <p:nvSpPr>
          <p:cNvPr id="13" name="Shape 9"/>
          <p:cNvSpPr/>
          <p:nvPr/>
        </p:nvSpPr>
        <p:spPr>
          <a:xfrm>
            <a:off x="977384" y="5467350"/>
            <a:ext cx="9018032" cy="1659612"/>
          </a:xfrm>
          <a:prstGeom prst="roundRect">
            <a:avLst>
              <a:gd name="adj" fmla="val 5148"/>
            </a:avLst>
          </a:prstGeom>
          <a:solidFill>
            <a:srgbClr val="D2D9F9"/>
          </a:solidFill>
          <a:ln w="7620">
            <a:solidFill>
              <a:srgbClr val="B8BFDF"/>
            </a:solidFill>
            <a:prstDash val="solid"/>
          </a:ln>
        </p:spPr>
      </p:sp>
      <p:sp>
        <p:nvSpPr>
          <p:cNvPr id="14" name="Text 10"/>
          <p:cNvSpPr/>
          <p:nvPr/>
        </p:nvSpPr>
        <p:spPr>
          <a:xfrm>
            <a:off x="1174790" y="5664756"/>
            <a:ext cx="2373154" cy="296585"/>
          </a:xfrm>
          <a:prstGeom prst="rect">
            <a:avLst/>
          </a:prstGeom>
          <a:noFill/>
          <a:ln/>
        </p:spPr>
        <p:txBody>
          <a:bodyPr wrap="none" rtlCol="0" anchor="t"/>
          <a:lstStyle/>
          <a:p>
            <a:pPr marL="0" indent="0">
              <a:lnSpc>
                <a:spcPts val="2336"/>
              </a:lnSpc>
              <a:buNone/>
            </a:pPr>
            <a:r>
              <a:rPr lang="en-US" sz="1869" dirty="0">
                <a:solidFill>
                  <a:srgbClr val="404155"/>
                </a:solidFill>
                <a:latin typeface="Corben" pitchFamily="34" charset="0"/>
                <a:ea typeface="Corben" pitchFamily="34" charset="-122"/>
                <a:cs typeface="Corben" pitchFamily="34" charset="-120"/>
              </a:rPr>
              <a:t>Cluster 3</a:t>
            </a:r>
            <a:endParaRPr lang="en-US" sz="1869" dirty="0"/>
          </a:p>
        </p:txBody>
      </p:sp>
      <p:sp>
        <p:nvSpPr>
          <p:cNvPr id="15" name="Text 11"/>
          <p:cNvSpPr/>
          <p:nvPr/>
        </p:nvSpPr>
        <p:spPr>
          <a:xfrm>
            <a:off x="1174790" y="6075164"/>
            <a:ext cx="8623221" cy="854393"/>
          </a:xfrm>
          <a:prstGeom prst="rect">
            <a:avLst/>
          </a:prstGeom>
          <a:noFill/>
          <a:ln/>
        </p:spPr>
        <p:txBody>
          <a:bodyPr wrap="square" rtlCol="0" anchor="t"/>
          <a:lstStyle/>
          <a:p>
            <a:pPr marL="0" indent="0">
              <a:lnSpc>
                <a:spcPts val="2242"/>
              </a:lnSpc>
              <a:buNone/>
            </a:pPr>
            <a:r>
              <a:rPr lang="en-US" sz="1495" dirty="0">
                <a:solidFill>
                  <a:srgbClr val="404155"/>
                </a:solidFill>
                <a:latin typeface="Nobile" pitchFamily="34" charset="0"/>
                <a:ea typeface="Nobile" pitchFamily="34" charset="-122"/>
                <a:cs typeface="Nobile" pitchFamily="34" charset="-120"/>
              </a:rPr>
              <a:t>This cluster comprises users with less favorable experiences, characterized by higher TCP retransmission rates, higher RTT, and lower throughput. These users are likely to encounter frequent network issues and slow performance.</a:t>
            </a:r>
            <a:endParaRPr lang="en-US" sz="1495" dirty="0"/>
          </a:p>
        </p:txBody>
      </p:sp>
    </p:spTree>
    <p:extLst>
      <p:ext uri="{BB962C8B-B14F-4D97-AF65-F5344CB8AC3E}">
        <p14:creationId xmlns:p14="http://schemas.microsoft.com/office/powerpoint/2010/main" val="692344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5" name="Text 1"/>
          <p:cNvSpPr/>
          <p:nvPr/>
        </p:nvSpPr>
        <p:spPr>
          <a:xfrm>
            <a:off x="4415076" y="707827"/>
            <a:ext cx="6406991" cy="631150"/>
          </a:xfrm>
          <a:prstGeom prst="rect">
            <a:avLst/>
          </a:prstGeom>
          <a:noFill/>
          <a:ln/>
        </p:spPr>
        <p:txBody>
          <a:bodyPr wrap="none" rtlCol="0" anchor="t"/>
          <a:lstStyle/>
          <a:p>
            <a:pPr marL="0" indent="0">
              <a:lnSpc>
                <a:spcPts val="4970"/>
              </a:lnSpc>
              <a:buNone/>
            </a:pPr>
            <a:r>
              <a:rPr lang="en-US" sz="3976" dirty="0">
                <a:solidFill>
                  <a:srgbClr val="1B1B27"/>
                </a:solidFill>
                <a:latin typeface="Corben" pitchFamily="34" charset="0"/>
                <a:ea typeface="Corben" pitchFamily="34" charset="-122"/>
                <a:cs typeface="Corben" pitchFamily="34" charset="-120"/>
              </a:rPr>
              <a:t>User Engagement Analysis</a:t>
            </a:r>
            <a:endParaRPr lang="en-US" sz="3976" dirty="0"/>
          </a:p>
        </p:txBody>
      </p:sp>
      <p:sp>
        <p:nvSpPr>
          <p:cNvPr id="6" name="Text 2"/>
          <p:cNvSpPr/>
          <p:nvPr/>
        </p:nvSpPr>
        <p:spPr>
          <a:xfrm>
            <a:off x="4415076" y="1641872"/>
            <a:ext cx="9457849" cy="909042"/>
          </a:xfrm>
          <a:prstGeom prst="rect">
            <a:avLst/>
          </a:prstGeom>
          <a:noFill/>
          <a:ln/>
        </p:spPr>
        <p:txBody>
          <a:bodyPr wrap="square" rtlCol="0" anchor="t"/>
          <a:lstStyle/>
          <a:p>
            <a:pPr marL="0" indent="0">
              <a:lnSpc>
                <a:spcPts val="2386"/>
              </a:lnSpc>
              <a:buNone/>
            </a:pPr>
            <a:r>
              <a:rPr lang="en-US" sz="1591" dirty="0">
                <a:solidFill>
                  <a:srgbClr val="404155"/>
                </a:solidFill>
                <a:latin typeface="Nobile" pitchFamily="34" charset="0"/>
                <a:ea typeface="Nobile" pitchFamily="34" charset="-122"/>
                <a:cs typeface="Nobile" pitchFamily="34" charset="-120"/>
              </a:rPr>
              <a:t>User engagement is a crucial aspect of customer satisfaction, reflecting the level of interaction and activity users have with telecommunication services. This analysis explores user engagement patterns and their relationship with user experience.</a:t>
            </a:r>
            <a:endParaRPr lang="en-US" sz="1591" dirty="0"/>
          </a:p>
        </p:txBody>
      </p:sp>
      <p:sp>
        <p:nvSpPr>
          <p:cNvPr id="7" name="Shape 3"/>
          <p:cNvSpPr/>
          <p:nvPr/>
        </p:nvSpPr>
        <p:spPr>
          <a:xfrm>
            <a:off x="4697849" y="2778085"/>
            <a:ext cx="40362" cy="4743688"/>
          </a:xfrm>
          <a:prstGeom prst="roundRect">
            <a:avLst>
              <a:gd name="adj" fmla="val 225211"/>
            </a:avLst>
          </a:prstGeom>
          <a:solidFill>
            <a:srgbClr val="B8BFDF"/>
          </a:solidFill>
          <a:ln/>
        </p:spPr>
      </p:sp>
      <p:sp>
        <p:nvSpPr>
          <p:cNvPr id="8" name="Shape 4"/>
          <p:cNvSpPr/>
          <p:nvPr/>
        </p:nvSpPr>
        <p:spPr>
          <a:xfrm>
            <a:off x="4945201" y="3212247"/>
            <a:ext cx="706993" cy="40362"/>
          </a:xfrm>
          <a:prstGeom prst="roundRect">
            <a:avLst>
              <a:gd name="adj" fmla="val 225211"/>
            </a:avLst>
          </a:prstGeom>
          <a:solidFill>
            <a:srgbClr val="B8BFDF"/>
          </a:solidFill>
          <a:ln/>
        </p:spPr>
      </p:sp>
      <p:sp>
        <p:nvSpPr>
          <p:cNvPr id="9" name="Shape 5"/>
          <p:cNvSpPr/>
          <p:nvPr/>
        </p:nvSpPr>
        <p:spPr>
          <a:xfrm>
            <a:off x="4490740" y="3005257"/>
            <a:ext cx="454462" cy="454462"/>
          </a:xfrm>
          <a:prstGeom prst="roundRect">
            <a:avLst>
              <a:gd name="adj" fmla="val 20002"/>
            </a:avLst>
          </a:prstGeom>
          <a:solidFill>
            <a:srgbClr val="D2D9F9"/>
          </a:solidFill>
          <a:ln w="7620">
            <a:solidFill>
              <a:srgbClr val="B8BFDF"/>
            </a:solidFill>
            <a:prstDash val="solid"/>
          </a:ln>
        </p:spPr>
      </p:sp>
      <p:sp>
        <p:nvSpPr>
          <p:cNvPr id="10" name="Text 6"/>
          <p:cNvSpPr/>
          <p:nvPr/>
        </p:nvSpPr>
        <p:spPr>
          <a:xfrm>
            <a:off x="4673144" y="3080980"/>
            <a:ext cx="89535" cy="303014"/>
          </a:xfrm>
          <a:prstGeom prst="rect">
            <a:avLst/>
          </a:prstGeom>
          <a:noFill/>
          <a:ln/>
        </p:spPr>
        <p:txBody>
          <a:bodyPr wrap="none" rtlCol="0" anchor="t"/>
          <a:lstStyle/>
          <a:p>
            <a:pPr marL="0" indent="0" algn="ctr">
              <a:lnSpc>
                <a:spcPts val="2386"/>
              </a:lnSpc>
              <a:buNone/>
            </a:pPr>
            <a:r>
              <a:rPr lang="en-US" sz="2386" dirty="0">
                <a:solidFill>
                  <a:srgbClr val="404155"/>
                </a:solidFill>
                <a:latin typeface="Corben" pitchFamily="34" charset="0"/>
                <a:ea typeface="Corben" pitchFamily="34" charset="-122"/>
                <a:cs typeface="Corben" pitchFamily="34" charset="-120"/>
              </a:rPr>
              <a:t>1</a:t>
            </a:r>
            <a:endParaRPr lang="en-US" sz="2386" dirty="0"/>
          </a:p>
        </p:txBody>
      </p:sp>
      <p:sp>
        <p:nvSpPr>
          <p:cNvPr id="11" name="Text 7"/>
          <p:cNvSpPr/>
          <p:nvPr/>
        </p:nvSpPr>
        <p:spPr>
          <a:xfrm>
            <a:off x="5828943" y="2980015"/>
            <a:ext cx="2524958" cy="315635"/>
          </a:xfrm>
          <a:prstGeom prst="rect">
            <a:avLst/>
          </a:prstGeom>
          <a:noFill/>
          <a:ln/>
        </p:spPr>
        <p:txBody>
          <a:bodyPr wrap="none" rtlCol="0" anchor="t"/>
          <a:lstStyle/>
          <a:p>
            <a:pPr marL="0" indent="0" algn="l">
              <a:lnSpc>
                <a:spcPts val="2485"/>
              </a:lnSpc>
              <a:buNone/>
            </a:pPr>
            <a:r>
              <a:rPr lang="en-US" sz="1988" dirty="0">
                <a:solidFill>
                  <a:srgbClr val="404155"/>
                </a:solidFill>
                <a:latin typeface="Corben" pitchFamily="34" charset="0"/>
                <a:ea typeface="Corben" pitchFamily="34" charset="-122"/>
                <a:cs typeface="Corben" pitchFamily="34" charset="-120"/>
              </a:rPr>
              <a:t>Data Collection</a:t>
            </a:r>
            <a:endParaRPr lang="en-US" sz="1988" dirty="0"/>
          </a:p>
        </p:txBody>
      </p:sp>
      <p:sp>
        <p:nvSpPr>
          <p:cNvPr id="12" name="Text 8"/>
          <p:cNvSpPr/>
          <p:nvPr/>
        </p:nvSpPr>
        <p:spPr>
          <a:xfrm>
            <a:off x="5828943" y="3416737"/>
            <a:ext cx="8043982" cy="606028"/>
          </a:xfrm>
          <a:prstGeom prst="rect">
            <a:avLst/>
          </a:prstGeom>
          <a:noFill/>
          <a:ln/>
        </p:spPr>
        <p:txBody>
          <a:bodyPr wrap="square" rtlCol="0" anchor="t"/>
          <a:lstStyle/>
          <a:p>
            <a:pPr marL="0" indent="0" algn="l">
              <a:lnSpc>
                <a:spcPts val="2386"/>
              </a:lnSpc>
              <a:buNone/>
            </a:pPr>
            <a:r>
              <a:rPr lang="en-US" sz="1591" dirty="0">
                <a:solidFill>
                  <a:srgbClr val="404155"/>
                </a:solidFill>
                <a:latin typeface="Nobile" pitchFamily="34" charset="0"/>
                <a:ea typeface="Nobile" pitchFamily="34" charset="-122"/>
                <a:cs typeface="Nobile" pitchFamily="34" charset="-120"/>
              </a:rPr>
              <a:t>User engagement data is collected from various sources, including call logs, data usage records, and app usage patterns.</a:t>
            </a:r>
            <a:endParaRPr lang="en-US" sz="1591" dirty="0"/>
          </a:p>
        </p:txBody>
      </p:sp>
      <p:sp>
        <p:nvSpPr>
          <p:cNvPr id="13" name="Shape 9"/>
          <p:cNvSpPr/>
          <p:nvPr/>
        </p:nvSpPr>
        <p:spPr>
          <a:xfrm>
            <a:off x="4945201" y="4860786"/>
            <a:ext cx="706993" cy="40362"/>
          </a:xfrm>
          <a:prstGeom prst="roundRect">
            <a:avLst>
              <a:gd name="adj" fmla="val 225211"/>
            </a:avLst>
          </a:prstGeom>
          <a:solidFill>
            <a:srgbClr val="B8BFDF"/>
          </a:solidFill>
          <a:ln/>
        </p:spPr>
      </p:sp>
      <p:sp>
        <p:nvSpPr>
          <p:cNvPr id="14" name="Shape 10"/>
          <p:cNvSpPr/>
          <p:nvPr/>
        </p:nvSpPr>
        <p:spPr>
          <a:xfrm>
            <a:off x="4490740" y="4653796"/>
            <a:ext cx="454462" cy="454462"/>
          </a:xfrm>
          <a:prstGeom prst="roundRect">
            <a:avLst>
              <a:gd name="adj" fmla="val 20002"/>
            </a:avLst>
          </a:prstGeom>
          <a:solidFill>
            <a:srgbClr val="D2D9F9"/>
          </a:solidFill>
          <a:ln w="7620">
            <a:solidFill>
              <a:srgbClr val="B8BFDF"/>
            </a:solidFill>
            <a:prstDash val="solid"/>
          </a:ln>
        </p:spPr>
      </p:sp>
      <p:sp>
        <p:nvSpPr>
          <p:cNvPr id="15" name="Text 11"/>
          <p:cNvSpPr/>
          <p:nvPr/>
        </p:nvSpPr>
        <p:spPr>
          <a:xfrm>
            <a:off x="4638973" y="4729520"/>
            <a:ext cx="157996" cy="303014"/>
          </a:xfrm>
          <a:prstGeom prst="rect">
            <a:avLst/>
          </a:prstGeom>
          <a:noFill/>
          <a:ln/>
        </p:spPr>
        <p:txBody>
          <a:bodyPr wrap="none" rtlCol="0" anchor="t"/>
          <a:lstStyle/>
          <a:p>
            <a:pPr marL="0" indent="0" algn="ctr">
              <a:lnSpc>
                <a:spcPts val="2386"/>
              </a:lnSpc>
              <a:buNone/>
            </a:pPr>
            <a:r>
              <a:rPr lang="en-US" sz="2386" dirty="0">
                <a:solidFill>
                  <a:srgbClr val="404155"/>
                </a:solidFill>
                <a:latin typeface="Corben" pitchFamily="34" charset="0"/>
                <a:ea typeface="Corben" pitchFamily="34" charset="-122"/>
                <a:cs typeface="Corben" pitchFamily="34" charset="-120"/>
              </a:rPr>
              <a:t>2</a:t>
            </a:r>
            <a:endParaRPr lang="en-US" sz="2386" dirty="0"/>
          </a:p>
        </p:txBody>
      </p:sp>
      <p:sp>
        <p:nvSpPr>
          <p:cNvPr id="16" name="Text 12"/>
          <p:cNvSpPr/>
          <p:nvPr/>
        </p:nvSpPr>
        <p:spPr>
          <a:xfrm>
            <a:off x="5828943" y="4628555"/>
            <a:ext cx="2524958" cy="315635"/>
          </a:xfrm>
          <a:prstGeom prst="rect">
            <a:avLst/>
          </a:prstGeom>
          <a:noFill/>
          <a:ln/>
        </p:spPr>
        <p:txBody>
          <a:bodyPr wrap="none" rtlCol="0" anchor="t"/>
          <a:lstStyle/>
          <a:p>
            <a:pPr marL="0" indent="0" algn="l">
              <a:lnSpc>
                <a:spcPts val="2485"/>
              </a:lnSpc>
              <a:buNone/>
            </a:pPr>
            <a:r>
              <a:rPr lang="en-US" sz="1988" dirty="0">
                <a:solidFill>
                  <a:srgbClr val="404155"/>
                </a:solidFill>
                <a:latin typeface="Corben" pitchFamily="34" charset="0"/>
                <a:ea typeface="Corben" pitchFamily="34" charset="-122"/>
                <a:cs typeface="Corben" pitchFamily="34" charset="-120"/>
              </a:rPr>
              <a:t>Engagement Metrics</a:t>
            </a:r>
            <a:endParaRPr lang="en-US" sz="1988" dirty="0"/>
          </a:p>
        </p:txBody>
      </p:sp>
      <p:sp>
        <p:nvSpPr>
          <p:cNvPr id="17" name="Text 13"/>
          <p:cNvSpPr/>
          <p:nvPr/>
        </p:nvSpPr>
        <p:spPr>
          <a:xfrm>
            <a:off x="5828943" y="5065276"/>
            <a:ext cx="8043982" cy="606028"/>
          </a:xfrm>
          <a:prstGeom prst="rect">
            <a:avLst/>
          </a:prstGeom>
          <a:noFill/>
          <a:ln/>
        </p:spPr>
        <p:txBody>
          <a:bodyPr wrap="square" rtlCol="0" anchor="t"/>
          <a:lstStyle/>
          <a:p>
            <a:pPr marL="0" indent="0" algn="l">
              <a:lnSpc>
                <a:spcPts val="2386"/>
              </a:lnSpc>
              <a:buNone/>
            </a:pPr>
            <a:r>
              <a:rPr lang="en-US" sz="1591" dirty="0">
                <a:solidFill>
                  <a:srgbClr val="404155"/>
                </a:solidFill>
                <a:latin typeface="Nobile" pitchFamily="34" charset="0"/>
                <a:ea typeface="Nobile" pitchFamily="34" charset="-122"/>
                <a:cs typeface="Nobile" pitchFamily="34" charset="-120"/>
              </a:rPr>
              <a:t>Key engagement metrics are defined, such as call duration, data consumption, app usage frequency, and social media activity.</a:t>
            </a:r>
            <a:endParaRPr lang="en-US" sz="1591" dirty="0"/>
          </a:p>
        </p:txBody>
      </p:sp>
      <p:sp>
        <p:nvSpPr>
          <p:cNvPr id="18" name="Shape 14"/>
          <p:cNvSpPr/>
          <p:nvPr/>
        </p:nvSpPr>
        <p:spPr>
          <a:xfrm>
            <a:off x="4945201" y="6509325"/>
            <a:ext cx="706993" cy="40362"/>
          </a:xfrm>
          <a:prstGeom prst="roundRect">
            <a:avLst>
              <a:gd name="adj" fmla="val 225211"/>
            </a:avLst>
          </a:prstGeom>
          <a:solidFill>
            <a:srgbClr val="B8BFDF"/>
          </a:solidFill>
          <a:ln/>
        </p:spPr>
      </p:sp>
      <p:sp>
        <p:nvSpPr>
          <p:cNvPr id="19" name="Shape 15"/>
          <p:cNvSpPr/>
          <p:nvPr/>
        </p:nvSpPr>
        <p:spPr>
          <a:xfrm>
            <a:off x="4490740" y="6302335"/>
            <a:ext cx="454462" cy="454462"/>
          </a:xfrm>
          <a:prstGeom prst="roundRect">
            <a:avLst>
              <a:gd name="adj" fmla="val 20002"/>
            </a:avLst>
          </a:prstGeom>
          <a:solidFill>
            <a:srgbClr val="D2D9F9"/>
          </a:solidFill>
          <a:ln w="7620">
            <a:solidFill>
              <a:srgbClr val="B8BFDF"/>
            </a:solidFill>
            <a:prstDash val="solid"/>
          </a:ln>
        </p:spPr>
      </p:sp>
      <p:sp>
        <p:nvSpPr>
          <p:cNvPr id="20" name="Text 16"/>
          <p:cNvSpPr/>
          <p:nvPr/>
        </p:nvSpPr>
        <p:spPr>
          <a:xfrm>
            <a:off x="4632900" y="6378059"/>
            <a:ext cx="170140" cy="303014"/>
          </a:xfrm>
          <a:prstGeom prst="rect">
            <a:avLst/>
          </a:prstGeom>
          <a:noFill/>
          <a:ln/>
        </p:spPr>
        <p:txBody>
          <a:bodyPr wrap="none" rtlCol="0" anchor="t"/>
          <a:lstStyle/>
          <a:p>
            <a:pPr marL="0" indent="0" algn="ctr">
              <a:lnSpc>
                <a:spcPts val="2386"/>
              </a:lnSpc>
              <a:buNone/>
            </a:pPr>
            <a:r>
              <a:rPr lang="en-US" sz="2386" dirty="0">
                <a:solidFill>
                  <a:srgbClr val="404155"/>
                </a:solidFill>
                <a:latin typeface="Corben" pitchFamily="34" charset="0"/>
                <a:ea typeface="Corben" pitchFamily="34" charset="-122"/>
                <a:cs typeface="Corben" pitchFamily="34" charset="-120"/>
              </a:rPr>
              <a:t>3</a:t>
            </a:r>
            <a:endParaRPr lang="en-US" sz="2386" dirty="0"/>
          </a:p>
        </p:txBody>
      </p:sp>
      <p:sp>
        <p:nvSpPr>
          <p:cNvPr id="21" name="Text 17"/>
          <p:cNvSpPr/>
          <p:nvPr/>
        </p:nvSpPr>
        <p:spPr>
          <a:xfrm>
            <a:off x="5828943" y="6277094"/>
            <a:ext cx="2524958" cy="315635"/>
          </a:xfrm>
          <a:prstGeom prst="rect">
            <a:avLst/>
          </a:prstGeom>
          <a:noFill/>
          <a:ln/>
        </p:spPr>
        <p:txBody>
          <a:bodyPr wrap="none" rtlCol="0" anchor="t"/>
          <a:lstStyle/>
          <a:p>
            <a:pPr marL="0" indent="0" algn="l">
              <a:lnSpc>
                <a:spcPts val="2485"/>
              </a:lnSpc>
              <a:buNone/>
            </a:pPr>
            <a:r>
              <a:rPr lang="en-US" sz="1988" dirty="0">
                <a:solidFill>
                  <a:srgbClr val="404155"/>
                </a:solidFill>
                <a:latin typeface="Corben" pitchFamily="34" charset="0"/>
                <a:ea typeface="Corben" pitchFamily="34" charset="-122"/>
                <a:cs typeface="Corben" pitchFamily="34" charset="-120"/>
              </a:rPr>
              <a:t>Clustering Analysis</a:t>
            </a:r>
            <a:endParaRPr lang="en-US" sz="1988" dirty="0"/>
          </a:p>
        </p:txBody>
      </p:sp>
      <p:sp>
        <p:nvSpPr>
          <p:cNvPr id="22" name="Text 18"/>
          <p:cNvSpPr/>
          <p:nvPr/>
        </p:nvSpPr>
        <p:spPr>
          <a:xfrm>
            <a:off x="5828943" y="6713815"/>
            <a:ext cx="8043982" cy="606028"/>
          </a:xfrm>
          <a:prstGeom prst="rect">
            <a:avLst/>
          </a:prstGeom>
          <a:noFill/>
          <a:ln/>
        </p:spPr>
        <p:txBody>
          <a:bodyPr wrap="square" rtlCol="0" anchor="t"/>
          <a:lstStyle/>
          <a:p>
            <a:pPr marL="0" indent="0" algn="l">
              <a:lnSpc>
                <a:spcPts val="2386"/>
              </a:lnSpc>
              <a:buNone/>
            </a:pPr>
            <a:r>
              <a:rPr lang="en-US" sz="1591" dirty="0">
                <a:solidFill>
                  <a:srgbClr val="404155"/>
                </a:solidFill>
                <a:latin typeface="Nobile" pitchFamily="34" charset="0"/>
                <a:ea typeface="Nobile" pitchFamily="34" charset="-122"/>
                <a:cs typeface="Nobile" pitchFamily="34" charset="-120"/>
              </a:rPr>
              <a:t>A k-means clustering algorithm is applied to segment users into groups based on their engagement levels, identifying distinct user engagement profiles.</a:t>
            </a:r>
            <a:endParaRPr lang="en-US" sz="1591" dirty="0"/>
          </a:p>
        </p:txBody>
      </p:sp>
    </p:spTree>
    <p:extLst>
      <p:ext uri="{BB962C8B-B14F-4D97-AF65-F5344CB8AC3E}">
        <p14:creationId xmlns:p14="http://schemas.microsoft.com/office/powerpoint/2010/main" val="311544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2131338"/>
            <a:ext cx="8206145"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Customer Satisfaction Analysis</a:t>
            </a:r>
            <a:endParaRPr lang="en-US" sz="4374" dirty="0"/>
          </a:p>
        </p:txBody>
      </p:sp>
      <p:sp>
        <p:nvSpPr>
          <p:cNvPr id="5" name="Text 2"/>
          <p:cNvSpPr/>
          <p:nvPr/>
        </p:nvSpPr>
        <p:spPr>
          <a:xfrm>
            <a:off x="2037993" y="3270052"/>
            <a:ext cx="10554414" cy="999768"/>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Customer satisfaction is a key indicator of business success, reflecting the overall level of happiness and loyalty among users. This analysis explores the relationship between user engagement, user experience, and customer satisfaction.</a:t>
            </a:r>
            <a:endParaRPr lang="en-US" sz="1750" dirty="0"/>
          </a:p>
        </p:txBody>
      </p:sp>
      <p:sp>
        <p:nvSpPr>
          <p:cNvPr id="6" name="Shape 3"/>
          <p:cNvSpPr/>
          <p:nvPr/>
        </p:nvSpPr>
        <p:spPr>
          <a:xfrm>
            <a:off x="2037993" y="4519732"/>
            <a:ext cx="10554414" cy="1578412"/>
          </a:xfrm>
          <a:prstGeom prst="roundRect">
            <a:avLst>
              <a:gd name="adj" fmla="val 6335"/>
            </a:avLst>
          </a:prstGeom>
          <a:noFill/>
          <a:ln w="7620">
            <a:solidFill>
              <a:srgbClr val="000000">
                <a:alpha val="8000"/>
              </a:srgbClr>
            </a:solidFill>
            <a:prstDash val="solid"/>
          </a:ln>
        </p:spPr>
      </p:sp>
      <p:sp>
        <p:nvSpPr>
          <p:cNvPr id="7" name="Shape 4"/>
          <p:cNvSpPr/>
          <p:nvPr/>
        </p:nvSpPr>
        <p:spPr>
          <a:xfrm>
            <a:off x="2045613" y="4527352"/>
            <a:ext cx="10538103" cy="614958"/>
          </a:xfrm>
          <a:prstGeom prst="rect">
            <a:avLst/>
          </a:prstGeom>
          <a:solidFill>
            <a:srgbClr val="FFFFFF">
              <a:alpha val="4000"/>
            </a:srgbClr>
          </a:solidFill>
          <a:ln/>
        </p:spPr>
      </p:sp>
      <p:sp>
        <p:nvSpPr>
          <p:cNvPr id="8" name="Text 5"/>
          <p:cNvSpPr/>
          <p:nvPr/>
        </p:nvSpPr>
        <p:spPr>
          <a:xfrm>
            <a:off x="2268855" y="4668203"/>
            <a:ext cx="3064193" cy="333256"/>
          </a:xfrm>
          <a:prstGeom prst="rect">
            <a:avLst/>
          </a:prstGeom>
          <a:noFill/>
          <a:ln/>
        </p:spPr>
        <p:txBody>
          <a:bodyPr wrap="non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Engagement Score</a:t>
            </a:r>
            <a:endParaRPr lang="en-US" sz="1750" dirty="0"/>
          </a:p>
        </p:txBody>
      </p:sp>
      <p:sp>
        <p:nvSpPr>
          <p:cNvPr id="9" name="Text 6"/>
          <p:cNvSpPr/>
          <p:nvPr/>
        </p:nvSpPr>
        <p:spPr>
          <a:xfrm>
            <a:off x="5785009" y="4668203"/>
            <a:ext cx="3060383" cy="333256"/>
          </a:xfrm>
          <a:prstGeom prst="rect">
            <a:avLst/>
          </a:prstGeom>
          <a:noFill/>
          <a:ln/>
        </p:spPr>
        <p:txBody>
          <a:bodyPr wrap="non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Experience Score</a:t>
            </a:r>
            <a:endParaRPr lang="en-US" sz="1750" dirty="0"/>
          </a:p>
        </p:txBody>
      </p:sp>
      <p:sp>
        <p:nvSpPr>
          <p:cNvPr id="10" name="Text 7"/>
          <p:cNvSpPr/>
          <p:nvPr/>
        </p:nvSpPr>
        <p:spPr>
          <a:xfrm>
            <a:off x="9297353" y="4668203"/>
            <a:ext cx="3064193" cy="333256"/>
          </a:xfrm>
          <a:prstGeom prst="rect">
            <a:avLst/>
          </a:prstGeom>
          <a:noFill/>
          <a:ln/>
        </p:spPr>
        <p:txBody>
          <a:bodyPr wrap="non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Satisfaction Score</a:t>
            </a:r>
            <a:endParaRPr lang="en-US" sz="1750" dirty="0"/>
          </a:p>
        </p:txBody>
      </p:sp>
      <p:sp>
        <p:nvSpPr>
          <p:cNvPr id="11" name="Shape 8"/>
          <p:cNvSpPr/>
          <p:nvPr/>
        </p:nvSpPr>
        <p:spPr>
          <a:xfrm>
            <a:off x="2045613" y="5142309"/>
            <a:ext cx="10538103" cy="948214"/>
          </a:xfrm>
          <a:prstGeom prst="rect">
            <a:avLst/>
          </a:prstGeom>
          <a:solidFill>
            <a:srgbClr val="000000">
              <a:alpha val="4000"/>
            </a:srgbClr>
          </a:solidFill>
          <a:ln/>
        </p:spPr>
      </p:sp>
      <p:sp>
        <p:nvSpPr>
          <p:cNvPr id="12" name="Text 9"/>
          <p:cNvSpPr/>
          <p:nvPr/>
        </p:nvSpPr>
        <p:spPr>
          <a:xfrm>
            <a:off x="2268855" y="5283160"/>
            <a:ext cx="3064193" cy="666512"/>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Euclidean distance from the less engaged cluster</a:t>
            </a:r>
            <a:endParaRPr lang="en-US" sz="1750" dirty="0"/>
          </a:p>
        </p:txBody>
      </p:sp>
      <p:sp>
        <p:nvSpPr>
          <p:cNvPr id="13" name="Text 10"/>
          <p:cNvSpPr/>
          <p:nvPr/>
        </p:nvSpPr>
        <p:spPr>
          <a:xfrm>
            <a:off x="5785009" y="5283160"/>
            <a:ext cx="3060383" cy="666512"/>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Euclidean distance from the worst experience cluster</a:t>
            </a:r>
            <a:endParaRPr lang="en-US" sz="1750" dirty="0"/>
          </a:p>
        </p:txBody>
      </p:sp>
      <p:sp>
        <p:nvSpPr>
          <p:cNvPr id="14" name="Text 11"/>
          <p:cNvSpPr/>
          <p:nvPr/>
        </p:nvSpPr>
        <p:spPr>
          <a:xfrm>
            <a:off x="9297353" y="5283160"/>
            <a:ext cx="3064193" cy="666512"/>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Average of engagement and experience scores</a:t>
            </a:r>
            <a:endParaRPr lang="en-US" sz="1750" dirty="0"/>
          </a:p>
        </p:txBody>
      </p:sp>
    </p:spTree>
    <p:extLst>
      <p:ext uri="{BB962C8B-B14F-4D97-AF65-F5344CB8AC3E}">
        <p14:creationId xmlns:p14="http://schemas.microsoft.com/office/powerpoint/2010/main" val="3065823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0" y="0"/>
            <a:ext cx="14630400" cy="2240161"/>
          </a:xfrm>
          <a:prstGeom prst="rect">
            <a:avLst/>
          </a:prstGeom>
        </p:spPr>
      </p:pic>
      <p:sp>
        <p:nvSpPr>
          <p:cNvPr id="5" name="Text 1"/>
          <p:cNvSpPr/>
          <p:nvPr/>
        </p:nvSpPr>
        <p:spPr>
          <a:xfrm>
            <a:off x="3058716" y="2734270"/>
            <a:ext cx="6986468" cy="559951"/>
          </a:xfrm>
          <a:prstGeom prst="rect">
            <a:avLst/>
          </a:prstGeom>
          <a:noFill/>
          <a:ln/>
        </p:spPr>
        <p:txBody>
          <a:bodyPr wrap="none" rtlCol="0" anchor="t"/>
          <a:lstStyle/>
          <a:p>
            <a:pPr marL="0" indent="0">
              <a:lnSpc>
                <a:spcPts val="4410"/>
              </a:lnSpc>
              <a:buNone/>
            </a:pPr>
            <a:r>
              <a:rPr lang="en-US" sz="3528" dirty="0">
                <a:solidFill>
                  <a:srgbClr val="1B1B27"/>
                </a:solidFill>
                <a:latin typeface="Corben" pitchFamily="34" charset="0"/>
                <a:ea typeface="Corben" pitchFamily="34" charset="-122"/>
                <a:cs typeface="Corben" pitchFamily="34" charset="-120"/>
              </a:rPr>
              <a:t>Predicting Customer Satisfaction</a:t>
            </a:r>
            <a:endParaRPr lang="en-US" sz="3528" dirty="0"/>
          </a:p>
        </p:txBody>
      </p:sp>
      <p:sp>
        <p:nvSpPr>
          <p:cNvPr id="6" name="Text 2"/>
          <p:cNvSpPr/>
          <p:nvPr/>
        </p:nvSpPr>
        <p:spPr>
          <a:xfrm>
            <a:off x="3058716" y="3562945"/>
            <a:ext cx="8512850" cy="806172"/>
          </a:xfrm>
          <a:prstGeom prst="rect">
            <a:avLst/>
          </a:prstGeom>
          <a:noFill/>
          <a:ln/>
        </p:spPr>
        <p:txBody>
          <a:bodyPr wrap="square" rtlCol="0" anchor="t"/>
          <a:lstStyle/>
          <a:p>
            <a:pPr marL="0" indent="0">
              <a:lnSpc>
                <a:spcPts val="2117"/>
              </a:lnSpc>
              <a:buNone/>
            </a:pPr>
            <a:r>
              <a:rPr lang="en-US" sz="1411" dirty="0">
                <a:solidFill>
                  <a:srgbClr val="404155"/>
                </a:solidFill>
                <a:latin typeface="Nobile" pitchFamily="34" charset="0"/>
                <a:ea typeface="Nobile" pitchFamily="34" charset="-122"/>
                <a:cs typeface="Nobile" pitchFamily="34" charset="-120"/>
              </a:rPr>
              <a:t>A regression model is developed to predict customer satisfaction based on user engagement and experience metrics. This model can be used to identify potential satisfaction issues and proactively address them.</a:t>
            </a:r>
            <a:endParaRPr lang="en-US" sz="1411" dirty="0"/>
          </a:p>
        </p:txBody>
      </p:sp>
      <p:pic>
        <p:nvPicPr>
          <p:cNvPr id="7" name="Image 2" descr="preencoded.png"/>
          <p:cNvPicPr>
            <a:picLocks noChangeAspect="1"/>
          </p:cNvPicPr>
          <p:nvPr/>
        </p:nvPicPr>
        <p:blipFill>
          <a:blip r:embed="rId5"/>
          <a:stretch>
            <a:fillRect/>
          </a:stretch>
        </p:blipFill>
        <p:spPr>
          <a:xfrm>
            <a:off x="3058716" y="4570690"/>
            <a:ext cx="2837617" cy="716875"/>
          </a:xfrm>
          <a:prstGeom prst="rect">
            <a:avLst/>
          </a:prstGeom>
        </p:spPr>
      </p:pic>
      <p:sp>
        <p:nvSpPr>
          <p:cNvPr id="8" name="Text 3"/>
          <p:cNvSpPr/>
          <p:nvPr/>
        </p:nvSpPr>
        <p:spPr>
          <a:xfrm>
            <a:off x="3237905" y="5556290"/>
            <a:ext cx="2240161" cy="280035"/>
          </a:xfrm>
          <a:prstGeom prst="rect">
            <a:avLst/>
          </a:prstGeom>
          <a:noFill/>
          <a:ln/>
        </p:spPr>
        <p:txBody>
          <a:bodyPr wrap="none" rtlCol="0" anchor="t"/>
          <a:lstStyle/>
          <a:p>
            <a:pPr marL="0" indent="0" algn="l">
              <a:lnSpc>
                <a:spcPts val="2205"/>
              </a:lnSpc>
              <a:buNone/>
            </a:pPr>
            <a:r>
              <a:rPr lang="en-US" sz="1764" dirty="0">
                <a:solidFill>
                  <a:srgbClr val="404155"/>
                </a:solidFill>
                <a:latin typeface="Corben" pitchFamily="34" charset="0"/>
                <a:ea typeface="Corben" pitchFamily="34" charset="-122"/>
                <a:cs typeface="Corben" pitchFamily="34" charset="-120"/>
              </a:rPr>
              <a:t>Model Selection</a:t>
            </a:r>
            <a:endParaRPr lang="en-US" sz="1764" dirty="0"/>
          </a:p>
        </p:txBody>
      </p:sp>
      <p:sp>
        <p:nvSpPr>
          <p:cNvPr id="9" name="Text 4"/>
          <p:cNvSpPr/>
          <p:nvPr/>
        </p:nvSpPr>
        <p:spPr>
          <a:xfrm>
            <a:off x="3237905" y="5943838"/>
            <a:ext cx="2479238" cy="1343620"/>
          </a:xfrm>
          <a:prstGeom prst="rect">
            <a:avLst/>
          </a:prstGeom>
          <a:noFill/>
          <a:ln/>
        </p:spPr>
        <p:txBody>
          <a:bodyPr wrap="square" rtlCol="0" anchor="t"/>
          <a:lstStyle/>
          <a:p>
            <a:pPr marL="0" indent="0" algn="l">
              <a:lnSpc>
                <a:spcPts val="2117"/>
              </a:lnSpc>
              <a:buNone/>
            </a:pPr>
            <a:r>
              <a:rPr lang="en-US" sz="1411" dirty="0">
                <a:solidFill>
                  <a:srgbClr val="404155"/>
                </a:solidFill>
                <a:latin typeface="Nobile" pitchFamily="34" charset="0"/>
                <a:ea typeface="Nobile" pitchFamily="34" charset="-122"/>
                <a:cs typeface="Nobile" pitchFamily="34" charset="-120"/>
              </a:rPr>
              <a:t>A suitable regression model is chosen based on the characteristics of the data and the desired prediction accuracy.</a:t>
            </a:r>
            <a:endParaRPr lang="en-US" sz="1411" dirty="0"/>
          </a:p>
        </p:txBody>
      </p:sp>
      <p:pic>
        <p:nvPicPr>
          <p:cNvPr id="10" name="Image 3" descr="preencoded.png"/>
          <p:cNvPicPr>
            <a:picLocks noChangeAspect="1"/>
          </p:cNvPicPr>
          <p:nvPr/>
        </p:nvPicPr>
        <p:blipFill>
          <a:blip r:embed="rId6"/>
          <a:stretch>
            <a:fillRect/>
          </a:stretch>
        </p:blipFill>
        <p:spPr>
          <a:xfrm>
            <a:off x="5896332" y="4570690"/>
            <a:ext cx="2837617" cy="716875"/>
          </a:xfrm>
          <a:prstGeom prst="rect">
            <a:avLst/>
          </a:prstGeom>
        </p:spPr>
      </p:pic>
      <p:sp>
        <p:nvSpPr>
          <p:cNvPr id="11" name="Text 5"/>
          <p:cNvSpPr/>
          <p:nvPr/>
        </p:nvSpPr>
        <p:spPr>
          <a:xfrm>
            <a:off x="6075521" y="5556290"/>
            <a:ext cx="2240161" cy="280035"/>
          </a:xfrm>
          <a:prstGeom prst="rect">
            <a:avLst/>
          </a:prstGeom>
          <a:noFill/>
          <a:ln/>
        </p:spPr>
        <p:txBody>
          <a:bodyPr wrap="none" rtlCol="0" anchor="t"/>
          <a:lstStyle/>
          <a:p>
            <a:pPr marL="0" indent="0" algn="l">
              <a:lnSpc>
                <a:spcPts val="2205"/>
              </a:lnSpc>
              <a:buNone/>
            </a:pPr>
            <a:r>
              <a:rPr lang="en-US" sz="1764" dirty="0">
                <a:solidFill>
                  <a:srgbClr val="404155"/>
                </a:solidFill>
                <a:latin typeface="Corben" pitchFamily="34" charset="0"/>
                <a:ea typeface="Corben" pitchFamily="34" charset="-122"/>
                <a:cs typeface="Corben" pitchFamily="34" charset="-120"/>
              </a:rPr>
              <a:t>Model Training</a:t>
            </a:r>
            <a:endParaRPr lang="en-US" sz="1764" dirty="0"/>
          </a:p>
        </p:txBody>
      </p:sp>
      <p:sp>
        <p:nvSpPr>
          <p:cNvPr id="12" name="Text 6"/>
          <p:cNvSpPr/>
          <p:nvPr/>
        </p:nvSpPr>
        <p:spPr>
          <a:xfrm>
            <a:off x="6075521" y="5943838"/>
            <a:ext cx="2479238" cy="1612344"/>
          </a:xfrm>
          <a:prstGeom prst="rect">
            <a:avLst/>
          </a:prstGeom>
          <a:noFill/>
          <a:ln/>
        </p:spPr>
        <p:txBody>
          <a:bodyPr wrap="square" rtlCol="0" anchor="t"/>
          <a:lstStyle/>
          <a:p>
            <a:pPr marL="0" indent="0" algn="l">
              <a:lnSpc>
                <a:spcPts val="2117"/>
              </a:lnSpc>
              <a:buNone/>
            </a:pPr>
            <a:r>
              <a:rPr lang="en-US" sz="1411" dirty="0">
                <a:solidFill>
                  <a:srgbClr val="404155"/>
                </a:solidFill>
                <a:latin typeface="Nobile" pitchFamily="34" charset="0"/>
                <a:ea typeface="Nobile" pitchFamily="34" charset="-122"/>
                <a:cs typeface="Nobile" pitchFamily="34" charset="-120"/>
              </a:rPr>
              <a:t>The selected model is trained on historical data, allowing it to learn the relationships between user engagement, experience, and satisfaction.</a:t>
            </a:r>
            <a:endParaRPr lang="en-US" sz="1411" dirty="0"/>
          </a:p>
        </p:txBody>
      </p:sp>
      <p:pic>
        <p:nvPicPr>
          <p:cNvPr id="13" name="Image 4" descr="preencoded.png"/>
          <p:cNvPicPr>
            <a:picLocks noChangeAspect="1"/>
          </p:cNvPicPr>
          <p:nvPr/>
        </p:nvPicPr>
        <p:blipFill>
          <a:blip r:embed="rId7"/>
          <a:stretch>
            <a:fillRect/>
          </a:stretch>
        </p:blipFill>
        <p:spPr>
          <a:xfrm>
            <a:off x="8733949" y="4570690"/>
            <a:ext cx="2837617" cy="716875"/>
          </a:xfrm>
          <a:prstGeom prst="rect">
            <a:avLst/>
          </a:prstGeom>
        </p:spPr>
      </p:pic>
      <p:sp>
        <p:nvSpPr>
          <p:cNvPr id="14" name="Text 7"/>
          <p:cNvSpPr/>
          <p:nvPr/>
        </p:nvSpPr>
        <p:spPr>
          <a:xfrm>
            <a:off x="8913138" y="5556290"/>
            <a:ext cx="2240161" cy="280035"/>
          </a:xfrm>
          <a:prstGeom prst="rect">
            <a:avLst/>
          </a:prstGeom>
          <a:noFill/>
          <a:ln/>
        </p:spPr>
        <p:txBody>
          <a:bodyPr wrap="none" rtlCol="0" anchor="t"/>
          <a:lstStyle/>
          <a:p>
            <a:pPr marL="0" indent="0" algn="l">
              <a:lnSpc>
                <a:spcPts val="2205"/>
              </a:lnSpc>
              <a:buNone/>
            </a:pPr>
            <a:r>
              <a:rPr lang="en-US" sz="1764" dirty="0">
                <a:solidFill>
                  <a:srgbClr val="404155"/>
                </a:solidFill>
                <a:latin typeface="Corben" pitchFamily="34" charset="0"/>
                <a:ea typeface="Corben" pitchFamily="34" charset="-122"/>
                <a:cs typeface="Corben" pitchFamily="34" charset="-120"/>
              </a:rPr>
              <a:t>Model Evaluation</a:t>
            </a:r>
            <a:endParaRPr lang="en-US" sz="1764" dirty="0"/>
          </a:p>
        </p:txBody>
      </p:sp>
      <p:sp>
        <p:nvSpPr>
          <p:cNvPr id="15" name="Text 8"/>
          <p:cNvSpPr/>
          <p:nvPr/>
        </p:nvSpPr>
        <p:spPr>
          <a:xfrm>
            <a:off x="8913138" y="5943838"/>
            <a:ext cx="2479238" cy="1612344"/>
          </a:xfrm>
          <a:prstGeom prst="rect">
            <a:avLst/>
          </a:prstGeom>
          <a:noFill/>
          <a:ln/>
        </p:spPr>
        <p:txBody>
          <a:bodyPr wrap="square" rtlCol="0" anchor="t"/>
          <a:lstStyle/>
          <a:p>
            <a:pPr marL="0" indent="0" algn="l">
              <a:lnSpc>
                <a:spcPts val="2117"/>
              </a:lnSpc>
              <a:buNone/>
            </a:pPr>
            <a:r>
              <a:rPr lang="en-US" sz="1411" dirty="0">
                <a:solidFill>
                  <a:srgbClr val="404155"/>
                </a:solidFill>
                <a:latin typeface="Nobile" pitchFamily="34" charset="0"/>
                <a:ea typeface="Nobile" pitchFamily="34" charset="-122"/>
                <a:cs typeface="Nobile" pitchFamily="34" charset="-120"/>
              </a:rPr>
              <a:t>The trained model is evaluated on unseen data to assess its performance and ensure its ability to accurately predict customer satisfaction.</a:t>
            </a:r>
            <a:endParaRPr lang="en-US" sz="1411" dirty="0"/>
          </a:p>
        </p:txBody>
      </p:sp>
    </p:spTree>
    <p:extLst>
      <p:ext uri="{BB962C8B-B14F-4D97-AF65-F5344CB8AC3E}">
        <p14:creationId xmlns:p14="http://schemas.microsoft.com/office/powerpoint/2010/main" val="226855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944642"/>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Customer Segmentation Based on Satisfaction</a:t>
            </a:r>
            <a:endParaRPr lang="en-US" sz="4374" dirty="0"/>
          </a:p>
        </p:txBody>
      </p:sp>
      <p:sp>
        <p:nvSpPr>
          <p:cNvPr id="5" name="Text 2"/>
          <p:cNvSpPr/>
          <p:nvPr/>
        </p:nvSpPr>
        <p:spPr>
          <a:xfrm>
            <a:off x="2037993" y="2777728"/>
            <a:ext cx="10554414" cy="999768"/>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A k-means clustering algorithm is applied to segment customers into groups based on their satisfaction scores. This segmentation allows for targeted marketing campaigns and personalized service offerings.</a:t>
            </a:r>
            <a:endParaRPr lang="en-US" sz="1750" dirty="0"/>
          </a:p>
        </p:txBody>
      </p:sp>
      <p:pic>
        <p:nvPicPr>
          <p:cNvPr id="6" name="Image 1" descr="preencoded.png"/>
          <p:cNvPicPr>
            <a:picLocks noChangeAspect="1"/>
          </p:cNvPicPr>
          <p:nvPr/>
        </p:nvPicPr>
        <p:blipFill>
          <a:blip r:embed="rId4"/>
          <a:stretch>
            <a:fillRect/>
          </a:stretch>
        </p:blipFill>
        <p:spPr>
          <a:xfrm>
            <a:off x="2037993" y="4027408"/>
            <a:ext cx="555427" cy="555427"/>
          </a:xfrm>
          <a:prstGeom prst="rect">
            <a:avLst/>
          </a:prstGeom>
        </p:spPr>
      </p:pic>
      <p:sp>
        <p:nvSpPr>
          <p:cNvPr id="7" name="Text 3"/>
          <p:cNvSpPr/>
          <p:nvPr/>
        </p:nvSpPr>
        <p:spPr>
          <a:xfrm>
            <a:off x="2037993" y="4805005"/>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High Satisfaction</a:t>
            </a:r>
            <a:endParaRPr lang="en-US" sz="2187" dirty="0"/>
          </a:p>
        </p:txBody>
      </p:sp>
      <p:sp>
        <p:nvSpPr>
          <p:cNvPr id="8" name="Text 4"/>
          <p:cNvSpPr/>
          <p:nvPr/>
        </p:nvSpPr>
        <p:spPr>
          <a:xfrm>
            <a:off x="2037993" y="5285423"/>
            <a:ext cx="3295888" cy="1999536"/>
          </a:xfrm>
          <a:prstGeom prst="rect">
            <a:avLst/>
          </a:prstGeom>
          <a:noFill/>
          <a:ln/>
        </p:spPr>
        <p:txBody>
          <a:bodyPr wrap="square" rtlCol="0" anchor="t"/>
          <a:lstStyle/>
          <a:p>
            <a:pPr marL="0" indent="0" algn="l">
              <a:lnSpc>
                <a:spcPts val="2624"/>
              </a:lnSpc>
              <a:buNone/>
            </a:pPr>
            <a:r>
              <a:rPr lang="en-US" sz="1750" dirty="0">
                <a:solidFill>
                  <a:srgbClr val="404155"/>
                </a:solidFill>
                <a:latin typeface="Nobile" pitchFamily="34" charset="0"/>
                <a:ea typeface="Nobile" pitchFamily="34" charset="-122"/>
                <a:cs typeface="Nobile" pitchFamily="34" charset="-120"/>
              </a:rPr>
              <a:t>This cluster represents customers with high satisfaction scores, indicating a positive overall experience with the telecommunication services.</a:t>
            </a:r>
            <a:endParaRPr lang="en-US" sz="1750" dirty="0"/>
          </a:p>
        </p:txBody>
      </p:sp>
      <p:pic>
        <p:nvPicPr>
          <p:cNvPr id="9" name="Image 2" descr="preencoded.png"/>
          <p:cNvPicPr>
            <a:picLocks noChangeAspect="1"/>
          </p:cNvPicPr>
          <p:nvPr/>
        </p:nvPicPr>
        <p:blipFill>
          <a:blip r:embed="rId5"/>
          <a:stretch>
            <a:fillRect/>
          </a:stretch>
        </p:blipFill>
        <p:spPr>
          <a:xfrm>
            <a:off x="5667137" y="4027408"/>
            <a:ext cx="555427" cy="555427"/>
          </a:xfrm>
          <a:prstGeom prst="rect">
            <a:avLst/>
          </a:prstGeom>
        </p:spPr>
      </p:pic>
      <p:sp>
        <p:nvSpPr>
          <p:cNvPr id="10" name="Text 5"/>
          <p:cNvSpPr/>
          <p:nvPr/>
        </p:nvSpPr>
        <p:spPr>
          <a:xfrm>
            <a:off x="5667137" y="4805005"/>
            <a:ext cx="2862739"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Moderate Satisfaction</a:t>
            </a:r>
            <a:endParaRPr lang="en-US" sz="2187" dirty="0"/>
          </a:p>
        </p:txBody>
      </p:sp>
      <p:sp>
        <p:nvSpPr>
          <p:cNvPr id="11" name="Text 6"/>
          <p:cNvSpPr/>
          <p:nvPr/>
        </p:nvSpPr>
        <p:spPr>
          <a:xfrm>
            <a:off x="5667137" y="5285423"/>
            <a:ext cx="3296007" cy="1666280"/>
          </a:xfrm>
          <a:prstGeom prst="rect">
            <a:avLst/>
          </a:prstGeom>
          <a:noFill/>
          <a:ln/>
        </p:spPr>
        <p:txBody>
          <a:bodyPr wrap="square" rtlCol="0" anchor="t"/>
          <a:lstStyle/>
          <a:p>
            <a:pPr marL="0" indent="0" algn="l">
              <a:lnSpc>
                <a:spcPts val="2624"/>
              </a:lnSpc>
              <a:buNone/>
            </a:pPr>
            <a:r>
              <a:rPr lang="en-US" sz="1750" dirty="0">
                <a:solidFill>
                  <a:srgbClr val="404155"/>
                </a:solidFill>
                <a:latin typeface="Nobile" pitchFamily="34" charset="0"/>
                <a:ea typeface="Nobile" pitchFamily="34" charset="-122"/>
                <a:cs typeface="Nobile" pitchFamily="34" charset="-120"/>
              </a:rPr>
              <a:t>This cluster encompasses customers with moderate satisfaction scores, suggesting a mixed experience with some areas for improvement.</a:t>
            </a:r>
            <a:endParaRPr lang="en-US" sz="1750" dirty="0"/>
          </a:p>
        </p:txBody>
      </p:sp>
      <p:pic>
        <p:nvPicPr>
          <p:cNvPr id="12" name="Image 3" descr="preencoded.png"/>
          <p:cNvPicPr>
            <a:picLocks noChangeAspect="1"/>
          </p:cNvPicPr>
          <p:nvPr/>
        </p:nvPicPr>
        <p:blipFill>
          <a:blip r:embed="rId6"/>
          <a:stretch>
            <a:fillRect/>
          </a:stretch>
        </p:blipFill>
        <p:spPr>
          <a:xfrm>
            <a:off x="9296400" y="4027408"/>
            <a:ext cx="555427" cy="555427"/>
          </a:xfrm>
          <a:prstGeom prst="rect">
            <a:avLst/>
          </a:prstGeom>
        </p:spPr>
      </p:pic>
      <p:sp>
        <p:nvSpPr>
          <p:cNvPr id="13" name="Text 7"/>
          <p:cNvSpPr/>
          <p:nvPr/>
        </p:nvSpPr>
        <p:spPr>
          <a:xfrm>
            <a:off x="9296400" y="4805005"/>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Low Satisfaction</a:t>
            </a:r>
            <a:endParaRPr lang="en-US" sz="2187" dirty="0"/>
          </a:p>
        </p:txBody>
      </p:sp>
      <p:sp>
        <p:nvSpPr>
          <p:cNvPr id="14" name="Text 8"/>
          <p:cNvSpPr/>
          <p:nvPr/>
        </p:nvSpPr>
        <p:spPr>
          <a:xfrm>
            <a:off x="9296400" y="5285423"/>
            <a:ext cx="3296007" cy="1999536"/>
          </a:xfrm>
          <a:prstGeom prst="rect">
            <a:avLst/>
          </a:prstGeom>
          <a:noFill/>
          <a:ln/>
        </p:spPr>
        <p:txBody>
          <a:bodyPr wrap="square" rtlCol="0" anchor="t"/>
          <a:lstStyle/>
          <a:p>
            <a:pPr marL="0" indent="0" algn="l">
              <a:lnSpc>
                <a:spcPts val="2624"/>
              </a:lnSpc>
              <a:buNone/>
            </a:pPr>
            <a:r>
              <a:rPr lang="en-US" sz="1750" dirty="0">
                <a:solidFill>
                  <a:srgbClr val="404155"/>
                </a:solidFill>
                <a:latin typeface="Nobile" pitchFamily="34" charset="0"/>
                <a:ea typeface="Nobile" pitchFamily="34" charset="-122"/>
                <a:cs typeface="Nobile" pitchFamily="34" charset="-120"/>
              </a:rPr>
              <a:t>This cluster comprises customers with low satisfaction scores, highlighting potential issues and areas requiring immediate attention.</a:t>
            </a:r>
            <a:endParaRPr lang="en-US" sz="1750" dirty="0"/>
          </a:p>
        </p:txBody>
      </p:sp>
    </p:spTree>
    <p:extLst>
      <p:ext uri="{BB962C8B-B14F-4D97-AF65-F5344CB8AC3E}">
        <p14:creationId xmlns:p14="http://schemas.microsoft.com/office/powerpoint/2010/main" val="1408088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7"/>
          </a:xfrm>
          <a:prstGeom prst="rect">
            <a:avLst/>
          </a:prstGeom>
          <a:solidFill>
            <a:srgbClr val="F9F9FF">
              <a:alpha val="75000"/>
            </a:srgbClr>
          </a:solidFill>
          <a:ln/>
        </p:spPr>
      </p:sp>
      <p:sp>
        <p:nvSpPr>
          <p:cNvPr id="4" name="Text 1"/>
          <p:cNvSpPr/>
          <p:nvPr/>
        </p:nvSpPr>
        <p:spPr>
          <a:xfrm>
            <a:off x="2076807" y="606504"/>
            <a:ext cx="7809309" cy="689134"/>
          </a:xfrm>
          <a:prstGeom prst="rect">
            <a:avLst/>
          </a:prstGeom>
          <a:noFill/>
          <a:ln/>
        </p:spPr>
        <p:txBody>
          <a:bodyPr wrap="none" rtlCol="0" anchor="t"/>
          <a:lstStyle/>
          <a:p>
            <a:pPr marL="0" indent="0">
              <a:lnSpc>
                <a:spcPts val="5427"/>
              </a:lnSpc>
              <a:buNone/>
            </a:pPr>
            <a:r>
              <a:rPr lang="en-US" sz="4342" dirty="0">
                <a:solidFill>
                  <a:srgbClr val="1B1B27"/>
                </a:solidFill>
                <a:latin typeface="Corben" pitchFamily="34" charset="0"/>
                <a:ea typeface="Corben" pitchFamily="34" charset="-122"/>
                <a:cs typeface="Corben" pitchFamily="34" charset="-120"/>
              </a:rPr>
              <a:t>Recommendations for Growth</a:t>
            </a:r>
            <a:endParaRPr lang="en-US" sz="4342" dirty="0"/>
          </a:p>
        </p:txBody>
      </p:sp>
      <p:sp>
        <p:nvSpPr>
          <p:cNvPr id="5" name="Text 2"/>
          <p:cNvSpPr/>
          <p:nvPr/>
        </p:nvSpPr>
        <p:spPr>
          <a:xfrm>
            <a:off x="2076807" y="1736765"/>
            <a:ext cx="10476786" cy="992624"/>
          </a:xfrm>
          <a:prstGeom prst="rect">
            <a:avLst/>
          </a:prstGeom>
          <a:noFill/>
          <a:ln/>
        </p:spPr>
        <p:txBody>
          <a:bodyPr wrap="square" rtlCol="0" anchor="t"/>
          <a:lstStyle/>
          <a:p>
            <a:pPr marL="0" indent="0">
              <a:lnSpc>
                <a:spcPts val="2605"/>
              </a:lnSpc>
              <a:buNone/>
            </a:pPr>
            <a:r>
              <a:rPr lang="en-US" sz="1737" dirty="0">
                <a:solidFill>
                  <a:srgbClr val="404155"/>
                </a:solidFill>
                <a:latin typeface="Nobile" pitchFamily="34" charset="0"/>
                <a:ea typeface="Nobile" pitchFamily="34" charset="-122"/>
                <a:cs typeface="Nobile" pitchFamily="34" charset="-120"/>
              </a:rPr>
              <a:t>Based on the analysis, several recommendations can be made to enhance customer experience and drive growth. These recommendations focus on addressing key areas identified through the analysis.</a:t>
            </a:r>
            <a:endParaRPr lang="en-US" sz="1737" dirty="0"/>
          </a:p>
        </p:txBody>
      </p:sp>
      <p:sp>
        <p:nvSpPr>
          <p:cNvPr id="6" name="Shape 3"/>
          <p:cNvSpPr/>
          <p:nvPr/>
        </p:nvSpPr>
        <p:spPr>
          <a:xfrm>
            <a:off x="2076807" y="3225641"/>
            <a:ext cx="496253" cy="496253"/>
          </a:xfrm>
          <a:prstGeom prst="roundRect">
            <a:avLst>
              <a:gd name="adj" fmla="val 20001"/>
            </a:avLst>
          </a:prstGeom>
          <a:solidFill>
            <a:srgbClr val="D2D9F9"/>
          </a:solidFill>
          <a:ln w="7620">
            <a:solidFill>
              <a:srgbClr val="B8BFDF"/>
            </a:solidFill>
            <a:prstDash val="solid"/>
          </a:ln>
        </p:spPr>
      </p:sp>
      <p:sp>
        <p:nvSpPr>
          <p:cNvPr id="7" name="Text 4"/>
          <p:cNvSpPr/>
          <p:nvPr/>
        </p:nvSpPr>
        <p:spPr>
          <a:xfrm>
            <a:off x="2275999" y="3308271"/>
            <a:ext cx="97750" cy="330875"/>
          </a:xfrm>
          <a:prstGeom prst="rect">
            <a:avLst/>
          </a:prstGeom>
          <a:noFill/>
          <a:ln/>
        </p:spPr>
        <p:txBody>
          <a:bodyPr wrap="none" rtlCol="0" anchor="t"/>
          <a:lstStyle/>
          <a:p>
            <a:pPr marL="0" indent="0" algn="ctr">
              <a:lnSpc>
                <a:spcPts val="2605"/>
              </a:lnSpc>
              <a:buNone/>
            </a:pPr>
            <a:r>
              <a:rPr lang="en-US" sz="2605" dirty="0">
                <a:solidFill>
                  <a:srgbClr val="404155"/>
                </a:solidFill>
                <a:latin typeface="Corben" pitchFamily="34" charset="0"/>
                <a:ea typeface="Corben" pitchFamily="34" charset="-122"/>
                <a:cs typeface="Corben" pitchFamily="34" charset="-120"/>
              </a:rPr>
              <a:t>1</a:t>
            </a:r>
            <a:endParaRPr lang="en-US" sz="2605" dirty="0"/>
          </a:p>
        </p:txBody>
      </p:sp>
      <p:sp>
        <p:nvSpPr>
          <p:cNvPr id="8" name="Text 5"/>
          <p:cNvSpPr/>
          <p:nvPr/>
        </p:nvSpPr>
        <p:spPr>
          <a:xfrm>
            <a:off x="2793563" y="3225641"/>
            <a:ext cx="2963347" cy="344686"/>
          </a:xfrm>
          <a:prstGeom prst="rect">
            <a:avLst/>
          </a:prstGeom>
          <a:noFill/>
          <a:ln/>
        </p:spPr>
        <p:txBody>
          <a:bodyPr wrap="none" rtlCol="0" anchor="t"/>
          <a:lstStyle/>
          <a:p>
            <a:pPr marL="0" indent="0">
              <a:lnSpc>
                <a:spcPts val="2714"/>
              </a:lnSpc>
              <a:buNone/>
            </a:pPr>
            <a:r>
              <a:rPr lang="en-US" sz="2171" dirty="0">
                <a:solidFill>
                  <a:srgbClr val="404155"/>
                </a:solidFill>
                <a:latin typeface="Corben" pitchFamily="34" charset="0"/>
                <a:ea typeface="Corben" pitchFamily="34" charset="-122"/>
                <a:cs typeface="Corben" pitchFamily="34" charset="-120"/>
              </a:rPr>
              <a:t>Network Optimization</a:t>
            </a:r>
            <a:endParaRPr lang="en-US" sz="2171" dirty="0"/>
          </a:p>
        </p:txBody>
      </p:sp>
      <p:sp>
        <p:nvSpPr>
          <p:cNvPr id="9" name="Text 6"/>
          <p:cNvSpPr/>
          <p:nvPr/>
        </p:nvSpPr>
        <p:spPr>
          <a:xfrm>
            <a:off x="2793563" y="3702606"/>
            <a:ext cx="4411385" cy="1654373"/>
          </a:xfrm>
          <a:prstGeom prst="rect">
            <a:avLst/>
          </a:prstGeom>
          <a:noFill/>
          <a:ln/>
        </p:spPr>
        <p:txBody>
          <a:bodyPr wrap="square" rtlCol="0" anchor="t"/>
          <a:lstStyle/>
          <a:p>
            <a:pPr marL="0" indent="0">
              <a:lnSpc>
                <a:spcPts val="2605"/>
              </a:lnSpc>
              <a:buNone/>
            </a:pPr>
            <a:r>
              <a:rPr lang="en-US" sz="1737" dirty="0">
                <a:solidFill>
                  <a:srgbClr val="404155"/>
                </a:solidFill>
                <a:latin typeface="Nobile" pitchFamily="34" charset="0"/>
                <a:ea typeface="Nobile" pitchFamily="34" charset="-122"/>
                <a:cs typeface="Nobile" pitchFamily="34" charset="-120"/>
              </a:rPr>
              <a:t>Prioritize network optimization efforts to improve TCP retransmission rates, reduce RTT, and enhance throughput, particularly for users experiencing network issues.</a:t>
            </a:r>
            <a:endParaRPr lang="en-US" sz="1737" dirty="0"/>
          </a:p>
        </p:txBody>
      </p:sp>
      <p:sp>
        <p:nvSpPr>
          <p:cNvPr id="10" name="Shape 7"/>
          <p:cNvSpPr/>
          <p:nvPr/>
        </p:nvSpPr>
        <p:spPr>
          <a:xfrm>
            <a:off x="7425452" y="3225641"/>
            <a:ext cx="496253" cy="496253"/>
          </a:xfrm>
          <a:prstGeom prst="roundRect">
            <a:avLst>
              <a:gd name="adj" fmla="val 20001"/>
            </a:avLst>
          </a:prstGeom>
          <a:solidFill>
            <a:srgbClr val="D2D9F9"/>
          </a:solidFill>
          <a:ln w="7620">
            <a:solidFill>
              <a:srgbClr val="B8BFDF"/>
            </a:solidFill>
            <a:prstDash val="solid"/>
          </a:ln>
        </p:spPr>
      </p:sp>
      <p:sp>
        <p:nvSpPr>
          <p:cNvPr id="11" name="Text 8"/>
          <p:cNvSpPr/>
          <p:nvPr/>
        </p:nvSpPr>
        <p:spPr>
          <a:xfrm>
            <a:off x="7587258" y="3308271"/>
            <a:ext cx="172522" cy="330875"/>
          </a:xfrm>
          <a:prstGeom prst="rect">
            <a:avLst/>
          </a:prstGeom>
          <a:noFill/>
          <a:ln/>
        </p:spPr>
        <p:txBody>
          <a:bodyPr wrap="none" rtlCol="0" anchor="t"/>
          <a:lstStyle/>
          <a:p>
            <a:pPr marL="0" indent="0" algn="ctr">
              <a:lnSpc>
                <a:spcPts val="2605"/>
              </a:lnSpc>
              <a:buNone/>
            </a:pPr>
            <a:r>
              <a:rPr lang="en-US" sz="2605" dirty="0">
                <a:solidFill>
                  <a:srgbClr val="404155"/>
                </a:solidFill>
                <a:latin typeface="Corben" pitchFamily="34" charset="0"/>
                <a:ea typeface="Corben" pitchFamily="34" charset="-122"/>
                <a:cs typeface="Corben" pitchFamily="34" charset="-120"/>
              </a:rPr>
              <a:t>2</a:t>
            </a:r>
            <a:endParaRPr lang="en-US" sz="2605" dirty="0"/>
          </a:p>
        </p:txBody>
      </p:sp>
      <p:sp>
        <p:nvSpPr>
          <p:cNvPr id="12" name="Text 9"/>
          <p:cNvSpPr/>
          <p:nvPr/>
        </p:nvSpPr>
        <p:spPr>
          <a:xfrm>
            <a:off x="8142208" y="3225641"/>
            <a:ext cx="2757011" cy="344686"/>
          </a:xfrm>
          <a:prstGeom prst="rect">
            <a:avLst/>
          </a:prstGeom>
          <a:noFill/>
          <a:ln/>
        </p:spPr>
        <p:txBody>
          <a:bodyPr wrap="none" rtlCol="0" anchor="t"/>
          <a:lstStyle/>
          <a:p>
            <a:pPr marL="0" indent="0">
              <a:lnSpc>
                <a:spcPts val="2714"/>
              </a:lnSpc>
              <a:buNone/>
            </a:pPr>
            <a:r>
              <a:rPr lang="en-US" sz="2171" dirty="0">
                <a:solidFill>
                  <a:srgbClr val="404155"/>
                </a:solidFill>
                <a:latin typeface="Corben" pitchFamily="34" charset="0"/>
                <a:ea typeface="Corben" pitchFamily="34" charset="-122"/>
                <a:cs typeface="Corben" pitchFamily="34" charset="-120"/>
              </a:rPr>
              <a:t>Targeted Marketing</a:t>
            </a:r>
            <a:endParaRPr lang="en-US" sz="2171" dirty="0"/>
          </a:p>
        </p:txBody>
      </p:sp>
      <p:sp>
        <p:nvSpPr>
          <p:cNvPr id="13" name="Text 10"/>
          <p:cNvSpPr/>
          <p:nvPr/>
        </p:nvSpPr>
        <p:spPr>
          <a:xfrm>
            <a:off x="8142208" y="3702606"/>
            <a:ext cx="4411385" cy="1654373"/>
          </a:xfrm>
          <a:prstGeom prst="rect">
            <a:avLst/>
          </a:prstGeom>
          <a:noFill/>
          <a:ln/>
        </p:spPr>
        <p:txBody>
          <a:bodyPr wrap="square" rtlCol="0" anchor="t"/>
          <a:lstStyle/>
          <a:p>
            <a:pPr marL="0" indent="0">
              <a:lnSpc>
                <a:spcPts val="2605"/>
              </a:lnSpc>
              <a:buNone/>
            </a:pPr>
            <a:r>
              <a:rPr lang="en-US" sz="1737" dirty="0">
                <a:solidFill>
                  <a:srgbClr val="404155"/>
                </a:solidFill>
                <a:latin typeface="Nobile" pitchFamily="34" charset="0"/>
                <a:ea typeface="Nobile" pitchFamily="34" charset="-122"/>
                <a:cs typeface="Nobile" pitchFamily="34" charset="-120"/>
              </a:rPr>
              <a:t>Develop targeted marketing campaigns based on customer segmentation, tailoring messages and offers to specific user groups with different needs and preferences.</a:t>
            </a:r>
            <a:endParaRPr lang="en-US" sz="1737" dirty="0"/>
          </a:p>
        </p:txBody>
      </p:sp>
      <p:sp>
        <p:nvSpPr>
          <p:cNvPr id="14" name="Shape 11"/>
          <p:cNvSpPr/>
          <p:nvPr/>
        </p:nvSpPr>
        <p:spPr>
          <a:xfrm>
            <a:off x="2076807" y="5825609"/>
            <a:ext cx="496253" cy="496253"/>
          </a:xfrm>
          <a:prstGeom prst="roundRect">
            <a:avLst>
              <a:gd name="adj" fmla="val 20001"/>
            </a:avLst>
          </a:prstGeom>
          <a:solidFill>
            <a:srgbClr val="D2D9F9"/>
          </a:solidFill>
          <a:ln w="7620">
            <a:solidFill>
              <a:srgbClr val="B8BFDF"/>
            </a:solidFill>
            <a:prstDash val="solid"/>
          </a:ln>
        </p:spPr>
      </p:sp>
      <p:sp>
        <p:nvSpPr>
          <p:cNvPr id="15" name="Text 12"/>
          <p:cNvSpPr/>
          <p:nvPr/>
        </p:nvSpPr>
        <p:spPr>
          <a:xfrm>
            <a:off x="2232065" y="5908238"/>
            <a:ext cx="185738" cy="330875"/>
          </a:xfrm>
          <a:prstGeom prst="rect">
            <a:avLst/>
          </a:prstGeom>
          <a:noFill/>
          <a:ln/>
        </p:spPr>
        <p:txBody>
          <a:bodyPr wrap="none" rtlCol="0" anchor="t"/>
          <a:lstStyle/>
          <a:p>
            <a:pPr marL="0" indent="0" algn="ctr">
              <a:lnSpc>
                <a:spcPts val="2605"/>
              </a:lnSpc>
              <a:buNone/>
            </a:pPr>
            <a:r>
              <a:rPr lang="en-US" sz="2605" dirty="0">
                <a:solidFill>
                  <a:srgbClr val="404155"/>
                </a:solidFill>
                <a:latin typeface="Corben" pitchFamily="34" charset="0"/>
                <a:ea typeface="Corben" pitchFamily="34" charset="-122"/>
                <a:cs typeface="Corben" pitchFamily="34" charset="-120"/>
              </a:rPr>
              <a:t>3</a:t>
            </a:r>
            <a:endParaRPr lang="en-US" sz="2605" dirty="0"/>
          </a:p>
        </p:txBody>
      </p:sp>
      <p:sp>
        <p:nvSpPr>
          <p:cNvPr id="16" name="Text 13"/>
          <p:cNvSpPr/>
          <p:nvPr/>
        </p:nvSpPr>
        <p:spPr>
          <a:xfrm>
            <a:off x="2793563" y="5825609"/>
            <a:ext cx="4228624" cy="344686"/>
          </a:xfrm>
          <a:prstGeom prst="rect">
            <a:avLst/>
          </a:prstGeom>
          <a:noFill/>
          <a:ln/>
        </p:spPr>
        <p:txBody>
          <a:bodyPr wrap="none" rtlCol="0" anchor="t"/>
          <a:lstStyle/>
          <a:p>
            <a:pPr marL="0" indent="0">
              <a:lnSpc>
                <a:spcPts val="2714"/>
              </a:lnSpc>
              <a:buNone/>
            </a:pPr>
            <a:r>
              <a:rPr lang="en-US" sz="2171" dirty="0">
                <a:solidFill>
                  <a:srgbClr val="404155"/>
                </a:solidFill>
                <a:latin typeface="Corben" pitchFamily="34" charset="0"/>
                <a:ea typeface="Corben" pitchFamily="34" charset="-122"/>
                <a:cs typeface="Corben" pitchFamily="34" charset="-120"/>
              </a:rPr>
              <a:t>Customer Support Enhancement</a:t>
            </a:r>
            <a:endParaRPr lang="en-US" sz="2171" dirty="0"/>
          </a:p>
        </p:txBody>
      </p:sp>
      <p:sp>
        <p:nvSpPr>
          <p:cNvPr id="17" name="Text 14"/>
          <p:cNvSpPr/>
          <p:nvPr/>
        </p:nvSpPr>
        <p:spPr>
          <a:xfrm>
            <a:off x="2793563" y="6302573"/>
            <a:ext cx="4411385" cy="1323499"/>
          </a:xfrm>
          <a:prstGeom prst="rect">
            <a:avLst/>
          </a:prstGeom>
          <a:noFill/>
          <a:ln/>
        </p:spPr>
        <p:txBody>
          <a:bodyPr wrap="square" rtlCol="0" anchor="t"/>
          <a:lstStyle/>
          <a:p>
            <a:pPr marL="0" indent="0">
              <a:lnSpc>
                <a:spcPts val="2605"/>
              </a:lnSpc>
              <a:buNone/>
            </a:pPr>
            <a:r>
              <a:rPr lang="en-US" sz="1737" dirty="0">
                <a:solidFill>
                  <a:srgbClr val="404155"/>
                </a:solidFill>
                <a:latin typeface="Nobile" pitchFamily="34" charset="0"/>
                <a:ea typeface="Nobile" pitchFamily="34" charset="-122"/>
                <a:cs typeface="Nobile" pitchFamily="34" charset="-120"/>
              </a:rPr>
              <a:t>Enhance customer support channels and processes to address customer concerns promptly and effectively, improving overall satisfaction and loyalty.</a:t>
            </a:r>
            <a:endParaRPr lang="en-US" sz="1737" dirty="0"/>
          </a:p>
        </p:txBody>
      </p:sp>
      <p:sp>
        <p:nvSpPr>
          <p:cNvPr id="18" name="Shape 15"/>
          <p:cNvSpPr/>
          <p:nvPr/>
        </p:nvSpPr>
        <p:spPr>
          <a:xfrm>
            <a:off x="7425452" y="5825609"/>
            <a:ext cx="496253" cy="496253"/>
          </a:xfrm>
          <a:prstGeom prst="roundRect">
            <a:avLst>
              <a:gd name="adj" fmla="val 20001"/>
            </a:avLst>
          </a:prstGeom>
          <a:solidFill>
            <a:srgbClr val="D2D9F9"/>
          </a:solidFill>
          <a:ln w="7620">
            <a:solidFill>
              <a:srgbClr val="B8BFDF"/>
            </a:solidFill>
            <a:prstDash val="solid"/>
          </a:ln>
        </p:spPr>
      </p:sp>
      <p:sp>
        <p:nvSpPr>
          <p:cNvPr id="19" name="Text 16"/>
          <p:cNvSpPr/>
          <p:nvPr/>
        </p:nvSpPr>
        <p:spPr>
          <a:xfrm>
            <a:off x="7589401" y="5908238"/>
            <a:ext cx="168235" cy="330875"/>
          </a:xfrm>
          <a:prstGeom prst="rect">
            <a:avLst/>
          </a:prstGeom>
          <a:noFill/>
          <a:ln/>
        </p:spPr>
        <p:txBody>
          <a:bodyPr wrap="none" rtlCol="0" anchor="t"/>
          <a:lstStyle/>
          <a:p>
            <a:pPr marL="0" indent="0" algn="ctr">
              <a:lnSpc>
                <a:spcPts val="2605"/>
              </a:lnSpc>
              <a:buNone/>
            </a:pPr>
            <a:r>
              <a:rPr lang="en-US" sz="2605" dirty="0">
                <a:solidFill>
                  <a:srgbClr val="404155"/>
                </a:solidFill>
                <a:latin typeface="Corben" pitchFamily="34" charset="0"/>
                <a:ea typeface="Corben" pitchFamily="34" charset="-122"/>
                <a:cs typeface="Corben" pitchFamily="34" charset="-120"/>
              </a:rPr>
              <a:t>4</a:t>
            </a:r>
            <a:endParaRPr lang="en-US" sz="2605" dirty="0"/>
          </a:p>
        </p:txBody>
      </p:sp>
      <p:sp>
        <p:nvSpPr>
          <p:cNvPr id="20" name="Text 17"/>
          <p:cNvSpPr/>
          <p:nvPr/>
        </p:nvSpPr>
        <p:spPr>
          <a:xfrm>
            <a:off x="8142208" y="5825609"/>
            <a:ext cx="2757011" cy="344686"/>
          </a:xfrm>
          <a:prstGeom prst="rect">
            <a:avLst/>
          </a:prstGeom>
          <a:noFill/>
          <a:ln/>
        </p:spPr>
        <p:txBody>
          <a:bodyPr wrap="none" rtlCol="0" anchor="t"/>
          <a:lstStyle/>
          <a:p>
            <a:pPr marL="0" indent="0">
              <a:lnSpc>
                <a:spcPts val="2714"/>
              </a:lnSpc>
              <a:buNone/>
            </a:pPr>
            <a:r>
              <a:rPr lang="en-US" sz="2171" dirty="0">
                <a:solidFill>
                  <a:srgbClr val="404155"/>
                </a:solidFill>
                <a:latin typeface="Corben" pitchFamily="34" charset="0"/>
                <a:ea typeface="Corben" pitchFamily="34" charset="-122"/>
                <a:cs typeface="Corben" pitchFamily="34" charset="-120"/>
              </a:rPr>
              <a:t>Product Innovation</a:t>
            </a:r>
            <a:endParaRPr lang="en-US" sz="2171" dirty="0"/>
          </a:p>
        </p:txBody>
      </p:sp>
      <p:sp>
        <p:nvSpPr>
          <p:cNvPr id="21" name="Text 18"/>
          <p:cNvSpPr/>
          <p:nvPr/>
        </p:nvSpPr>
        <p:spPr>
          <a:xfrm>
            <a:off x="8142208" y="6302573"/>
            <a:ext cx="4411385" cy="1323499"/>
          </a:xfrm>
          <a:prstGeom prst="rect">
            <a:avLst/>
          </a:prstGeom>
          <a:noFill/>
          <a:ln/>
        </p:spPr>
        <p:txBody>
          <a:bodyPr wrap="square" rtlCol="0" anchor="t"/>
          <a:lstStyle/>
          <a:p>
            <a:pPr marL="0" indent="0">
              <a:lnSpc>
                <a:spcPts val="2605"/>
              </a:lnSpc>
              <a:buNone/>
            </a:pPr>
            <a:r>
              <a:rPr lang="en-US" sz="1737" dirty="0">
                <a:solidFill>
                  <a:srgbClr val="404155"/>
                </a:solidFill>
                <a:latin typeface="Nobile" pitchFamily="34" charset="0"/>
                <a:ea typeface="Nobile" pitchFamily="34" charset="-122"/>
                <a:cs typeface="Nobile" pitchFamily="34" charset="-120"/>
              </a:rPr>
              <a:t>Invest in product innovation to develop new services and features that meet evolving user needs and preferences, staying ahead of the competition.</a:t>
            </a:r>
            <a:endParaRPr lang="en-US" sz="1737" dirty="0"/>
          </a:p>
        </p:txBody>
      </p:sp>
    </p:spTree>
    <p:extLst>
      <p:ext uri="{BB962C8B-B14F-4D97-AF65-F5344CB8AC3E}">
        <p14:creationId xmlns:p14="http://schemas.microsoft.com/office/powerpoint/2010/main" val="269173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5" name="Text 1"/>
          <p:cNvSpPr/>
          <p:nvPr/>
        </p:nvSpPr>
        <p:spPr>
          <a:xfrm>
            <a:off x="4425434" y="867132"/>
            <a:ext cx="8204478" cy="639723"/>
          </a:xfrm>
          <a:prstGeom prst="rect">
            <a:avLst/>
          </a:prstGeom>
          <a:noFill/>
          <a:ln/>
        </p:spPr>
        <p:txBody>
          <a:bodyPr wrap="none" rtlCol="0" anchor="t"/>
          <a:lstStyle/>
          <a:p>
            <a:pPr marL="0" indent="0">
              <a:lnSpc>
                <a:spcPts val="5038"/>
              </a:lnSpc>
              <a:buNone/>
            </a:pPr>
            <a:r>
              <a:rPr lang="en-US" sz="4031" dirty="0">
                <a:solidFill>
                  <a:srgbClr val="1B1B27"/>
                </a:solidFill>
                <a:latin typeface="Corben" pitchFamily="34" charset="0"/>
                <a:ea typeface="Corben" pitchFamily="34" charset="-122"/>
                <a:cs typeface="Corben" pitchFamily="34" charset="-120"/>
              </a:rPr>
              <a:t>Limitations and Future Directions</a:t>
            </a:r>
            <a:endParaRPr lang="en-US" sz="4031" dirty="0"/>
          </a:p>
        </p:txBody>
      </p:sp>
      <p:sp>
        <p:nvSpPr>
          <p:cNvPr id="6" name="Text 2"/>
          <p:cNvSpPr/>
          <p:nvPr/>
        </p:nvSpPr>
        <p:spPr>
          <a:xfrm>
            <a:off x="4425434" y="1813917"/>
            <a:ext cx="9437132" cy="921544"/>
          </a:xfrm>
          <a:prstGeom prst="rect">
            <a:avLst/>
          </a:prstGeom>
          <a:noFill/>
          <a:ln/>
        </p:spPr>
        <p:txBody>
          <a:bodyPr wrap="square" rtlCol="0" anchor="t"/>
          <a:lstStyle/>
          <a:p>
            <a:pPr marL="0" indent="0">
              <a:lnSpc>
                <a:spcPts val="2418"/>
              </a:lnSpc>
              <a:buNone/>
            </a:pPr>
            <a:r>
              <a:rPr lang="en-US" sz="1612" dirty="0">
                <a:solidFill>
                  <a:srgbClr val="404155"/>
                </a:solidFill>
                <a:latin typeface="Nobile" pitchFamily="34" charset="0"/>
                <a:ea typeface="Nobile" pitchFamily="34" charset="-122"/>
                <a:cs typeface="Nobile" pitchFamily="34" charset="-120"/>
              </a:rPr>
              <a:t>This analysis provides valuable insights into user experience and satisfaction, but it's important to acknowledge its limitations. Future research can explore additional factors influencing customer satisfaction and refine the analysis for greater accuracy and comprehensiveness.</a:t>
            </a:r>
            <a:endParaRPr lang="en-US" sz="1612" dirty="0"/>
          </a:p>
        </p:txBody>
      </p:sp>
      <p:sp>
        <p:nvSpPr>
          <p:cNvPr id="7" name="Shape 3"/>
          <p:cNvSpPr/>
          <p:nvPr/>
        </p:nvSpPr>
        <p:spPr>
          <a:xfrm>
            <a:off x="4425434" y="2965728"/>
            <a:ext cx="4616291" cy="2710339"/>
          </a:xfrm>
          <a:prstGeom prst="roundRect">
            <a:avLst>
              <a:gd name="adj" fmla="val 3400"/>
            </a:avLst>
          </a:prstGeom>
          <a:solidFill>
            <a:srgbClr val="D2D9F9"/>
          </a:solidFill>
          <a:ln w="7620">
            <a:solidFill>
              <a:srgbClr val="B8BFDF"/>
            </a:solidFill>
            <a:prstDash val="solid"/>
          </a:ln>
        </p:spPr>
      </p:sp>
      <p:sp>
        <p:nvSpPr>
          <p:cNvPr id="8" name="Text 4"/>
          <p:cNvSpPr/>
          <p:nvPr/>
        </p:nvSpPr>
        <p:spPr>
          <a:xfrm>
            <a:off x="4637723" y="3178016"/>
            <a:ext cx="2559368" cy="319921"/>
          </a:xfrm>
          <a:prstGeom prst="rect">
            <a:avLst/>
          </a:prstGeom>
          <a:noFill/>
          <a:ln/>
        </p:spPr>
        <p:txBody>
          <a:bodyPr wrap="none" rtlCol="0" anchor="t"/>
          <a:lstStyle/>
          <a:p>
            <a:pPr marL="0" indent="0">
              <a:lnSpc>
                <a:spcPts val="2519"/>
              </a:lnSpc>
              <a:buNone/>
            </a:pPr>
            <a:r>
              <a:rPr lang="en-US" sz="2015" dirty="0">
                <a:solidFill>
                  <a:srgbClr val="404155"/>
                </a:solidFill>
                <a:latin typeface="Corben" pitchFamily="34" charset="0"/>
                <a:ea typeface="Corben" pitchFamily="34" charset="-122"/>
                <a:cs typeface="Corben" pitchFamily="34" charset="-120"/>
              </a:rPr>
              <a:t>Data Availability</a:t>
            </a:r>
            <a:endParaRPr lang="en-US" sz="2015" dirty="0"/>
          </a:p>
        </p:txBody>
      </p:sp>
      <p:sp>
        <p:nvSpPr>
          <p:cNvPr id="9" name="Text 5"/>
          <p:cNvSpPr/>
          <p:nvPr/>
        </p:nvSpPr>
        <p:spPr>
          <a:xfrm>
            <a:off x="4637723" y="3620691"/>
            <a:ext cx="4191714" cy="1535906"/>
          </a:xfrm>
          <a:prstGeom prst="rect">
            <a:avLst/>
          </a:prstGeom>
          <a:noFill/>
          <a:ln/>
        </p:spPr>
        <p:txBody>
          <a:bodyPr wrap="square" rtlCol="0" anchor="t"/>
          <a:lstStyle/>
          <a:p>
            <a:pPr marL="0" indent="0">
              <a:lnSpc>
                <a:spcPts val="2418"/>
              </a:lnSpc>
              <a:buNone/>
            </a:pPr>
            <a:r>
              <a:rPr lang="en-US" sz="1612" dirty="0">
                <a:solidFill>
                  <a:srgbClr val="404155"/>
                </a:solidFill>
                <a:latin typeface="Nobile" pitchFamily="34" charset="0"/>
                <a:ea typeface="Nobile" pitchFamily="34" charset="-122"/>
                <a:cs typeface="Nobile" pitchFamily="34" charset="-120"/>
              </a:rPr>
              <a:t>The analysis is based on available data, which may not capture all relevant factors influencing customer satisfaction. Expanding the data sources can enhance the analysis.</a:t>
            </a:r>
            <a:endParaRPr lang="en-US" sz="1612" dirty="0"/>
          </a:p>
        </p:txBody>
      </p:sp>
      <p:sp>
        <p:nvSpPr>
          <p:cNvPr id="10" name="Shape 6"/>
          <p:cNvSpPr/>
          <p:nvPr/>
        </p:nvSpPr>
        <p:spPr>
          <a:xfrm>
            <a:off x="9246394" y="2965728"/>
            <a:ext cx="4616291" cy="2710339"/>
          </a:xfrm>
          <a:prstGeom prst="roundRect">
            <a:avLst>
              <a:gd name="adj" fmla="val 3400"/>
            </a:avLst>
          </a:prstGeom>
          <a:solidFill>
            <a:srgbClr val="D2D9F9"/>
          </a:solidFill>
          <a:ln w="7620">
            <a:solidFill>
              <a:srgbClr val="B8BFDF"/>
            </a:solidFill>
            <a:prstDash val="solid"/>
          </a:ln>
        </p:spPr>
      </p:sp>
      <p:sp>
        <p:nvSpPr>
          <p:cNvPr id="11" name="Text 7"/>
          <p:cNvSpPr/>
          <p:nvPr/>
        </p:nvSpPr>
        <p:spPr>
          <a:xfrm>
            <a:off x="9458682" y="3178016"/>
            <a:ext cx="2559368" cy="319921"/>
          </a:xfrm>
          <a:prstGeom prst="rect">
            <a:avLst/>
          </a:prstGeom>
          <a:noFill/>
          <a:ln/>
        </p:spPr>
        <p:txBody>
          <a:bodyPr wrap="none" rtlCol="0" anchor="t"/>
          <a:lstStyle/>
          <a:p>
            <a:pPr marL="0" indent="0">
              <a:lnSpc>
                <a:spcPts val="2519"/>
              </a:lnSpc>
              <a:buNone/>
            </a:pPr>
            <a:r>
              <a:rPr lang="en-US" sz="2015" dirty="0">
                <a:solidFill>
                  <a:srgbClr val="404155"/>
                </a:solidFill>
                <a:latin typeface="Corben" pitchFamily="34" charset="0"/>
                <a:ea typeface="Corben" pitchFamily="34" charset="-122"/>
                <a:cs typeface="Corben" pitchFamily="34" charset="-120"/>
              </a:rPr>
              <a:t>Model Complexity</a:t>
            </a:r>
            <a:endParaRPr lang="en-US" sz="2015" dirty="0"/>
          </a:p>
        </p:txBody>
      </p:sp>
      <p:sp>
        <p:nvSpPr>
          <p:cNvPr id="12" name="Text 8"/>
          <p:cNvSpPr/>
          <p:nvPr/>
        </p:nvSpPr>
        <p:spPr>
          <a:xfrm>
            <a:off x="9458682" y="3620691"/>
            <a:ext cx="4191714" cy="1843087"/>
          </a:xfrm>
          <a:prstGeom prst="rect">
            <a:avLst/>
          </a:prstGeom>
          <a:noFill/>
          <a:ln/>
        </p:spPr>
        <p:txBody>
          <a:bodyPr wrap="square" rtlCol="0" anchor="t"/>
          <a:lstStyle/>
          <a:p>
            <a:pPr marL="0" indent="0">
              <a:lnSpc>
                <a:spcPts val="2418"/>
              </a:lnSpc>
              <a:buNone/>
            </a:pPr>
            <a:r>
              <a:rPr lang="en-US" sz="1612" dirty="0">
                <a:solidFill>
                  <a:srgbClr val="404155"/>
                </a:solidFill>
                <a:latin typeface="Nobile" pitchFamily="34" charset="0"/>
                <a:ea typeface="Nobile" pitchFamily="34" charset="-122"/>
                <a:cs typeface="Nobile" pitchFamily="34" charset="-120"/>
              </a:rPr>
              <a:t>The regression model used in this analysis is a simplified representation of the complex relationships between user engagement, experience, and satisfaction. More sophisticated models can be explored.</a:t>
            </a:r>
            <a:endParaRPr lang="en-US" sz="1612" dirty="0"/>
          </a:p>
        </p:txBody>
      </p:sp>
      <p:sp>
        <p:nvSpPr>
          <p:cNvPr id="13" name="Shape 9"/>
          <p:cNvSpPr/>
          <p:nvPr/>
        </p:nvSpPr>
        <p:spPr>
          <a:xfrm>
            <a:off x="4425434" y="5880735"/>
            <a:ext cx="9437132" cy="1481614"/>
          </a:xfrm>
          <a:prstGeom prst="roundRect">
            <a:avLst>
              <a:gd name="adj" fmla="val 6219"/>
            </a:avLst>
          </a:prstGeom>
          <a:solidFill>
            <a:srgbClr val="D2D9F9"/>
          </a:solidFill>
          <a:ln w="7620">
            <a:solidFill>
              <a:srgbClr val="B8BFDF"/>
            </a:solidFill>
            <a:prstDash val="solid"/>
          </a:ln>
        </p:spPr>
      </p:sp>
      <p:sp>
        <p:nvSpPr>
          <p:cNvPr id="14" name="Text 10"/>
          <p:cNvSpPr/>
          <p:nvPr/>
        </p:nvSpPr>
        <p:spPr>
          <a:xfrm>
            <a:off x="4637723" y="6093023"/>
            <a:ext cx="2559368" cy="319921"/>
          </a:xfrm>
          <a:prstGeom prst="rect">
            <a:avLst/>
          </a:prstGeom>
          <a:noFill/>
          <a:ln/>
        </p:spPr>
        <p:txBody>
          <a:bodyPr wrap="none" rtlCol="0" anchor="t"/>
          <a:lstStyle/>
          <a:p>
            <a:pPr marL="0" indent="0">
              <a:lnSpc>
                <a:spcPts val="2519"/>
              </a:lnSpc>
              <a:buNone/>
            </a:pPr>
            <a:r>
              <a:rPr lang="en-US" sz="2015" dirty="0">
                <a:solidFill>
                  <a:srgbClr val="404155"/>
                </a:solidFill>
                <a:latin typeface="Corben" pitchFamily="34" charset="0"/>
                <a:ea typeface="Corben" pitchFamily="34" charset="-122"/>
                <a:cs typeface="Corben" pitchFamily="34" charset="-120"/>
              </a:rPr>
              <a:t>External Factors</a:t>
            </a:r>
            <a:endParaRPr lang="en-US" sz="2015" dirty="0"/>
          </a:p>
        </p:txBody>
      </p:sp>
      <p:sp>
        <p:nvSpPr>
          <p:cNvPr id="15" name="Text 11"/>
          <p:cNvSpPr/>
          <p:nvPr/>
        </p:nvSpPr>
        <p:spPr>
          <a:xfrm>
            <a:off x="4637723" y="6535698"/>
            <a:ext cx="9012555" cy="614363"/>
          </a:xfrm>
          <a:prstGeom prst="rect">
            <a:avLst/>
          </a:prstGeom>
          <a:noFill/>
          <a:ln/>
        </p:spPr>
        <p:txBody>
          <a:bodyPr wrap="square" rtlCol="0" anchor="t"/>
          <a:lstStyle/>
          <a:p>
            <a:pPr marL="0" indent="0">
              <a:lnSpc>
                <a:spcPts val="2418"/>
              </a:lnSpc>
              <a:buNone/>
            </a:pPr>
            <a:r>
              <a:rPr lang="en-US" sz="1612" dirty="0">
                <a:solidFill>
                  <a:srgbClr val="404155"/>
                </a:solidFill>
                <a:latin typeface="Nobile" pitchFamily="34" charset="0"/>
                <a:ea typeface="Nobile" pitchFamily="34" charset="-122"/>
                <a:cs typeface="Nobile" pitchFamily="34" charset="-120"/>
              </a:rPr>
              <a:t>The analysis does not account for external factors that can influence customer satisfaction, such as economic conditions, competitive landscape, and regulatory changes.</a:t>
            </a:r>
            <a:endParaRPr lang="en-US" sz="1612" dirty="0"/>
          </a:p>
        </p:txBody>
      </p:sp>
    </p:spTree>
    <p:extLst>
      <p:ext uri="{BB962C8B-B14F-4D97-AF65-F5344CB8AC3E}">
        <p14:creationId xmlns:p14="http://schemas.microsoft.com/office/powerpoint/2010/main" val="341560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371005"/>
            <a:ext cx="6430208"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User Overview Analysis</a:t>
            </a:r>
            <a:endParaRPr lang="en-US" sz="4374" dirty="0"/>
          </a:p>
        </p:txBody>
      </p:sp>
      <p:sp>
        <p:nvSpPr>
          <p:cNvPr id="5" name="Shape 2"/>
          <p:cNvSpPr/>
          <p:nvPr/>
        </p:nvSpPr>
        <p:spPr>
          <a:xfrm>
            <a:off x="2037993" y="2759631"/>
            <a:ext cx="499943" cy="499943"/>
          </a:xfrm>
          <a:prstGeom prst="roundRect">
            <a:avLst>
              <a:gd name="adj" fmla="val 20000"/>
            </a:avLst>
          </a:prstGeom>
          <a:solidFill>
            <a:srgbClr val="CCEEFF"/>
          </a:solidFill>
          <a:ln w="7620">
            <a:solidFill>
              <a:srgbClr val="B2D4E5"/>
            </a:solidFill>
            <a:prstDash val="solid"/>
          </a:ln>
        </p:spPr>
      </p:sp>
      <p:sp>
        <p:nvSpPr>
          <p:cNvPr id="6" name="Text 3"/>
          <p:cNvSpPr/>
          <p:nvPr/>
        </p:nvSpPr>
        <p:spPr>
          <a:xfrm>
            <a:off x="2220278" y="2842974"/>
            <a:ext cx="135374"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2760107" y="2759631"/>
            <a:ext cx="3950851"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Understanding the Customer</a:t>
            </a:r>
            <a:endParaRPr lang="en-US" sz="2187" dirty="0"/>
          </a:p>
        </p:txBody>
      </p:sp>
      <p:sp>
        <p:nvSpPr>
          <p:cNvPr id="8" name="Text 5"/>
          <p:cNvSpPr/>
          <p:nvPr/>
        </p:nvSpPr>
        <p:spPr>
          <a:xfrm>
            <a:off x="2760107" y="3240048"/>
            <a:ext cx="4444008"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begins with a comprehensive overview of user data, focusing on handset usage and application preferences.</a:t>
            </a:r>
            <a:endParaRPr lang="en-US" sz="1750" dirty="0"/>
          </a:p>
        </p:txBody>
      </p:sp>
      <p:sp>
        <p:nvSpPr>
          <p:cNvPr id="9" name="Shape 6"/>
          <p:cNvSpPr/>
          <p:nvPr/>
        </p:nvSpPr>
        <p:spPr>
          <a:xfrm>
            <a:off x="7426285" y="2759631"/>
            <a:ext cx="499943" cy="499943"/>
          </a:xfrm>
          <a:prstGeom prst="roundRect">
            <a:avLst>
              <a:gd name="adj" fmla="val 20000"/>
            </a:avLst>
          </a:prstGeom>
          <a:solidFill>
            <a:srgbClr val="CCEEFF"/>
          </a:solidFill>
          <a:ln w="7620">
            <a:solidFill>
              <a:srgbClr val="B2D4E5"/>
            </a:solidFill>
            <a:prstDash val="solid"/>
          </a:ln>
        </p:spPr>
      </p:sp>
      <p:sp>
        <p:nvSpPr>
          <p:cNvPr id="10" name="Text 7"/>
          <p:cNvSpPr/>
          <p:nvPr/>
        </p:nvSpPr>
        <p:spPr>
          <a:xfrm>
            <a:off x="7579162" y="2842974"/>
            <a:ext cx="194072"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8148399" y="2759631"/>
            <a:ext cx="3082885"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Identifying Key Trends</a:t>
            </a:r>
            <a:endParaRPr lang="en-US" sz="2187" dirty="0"/>
          </a:p>
        </p:txBody>
      </p:sp>
      <p:sp>
        <p:nvSpPr>
          <p:cNvPr id="12" name="Text 9"/>
          <p:cNvSpPr/>
          <p:nvPr/>
        </p:nvSpPr>
        <p:spPr>
          <a:xfrm>
            <a:off x="8148399" y="3240048"/>
            <a:ext cx="4444008"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aims to identify the top handsets, manufacturers, and applications used by customers, providing valuable insights into user preferences.</a:t>
            </a:r>
            <a:endParaRPr lang="en-US" sz="1750" dirty="0"/>
          </a:p>
        </p:txBody>
      </p:sp>
      <p:sp>
        <p:nvSpPr>
          <p:cNvPr id="13" name="Shape 10"/>
          <p:cNvSpPr/>
          <p:nvPr/>
        </p:nvSpPr>
        <p:spPr>
          <a:xfrm>
            <a:off x="2037993" y="5045154"/>
            <a:ext cx="499943" cy="499943"/>
          </a:xfrm>
          <a:prstGeom prst="roundRect">
            <a:avLst>
              <a:gd name="adj" fmla="val 20000"/>
            </a:avLst>
          </a:prstGeom>
          <a:solidFill>
            <a:srgbClr val="CCEEFF"/>
          </a:solidFill>
          <a:ln w="7620">
            <a:solidFill>
              <a:srgbClr val="B2D4E5"/>
            </a:solidFill>
            <a:prstDash val="solid"/>
          </a:ln>
        </p:spPr>
      </p:sp>
      <p:sp>
        <p:nvSpPr>
          <p:cNvPr id="14" name="Text 11"/>
          <p:cNvSpPr/>
          <p:nvPr/>
        </p:nvSpPr>
        <p:spPr>
          <a:xfrm>
            <a:off x="2188131" y="5128498"/>
            <a:ext cx="199668"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Data Exploration</a:t>
            </a:r>
            <a:endParaRPr lang="en-US" sz="2187" dirty="0"/>
          </a:p>
        </p:txBody>
      </p:sp>
      <p:sp>
        <p:nvSpPr>
          <p:cNvPr id="16" name="Text 13"/>
          <p:cNvSpPr/>
          <p:nvPr/>
        </p:nvSpPr>
        <p:spPr>
          <a:xfrm>
            <a:off x="2760107" y="5525572"/>
            <a:ext cx="4444008"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Exploratory data analysis techniques are employed to identify missing values, outliers, and patterns in the data, ensuring data quality and accuracy.</a:t>
            </a:r>
            <a:endParaRPr lang="en-US" sz="1750" dirty="0"/>
          </a:p>
        </p:txBody>
      </p:sp>
      <p:sp>
        <p:nvSpPr>
          <p:cNvPr id="17" name="Shape 14"/>
          <p:cNvSpPr/>
          <p:nvPr/>
        </p:nvSpPr>
        <p:spPr>
          <a:xfrm>
            <a:off x="7426285" y="5045154"/>
            <a:ext cx="499943" cy="499943"/>
          </a:xfrm>
          <a:prstGeom prst="roundRect">
            <a:avLst>
              <a:gd name="adj" fmla="val 20000"/>
            </a:avLst>
          </a:prstGeom>
          <a:solidFill>
            <a:srgbClr val="CCEEFF"/>
          </a:solidFill>
          <a:ln w="7620">
            <a:solidFill>
              <a:srgbClr val="B2D4E5"/>
            </a:solidFill>
            <a:prstDash val="solid"/>
          </a:ln>
        </p:spPr>
      </p:sp>
      <p:sp>
        <p:nvSpPr>
          <p:cNvPr id="18" name="Text 15"/>
          <p:cNvSpPr/>
          <p:nvPr/>
        </p:nvSpPr>
        <p:spPr>
          <a:xfrm>
            <a:off x="7571184" y="5128498"/>
            <a:ext cx="210026"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Data Interpretation</a:t>
            </a:r>
            <a:endParaRPr lang="en-US" sz="2187" dirty="0"/>
          </a:p>
        </p:txBody>
      </p:sp>
      <p:sp>
        <p:nvSpPr>
          <p:cNvPr id="20" name="Text 17"/>
          <p:cNvSpPr/>
          <p:nvPr/>
        </p:nvSpPr>
        <p:spPr>
          <a:xfrm>
            <a:off x="8148399" y="5525572"/>
            <a:ext cx="4444008" cy="999768"/>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provides a clear interpretation of the findings, highlighting key trends and patterns observed in the data.</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712244"/>
            <a:ext cx="9451777"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Recommendations and Conclusion</a:t>
            </a:r>
            <a:endParaRPr lang="en-US" sz="4374" dirty="0"/>
          </a:p>
        </p:txBody>
      </p:sp>
      <p:sp>
        <p:nvSpPr>
          <p:cNvPr id="5" name="Text 2"/>
          <p:cNvSpPr/>
          <p:nvPr/>
        </p:nvSpPr>
        <p:spPr>
          <a:xfrm>
            <a:off x="2037993" y="3850958"/>
            <a:ext cx="10554414" cy="1666280"/>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Based on the analysis, the company has a strong foundation for growth. The data suggests that customers are highly engaged with various applications, indicating a potential for further expansion and revenue generation. The company should focus on enhancing customer experience, optimizing network resources, and developing targeted marketing campaigns to capitalize on the identified trends.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098477"/>
            <a:ext cx="6425803"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Handset Usage Analysis</a:t>
            </a:r>
            <a:endParaRPr lang="en-US" sz="4374" dirty="0"/>
          </a:p>
        </p:txBody>
      </p:sp>
      <p:sp>
        <p:nvSpPr>
          <p:cNvPr id="5" name="Text 2"/>
          <p:cNvSpPr/>
          <p:nvPr/>
        </p:nvSpPr>
        <p:spPr>
          <a:xfrm>
            <a:off x="2037993" y="3348276"/>
            <a:ext cx="2777490"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Top 10 Handsets</a:t>
            </a:r>
            <a:endParaRPr lang="en-US" sz="2187" dirty="0"/>
          </a:p>
        </p:txBody>
      </p:sp>
      <p:sp>
        <p:nvSpPr>
          <p:cNvPr id="6" name="Text 3"/>
          <p:cNvSpPr/>
          <p:nvPr/>
        </p:nvSpPr>
        <p:spPr>
          <a:xfrm>
            <a:off x="2037993" y="3917633"/>
            <a:ext cx="3156347"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identifies the top 10 handsets used by customers, providing insights into popular device choices.</a:t>
            </a:r>
            <a:endParaRPr lang="en-US" sz="1750" dirty="0"/>
          </a:p>
        </p:txBody>
      </p:sp>
      <p:sp>
        <p:nvSpPr>
          <p:cNvPr id="7" name="Text 4"/>
          <p:cNvSpPr/>
          <p:nvPr/>
        </p:nvSpPr>
        <p:spPr>
          <a:xfrm>
            <a:off x="5743932" y="3348276"/>
            <a:ext cx="3156347" cy="694373"/>
          </a:xfrm>
          <a:prstGeom prst="rect">
            <a:avLst/>
          </a:prstGeom>
          <a:noFill/>
          <a:ln/>
        </p:spPr>
        <p:txBody>
          <a:bodyPr wrap="squar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Top 3 Handset Manufacturers</a:t>
            </a:r>
            <a:endParaRPr lang="en-US" sz="2187" dirty="0"/>
          </a:p>
        </p:txBody>
      </p:sp>
      <p:sp>
        <p:nvSpPr>
          <p:cNvPr id="8" name="Text 5"/>
          <p:cNvSpPr/>
          <p:nvPr/>
        </p:nvSpPr>
        <p:spPr>
          <a:xfrm>
            <a:off x="5743932" y="4264819"/>
            <a:ext cx="3156347"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identifies the top 3 handset manufacturers, highlighting the dominant players in the market.</a:t>
            </a:r>
            <a:endParaRPr lang="en-US" sz="1750" dirty="0"/>
          </a:p>
        </p:txBody>
      </p:sp>
      <p:sp>
        <p:nvSpPr>
          <p:cNvPr id="9" name="Text 6"/>
          <p:cNvSpPr/>
          <p:nvPr/>
        </p:nvSpPr>
        <p:spPr>
          <a:xfrm>
            <a:off x="9449872" y="3348276"/>
            <a:ext cx="3156347" cy="694373"/>
          </a:xfrm>
          <a:prstGeom prst="rect">
            <a:avLst/>
          </a:prstGeom>
          <a:noFill/>
          <a:ln/>
        </p:spPr>
        <p:txBody>
          <a:bodyPr wrap="squar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Top 5 Handsets per Manufacturer</a:t>
            </a:r>
            <a:endParaRPr lang="en-US" sz="2187" dirty="0"/>
          </a:p>
        </p:txBody>
      </p:sp>
      <p:sp>
        <p:nvSpPr>
          <p:cNvPr id="10" name="Text 7"/>
          <p:cNvSpPr/>
          <p:nvPr/>
        </p:nvSpPr>
        <p:spPr>
          <a:xfrm>
            <a:off x="9449872" y="4264819"/>
            <a:ext cx="3156347" cy="1666280"/>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identifies the top 5 handsets for each of the top 3 manufacturers, providing a detailed understanding of popular models.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415058"/>
            <a:ext cx="8447484" cy="653415"/>
          </a:xfrm>
          <a:prstGeom prst="rect">
            <a:avLst/>
          </a:prstGeom>
          <a:noFill/>
          <a:ln/>
        </p:spPr>
        <p:txBody>
          <a:bodyPr wrap="none" rtlCol="0" anchor="t"/>
          <a:lstStyle/>
          <a:p>
            <a:pPr marL="0" indent="0">
              <a:lnSpc>
                <a:spcPts val="5146"/>
              </a:lnSpc>
              <a:buNone/>
            </a:pPr>
            <a:r>
              <a:rPr lang="en-US" sz="4117" b="1" kern="0" spc="-82" dirty="0">
                <a:solidFill>
                  <a:srgbClr val="000000"/>
                </a:solidFill>
                <a:latin typeface="adonis-web" pitchFamily="34" charset="0"/>
                <a:ea typeface="adonis-web" pitchFamily="34" charset="-122"/>
                <a:cs typeface="adonis-web" pitchFamily="34" charset="-120"/>
              </a:rPr>
              <a:t>Customer Overview: Application Usage</a:t>
            </a:r>
            <a:endParaRPr lang="en-US" sz="4117" dirty="0"/>
          </a:p>
        </p:txBody>
      </p:sp>
      <p:sp>
        <p:nvSpPr>
          <p:cNvPr id="5" name="Shape 2"/>
          <p:cNvSpPr/>
          <p:nvPr/>
        </p:nvSpPr>
        <p:spPr>
          <a:xfrm>
            <a:off x="2348389" y="2762726"/>
            <a:ext cx="499943" cy="499943"/>
          </a:xfrm>
          <a:prstGeom prst="roundRect">
            <a:avLst>
              <a:gd name="adj" fmla="val 20000"/>
            </a:avLst>
          </a:prstGeom>
          <a:solidFill>
            <a:srgbClr val="F0D4F7"/>
          </a:solidFill>
          <a:ln w="7620">
            <a:solidFill>
              <a:srgbClr val="D6BADD"/>
            </a:solidFill>
            <a:prstDash val="solid"/>
          </a:ln>
        </p:spPr>
      </p:sp>
      <p:sp>
        <p:nvSpPr>
          <p:cNvPr id="6" name="Text 3"/>
          <p:cNvSpPr/>
          <p:nvPr/>
        </p:nvSpPr>
        <p:spPr>
          <a:xfrm>
            <a:off x="2512219" y="2855833"/>
            <a:ext cx="172283" cy="313730"/>
          </a:xfrm>
          <a:prstGeom prst="rect">
            <a:avLst/>
          </a:prstGeom>
          <a:noFill/>
          <a:ln/>
        </p:spPr>
        <p:txBody>
          <a:bodyPr wrap="none" rtlCol="0" anchor="t"/>
          <a:lstStyle/>
          <a:p>
            <a:pPr marL="0" indent="0" algn="ctr">
              <a:lnSpc>
                <a:spcPts val="2470"/>
              </a:lnSpc>
              <a:buNone/>
            </a:pPr>
            <a:r>
              <a:rPr lang="en-US" sz="2470" b="1" kern="0" spc="-49" dirty="0">
                <a:solidFill>
                  <a:srgbClr val="272525"/>
                </a:solidFill>
                <a:latin typeface="adonis-web" pitchFamily="34" charset="0"/>
                <a:ea typeface="adonis-web" pitchFamily="34" charset="-122"/>
                <a:cs typeface="adonis-web" pitchFamily="34" charset="-120"/>
              </a:rPr>
              <a:t>1</a:t>
            </a:r>
            <a:endParaRPr lang="en-US" sz="2470" dirty="0"/>
          </a:p>
        </p:txBody>
      </p:sp>
      <p:sp>
        <p:nvSpPr>
          <p:cNvPr id="7" name="Text 4"/>
          <p:cNvSpPr/>
          <p:nvPr/>
        </p:nvSpPr>
        <p:spPr>
          <a:xfrm>
            <a:off x="3070503" y="2762726"/>
            <a:ext cx="2709386"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Number of xDR Sessions</a:t>
            </a:r>
            <a:endParaRPr lang="en-US" sz="2058" dirty="0"/>
          </a:p>
        </p:txBody>
      </p:sp>
      <p:sp>
        <p:nvSpPr>
          <p:cNvPr id="8" name="Text 5"/>
          <p:cNvSpPr/>
          <p:nvPr/>
        </p:nvSpPr>
        <p:spPr>
          <a:xfrm>
            <a:off x="3070503" y="3222784"/>
            <a:ext cx="4133612"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This metric represents the frequency of data sessions initiated by users, providing insights into overall data usage patterns.</a:t>
            </a:r>
            <a:endParaRPr lang="en-US" sz="1750" dirty="0"/>
          </a:p>
        </p:txBody>
      </p:sp>
      <p:sp>
        <p:nvSpPr>
          <p:cNvPr id="9" name="Shape 6"/>
          <p:cNvSpPr/>
          <p:nvPr/>
        </p:nvSpPr>
        <p:spPr>
          <a:xfrm>
            <a:off x="7426285" y="2762726"/>
            <a:ext cx="499943" cy="499943"/>
          </a:xfrm>
          <a:prstGeom prst="roundRect">
            <a:avLst>
              <a:gd name="adj" fmla="val 20000"/>
            </a:avLst>
          </a:prstGeom>
          <a:solidFill>
            <a:srgbClr val="F0D4F7"/>
          </a:solidFill>
          <a:ln w="7620">
            <a:solidFill>
              <a:srgbClr val="D6BADD"/>
            </a:solidFill>
            <a:prstDash val="solid"/>
          </a:ln>
        </p:spPr>
      </p:sp>
      <p:sp>
        <p:nvSpPr>
          <p:cNvPr id="10" name="Text 7"/>
          <p:cNvSpPr/>
          <p:nvPr/>
        </p:nvSpPr>
        <p:spPr>
          <a:xfrm>
            <a:off x="7590115" y="2855833"/>
            <a:ext cx="172283" cy="313730"/>
          </a:xfrm>
          <a:prstGeom prst="rect">
            <a:avLst/>
          </a:prstGeom>
          <a:noFill/>
          <a:ln/>
        </p:spPr>
        <p:txBody>
          <a:bodyPr wrap="none" rtlCol="0" anchor="t"/>
          <a:lstStyle/>
          <a:p>
            <a:pPr marL="0" indent="0" algn="ctr">
              <a:lnSpc>
                <a:spcPts val="2470"/>
              </a:lnSpc>
              <a:buNone/>
            </a:pPr>
            <a:r>
              <a:rPr lang="en-US" sz="2470" b="1" kern="0" spc="-49" dirty="0">
                <a:solidFill>
                  <a:srgbClr val="272525"/>
                </a:solidFill>
                <a:latin typeface="adonis-web" pitchFamily="34" charset="0"/>
                <a:ea typeface="adonis-web" pitchFamily="34" charset="-122"/>
                <a:cs typeface="adonis-web" pitchFamily="34" charset="-120"/>
              </a:rPr>
              <a:t>2</a:t>
            </a:r>
            <a:endParaRPr lang="en-US" sz="2470" dirty="0"/>
          </a:p>
        </p:txBody>
      </p:sp>
      <p:sp>
        <p:nvSpPr>
          <p:cNvPr id="11" name="Text 8"/>
          <p:cNvSpPr/>
          <p:nvPr/>
        </p:nvSpPr>
        <p:spPr>
          <a:xfrm>
            <a:off x="8148399" y="2762726"/>
            <a:ext cx="2614017"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Session Duration</a:t>
            </a:r>
            <a:endParaRPr lang="en-US" sz="2058" dirty="0"/>
          </a:p>
        </p:txBody>
      </p:sp>
      <p:sp>
        <p:nvSpPr>
          <p:cNvPr id="12" name="Text 9"/>
          <p:cNvSpPr/>
          <p:nvPr/>
        </p:nvSpPr>
        <p:spPr>
          <a:xfrm>
            <a:off x="8148399" y="3222784"/>
            <a:ext cx="4133612"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The average duration of data sessions reveals user engagement levels and preferences for specific applications.</a:t>
            </a:r>
            <a:endParaRPr lang="en-US" sz="1750" dirty="0"/>
          </a:p>
        </p:txBody>
      </p:sp>
      <p:sp>
        <p:nvSpPr>
          <p:cNvPr id="13" name="Shape 10"/>
          <p:cNvSpPr/>
          <p:nvPr/>
        </p:nvSpPr>
        <p:spPr>
          <a:xfrm>
            <a:off x="2348389" y="4694634"/>
            <a:ext cx="499943" cy="499943"/>
          </a:xfrm>
          <a:prstGeom prst="roundRect">
            <a:avLst>
              <a:gd name="adj" fmla="val 20000"/>
            </a:avLst>
          </a:prstGeom>
          <a:solidFill>
            <a:srgbClr val="F0D4F7"/>
          </a:solidFill>
          <a:ln w="7620">
            <a:solidFill>
              <a:srgbClr val="D6BADD"/>
            </a:solidFill>
            <a:prstDash val="solid"/>
          </a:ln>
        </p:spPr>
      </p:sp>
      <p:sp>
        <p:nvSpPr>
          <p:cNvPr id="14" name="Text 11"/>
          <p:cNvSpPr/>
          <p:nvPr/>
        </p:nvSpPr>
        <p:spPr>
          <a:xfrm>
            <a:off x="2512219" y="4787741"/>
            <a:ext cx="172283" cy="313730"/>
          </a:xfrm>
          <a:prstGeom prst="rect">
            <a:avLst/>
          </a:prstGeom>
          <a:noFill/>
          <a:ln/>
        </p:spPr>
        <p:txBody>
          <a:bodyPr wrap="none" rtlCol="0" anchor="t"/>
          <a:lstStyle/>
          <a:p>
            <a:pPr marL="0" indent="0" algn="ctr">
              <a:lnSpc>
                <a:spcPts val="2470"/>
              </a:lnSpc>
              <a:buNone/>
            </a:pPr>
            <a:r>
              <a:rPr lang="en-US" sz="2470" b="1" kern="0" spc="-49" dirty="0">
                <a:solidFill>
                  <a:srgbClr val="272525"/>
                </a:solidFill>
                <a:latin typeface="adonis-web" pitchFamily="34" charset="0"/>
                <a:ea typeface="adonis-web" pitchFamily="34" charset="-122"/>
                <a:cs typeface="adonis-web" pitchFamily="34" charset="-120"/>
              </a:rPr>
              <a:t>3</a:t>
            </a:r>
            <a:endParaRPr lang="en-US" sz="2470" dirty="0"/>
          </a:p>
        </p:txBody>
      </p:sp>
      <p:sp>
        <p:nvSpPr>
          <p:cNvPr id="15" name="Text 12"/>
          <p:cNvSpPr/>
          <p:nvPr/>
        </p:nvSpPr>
        <p:spPr>
          <a:xfrm>
            <a:off x="3070503" y="4694634"/>
            <a:ext cx="4133612" cy="653653"/>
          </a:xfrm>
          <a:prstGeom prst="rect">
            <a:avLst/>
          </a:prstGeom>
          <a:noFill/>
          <a:ln/>
        </p:spPr>
        <p:txBody>
          <a:bodyPr wrap="squar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Total Download (DL) and Upload (UL) Data</a:t>
            </a:r>
            <a:endParaRPr lang="en-US" sz="2058" dirty="0"/>
          </a:p>
        </p:txBody>
      </p:sp>
      <p:sp>
        <p:nvSpPr>
          <p:cNvPr id="16" name="Text 13"/>
          <p:cNvSpPr/>
          <p:nvPr/>
        </p:nvSpPr>
        <p:spPr>
          <a:xfrm>
            <a:off x="3070503" y="5481518"/>
            <a:ext cx="4133612" cy="1333024"/>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Analyzing the total data volume downloaded and uploaded provides insights into user data consumption patterns and potential network resource requirements.</a:t>
            </a:r>
            <a:endParaRPr lang="en-US" sz="1750" dirty="0"/>
          </a:p>
        </p:txBody>
      </p:sp>
      <p:sp>
        <p:nvSpPr>
          <p:cNvPr id="17" name="Shape 14"/>
          <p:cNvSpPr/>
          <p:nvPr/>
        </p:nvSpPr>
        <p:spPr>
          <a:xfrm>
            <a:off x="7426285" y="4694634"/>
            <a:ext cx="499943" cy="499943"/>
          </a:xfrm>
          <a:prstGeom prst="roundRect">
            <a:avLst>
              <a:gd name="adj" fmla="val 20000"/>
            </a:avLst>
          </a:prstGeom>
          <a:solidFill>
            <a:srgbClr val="F0D4F7"/>
          </a:solidFill>
          <a:ln w="7620">
            <a:solidFill>
              <a:srgbClr val="D6BADD"/>
            </a:solidFill>
            <a:prstDash val="solid"/>
          </a:ln>
        </p:spPr>
      </p:sp>
      <p:sp>
        <p:nvSpPr>
          <p:cNvPr id="18" name="Text 15"/>
          <p:cNvSpPr/>
          <p:nvPr/>
        </p:nvSpPr>
        <p:spPr>
          <a:xfrm>
            <a:off x="7590115" y="4787741"/>
            <a:ext cx="172283" cy="313730"/>
          </a:xfrm>
          <a:prstGeom prst="rect">
            <a:avLst/>
          </a:prstGeom>
          <a:noFill/>
          <a:ln/>
        </p:spPr>
        <p:txBody>
          <a:bodyPr wrap="none" rtlCol="0" anchor="t"/>
          <a:lstStyle/>
          <a:p>
            <a:pPr marL="0" indent="0" algn="ctr">
              <a:lnSpc>
                <a:spcPts val="2470"/>
              </a:lnSpc>
              <a:buNone/>
            </a:pPr>
            <a:r>
              <a:rPr lang="en-US" sz="2470" b="1" kern="0" spc="-49" dirty="0">
                <a:solidFill>
                  <a:srgbClr val="272525"/>
                </a:solidFill>
                <a:latin typeface="adonis-web" pitchFamily="34" charset="0"/>
                <a:ea typeface="adonis-web" pitchFamily="34" charset="-122"/>
                <a:cs typeface="adonis-web" pitchFamily="34" charset="-120"/>
              </a:rPr>
              <a:t>4</a:t>
            </a:r>
            <a:endParaRPr lang="en-US" sz="2470" dirty="0"/>
          </a:p>
        </p:txBody>
      </p:sp>
      <p:sp>
        <p:nvSpPr>
          <p:cNvPr id="19" name="Text 16"/>
          <p:cNvSpPr/>
          <p:nvPr/>
        </p:nvSpPr>
        <p:spPr>
          <a:xfrm>
            <a:off x="8148399" y="4694634"/>
            <a:ext cx="2813923"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Total Data Volume (Bytes)</a:t>
            </a:r>
            <a:endParaRPr lang="en-US" sz="2058" dirty="0"/>
          </a:p>
        </p:txBody>
      </p:sp>
      <p:sp>
        <p:nvSpPr>
          <p:cNvPr id="20" name="Text 17"/>
          <p:cNvSpPr/>
          <p:nvPr/>
        </p:nvSpPr>
        <p:spPr>
          <a:xfrm>
            <a:off x="8148399" y="5154692"/>
            <a:ext cx="4133612"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This metric represents the overall data volume consumed during each session, providing a comprehensive view of user data usage.</a:t>
            </a:r>
            <a:endParaRPr lang="en-US" sz="1750" dirty="0"/>
          </a:p>
        </p:txBody>
      </p:sp>
    </p:spTree>
    <p:extLst>
      <p:ext uri="{BB962C8B-B14F-4D97-AF65-F5344CB8AC3E}">
        <p14:creationId xmlns:p14="http://schemas.microsoft.com/office/powerpoint/2010/main" val="8850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023818"/>
            <a:ext cx="10554414"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Univariate Analysis: Exploring Individual Variables</a:t>
            </a:r>
            <a:endParaRPr lang="en-US" sz="4374" dirty="0"/>
          </a:p>
        </p:txBody>
      </p:sp>
      <p:sp>
        <p:nvSpPr>
          <p:cNvPr id="5" name="Shape 2"/>
          <p:cNvSpPr/>
          <p:nvPr/>
        </p:nvSpPr>
        <p:spPr>
          <a:xfrm>
            <a:off x="2037993" y="3106817"/>
            <a:ext cx="499943" cy="499943"/>
          </a:xfrm>
          <a:prstGeom prst="roundRect">
            <a:avLst>
              <a:gd name="adj" fmla="val 20000"/>
            </a:avLst>
          </a:prstGeom>
          <a:solidFill>
            <a:srgbClr val="CCEEFF"/>
          </a:solidFill>
          <a:ln w="7620">
            <a:solidFill>
              <a:srgbClr val="B2D4E5"/>
            </a:solidFill>
            <a:prstDash val="solid"/>
          </a:ln>
        </p:spPr>
      </p:sp>
      <p:sp>
        <p:nvSpPr>
          <p:cNvPr id="6" name="Text 3"/>
          <p:cNvSpPr/>
          <p:nvPr/>
        </p:nvSpPr>
        <p:spPr>
          <a:xfrm>
            <a:off x="2220278" y="3190161"/>
            <a:ext cx="135374"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2760107" y="3106817"/>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Variable Description</a:t>
            </a:r>
            <a:endParaRPr lang="en-US" sz="2187" dirty="0"/>
          </a:p>
        </p:txBody>
      </p:sp>
      <p:sp>
        <p:nvSpPr>
          <p:cNvPr id="8" name="Text 5"/>
          <p:cNvSpPr/>
          <p:nvPr/>
        </p:nvSpPr>
        <p:spPr>
          <a:xfrm>
            <a:off x="2760107" y="3587234"/>
            <a:ext cx="4444008" cy="999768"/>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describes each variable and its associated data type, providing a clear understanding of the data structure.</a:t>
            </a:r>
            <a:endParaRPr lang="en-US" sz="1750" dirty="0"/>
          </a:p>
        </p:txBody>
      </p:sp>
      <p:sp>
        <p:nvSpPr>
          <p:cNvPr id="9" name="Shape 6"/>
          <p:cNvSpPr/>
          <p:nvPr/>
        </p:nvSpPr>
        <p:spPr>
          <a:xfrm>
            <a:off x="7426285" y="3106817"/>
            <a:ext cx="499943" cy="499943"/>
          </a:xfrm>
          <a:prstGeom prst="roundRect">
            <a:avLst>
              <a:gd name="adj" fmla="val 20000"/>
            </a:avLst>
          </a:prstGeom>
          <a:solidFill>
            <a:srgbClr val="CCEEFF"/>
          </a:solidFill>
          <a:ln w="7620">
            <a:solidFill>
              <a:srgbClr val="B2D4E5"/>
            </a:solidFill>
            <a:prstDash val="solid"/>
          </a:ln>
        </p:spPr>
      </p:sp>
      <p:sp>
        <p:nvSpPr>
          <p:cNvPr id="10" name="Text 7"/>
          <p:cNvSpPr/>
          <p:nvPr/>
        </p:nvSpPr>
        <p:spPr>
          <a:xfrm>
            <a:off x="7579162" y="3190161"/>
            <a:ext cx="194072"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8148399" y="3106817"/>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Basic Metrics</a:t>
            </a:r>
            <a:endParaRPr lang="en-US" sz="2187" dirty="0"/>
          </a:p>
        </p:txBody>
      </p:sp>
      <p:sp>
        <p:nvSpPr>
          <p:cNvPr id="12" name="Text 9"/>
          <p:cNvSpPr/>
          <p:nvPr/>
        </p:nvSpPr>
        <p:spPr>
          <a:xfrm>
            <a:off x="8148399" y="3587234"/>
            <a:ext cx="4444008"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calculates basic metrics such as mean, median, and standard deviation for each variable, providing insights into data distribution.</a:t>
            </a:r>
            <a:endParaRPr lang="en-US" sz="1750" dirty="0"/>
          </a:p>
        </p:txBody>
      </p:sp>
      <p:sp>
        <p:nvSpPr>
          <p:cNvPr id="13" name="Shape 10"/>
          <p:cNvSpPr/>
          <p:nvPr/>
        </p:nvSpPr>
        <p:spPr>
          <a:xfrm>
            <a:off x="2037993" y="5392341"/>
            <a:ext cx="499943" cy="499943"/>
          </a:xfrm>
          <a:prstGeom prst="roundRect">
            <a:avLst>
              <a:gd name="adj" fmla="val 20000"/>
            </a:avLst>
          </a:prstGeom>
          <a:solidFill>
            <a:srgbClr val="CCEEFF"/>
          </a:solidFill>
          <a:ln w="7620">
            <a:solidFill>
              <a:srgbClr val="B2D4E5"/>
            </a:solidFill>
            <a:prstDash val="solid"/>
          </a:ln>
        </p:spPr>
      </p:sp>
      <p:sp>
        <p:nvSpPr>
          <p:cNvPr id="14" name="Text 11"/>
          <p:cNvSpPr/>
          <p:nvPr/>
        </p:nvSpPr>
        <p:spPr>
          <a:xfrm>
            <a:off x="2188131" y="5475684"/>
            <a:ext cx="199668"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2760107" y="5392341"/>
            <a:ext cx="306705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Dispersion Parameters</a:t>
            </a:r>
            <a:endParaRPr lang="en-US" sz="2187" dirty="0"/>
          </a:p>
        </p:txBody>
      </p:sp>
      <p:sp>
        <p:nvSpPr>
          <p:cNvPr id="16" name="Text 13"/>
          <p:cNvSpPr/>
          <p:nvPr/>
        </p:nvSpPr>
        <p:spPr>
          <a:xfrm>
            <a:off x="2760107" y="5872758"/>
            <a:ext cx="4444008"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computes dispersion parameters for each quantitative variable, providing insights into data variability and spread.</a:t>
            </a:r>
            <a:endParaRPr lang="en-US" sz="1750" dirty="0"/>
          </a:p>
        </p:txBody>
      </p:sp>
      <p:sp>
        <p:nvSpPr>
          <p:cNvPr id="17" name="Shape 14"/>
          <p:cNvSpPr/>
          <p:nvPr/>
        </p:nvSpPr>
        <p:spPr>
          <a:xfrm>
            <a:off x="7426285" y="5392341"/>
            <a:ext cx="499943" cy="499943"/>
          </a:xfrm>
          <a:prstGeom prst="roundRect">
            <a:avLst>
              <a:gd name="adj" fmla="val 20000"/>
            </a:avLst>
          </a:prstGeom>
          <a:solidFill>
            <a:srgbClr val="CCEEFF"/>
          </a:solidFill>
          <a:ln w="7620">
            <a:solidFill>
              <a:srgbClr val="B2D4E5"/>
            </a:solidFill>
            <a:prstDash val="solid"/>
          </a:ln>
        </p:spPr>
      </p:sp>
      <p:sp>
        <p:nvSpPr>
          <p:cNvPr id="18" name="Text 15"/>
          <p:cNvSpPr/>
          <p:nvPr/>
        </p:nvSpPr>
        <p:spPr>
          <a:xfrm>
            <a:off x="7571184" y="5475684"/>
            <a:ext cx="210026"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4</a:t>
            </a:r>
            <a:endParaRPr lang="en-US" sz="2624" dirty="0"/>
          </a:p>
        </p:txBody>
      </p:sp>
      <p:sp>
        <p:nvSpPr>
          <p:cNvPr id="19" name="Text 16"/>
          <p:cNvSpPr/>
          <p:nvPr/>
        </p:nvSpPr>
        <p:spPr>
          <a:xfrm>
            <a:off x="8148399" y="5392341"/>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Graphical Analysis</a:t>
            </a:r>
            <a:endParaRPr lang="en-US" sz="2187" dirty="0"/>
          </a:p>
        </p:txBody>
      </p:sp>
      <p:sp>
        <p:nvSpPr>
          <p:cNvPr id="20" name="Text 17"/>
          <p:cNvSpPr/>
          <p:nvPr/>
        </p:nvSpPr>
        <p:spPr>
          <a:xfrm>
            <a:off x="8148399" y="5872758"/>
            <a:ext cx="4444008"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utilizes appropriate plotting options for each variable, visualizing data distribution and identifying potential outliers.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741045"/>
            <a:ext cx="10554414"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Bivariate Analysis: Exploring Relationships</a:t>
            </a:r>
            <a:endParaRPr lang="en-US" sz="4374" dirty="0"/>
          </a:p>
        </p:txBody>
      </p:sp>
      <p:pic>
        <p:nvPicPr>
          <p:cNvPr id="5" name="Image 1" descr="preencoded.png"/>
          <p:cNvPicPr>
            <a:picLocks noChangeAspect="1"/>
          </p:cNvPicPr>
          <p:nvPr/>
        </p:nvPicPr>
        <p:blipFill>
          <a:blip r:embed="rId4"/>
          <a:stretch>
            <a:fillRect/>
          </a:stretch>
        </p:blipFill>
        <p:spPr>
          <a:xfrm>
            <a:off x="2037993" y="2602267"/>
            <a:ext cx="2388632" cy="1476256"/>
          </a:xfrm>
          <a:prstGeom prst="rect">
            <a:avLst/>
          </a:prstGeom>
        </p:spPr>
      </p:pic>
      <p:sp>
        <p:nvSpPr>
          <p:cNvPr id="6" name="Text 2"/>
          <p:cNvSpPr/>
          <p:nvPr/>
        </p:nvSpPr>
        <p:spPr>
          <a:xfrm>
            <a:off x="2037993" y="4328041"/>
            <a:ext cx="2388632" cy="694373"/>
          </a:xfrm>
          <a:prstGeom prst="rect">
            <a:avLst/>
          </a:prstGeom>
          <a:noFill/>
          <a:ln/>
        </p:spPr>
        <p:txBody>
          <a:bodyPr wrap="squar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Social Media vs. Total Data</a:t>
            </a:r>
            <a:endParaRPr lang="en-US" sz="2187" dirty="0"/>
          </a:p>
        </p:txBody>
      </p:sp>
      <p:sp>
        <p:nvSpPr>
          <p:cNvPr id="7" name="Text 3"/>
          <p:cNvSpPr/>
          <p:nvPr/>
        </p:nvSpPr>
        <p:spPr>
          <a:xfrm>
            <a:off x="2037993" y="5155644"/>
            <a:ext cx="2388632" cy="233279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explores the relationship between social media usage and total data consumption, identifying any potential correlations.</a:t>
            </a:r>
            <a:endParaRPr lang="en-US" sz="1750" dirty="0"/>
          </a:p>
        </p:txBody>
      </p:sp>
      <p:pic>
        <p:nvPicPr>
          <p:cNvPr id="8" name="Image 2" descr="preencoded.png"/>
          <p:cNvPicPr>
            <a:picLocks noChangeAspect="1"/>
          </p:cNvPicPr>
          <p:nvPr/>
        </p:nvPicPr>
        <p:blipFill>
          <a:blip r:embed="rId5"/>
          <a:stretch>
            <a:fillRect/>
          </a:stretch>
        </p:blipFill>
        <p:spPr>
          <a:xfrm>
            <a:off x="4759881" y="2574131"/>
            <a:ext cx="2388632" cy="1476256"/>
          </a:xfrm>
          <a:prstGeom prst="rect">
            <a:avLst/>
          </a:prstGeom>
        </p:spPr>
      </p:pic>
      <p:sp>
        <p:nvSpPr>
          <p:cNvPr id="9" name="Text 4"/>
          <p:cNvSpPr/>
          <p:nvPr/>
        </p:nvSpPr>
        <p:spPr>
          <a:xfrm>
            <a:off x="4759881" y="4328041"/>
            <a:ext cx="2388632" cy="694373"/>
          </a:xfrm>
          <a:prstGeom prst="rect">
            <a:avLst/>
          </a:prstGeom>
          <a:noFill/>
          <a:ln/>
        </p:spPr>
        <p:txBody>
          <a:bodyPr wrap="squar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Google vs. Total Data</a:t>
            </a:r>
            <a:endParaRPr lang="en-US" sz="2187" dirty="0"/>
          </a:p>
        </p:txBody>
      </p:sp>
      <p:sp>
        <p:nvSpPr>
          <p:cNvPr id="10" name="Text 5"/>
          <p:cNvSpPr/>
          <p:nvPr/>
        </p:nvSpPr>
        <p:spPr>
          <a:xfrm>
            <a:off x="4759881" y="5155644"/>
            <a:ext cx="2388632" cy="233279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explores the relationship between Google usage and total data consumption, identifying any potential correlations.</a:t>
            </a:r>
            <a:endParaRPr lang="en-US" sz="1750" dirty="0"/>
          </a:p>
        </p:txBody>
      </p:sp>
      <p:pic>
        <p:nvPicPr>
          <p:cNvPr id="11" name="Image 3" descr="preencoded.png"/>
          <p:cNvPicPr>
            <a:picLocks noChangeAspect="1"/>
          </p:cNvPicPr>
          <p:nvPr/>
        </p:nvPicPr>
        <p:blipFill>
          <a:blip r:embed="rId6"/>
          <a:stretch>
            <a:fillRect/>
          </a:stretch>
        </p:blipFill>
        <p:spPr>
          <a:xfrm>
            <a:off x="7481768" y="2574131"/>
            <a:ext cx="2388632" cy="1476256"/>
          </a:xfrm>
          <a:prstGeom prst="rect">
            <a:avLst/>
          </a:prstGeom>
        </p:spPr>
      </p:pic>
      <p:sp>
        <p:nvSpPr>
          <p:cNvPr id="12" name="Text 6"/>
          <p:cNvSpPr/>
          <p:nvPr/>
        </p:nvSpPr>
        <p:spPr>
          <a:xfrm>
            <a:off x="7481768" y="4328041"/>
            <a:ext cx="2388632" cy="694373"/>
          </a:xfrm>
          <a:prstGeom prst="rect">
            <a:avLst/>
          </a:prstGeom>
          <a:noFill/>
          <a:ln/>
        </p:spPr>
        <p:txBody>
          <a:bodyPr wrap="squar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Email vs. Total Data</a:t>
            </a:r>
            <a:endParaRPr lang="en-US" sz="2187" dirty="0"/>
          </a:p>
        </p:txBody>
      </p:sp>
      <p:sp>
        <p:nvSpPr>
          <p:cNvPr id="13" name="Text 7"/>
          <p:cNvSpPr/>
          <p:nvPr/>
        </p:nvSpPr>
        <p:spPr>
          <a:xfrm>
            <a:off x="7481768" y="5155644"/>
            <a:ext cx="2388632" cy="233279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explores the relationship between email usage and total data consumption, identifying any potential correlations.</a:t>
            </a:r>
            <a:endParaRPr lang="en-US" sz="1750" dirty="0"/>
          </a:p>
        </p:txBody>
      </p:sp>
      <p:pic>
        <p:nvPicPr>
          <p:cNvPr id="14" name="Image 4" descr="preencoded.png"/>
          <p:cNvPicPr>
            <a:picLocks noChangeAspect="1"/>
          </p:cNvPicPr>
          <p:nvPr/>
        </p:nvPicPr>
        <p:blipFill>
          <a:blip r:embed="rId7"/>
          <a:stretch>
            <a:fillRect/>
          </a:stretch>
        </p:blipFill>
        <p:spPr>
          <a:xfrm>
            <a:off x="10203656" y="2574131"/>
            <a:ext cx="2388751" cy="1476256"/>
          </a:xfrm>
          <a:prstGeom prst="rect">
            <a:avLst/>
          </a:prstGeom>
        </p:spPr>
      </p:pic>
      <p:sp>
        <p:nvSpPr>
          <p:cNvPr id="15" name="Text 8"/>
          <p:cNvSpPr/>
          <p:nvPr/>
        </p:nvSpPr>
        <p:spPr>
          <a:xfrm>
            <a:off x="10203656" y="4328041"/>
            <a:ext cx="2388751" cy="694373"/>
          </a:xfrm>
          <a:prstGeom prst="rect">
            <a:avLst/>
          </a:prstGeom>
          <a:noFill/>
          <a:ln/>
        </p:spPr>
        <p:txBody>
          <a:bodyPr wrap="squar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YouTube vs. Total Data</a:t>
            </a:r>
            <a:endParaRPr lang="en-US" sz="2187" dirty="0"/>
          </a:p>
        </p:txBody>
      </p:sp>
      <p:sp>
        <p:nvSpPr>
          <p:cNvPr id="16" name="Text 9"/>
          <p:cNvSpPr/>
          <p:nvPr/>
        </p:nvSpPr>
        <p:spPr>
          <a:xfrm>
            <a:off x="10203656" y="5155644"/>
            <a:ext cx="2388751" cy="233279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explores the relationship between YouTube usage and total data consumption, identifying any potential correlations.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57" y="1851590"/>
            <a:ext cx="10221232" cy="574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09372" y="595086"/>
            <a:ext cx="7750628" cy="1077218"/>
          </a:xfrm>
          <a:prstGeom prst="rect">
            <a:avLst/>
          </a:prstGeom>
          <a:noFill/>
        </p:spPr>
        <p:txBody>
          <a:bodyPr wrap="square" rtlCol="0">
            <a:spAutoFit/>
          </a:bodyPr>
          <a:lstStyle/>
          <a:p>
            <a:r>
              <a:rPr lang="en-US" sz="3200" b="1" dirty="0" smtClean="0"/>
              <a:t>The screenshot of model deployment at </a:t>
            </a:r>
            <a:r>
              <a:rPr lang="en-US" sz="3200" b="1" dirty="0" err="1"/>
              <a:t>S</a:t>
            </a:r>
            <a:r>
              <a:rPr lang="en-US" sz="3200" b="1" dirty="0" err="1" smtClean="0"/>
              <a:t>treamlit</a:t>
            </a:r>
            <a:endParaRPr lang="en-US" sz="3200" b="1" dirty="0"/>
          </a:p>
        </p:txBody>
      </p:sp>
    </p:spTree>
    <p:extLst>
      <p:ext uri="{BB962C8B-B14F-4D97-AF65-F5344CB8AC3E}">
        <p14:creationId xmlns:p14="http://schemas.microsoft.com/office/powerpoint/2010/main" val="282651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45719" cy="8229600"/>
          </a:xfrm>
          <a:prstGeom prst="rect">
            <a:avLst/>
          </a:prstGeom>
        </p:spPr>
      </p:pic>
      <p:sp>
        <p:nvSpPr>
          <p:cNvPr id="5" name="Text 1"/>
          <p:cNvSpPr/>
          <p:nvPr/>
        </p:nvSpPr>
        <p:spPr>
          <a:xfrm>
            <a:off x="4490799" y="991910"/>
            <a:ext cx="7182803"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User Engagement Analysis</a:t>
            </a:r>
            <a:endParaRPr lang="en-US" sz="4374" dirty="0"/>
          </a:p>
        </p:txBody>
      </p:sp>
      <p:sp>
        <p:nvSpPr>
          <p:cNvPr id="6" name="Shape 2"/>
          <p:cNvSpPr/>
          <p:nvPr/>
        </p:nvSpPr>
        <p:spPr>
          <a:xfrm>
            <a:off x="4801910" y="2019538"/>
            <a:ext cx="44410" cy="5218152"/>
          </a:xfrm>
          <a:prstGeom prst="roundRect">
            <a:avLst>
              <a:gd name="adj" fmla="val 225151"/>
            </a:avLst>
          </a:prstGeom>
          <a:solidFill>
            <a:srgbClr val="B2D4E5"/>
          </a:solidFill>
          <a:ln/>
        </p:spPr>
      </p:sp>
      <p:sp>
        <p:nvSpPr>
          <p:cNvPr id="7" name="Shape 3"/>
          <p:cNvSpPr/>
          <p:nvPr/>
        </p:nvSpPr>
        <p:spPr>
          <a:xfrm>
            <a:off x="5074027" y="2497157"/>
            <a:ext cx="777597" cy="44410"/>
          </a:xfrm>
          <a:prstGeom prst="roundRect">
            <a:avLst>
              <a:gd name="adj" fmla="val 225151"/>
            </a:avLst>
          </a:prstGeom>
          <a:solidFill>
            <a:srgbClr val="B2D4E5"/>
          </a:solidFill>
          <a:ln/>
        </p:spPr>
      </p:sp>
      <p:sp>
        <p:nvSpPr>
          <p:cNvPr id="8" name="Shape 4"/>
          <p:cNvSpPr/>
          <p:nvPr/>
        </p:nvSpPr>
        <p:spPr>
          <a:xfrm>
            <a:off x="4574084" y="2269450"/>
            <a:ext cx="499943" cy="499943"/>
          </a:xfrm>
          <a:prstGeom prst="roundRect">
            <a:avLst>
              <a:gd name="adj" fmla="val 20000"/>
            </a:avLst>
          </a:prstGeom>
          <a:solidFill>
            <a:srgbClr val="CCEEFF"/>
          </a:solidFill>
          <a:ln w="7620">
            <a:solidFill>
              <a:srgbClr val="B2D4E5"/>
            </a:solidFill>
            <a:prstDash val="solid"/>
          </a:ln>
        </p:spPr>
      </p:sp>
      <p:sp>
        <p:nvSpPr>
          <p:cNvPr id="9" name="Text 5"/>
          <p:cNvSpPr/>
          <p:nvPr/>
        </p:nvSpPr>
        <p:spPr>
          <a:xfrm>
            <a:off x="4756368" y="2352794"/>
            <a:ext cx="135374"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10" name="Text 6"/>
          <p:cNvSpPr/>
          <p:nvPr/>
        </p:nvSpPr>
        <p:spPr>
          <a:xfrm>
            <a:off x="6046113" y="2241709"/>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Session Frequency</a:t>
            </a:r>
            <a:endParaRPr lang="en-US" sz="2187" dirty="0"/>
          </a:p>
        </p:txBody>
      </p:sp>
      <p:sp>
        <p:nvSpPr>
          <p:cNvPr id="11" name="Text 7"/>
          <p:cNvSpPr/>
          <p:nvPr/>
        </p:nvSpPr>
        <p:spPr>
          <a:xfrm>
            <a:off x="6046113" y="2722126"/>
            <a:ext cx="7751088"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tracks the frequency of user sessions, providing insights into user activity levels.</a:t>
            </a:r>
            <a:endParaRPr lang="en-US" sz="1750" dirty="0"/>
          </a:p>
        </p:txBody>
      </p:sp>
      <p:sp>
        <p:nvSpPr>
          <p:cNvPr id="12" name="Shape 8"/>
          <p:cNvSpPr/>
          <p:nvPr/>
        </p:nvSpPr>
        <p:spPr>
          <a:xfrm>
            <a:off x="5074027" y="4310598"/>
            <a:ext cx="777597" cy="44410"/>
          </a:xfrm>
          <a:prstGeom prst="roundRect">
            <a:avLst>
              <a:gd name="adj" fmla="val 225151"/>
            </a:avLst>
          </a:prstGeom>
          <a:solidFill>
            <a:srgbClr val="B2D4E5"/>
          </a:solidFill>
          <a:ln/>
        </p:spPr>
      </p:sp>
      <p:sp>
        <p:nvSpPr>
          <p:cNvPr id="13" name="Shape 9"/>
          <p:cNvSpPr/>
          <p:nvPr/>
        </p:nvSpPr>
        <p:spPr>
          <a:xfrm>
            <a:off x="4574084" y="4082891"/>
            <a:ext cx="499943" cy="499943"/>
          </a:xfrm>
          <a:prstGeom prst="roundRect">
            <a:avLst>
              <a:gd name="adj" fmla="val 20000"/>
            </a:avLst>
          </a:prstGeom>
          <a:solidFill>
            <a:srgbClr val="CCEEFF"/>
          </a:solidFill>
          <a:ln w="7620">
            <a:solidFill>
              <a:srgbClr val="B2D4E5"/>
            </a:solidFill>
            <a:prstDash val="solid"/>
          </a:ln>
        </p:spPr>
      </p:sp>
      <p:sp>
        <p:nvSpPr>
          <p:cNvPr id="14" name="Text 10"/>
          <p:cNvSpPr/>
          <p:nvPr/>
        </p:nvSpPr>
        <p:spPr>
          <a:xfrm>
            <a:off x="4726960" y="4166235"/>
            <a:ext cx="194072"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5" name="Text 11"/>
          <p:cNvSpPr/>
          <p:nvPr/>
        </p:nvSpPr>
        <p:spPr>
          <a:xfrm>
            <a:off x="6046113" y="4055150"/>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Session Duration</a:t>
            </a:r>
            <a:endParaRPr lang="en-US" sz="2187" dirty="0"/>
          </a:p>
        </p:txBody>
      </p:sp>
      <p:sp>
        <p:nvSpPr>
          <p:cNvPr id="16" name="Text 12"/>
          <p:cNvSpPr/>
          <p:nvPr/>
        </p:nvSpPr>
        <p:spPr>
          <a:xfrm>
            <a:off x="6046113" y="4535567"/>
            <a:ext cx="7751088"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tracks the duration of user sessions, providing insights into user engagement levels.</a:t>
            </a:r>
            <a:endParaRPr lang="en-US" sz="1750" dirty="0"/>
          </a:p>
        </p:txBody>
      </p:sp>
      <p:sp>
        <p:nvSpPr>
          <p:cNvPr id="17" name="Shape 13"/>
          <p:cNvSpPr/>
          <p:nvPr/>
        </p:nvSpPr>
        <p:spPr>
          <a:xfrm>
            <a:off x="5074027" y="6124039"/>
            <a:ext cx="777597" cy="44410"/>
          </a:xfrm>
          <a:prstGeom prst="roundRect">
            <a:avLst>
              <a:gd name="adj" fmla="val 225151"/>
            </a:avLst>
          </a:prstGeom>
          <a:solidFill>
            <a:srgbClr val="B2D4E5"/>
          </a:solidFill>
          <a:ln/>
        </p:spPr>
      </p:sp>
      <p:sp>
        <p:nvSpPr>
          <p:cNvPr id="18" name="Shape 14"/>
          <p:cNvSpPr/>
          <p:nvPr/>
        </p:nvSpPr>
        <p:spPr>
          <a:xfrm>
            <a:off x="4574084" y="5896332"/>
            <a:ext cx="499943" cy="499943"/>
          </a:xfrm>
          <a:prstGeom prst="roundRect">
            <a:avLst>
              <a:gd name="adj" fmla="val 20000"/>
            </a:avLst>
          </a:prstGeom>
          <a:solidFill>
            <a:srgbClr val="CCEEFF"/>
          </a:solidFill>
          <a:ln w="7620">
            <a:solidFill>
              <a:srgbClr val="B2D4E5"/>
            </a:solidFill>
            <a:prstDash val="solid"/>
          </a:ln>
        </p:spPr>
      </p:sp>
      <p:sp>
        <p:nvSpPr>
          <p:cNvPr id="19" name="Text 15"/>
          <p:cNvSpPr/>
          <p:nvPr/>
        </p:nvSpPr>
        <p:spPr>
          <a:xfrm>
            <a:off x="4724221" y="5979676"/>
            <a:ext cx="199668"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20" name="Text 16"/>
          <p:cNvSpPr/>
          <p:nvPr/>
        </p:nvSpPr>
        <p:spPr>
          <a:xfrm>
            <a:off x="6046113" y="5868591"/>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Session Traffic</a:t>
            </a:r>
            <a:endParaRPr lang="en-US" sz="2187" dirty="0"/>
          </a:p>
        </p:txBody>
      </p:sp>
      <p:sp>
        <p:nvSpPr>
          <p:cNvPr id="21" name="Text 17"/>
          <p:cNvSpPr/>
          <p:nvPr/>
        </p:nvSpPr>
        <p:spPr>
          <a:xfrm>
            <a:off x="6046113" y="6349008"/>
            <a:ext cx="7751088"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tracks the total data volume (download and upload) during user sessions, providing insights into data consumption patterns.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736050"/>
            <a:ext cx="10554414"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Customer Segmentation: Identifying Engagement Clusters</a:t>
            </a:r>
            <a:endParaRPr lang="en-US" sz="4374" dirty="0"/>
          </a:p>
        </p:txBody>
      </p:sp>
      <p:pic>
        <p:nvPicPr>
          <p:cNvPr id="5" name="Image 1" descr="preencoded.png"/>
          <p:cNvPicPr>
            <a:picLocks noChangeAspect="1"/>
          </p:cNvPicPr>
          <p:nvPr/>
        </p:nvPicPr>
        <p:blipFill>
          <a:blip r:embed="rId4"/>
          <a:stretch>
            <a:fillRect/>
          </a:stretch>
        </p:blipFill>
        <p:spPr>
          <a:xfrm>
            <a:off x="2037993" y="3569137"/>
            <a:ext cx="555427" cy="555427"/>
          </a:xfrm>
          <a:prstGeom prst="rect">
            <a:avLst/>
          </a:prstGeom>
        </p:spPr>
      </p:pic>
      <p:sp>
        <p:nvSpPr>
          <p:cNvPr id="6" name="Text 2"/>
          <p:cNvSpPr/>
          <p:nvPr/>
        </p:nvSpPr>
        <p:spPr>
          <a:xfrm>
            <a:off x="2037993" y="4346734"/>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High Engagement</a:t>
            </a:r>
            <a:endParaRPr lang="en-US" sz="2187" dirty="0"/>
          </a:p>
        </p:txBody>
      </p:sp>
      <p:sp>
        <p:nvSpPr>
          <p:cNvPr id="7" name="Text 3"/>
          <p:cNvSpPr/>
          <p:nvPr/>
        </p:nvSpPr>
        <p:spPr>
          <a:xfrm>
            <a:off x="2037993" y="4827151"/>
            <a:ext cx="3295888" cy="1333024"/>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Customers in this cluster exhibit high session frequency, long session durations, and significant data consumption.</a:t>
            </a:r>
            <a:endParaRPr lang="en-US" sz="1750" dirty="0"/>
          </a:p>
        </p:txBody>
      </p:sp>
      <p:pic>
        <p:nvPicPr>
          <p:cNvPr id="8" name="Image 2" descr="preencoded.png"/>
          <p:cNvPicPr>
            <a:picLocks noChangeAspect="1"/>
          </p:cNvPicPr>
          <p:nvPr/>
        </p:nvPicPr>
        <p:blipFill>
          <a:blip r:embed="rId5"/>
          <a:stretch>
            <a:fillRect/>
          </a:stretch>
        </p:blipFill>
        <p:spPr>
          <a:xfrm>
            <a:off x="5667137" y="3569137"/>
            <a:ext cx="555427" cy="555427"/>
          </a:xfrm>
          <a:prstGeom prst="rect">
            <a:avLst/>
          </a:prstGeom>
        </p:spPr>
      </p:pic>
      <p:sp>
        <p:nvSpPr>
          <p:cNvPr id="9" name="Text 4"/>
          <p:cNvSpPr/>
          <p:nvPr/>
        </p:nvSpPr>
        <p:spPr>
          <a:xfrm>
            <a:off x="5667137" y="4346734"/>
            <a:ext cx="28942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Medium Engagement</a:t>
            </a:r>
            <a:endParaRPr lang="en-US" sz="2187" dirty="0"/>
          </a:p>
        </p:txBody>
      </p:sp>
      <p:sp>
        <p:nvSpPr>
          <p:cNvPr id="10" name="Text 5"/>
          <p:cNvSpPr/>
          <p:nvPr/>
        </p:nvSpPr>
        <p:spPr>
          <a:xfrm>
            <a:off x="5667137" y="4827151"/>
            <a:ext cx="3296007" cy="1666280"/>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Customers in this cluster exhibit moderate session frequency, moderate session durations, and moderate data consumption.</a:t>
            </a:r>
            <a:endParaRPr lang="en-US" sz="1750" dirty="0"/>
          </a:p>
        </p:txBody>
      </p:sp>
      <p:pic>
        <p:nvPicPr>
          <p:cNvPr id="11" name="Image 3" descr="preencoded.png"/>
          <p:cNvPicPr>
            <a:picLocks noChangeAspect="1"/>
          </p:cNvPicPr>
          <p:nvPr/>
        </p:nvPicPr>
        <p:blipFill>
          <a:blip r:embed="rId6"/>
          <a:stretch>
            <a:fillRect/>
          </a:stretch>
        </p:blipFill>
        <p:spPr>
          <a:xfrm>
            <a:off x="9296400" y="3569137"/>
            <a:ext cx="555427" cy="555427"/>
          </a:xfrm>
          <a:prstGeom prst="rect">
            <a:avLst/>
          </a:prstGeom>
        </p:spPr>
      </p:pic>
      <p:sp>
        <p:nvSpPr>
          <p:cNvPr id="12" name="Text 6"/>
          <p:cNvSpPr/>
          <p:nvPr/>
        </p:nvSpPr>
        <p:spPr>
          <a:xfrm>
            <a:off x="9296400" y="4346734"/>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Low Engagement</a:t>
            </a:r>
            <a:endParaRPr lang="en-US" sz="2187" dirty="0"/>
          </a:p>
        </p:txBody>
      </p:sp>
      <p:sp>
        <p:nvSpPr>
          <p:cNvPr id="13" name="Text 7"/>
          <p:cNvSpPr/>
          <p:nvPr/>
        </p:nvSpPr>
        <p:spPr>
          <a:xfrm>
            <a:off x="9296400" y="4827151"/>
            <a:ext cx="3296007" cy="1333024"/>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Customers in this cluster exhibit low session frequency, short session durations, and minimal data consumption.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1966</Words>
  <Application>Microsoft Office PowerPoint</Application>
  <PresentationFormat>Custom</PresentationFormat>
  <Paragraphs>194</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5</cp:revision>
  <dcterms:created xsi:type="dcterms:W3CDTF">2024-06-17T04:57:30Z</dcterms:created>
  <dcterms:modified xsi:type="dcterms:W3CDTF">2024-06-17T06:06:33Z</dcterms:modified>
</cp:coreProperties>
</file>