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8CAC3B-57A7-47A0-8F10-0AEECD59C0D5}">
  <a:tblStyle styleId="{778CAC3B-57A7-47A0-8F10-0AEECD59C0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79"/>
  </p:normalViewPr>
  <p:slideViewPr>
    <p:cSldViewPr snapToGrid="0">
      <p:cViewPr>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etanjali Gupta" userId="c42281290699204c" providerId="LiveId" clId="{02DF9A1D-FEFC-4A1A-8F94-D9FC9A48A4CA}"/>
    <pc:docChg chg="modSld sldOrd">
      <pc:chgData name="Geetanjali Gupta" userId="c42281290699204c" providerId="LiveId" clId="{02DF9A1D-FEFC-4A1A-8F94-D9FC9A48A4CA}" dt="2022-03-17T14:34:39.804" v="41" actId="20577"/>
      <pc:docMkLst>
        <pc:docMk/>
      </pc:docMkLst>
      <pc:sldChg chg="modNotesTx">
        <pc:chgData name="Geetanjali Gupta" userId="c42281290699204c" providerId="LiveId" clId="{02DF9A1D-FEFC-4A1A-8F94-D9FC9A48A4CA}" dt="2022-03-17T14:34:39.804" v="41" actId="20577"/>
        <pc:sldMkLst>
          <pc:docMk/>
          <pc:sldMk cId="0" sldId="260"/>
        </pc:sldMkLst>
      </pc:sldChg>
      <pc:sldChg chg="modNotesTx">
        <pc:chgData name="Geetanjali Gupta" userId="c42281290699204c" providerId="LiveId" clId="{02DF9A1D-FEFC-4A1A-8F94-D9FC9A48A4CA}" dt="2022-03-17T14:34:34.843" v="33" actId="20577"/>
        <pc:sldMkLst>
          <pc:docMk/>
          <pc:sldMk cId="0" sldId="261"/>
        </pc:sldMkLst>
      </pc:sldChg>
      <pc:sldChg chg="modNotesTx">
        <pc:chgData name="Geetanjali Gupta" userId="c42281290699204c" providerId="LiveId" clId="{02DF9A1D-FEFC-4A1A-8F94-D9FC9A48A4CA}" dt="2022-03-17T14:34:29.042" v="23" actId="20577"/>
        <pc:sldMkLst>
          <pc:docMk/>
          <pc:sldMk cId="0" sldId="262"/>
        </pc:sldMkLst>
      </pc:sldChg>
      <pc:sldChg chg="modNotesTx">
        <pc:chgData name="Geetanjali Gupta" userId="c42281290699204c" providerId="LiveId" clId="{02DF9A1D-FEFC-4A1A-8F94-D9FC9A48A4CA}" dt="2022-03-17T14:34:13.827" v="16" actId="20577"/>
        <pc:sldMkLst>
          <pc:docMk/>
          <pc:sldMk cId="0" sldId="264"/>
        </pc:sldMkLst>
      </pc:sldChg>
      <pc:sldChg chg="modSp mod">
        <pc:chgData name="Geetanjali Gupta" userId="c42281290699204c" providerId="LiveId" clId="{02DF9A1D-FEFC-4A1A-8F94-D9FC9A48A4CA}" dt="2022-03-17T13:22:09.213" v="3" actId="20577"/>
        <pc:sldMkLst>
          <pc:docMk/>
          <pc:sldMk cId="0" sldId="269"/>
        </pc:sldMkLst>
        <pc:spChg chg="mod">
          <ac:chgData name="Geetanjali Gupta" userId="c42281290699204c" providerId="LiveId" clId="{02DF9A1D-FEFC-4A1A-8F94-D9FC9A48A4CA}" dt="2022-03-17T13:22:09.213" v="3" actId="20577"/>
          <ac:spMkLst>
            <pc:docMk/>
            <pc:sldMk cId="0" sldId="269"/>
            <ac:spMk id="238" creationId="{00000000-0000-0000-0000-000000000000}"/>
          </ac:spMkLst>
        </pc:spChg>
      </pc:sldChg>
      <pc:sldChg chg="ord modNotes">
        <pc:chgData name="Geetanjali Gupta" userId="c42281290699204c" providerId="LiveId" clId="{02DF9A1D-FEFC-4A1A-8F94-D9FC9A48A4CA}" dt="2022-03-17T13:22:31.012" v="5"/>
        <pc:sldMkLst>
          <pc:docMk/>
          <pc:sldMk cId="0" sldId="270"/>
        </pc:sldMkLst>
      </pc:sldChg>
      <pc:sldChg chg="modSp mod">
        <pc:chgData name="Geetanjali Gupta" userId="c42281290699204c" providerId="LiveId" clId="{02DF9A1D-FEFC-4A1A-8F94-D9FC9A48A4CA}" dt="2022-03-17T13:23:18.129" v="9" actId="20577"/>
        <pc:sldMkLst>
          <pc:docMk/>
          <pc:sldMk cId="0" sldId="272"/>
        </pc:sldMkLst>
        <pc:spChg chg="mod">
          <ac:chgData name="Geetanjali Gupta" userId="c42281290699204c" providerId="LiveId" clId="{02DF9A1D-FEFC-4A1A-8F94-D9FC9A48A4CA}" dt="2022-03-17T13:23:18.129" v="9" actId="20577"/>
          <ac:spMkLst>
            <pc:docMk/>
            <pc:sldMk cId="0" sldId="272"/>
            <ac:spMk id="313" creationId="{00000000-0000-0000-0000-000000000000}"/>
          </ac:spMkLst>
        </pc:spChg>
      </pc:sldChg>
    </pc:docChg>
  </pc:docChgLst>
  <pc:docChgLst>
    <pc:chgData name="Geetanjali Gupta" userId="c42281290699204c" providerId="LiveId" clId="{270EFA0D-4FD5-4802-BDF4-EB3F9B25151C}"/>
    <pc:docChg chg="custSel modSld">
      <pc:chgData name="Geetanjali Gupta" userId="c42281290699204c" providerId="LiveId" clId="{270EFA0D-4FD5-4802-BDF4-EB3F9B25151C}" dt="2022-03-09T14:03:30.538" v="105" actId="20577"/>
      <pc:docMkLst>
        <pc:docMk/>
      </pc:docMkLst>
      <pc:sldChg chg="modSp mod">
        <pc:chgData name="Geetanjali Gupta" userId="c42281290699204c" providerId="LiveId" clId="{270EFA0D-4FD5-4802-BDF4-EB3F9B25151C}" dt="2022-03-09T14:03:30.538" v="105" actId="20577"/>
        <pc:sldMkLst>
          <pc:docMk/>
          <pc:sldMk cId="0" sldId="256"/>
        </pc:sldMkLst>
        <pc:spChg chg="mod">
          <ac:chgData name="Geetanjali Gupta" userId="c42281290699204c" providerId="LiveId" clId="{270EFA0D-4FD5-4802-BDF4-EB3F9B25151C}" dt="2022-03-09T14:03:30.538" v="105" actId="20577"/>
          <ac:spMkLst>
            <pc:docMk/>
            <pc:sldMk cId="0" sldId="256"/>
            <ac:spMk id="58" creationId="{00000000-0000-0000-0000-000000000000}"/>
          </ac:spMkLst>
        </pc:spChg>
        <pc:spChg chg="mod">
          <ac:chgData name="Geetanjali Gupta" userId="c42281290699204c" providerId="LiveId" clId="{270EFA0D-4FD5-4802-BDF4-EB3F9B25151C}" dt="2022-03-09T14:02:13.096" v="63" actId="20577"/>
          <ac:spMkLst>
            <pc:docMk/>
            <pc:sldMk cId="0" sldId="256"/>
            <ac:spMk id="5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ejinme.com/article/S0953-6205(20)30128-X/fulltex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medicalxpress.com/news/2017-06-health-overtreatment.html" TargetMode="External"/><Relationship Id="rId3" Type="http://schemas.openxmlformats.org/officeDocument/2006/relationships/hyperlink" Target="https://www.ncbi.nlm.nih.gov/pmc/articles/PMC6498548/" TargetMode="External"/><Relationship Id="rId7" Type="http://schemas.openxmlformats.org/officeDocument/2006/relationships/hyperlink" Target="https://www.npr.org/sections/health-shots/2019/04/19/715113208/why-do-doctors-overtreat-for-many-its-what-they-re-trained-to-do"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advisory.com/daily-briefing/2019/04/30/doc-overtreatment" TargetMode="External"/><Relationship Id="rId5" Type="http://schemas.openxmlformats.org/officeDocument/2006/relationships/hyperlink" Target="https://www.hsrd.research.va.gov/publications/esp/pay-for-perf-REPORT.pdf" TargetMode="External"/><Relationship Id="rId4" Type="http://schemas.openxmlformats.org/officeDocument/2006/relationships/hyperlink" Target="https://pubmed.ncbi.nlm.nih.gov/30229364/"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bcg.com/en-us/publications/2019/paying-value-health-care"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bdcadvisors.com/wp-content/uploads/2015/08/ROADMAP_FOR_PHYSICIAN-COMPENSATION-IN-A-VALUE-BASED-WORLD.pdf"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ichiganhpf.msu.edu/index.php/2-uncategorised/28-six-serious-problems-with-value-based-purchas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ms.gov/Medicare/Quality-Initiatives-Patient-Assessment-Instruments/Value-Based-Programs/Value-Based-Program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journals.lww.com/academicmedicine/fulltext/2020/05000/defining_and_implementing_value_based_health_care_.14.aspx"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2.deloitte.com/us/en/blog/health-care-blog/2020/value-based-care-is-more-likely-to-succeed-if-physician-compensation-models-change.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www.managedhealthcareexecutive.com/view/could-the-pandemic-put-an-end-to-medical-overtreatment-" TargetMode="External"/><Relationship Id="rId4" Type="http://schemas.openxmlformats.org/officeDocument/2006/relationships/hyperlink" Target="https://www.advisory.com/daily-briefing/2019/04/30/doc-overtreatment"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4sighthealth.com/a-question-of-change-should-doctors-make-less-mone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bu.edu/articles/2017/overtreatmen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lationhealth.com/clinical-eh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ailit-health.com/articles/NHCPI-incentive-models.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gma.com/MGMA/media/files/fellowship%20papers/2019%20Fellows%20Papers/Development-and-Implementation-of-a-Staff-Incentive-Bonus-Program.pdf?ext=.pdf"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workforcealliance/knowledge/publications/alliance/Incentives_Guidelines%20ENG%20low.pdf?ua=1"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ww.google.com/search?q=simple+cartoon+physician&amp;client=safari&amp;rls=en&amp;source=lnms&amp;tbm=isch&amp;sa=X&amp;ved=2ahUKEwjt4bvn3qTvAhUNT98KHYEmDT0Q_AUoAXoECBAQAw&amp;biw=1876&amp;bih=921#imgrc=UXsaLhD475K1PM&amp;imgdii=CLJQsVaLpFar3M" TargetMode="External"/><Relationship Id="rId3" Type="http://schemas.openxmlformats.org/officeDocument/2006/relationships/hyperlink" Target="http://content.time.com/time/subscriber/article/0,33009,2136864-2,00.html" TargetMode="External"/><Relationship Id="rId7" Type="http://schemas.openxmlformats.org/officeDocument/2006/relationships/hyperlink" Target="https://journals.plos.org/plosone/article?id=10.1371/journal.pone.0181970"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statnews.com/2018/01/30/pay-for-performance-doctors-hospitals/" TargetMode="External"/><Relationship Id="rId5" Type="http://schemas.openxmlformats.org/officeDocument/2006/relationships/hyperlink" Target="https://hms.harvard.edu/news/pay-performance-fails-perform" TargetMode="External"/><Relationship Id="rId4" Type="http://schemas.openxmlformats.org/officeDocument/2006/relationships/hyperlink" Target="https://jamanetwork.com/channels/health-forum/fullarticle/276021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33766d0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33766d0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200" u="sng">
                <a:solidFill>
                  <a:schemeClr val="hlink"/>
                </a:solidFill>
                <a:latin typeface="Times New Roman"/>
                <a:ea typeface="Times New Roman"/>
                <a:cs typeface="Times New Roman"/>
                <a:sym typeface="Times New Roman"/>
                <a:hlinkClick r:id="rId3"/>
              </a:rPr>
              <a:t>https://www.ejinme.com/article/S0953-6205(20)30128-X/fulltext</a:t>
            </a:r>
            <a:endParaRPr sz="1200" u="sng">
              <a:solidFill>
                <a:schemeClr val="hlink"/>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d936f2e0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d936f2e0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https://www.ncbi.nlm.nih.gov/pmc/articles/PMC6498548/</a:t>
            </a:r>
            <a:r>
              <a:rPr lang="en"/>
              <a:t> regional</a:t>
            </a:r>
            <a:endParaRPr/>
          </a:p>
          <a:p>
            <a:pPr marL="0" lvl="0" indent="0" algn="l" rtl="0">
              <a:spcBef>
                <a:spcPts val="0"/>
              </a:spcBef>
              <a:spcAft>
                <a:spcPts val="0"/>
              </a:spcAft>
              <a:buNone/>
            </a:pPr>
            <a:r>
              <a:rPr lang="en" u="sng">
                <a:solidFill>
                  <a:schemeClr val="hlink"/>
                </a:solidFill>
                <a:hlinkClick r:id="rId4"/>
              </a:rPr>
              <a:t>https://pubmed.ncbi.nlm.nih.gov/30229364/</a:t>
            </a:r>
            <a:r>
              <a:rPr lang="en"/>
              <a:t> </a:t>
            </a:r>
            <a:endParaRPr/>
          </a:p>
          <a:p>
            <a:pPr marL="0" lvl="0" indent="0" algn="l" rtl="0">
              <a:spcBef>
                <a:spcPts val="0"/>
              </a:spcBef>
              <a:spcAft>
                <a:spcPts val="0"/>
              </a:spcAft>
              <a:buNone/>
            </a:pPr>
            <a:r>
              <a:rPr lang="en" u="sng">
                <a:solidFill>
                  <a:schemeClr val="hlink"/>
                </a:solidFill>
                <a:hlinkClick r:id="rId5"/>
              </a:rPr>
              <a:t>https://www.hsrd.research.va.gov/publications/esp/pay-for-perf-REPORT.pdf</a:t>
            </a:r>
            <a:r>
              <a:rPr lang="en"/>
              <a:t> </a:t>
            </a:r>
            <a:endParaRPr/>
          </a:p>
          <a:p>
            <a:pPr marL="0" lvl="0" indent="0" algn="l" rtl="0">
              <a:spcBef>
                <a:spcPts val="0"/>
              </a:spcBef>
              <a:spcAft>
                <a:spcPts val="0"/>
              </a:spcAft>
              <a:buNone/>
            </a:pPr>
            <a:r>
              <a:rPr lang="en" u="sng">
                <a:solidFill>
                  <a:schemeClr val="hlink"/>
                </a:solidFill>
                <a:hlinkClick r:id="rId6"/>
              </a:rPr>
              <a:t>https://www.advisory.com/daily-briefing/2019/04/30/doc-overtreatment</a:t>
            </a:r>
            <a:r>
              <a:rPr lang="en"/>
              <a:t> </a:t>
            </a:r>
            <a:endParaRPr/>
          </a:p>
          <a:p>
            <a:pPr marL="0" lvl="0" indent="0" algn="l" rtl="0">
              <a:spcBef>
                <a:spcPts val="0"/>
              </a:spcBef>
              <a:spcAft>
                <a:spcPts val="0"/>
              </a:spcAft>
              <a:buNone/>
            </a:pPr>
            <a:r>
              <a:rPr lang="en" u="sng">
                <a:solidFill>
                  <a:schemeClr val="hlink"/>
                </a:solidFill>
                <a:hlinkClick r:id="rId7"/>
              </a:rPr>
              <a:t>https://www.npr.org/sections/health-shots/2019/04/19/715113208/why-do-doctors-overtreat-for-many-its-what-they-re-trained-to-do</a:t>
            </a:r>
            <a:r>
              <a:rPr lang="en"/>
              <a:t> </a:t>
            </a:r>
            <a:endParaRPr/>
          </a:p>
          <a:p>
            <a:pPr marL="0" lvl="0" indent="0" algn="l" rtl="0">
              <a:spcBef>
                <a:spcPts val="0"/>
              </a:spcBef>
              <a:spcAft>
                <a:spcPts val="0"/>
              </a:spcAft>
              <a:buNone/>
            </a:pPr>
            <a:r>
              <a:rPr lang="en" u="sng">
                <a:solidFill>
                  <a:schemeClr val="hlink"/>
                </a:solidFill>
                <a:hlinkClick r:id="rId8"/>
              </a:rPr>
              <a:t>2017-06-health-overtreatment.html</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969b03ec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969b03ec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https://www.bcg.com/en-us/publications/2019/paying-value-health-care</a:t>
            </a:r>
            <a:endParaRPr/>
          </a:p>
          <a:p>
            <a:pPr marL="0" lvl="0" indent="0" algn="l" rtl="0">
              <a:spcBef>
                <a:spcPts val="0"/>
              </a:spcBef>
              <a:spcAft>
                <a:spcPts val="0"/>
              </a:spcAft>
              <a:buNone/>
            </a:pPr>
            <a:r>
              <a:rPr lang="en" u="sng">
                <a:solidFill>
                  <a:schemeClr val="hlink"/>
                </a:solidFill>
                <a:hlinkClick r:id="rId4"/>
              </a:rPr>
              <a:t>https://www.bdcadvisors.com/wp-content/uploads/2015/08/ROADMAP_FOR_PHYSICIAN-COMPENSATION-IN-A-VALUE-BASED-WORLD.pdf</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Currently BCBS is one of the most invest private insurers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969b03ec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b969b03ec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https://michiganhpf.msu.edu/index.php/2-uncategorised/28-six-serious-problems-with-value-based-purchasing</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d936f2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d936f2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https://www.cms.gov/Medicare/Quality-Initiatives-Patient-Assessment-Instruments/Value-Based-Programs/Value-Based-Programs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https://journals.lww.com/academicmedicine/fulltext/2020/05000/defining_and_implementing_value_based_health_care_.14.aspx</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969b03ec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969b03ec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0" lvl="0" indent="0" algn="l" rtl="0">
              <a:lnSpc>
                <a:spcPct val="115000"/>
              </a:lnSpc>
              <a:spcBef>
                <a:spcPts val="0"/>
              </a:spcBef>
              <a:spcAft>
                <a:spcPts val="0"/>
              </a:spcAft>
              <a:buClr>
                <a:schemeClr val="dk1"/>
              </a:buClr>
              <a:buSzPts val="1100"/>
              <a:buFont typeface="Arial"/>
              <a:buNone/>
            </a:pPr>
            <a:r>
              <a:rPr lang="en" sz="1200">
                <a:solidFill>
                  <a:srgbClr val="7F7F7F"/>
                </a:solidFill>
                <a:latin typeface="Source Sans Pro"/>
                <a:ea typeface="Source Sans Pro"/>
                <a:cs typeface="Source Sans Pro"/>
                <a:sym typeface="Source Sans Pro"/>
              </a:rPr>
              <a:t>Combine value-based care with an adjusted compensation model and collaborative and competitive culture around providing the best care at the lowest cost Collaborative transparencyP ersonal procedure use scores Tie some incentives to group success in patient outcome: Did the team give their best effort? Was a certain perspective ignored? Bonus structure based on team outcome (partial)</a:t>
            </a:r>
            <a:endParaRPr sz="1200">
              <a:solidFill>
                <a:srgbClr val="7F7F7F"/>
              </a:solidFill>
              <a:latin typeface="Source Sans Pro"/>
              <a:ea typeface="Source Sans Pro"/>
              <a:cs typeface="Source Sans Pro"/>
              <a:sym typeface="Source Sans Pro"/>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https://www2.deloitte.com/us/en/blog/health-care-blog/2020/value-based-care-is-more-likely-to-succeed-if-physician-compensation-models-change.html</a:t>
            </a:r>
            <a:r>
              <a:rPr lang="en"/>
              <a:t> </a:t>
            </a:r>
            <a:endParaRPr/>
          </a:p>
          <a:p>
            <a:pPr marL="0" lvl="0" indent="0" algn="l" rtl="0">
              <a:spcBef>
                <a:spcPts val="0"/>
              </a:spcBef>
              <a:spcAft>
                <a:spcPts val="0"/>
              </a:spcAft>
              <a:buNone/>
            </a:pPr>
            <a:r>
              <a:rPr lang="en" u="sng">
                <a:solidFill>
                  <a:schemeClr val="hlink"/>
                </a:solidFill>
                <a:hlinkClick r:id="rId4"/>
              </a:rPr>
              <a:t>https://www.advisory.com/daily-briefing/2019/04/30/doc-overtreatment</a:t>
            </a:r>
            <a:r>
              <a:rPr lang="en"/>
              <a:t> </a:t>
            </a:r>
            <a:endParaRPr/>
          </a:p>
          <a:p>
            <a:pPr marL="0" lvl="0" indent="0" algn="l" rtl="0">
              <a:spcBef>
                <a:spcPts val="0"/>
              </a:spcBef>
              <a:spcAft>
                <a:spcPts val="0"/>
              </a:spcAft>
              <a:buNone/>
            </a:pPr>
            <a:r>
              <a:rPr lang="en" u="sng">
                <a:solidFill>
                  <a:schemeClr val="hlink"/>
                </a:solidFill>
                <a:hlinkClick r:id="rId5"/>
              </a:rPr>
              <a:t>https://www.managedhealthcareexecutive.com/view/could-the-pandemic-put-an-end-to-medical-overtreatment-</a:t>
            </a: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6a8f9094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6a8f9094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bd936f2e0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bd936f2e0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https://www.4sighthealth.com/a-question-of-change-should-doctors-make-less-money/</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bd936f2e0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bd936f2e0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Financial incentives significantly influence physicians supply of healthcare. Fee-for-service and flat salary models are the drivers of overtreatment.</a:t>
            </a:r>
            <a:endParaRPr sz="1400">
              <a:solidFill>
                <a:schemeClr val="dk1"/>
              </a:solidFill>
              <a:latin typeface="Source Sans Pro"/>
              <a:ea typeface="Source Sans Pro"/>
              <a:cs typeface="Source Sans Pro"/>
              <a:sym typeface="Source Sans Pro"/>
            </a:endParaRPr>
          </a:p>
          <a:p>
            <a:pPr marL="457200" lvl="0" indent="-317500" algn="l" rtl="0">
              <a:lnSpc>
                <a:spcPct val="150000"/>
              </a:lnSpc>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Malpractice, patient demand, and the difficulty of accessing the medical records are the top reasons for overtreatment, and reduction in these services would impact the healthcare spending resulting in savings.</a:t>
            </a:r>
            <a:endParaRPr sz="1400">
              <a:solidFill>
                <a:schemeClr val="dk1"/>
              </a:solidFill>
              <a:latin typeface="Source Sans Pro"/>
              <a:ea typeface="Source Sans Pro"/>
              <a:cs typeface="Source Sans Pro"/>
              <a:sym typeface="Source Sans Pro"/>
            </a:endParaRPr>
          </a:p>
          <a:p>
            <a:pPr marL="457200" lvl="0" indent="-317500" algn="l" rtl="0">
              <a:lnSpc>
                <a:spcPct val="150000"/>
              </a:lnSpc>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Shared decision-making, training on appropriateness criteria and practice guidelines can be used as tools to reduce overtreatment.</a:t>
            </a:r>
            <a:endParaRPr sz="1400">
              <a:solidFill>
                <a:schemeClr val="dk1"/>
              </a:solidFill>
              <a:latin typeface="Source Sans Pro"/>
              <a:ea typeface="Source Sans Pro"/>
              <a:cs typeface="Source Sans Pro"/>
              <a:sym typeface="Source Sans Pro"/>
            </a:endParaRPr>
          </a:p>
          <a:p>
            <a:pPr marL="457200" lvl="0" indent="-317500" algn="l" rtl="0">
              <a:lnSpc>
                <a:spcPct val="150000"/>
              </a:lnSpc>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Successful transition from a fee-for-service model to value-based care leads to a cost-effective healthcare system because it removes the incentive to provide care that is duplicative or unnecessary.</a:t>
            </a:r>
            <a:endParaRPr sz="1400">
              <a:solidFill>
                <a:schemeClr val="dk1"/>
              </a:solidFill>
              <a:latin typeface="Source Sans Pro"/>
              <a:ea typeface="Source Sans Pro"/>
              <a:cs typeface="Source Sans Pro"/>
              <a:sym typeface="Source Sans Pro"/>
            </a:endParaRPr>
          </a:p>
          <a:p>
            <a:pPr marL="457200" lvl="0" indent="-317500" algn="l" rtl="0">
              <a:lnSpc>
                <a:spcPct val="150000"/>
              </a:lnSpc>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Interoperability accelerates the adoption of value-based care models by increasing data access and sharing capabilities. Improved data sharing and interoperability of healthcare information can reduce the number of tests, procedures, and patient encounters.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c6a8f90940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c6a8f9094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969b03e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969b03e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u="sng">
                <a:solidFill>
                  <a:schemeClr val="hlink"/>
                </a:solidFill>
                <a:hlinkClick r:id="rId3"/>
              </a:rPr>
              <a:t>Overtreatment</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d936f2e0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bd936f2e0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73d4ed3f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73d4ed3f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969b03ec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969b03ec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d936f2e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d936f2e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a:solidFill>
                  <a:schemeClr val="dk1"/>
                </a:solidFill>
                <a:latin typeface="Roboto"/>
                <a:ea typeface="Roboto"/>
                <a:cs typeface="Roboto"/>
                <a:sym typeface="Roboto"/>
              </a:rPr>
              <a:t>1940-1950</a:t>
            </a:r>
            <a:endParaRPr sz="800" b="1">
              <a:solidFill>
                <a:schemeClr val="dk1"/>
              </a:solidFill>
              <a:highlight>
                <a:srgbClr val="FFFF00"/>
              </a:highlight>
              <a:latin typeface="Roboto"/>
              <a:ea typeface="Roboto"/>
              <a:cs typeface="Roboto"/>
              <a:sym typeface="Roboto"/>
            </a:endParaRPr>
          </a:p>
          <a:p>
            <a:pPr marL="0" lvl="0" indent="0" algn="l" rtl="0">
              <a:lnSpc>
                <a:spcPct val="100000"/>
              </a:lnSpc>
              <a:spcBef>
                <a:spcPts val="500"/>
              </a:spcBef>
              <a:spcAft>
                <a:spcPts val="0"/>
              </a:spcAft>
              <a:buNone/>
            </a:pPr>
            <a:r>
              <a:rPr lang="en" sz="800" b="1">
                <a:solidFill>
                  <a:schemeClr val="dk1"/>
                </a:solidFill>
                <a:highlight>
                  <a:srgbClr val="FFFF00"/>
                </a:highlight>
                <a:latin typeface="Roboto"/>
                <a:ea typeface="Roboto"/>
                <a:cs typeface="Roboto"/>
                <a:sym typeface="Roboto"/>
              </a:rPr>
              <a:t>Cost Plus reimbursement plan by Blue Cross Blue shield was introduced. </a:t>
            </a:r>
            <a:r>
              <a:rPr lang="en" sz="800" b="1">
                <a:solidFill>
                  <a:srgbClr val="414042"/>
                </a:solidFill>
                <a:highlight>
                  <a:srgbClr val="FFFF00"/>
                </a:highlight>
                <a:latin typeface="Roboto"/>
                <a:ea typeface="Roboto"/>
                <a:cs typeface="Roboto"/>
                <a:sym typeface="Roboto"/>
              </a:rPr>
              <a:t>In this payment scheme, physicians were compensated according to "reasonable and customary charges" that they themselves set, and hospitals were reimbursed on a percentage of their actual costs plus a percentage of their working and equity capital. This allowed doctors to charge whatever they wanted and encouraged hospitals to increase costs so their cost-based income would be greater.</a:t>
            </a:r>
            <a:endParaRPr sz="800" b="1">
              <a:solidFill>
                <a:srgbClr val="414042"/>
              </a:solidFill>
              <a:highlight>
                <a:srgbClr val="FFFF00"/>
              </a:highlight>
              <a:latin typeface="Roboto"/>
              <a:ea typeface="Roboto"/>
              <a:cs typeface="Roboto"/>
              <a:sym typeface="Roboto"/>
            </a:endParaRPr>
          </a:p>
          <a:p>
            <a:pPr marL="0" lvl="0" indent="0" algn="ctr" rtl="0">
              <a:lnSpc>
                <a:spcPct val="100000"/>
              </a:lnSpc>
              <a:spcBef>
                <a:spcPts val="500"/>
              </a:spcBef>
              <a:spcAft>
                <a:spcPts val="0"/>
              </a:spcAft>
              <a:buNone/>
            </a:pPr>
            <a:r>
              <a:rPr lang="en" sz="1200" b="1">
                <a:solidFill>
                  <a:schemeClr val="dk1"/>
                </a:solidFill>
                <a:latin typeface="Roboto"/>
                <a:ea typeface="Roboto"/>
                <a:cs typeface="Roboto"/>
                <a:sym typeface="Roboto"/>
              </a:rPr>
              <a:t>1950-1964</a:t>
            </a:r>
            <a:endParaRPr sz="1200" b="1">
              <a:solidFill>
                <a:schemeClr val="dk1"/>
              </a:solidFill>
              <a:latin typeface="Roboto"/>
              <a:ea typeface="Roboto"/>
              <a:cs typeface="Roboto"/>
              <a:sym typeface="Roboto"/>
            </a:endParaRPr>
          </a:p>
          <a:p>
            <a:pPr marL="0" lvl="0" indent="0" algn="l" rtl="0">
              <a:lnSpc>
                <a:spcPct val="100000"/>
              </a:lnSpc>
              <a:spcBef>
                <a:spcPts val="500"/>
              </a:spcBef>
              <a:spcAft>
                <a:spcPts val="0"/>
              </a:spcAft>
              <a:buNone/>
            </a:pPr>
            <a:r>
              <a:rPr lang="en" sz="800" b="1">
                <a:solidFill>
                  <a:schemeClr val="dk1"/>
                </a:solidFill>
                <a:highlight>
                  <a:schemeClr val="lt1"/>
                </a:highlight>
                <a:latin typeface="Roboto"/>
                <a:ea typeface="Roboto"/>
                <a:cs typeface="Roboto"/>
                <a:sym typeface="Roboto"/>
              </a:rPr>
              <a:t>The price of hospital care doubled, and medical breakthroughs were coming at a fast pace.  The health care system was fiscally unrestrained. There were no external controls on the cost of medical therapies delivered or the resources consumed.</a:t>
            </a:r>
            <a:endParaRPr sz="800" b="1">
              <a:solidFill>
                <a:schemeClr val="dk1"/>
              </a:solidFill>
              <a:latin typeface="Roboto"/>
              <a:ea typeface="Roboto"/>
              <a:cs typeface="Roboto"/>
              <a:sym typeface="Roboto"/>
            </a:endParaRPr>
          </a:p>
          <a:p>
            <a:pPr marL="0" lvl="0" indent="0" algn="l" rtl="0">
              <a:lnSpc>
                <a:spcPct val="100000"/>
              </a:lnSpc>
              <a:spcBef>
                <a:spcPts val="500"/>
              </a:spcBef>
              <a:spcAft>
                <a:spcPts val="0"/>
              </a:spcAft>
              <a:buNone/>
            </a:pPr>
            <a:r>
              <a:rPr lang="en" sz="1200" b="1">
                <a:solidFill>
                  <a:schemeClr val="dk1"/>
                </a:solidFill>
                <a:latin typeface="Roboto"/>
                <a:ea typeface="Roboto"/>
                <a:cs typeface="Roboto"/>
                <a:sym typeface="Roboto"/>
              </a:rPr>
              <a:t>1965</a:t>
            </a:r>
            <a:endParaRPr sz="1200" b="1">
              <a:solidFill>
                <a:schemeClr val="dk1"/>
              </a:solidFill>
              <a:latin typeface="Roboto"/>
              <a:ea typeface="Roboto"/>
              <a:cs typeface="Roboto"/>
              <a:sym typeface="Roboto"/>
            </a:endParaRPr>
          </a:p>
          <a:p>
            <a:pPr marL="0" lvl="0" indent="0" algn="l" rtl="0">
              <a:lnSpc>
                <a:spcPct val="100000"/>
              </a:lnSpc>
              <a:spcBef>
                <a:spcPts val="500"/>
              </a:spcBef>
              <a:spcAft>
                <a:spcPts val="0"/>
              </a:spcAft>
              <a:buNone/>
            </a:pPr>
            <a:r>
              <a:rPr lang="en" sz="800" b="1">
                <a:solidFill>
                  <a:schemeClr val="dk1"/>
                </a:solidFill>
                <a:highlight>
                  <a:schemeClr val="lt1"/>
                </a:highlight>
                <a:latin typeface="Roboto"/>
                <a:ea typeface="Roboto"/>
                <a:cs typeface="Roboto"/>
                <a:sym typeface="Roboto"/>
              </a:rPr>
              <a:t>Congress created the Medicare and Medicaid programs to provide health care coverage to the elderly and poor</a:t>
            </a:r>
            <a:endParaRPr sz="800" b="1">
              <a:solidFill>
                <a:schemeClr val="dk1"/>
              </a:solidFill>
              <a:highlight>
                <a:schemeClr val="lt1"/>
              </a:highlight>
              <a:latin typeface="Roboto"/>
              <a:ea typeface="Roboto"/>
              <a:cs typeface="Roboto"/>
              <a:sym typeface="Roboto"/>
            </a:endParaRPr>
          </a:p>
          <a:p>
            <a:pPr marL="0" lvl="0" indent="0" algn="l" rtl="0">
              <a:lnSpc>
                <a:spcPct val="100000"/>
              </a:lnSpc>
              <a:spcBef>
                <a:spcPts val="500"/>
              </a:spcBef>
              <a:spcAft>
                <a:spcPts val="0"/>
              </a:spcAft>
              <a:buClr>
                <a:srgbClr val="4A86E8"/>
              </a:buClr>
              <a:buSzPts val="1100"/>
              <a:buFont typeface="Arial"/>
              <a:buNone/>
            </a:pPr>
            <a:endParaRPr sz="800" b="1">
              <a:solidFill>
                <a:schemeClr val="dk1"/>
              </a:solidFill>
              <a:highlight>
                <a:schemeClr val="lt1"/>
              </a:highlight>
              <a:latin typeface="Roboto"/>
              <a:ea typeface="Roboto"/>
              <a:cs typeface="Roboto"/>
              <a:sym typeface="Roboto"/>
            </a:endParaRPr>
          </a:p>
          <a:p>
            <a:pPr marL="0" lvl="0" indent="0" algn="ctr" rtl="0">
              <a:lnSpc>
                <a:spcPct val="100000"/>
              </a:lnSpc>
              <a:spcBef>
                <a:spcPts val="500"/>
              </a:spcBef>
              <a:spcAft>
                <a:spcPts val="0"/>
              </a:spcAft>
              <a:buNone/>
            </a:pPr>
            <a:r>
              <a:rPr lang="en" sz="1200" b="1">
                <a:solidFill>
                  <a:schemeClr val="dk1"/>
                </a:solidFill>
                <a:latin typeface="Roboto"/>
                <a:ea typeface="Roboto"/>
                <a:cs typeface="Roboto"/>
                <a:sym typeface="Roboto"/>
              </a:rPr>
              <a:t>1973</a:t>
            </a:r>
            <a:endParaRPr sz="1200" b="1">
              <a:solidFill>
                <a:schemeClr val="dk1"/>
              </a:solidFill>
              <a:latin typeface="Roboto"/>
              <a:ea typeface="Roboto"/>
              <a:cs typeface="Roboto"/>
              <a:sym typeface="Roboto"/>
            </a:endParaRPr>
          </a:p>
          <a:p>
            <a:pPr marL="0" lvl="0" indent="0" algn="l" rtl="0">
              <a:lnSpc>
                <a:spcPct val="100000"/>
              </a:lnSpc>
              <a:spcBef>
                <a:spcPts val="500"/>
              </a:spcBef>
              <a:spcAft>
                <a:spcPts val="0"/>
              </a:spcAft>
              <a:buNone/>
            </a:pPr>
            <a:r>
              <a:rPr lang="en" sz="800" b="1">
                <a:solidFill>
                  <a:schemeClr val="dk1"/>
                </a:solidFill>
                <a:highlight>
                  <a:schemeClr val="lt1"/>
                </a:highlight>
                <a:latin typeface="Roboto"/>
                <a:ea typeface="Roboto"/>
                <a:cs typeface="Roboto"/>
                <a:sym typeface="Roboto"/>
              </a:rPr>
              <a:t>The Health Maintenance Organization Act of 1973 was passed to encourage HMO growth in the marketplace.  HMOs were able to reduce resource utilization rates, particularly hospital admissions and lengths of stay. </a:t>
            </a:r>
            <a:endParaRPr sz="800" b="1">
              <a:solidFill>
                <a:schemeClr val="dk1"/>
              </a:solidFill>
              <a:highlight>
                <a:schemeClr val="lt1"/>
              </a:highlight>
              <a:latin typeface="Roboto"/>
              <a:ea typeface="Roboto"/>
              <a:cs typeface="Roboto"/>
              <a:sym typeface="Roboto"/>
            </a:endParaRPr>
          </a:p>
          <a:p>
            <a:pPr marL="0" lvl="0" indent="0" algn="ctr" rtl="0">
              <a:lnSpc>
                <a:spcPct val="100000"/>
              </a:lnSpc>
              <a:spcBef>
                <a:spcPts val="500"/>
              </a:spcBef>
              <a:spcAft>
                <a:spcPts val="0"/>
              </a:spcAft>
              <a:buNone/>
            </a:pPr>
            <a:r>
              <a:rPr lang="en" sz="1200" b="1">
                <a:solidFill>
                  <a:schemeClr val="dk1"/>
                </a:solidFill>
                <a:latin typeface="Roboto"/>
                <a:ea typeface="Roboto"/>
                <a:cs typeface="Roboto"/>
                <a:sym typeface="Roboto"/>
              </a:rPr>
              <a:t>1983</a:t>
            </a:r>
            <a:endParaRPr sz="1200" b="1">
              <a:solidFill>
                <a:schemeClr val="dk1"/>
              </a:solidFill>
              <a:latin typeface="Roboto"/>
              <a:ea typeface="Roboto"/>
              <a:cs typeface="Roboto"/>
              <a:sym typeface="Roboto"/>
            </a:endParaRPr>
          </a:p>
          <a:p>
            <a:pPr marL="0" lvl="0" indent="0" algn="l" rtl="0">
              <a:lnSpc>
                <a:spcPct val="100000"/>
              </a:lnSpc>
              <a:spcBef>
                <a:spcPts val="500"/>
              </a:spcBef>
              <a:spcAft>
                <a:spcPts val="0"/>
              </a:spcAft>
              <a:buClr>
                <a:srgbClr val="4A86E8"/>
              </a:buClr>
              <a:buSzPts val="1100"/>
              <a:buFont typeface="Arial"/>
              <a:buNone/>
            </a:pPr>
            <a:r>
              <a:rPr lang="en" sz="800" b="1">
                <a:solidFill>
                  <a:schemeClr val="dk1"/>
                </a:solidFill>
                <a:highlight>
                  <a:schemeClr val="lt1"/>
                </a:highlight>
                <a:latin typeface="Roboto"/>
                <a:ea typeface="Roboto"/>
                <a:cs typeface="Roboto"/>
                <a:sym typeface="Roboto"/>
              </a:rPr>
              <a:t>Medicare instituted a prospective payment system (PPS) for reimbursing hospitals</a:t>
            </a:r>
            <a:endParaRPr sz="800" b="1">
              <a:solidFill>
                <a:schemeClr val="dk1"/>
              </a:solidFill>
              <a:highlight>
                <a:schemeClr val="lt1"/>
              </a:highlight>
              <a:latin typeface="Roboto"/>
              <a:ea typeface="Roboto"/>
              <a:cs typeface="Roboto"/>
              <a:sym typeface="Roboto"/>
            </a:endParaRPr>
          </a:p>
          <a:p>
            <a:pPr marL="0" lvl="0" indent="0" algn="ctr" rtl="0">
              <a:lnSpc>
                <a:spcPct val="100000"/>
              </a:lnSpc>
              <a:spcBef>
                <a:spcPts val="500"/>
              </a:spcBef>
              <a:spcAft>
                <a:spcPts val="0"/>
              </a:spcAft>
              <a:buNone/>
            </a:pPr>
            <a:r>
              <a:rPr lang="en" sz="1200" b="1">
                <a:solidFill>
                  <a:schemeClr val="dk1"/>
                </a:solidFill>
                <a:latin typeface="Roboto"/>
                <a:ea typeface="Roboto"/>
                <a:cs typeface="Roboto"/>
                <a:sym typeface="Roboto"/>
              </a:rPr>
              <a:t>1992</a:t>
            </a:r>
            <a:endParaRPr sz="1200" b="1">
              <a:solidFill>
                <a:schemeClr val="dk1"/>
              </a:solidFill>
              <a:latin typeface="Roboto"/>
              <a:ea typeface="Roboto"/>
              <a:cs typeface="Roboto"/>
              <a:sym typeface="Roboto"/>
            </a:endParaRPr>
          </a:p>
          <a:p>
            <a:pPr marL="0" lvl="0" indent="0" algn="l" rtl="0">
              <a:lnSpc>
                <a:spcPct val="100000"/>
              </a:lnSpc>
              <a:spcBef>
                <a:spcPts val="500"/>
              </a:spcBef>
              <a:spcAft>
                <a:spcPts val="0"/>
              </a:spcAft>
              <a:buNone/>
            </a:pPr>
            <a:r>
              <a:rPr lang="en" sz="800" b="1">
                <a:solidFill>
                  <a:schemeClr val="dk1"/>
                </a:solidFill>
                <a:highlight>
                  <a:schemeClr val="lt1"/>
                </a:highlight>
                <a:latin typeface="Roboto"/>
                <a:ea typeface="Roboto"/>
                <a:cs typeface="Roboto"/>
                <a:sym typeface="Roboto"/>
              </a:rPr>
              <a:t>System for calculating reimbursements to physicians for services covered by Medicare was switched to one based on the cost of resources consumed in delivering a particular clinical service.</a:t>
            </a:r>
            <a:endParaRPr sz="800" b="1">
              <a:solidFill>
                <a:schemeClr val="dk1"/>
              </a:solidFill>
              <a:latin typeface="Roboto"/>
              <a:ea typeface="Roboto"/>
              <a:cs typeface="Roboto"/>
              <a:sym typeface="Roboto"/>
            </a:endParaRPr>
          </a:p>
          <a:p>
            <a:pPr marL="0" lvl="0" indent="0" algn="ctr" rtl="0">
              <a:lnSpc>
                <a:spcPct val="100000"/>
              </a:lnSpc>
              <a:spcBef>
                <a:spcPts val="500"/>
              </a:spcBef>
              <a:spcAft>
                <a:spcPts val="0"/>
              </a:spcAft>
              <a:buNone/>
            </a:pPr>
            <a:r>
              <a:rPr lang="en" sz="1200" b="1">
                <a:solidFill>
                  <a:schemeClr val="dk1"/>
                </a:solidFill>
                <a:latin typeface="Roboto"/>
                <a:ea typeface="Roboto"/>
                <a:cs typeface="Roboto"/>
                <a:sym typeface="Roboto"/>
              </a:rPr>
              <a:t>2009</a:t>
            </a:r>
            <a:endParaRPr sz="1200" b="1">
              <a:solidFill>
                <a:schemeClr val="dk1"/>
              </a:solidFill>
              <a:latin typeface="Roboto"/>
              <a:ea typeface="Roboto"/>
              <a:cs typeface="Roboto"/>
              <a:sym typeface="Roboto"/>
            </a:endParaRPr>
          </a:p>
          <a:p>
            <a:pPr marL="0" lvl="0" indent="0" algn="l" rtl="0">
              <a:lnSpc>
                <a:spcPct val="100000"/>
              </a:lnSpc>
              <a:spcBef>
                <a:spcPts val="500"/>
              </a:spcBef>
              <a:spcAft>
                <a:spcPts val="0"/>
              </a:spcAft>
              <a:buNone/>
            </a:pPr>
            <a:r>
              <a:rPr lang="en" sz="800" b="1">
                <a:solidFill>
                  <a:schemeClr val="dk1"/>
                </a:solidFill>
                <a:highlight>
                  <a:schemeClr val="lt1"/>
                </a:highlight>
                <a:latin typeface="Roboto"/>
                <a:ea typeface="Roboto"/>
                <a:cs typeface="Roboto"/>
                <a:sym typeface="Roboto"/>
              </a:rPr>
              <a:t>HITECH act was introduced which established programs under Medicare and Medicaid to provide incentive payments to eligible healthcare providers for the “meaningful use” of </a:t>
            </a:r>
            <a:r>
              <a:rPr lang="en" sz="800" b="1">
                <a:solidFill>
                  <a:schemeClr val="dk1"/>
                </a:solidFill>
                <a:highlight>
                  <a:schemeClr val="lt1"/>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EHR</a:t>
            </a:r>
            <a:r>
              <a:rPr lang="en" sz="800" b="1">
                <a:solidFill>
                  <a:schemeClr val="dk1"/>
                </a:solidFill>
                <a:highlight>
                  <a:schemeClr val="lt1"/>
                </a:highlight>
                <a:latin typeface="Roboto"/>
                <a:ea typeface="Roboto"/>
                <a:cs typeface="Roboto"/>
                <a:sym typeface="Roboto"/>
              </a:rPr>
              <a:t> technology. </a:t>
            </a:r>
            <a:endParaRPr sz="800" b="1">
              <a:solidFill>
                <a:schemeClr val="dk1"/>
              </a:solidFill>
              <a:highlight>
                <a:schemeClr val="lt1"/>
              </a:highlight>
              <a:latin typeface="Roboto"/>
              <a:ea typeface="Roboto"/>
              <a:cs typeface="Roboto"/>
              <a:sym typeface="Roboto"/>
            </a:endParaRPr>
          </a:p>
          <a:p>
            <a:pPr marL="0" lvl="0" indent="0" algn="ctr" rtl="0">
              <a:lnSpc>
                <a:spcPct val="100000"/>
              </a:lnSpc>
              <a:spcBef>
                <a:spcPts val="500"/>
              </a:spcBef>
              <a:spcAft>
                <a:spcPts val="0"/>
              </a:spcAft>
              <a:buNone/>
            </a:pPr>
            <a:r>
              <a:rPr lang="en" sz="800" b="1">
                <a:solidFill>
                  <a:schemeClr val="dk1"/>
                </a:solidFill>
                <a:highlight>
                  <a:schemeClr val="lt1"/>
                </a:highlight>
                <a:latin typeface="Roboto"/>
                <a:ea typeface="Roboto"/>
                <a:cs typeface="Roboto"/>
                <a:sym typeface="Roboto"/>
              </a:rPr>
              <a:t>2010</a:t>
            </a:r>
            <a:endParaRPr sz="800" b="1">
              <a:solidFill>
                <a:schemeClr val="dk1"/>
              </a:solidFill>
              <a:highlight>
                <a:schemeClr val="lt1"/>
              </a:highlight>
              <a:latin typeface="Roboto"/>
              <a:ea typeface="Roboto"/>
              <a:cs typeface="Roboto"/>
              <a:sym typeface="Roboto"/>
            </a:endParaRPr>
          </a:p>
          <a:p>
            <a:pPr marL="0" lvl="0" indent="0" algn="l" rtl="0">
              <a:lnSpc>
                <a:spcPct val="100000"/>
              </a:lnSpc>
              <a:spcBef>
                <a:spcPts val="500"/>
              </a:spcBef>
              <a:spcAft>
                <a:spcPts val="0"/>
              </a:spcAft>
              <a:buNone/>
            </a:pPr>
            <a:r>
              <a:rPr lang="en" sz="800" b="1">
                <a:solidFill>
                  <a:schemeClr val="dk1"/>
                </a:solidFill>
                <a:highlight>
                  <a:schemeClr val="lt1"/>
                </a:highlight>
                <a:latin typeface="Roboto"/>
                <a:ea typeface="Roboto"/>
                <a:cs typeface="Roboto"/>
                <a:sym typeface="Roboto"/>
              </a:rPr>
              <a:t>The Affordable Care Act (ACA) was implemented which placed more emphasis on quality care and authorized a number of value-based programs that rewarded healthcare providers based on that quality rather than on quantity</a:t>
            </a:r>
            <a:endParaRPr sz="800" b="1">
              <a:solidFill>
                <a:schemeClr val="dk1"/>
              </a:solidFill>
              <a:latin typeface="Roboto"/>
              <a:ea typeface="Roboto"/>
              <a:cs typeface="Roboto"/>
              <a:sym typeface="Roboto"/>
            </a:endParaRPr>
          </a:p>
          <a:p>
            <a:pPr marL="0" lvl="0" indent="0" algn="ctr" rtl="0">
              <a:lnSpc>
                <a:spcPct val="100000"/>
              </a:lnSpc>
              <a:spcBef>
                <a:spcPts val="500"/>
              </a:spcBef>
              <a:spcAft>
                <a:spcPts val="0"/>
              </a:spcAft>
              <a:buNone/>
            </a:pPr>
            <a:endParaRPr sz="1200" b="1">
              <a:solidFill>
                <a:schemeClr val="dk1"/>
              </a:solidFill>
              <a:latin typeface="Roboto"/>
              <a:ea typeface="Roboto"/>
              <a:cs typeface="Roboto"/>
              <a:sym typeface="Roboto"/>
            </a:endParaRPr>
          </a:p>
          <a:p>
            <a:pPr marL="0" lvl="0" indent="0" algn="ctr" rtl="0">
              <a:lnSpc>
                <a:spcPct val="115000"/>
              </a:lnSpc>
              <a:spcBef>
                <a:spcPts val="500"/>
              </a:spcBef>
              <a:spcAft>
                <a:spcPts val="0"/>
              </a:spcAft>
              <a:buNone/>
            </a:pPr>
            <a:endParaRPr sz="1200" b="1">
              <a:solidFill>
                <a:schemeClr val="dk1"/>
              </a:solidFill>
              <a:latin typeface="Roboto"/>
              <a:ea typeface="Roboto"/>
              <a:cs typeface="Roboto"/>
              <a:sym typeface="Roboto"/>
            </a:endParaRPr>
          </a:p>
          <a:p>
            <a:pPr marL="0" lvl="0" indent="0" algn="ctr" rtl="0">
              <a:lnSpc>
                <a:spcPct val="115000"/>
              </a:lnSpc>
              <a:spcBef>
                <a:spcPts val="1600"/>
              </a:spcBef>
              <a:spcAft>
                <a:spcPts val="1600"/>
              </a:spcAft>
              <a:buClr>
                <a:schemeClr val="dk1"/>
              </a:buClr>
              <a:buSzPts val="1100"/>
              <a:buFont typeface="Arial"/>
              <a:buNone/>
            </a:pPr>
            <a:endParaRPr sz="1200" b="1">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d936f2e0f_0_1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d936f2e0f_0_1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u="sng" dirty="0">
                <a:solidFill>
                  <a:schemeClr val="hlink"/>
                </a:solidFill>
                <a:hlinkClick r:id="rId3"/>
              </a:rPr>
              <a:t>http://www.bailit-health.com/articles/NHCPI-incentive-models.pdf</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Insert zoom poll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33766d04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33766d04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http://www.bailit-health.com/articles/NHCPI-incentive-models.pdf</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5f188de2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5f188de2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http://www.bailit-health.com/articles/NHCPI-incentive-models.pdf</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d936f2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d936f2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invalidUrl="https://www.mgma.com/MGMA/media/files/fellowship papers/2019 Fellows Papers/Development-and-Implementation-of-a-Staff-Incentive-Bonus-Program.pdf?ext=.pdf"/>
              </a:rPr>
              <a:t>https://www.mgma.com/MGMA/media/files/fellowship%20papers/2019%20Fellows%20Papers/Development-and-Implementation-of-a-Staff-Incentive-Bonus-Program.pdf?ext=.pdf</a:t>
            </a:r>
            <a:endParaRPr dirty="0"/>
          </a:p>
          <a:p>
            <a:pPr marL="0" lvl="0" indent="0" algn="l" rtl="0">
              <a:spcBef>
                <a:spcPts val="0"/>
              </a:spcBef>
              <a:spcAft>
                <a:spcPts val="0"/>
              </a:spcAft>
              <a:buNone/>
            </a:pPr>
            <a:r>
              <a:rPr lang="en" u="sng" dirty="0">
                <a:solidFill>
                  <a:schemeClr val="hlink"/>
                </a:solidFill>
                <a:hlinkClick r:id="rId4" invalidUrl="https://www.who.int/workforcealliance/knowledge/publications/alliance/Incentives_Guidelines ENG low.pdf?ua=1"/>
              </a:rPr>
              <a:t>https://www.who.int/workforcealliance/knowledge/publications/alliance/Incentives_Guidelines%20ENG%20low.pdf?ua=1</a:t>
            </a:r>
            <a:endParaRPr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d936f2e0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d936f2e0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25% medical tests, 22% prescription, 11% procedures</a:t>
            </a:r>
            <a:endParaRPr dirty="0"/>
          </a:p>
          <a:p>
            <a:pPr marL="0" lvl="0" indent="0" algn="l" rtl="0">
              <a:spcBef>
                <a:spcPts val="0"/>
              </a:spcBef>
              <a:spcAft>
                <a:spcPts val="0"/>
              </a:spcAft>
              <a:buNone/>
            </a:pPr>
            <a:r>
              <a:rPr lang="en" sz="1050" dirty="0">
                <a:solidFill>
                  <a:srgbClr val="333333"/>
                </a:solidFill>
                <a:latin typeface="Georgia"/>
                <a:ea typeface="Georgia"/>
                <a:cs typeface="Georgia"/>
                <a:sym typeface="Georgia"/>
              </a:rPr>
              <a:t>Another McKinsey report found that health care providers in the U.S. conduct far more CT tests per capita than those in any other country — 71% more than in Germany, for example, where the government-run health care system offers none of those incentives for overtesting.  </a:t>
            </a:r>
            <a:r>
              <a:rPr lang="en" sz="1050" u="sng" dirty="0">
                <a:solidFill>
                  <a:schemeClr val="hlink"/>
                </a:solidFill>
                <a:latin typeface="Georgia"/>
                <a:ea typeface="Georgia"/>
                <a:cs typeface="Georgia"/>
                <a:sym typeface="Georgia"/>
                <a:hlinkClick r:id="rId3"/>
              </a:rPr>
              <a:t>http://content.time.com/time/subscriber/article/0,33009,2136864-2,00.html</a:t>
            </a:r>
            <a:r>
              <a:rPr lang="en" sz="1050" dirty="0">
                <a:solidFill>
                  <a:srgbClr val="333333"/>
                </a:solidFill>
                <a:latin typeface="Georgia"/>
                <a:ea typeface="Georgia"/>
                <a:cs typeface="Georgia"/>
                <a:sym typeface="Georgia"/>
              </a:rPr>
              <a:t> </a:t>
            </a:r>
            <a:endParaRPr dirty="0"/>
          </a:p>
          <a:p>
            <a:pPr marL="0" lvl="0" indent="0" algn="l" rtl="0">
              <a:spcBef>
                <a:spcPts val="0"/>
              </a:spcBef>
              <a:spcAft>
                <a:spcPts val="0"/>
              </a:spcAft>
              <a:buNone/>
            </a:pPr>
            <a:r>
              <a:rPr lang="en" u="sng" dirty="0">
                <a:solidFill>
                  <a:schemeClr val="hlink"/>
                </a:solidFill>
                <a:hlinkClick r:id="rId4"/>
              </a:rPr>
              <a:t>https://jamanetwork.com/channels/health-forum/fullarticle/2760210</a:t>
            </a:r>
            <a:r>
              <a:rPr lang="en" dirty="0"/>
              <a:t> </a:t>
            </a:r>
            <a:endParaRPr dirty="0"/>
          </a:p>
          <a:p>
            <a:pPr marL="0" lvl="0" indent="0" algn="l" rtl="0">
              <a:spcBef>
                <a:spcPts val="0"/>
              </a:spcBef>
              <a:spcAft>
                <a:spcPts val="0"/>
              </a:spcAft>
              <a:buNone/>
            </a:pPr>
            <a:r>
              <a:rPr lang="en" u="sng" dirty="0">
                <a:solidFill>
                  <a:schemeClr val="hlink"/>
                </a:solidFill>
                <a:hlinkClick r:id="rId5"/>
              </a:rPr>
              <a:t>https://hms.harvard.edu/news/pay-performance-fails-perform</a:t>
            </a:r>
            <a:r>
              <a:rPr lang="en" dirty="0"/>
              <a:t> </a:t>
            </a:r>
            <a:endParaRPr dirty="0"/>
          </a:p>
          <a:p>
            <a:pPr marL="0" lvl="0" indent="0" algn="l" rtl="0">
              <a:spcBef>
                <a:spcPts val="0"/>
              </a:spcBef>
              <a:spcAft>
                <a:spcPts val="0"/>
              </a:spcAft>
              <a:buNone/>
            </a:pPr>
            <a:r>
              <a:rPr lang="en" u="sng" dirty="0">
                <a:solidFill>
                  <a:schemeClr val="hlink"/>
                </a:solidFill>
                <a:hlinkClick r:id="rId6"/>
              </a:rPr>
              <a:t>https://www.statnews.com/2018/01/30/pay-for-performance-doctors-hospitals/</a:t>
            </a:r>
            <a:r>
              <a:rPr lang="en" dirty="0"/>
              <a:t> </a:t>
            </a:r>
            <a:endParaRPr dirty="0"/>
          </a:p>
          <a:p>
            <a:pPr marL="0" lvl="0" indent="0" algn="l" rtl="0">
              <a:lnSpc>
                <a:spcPct val="115000"/>
              </a:lnSpc>
              <a:spcBef>
                <a:spcPts val="0"/>
              </a:spcBef>
              <a:spcAft>
                <a:spcPts val="0"/>
              </a:spcAft>
              <a:buNone/>
            </a:pPr>
            <a:r>
              <a:rPr lang="en" u="sng" dirty="0">
                <a:solidFill>
                  <a:srgbClr val="1155CC"/>
                </a:solidFill>
                <a:hlinkClick r:id="rId7">
                  <a:extLst>
                    <a:ext uri="{A12FA001-AC4F-418D-AE19-62706E023703}">
                      <ahyp:hlinkClr xmlns:ahyp="http://schemas.microsoft.com/office/drawing/2018/hyperlinkcolor" val="tx"/>
                    </a:ext>
                  </a:extLst>
                </a:hlinkClick>
              </a:rPr>
              <a:t>ttps://journals.plos.org/plosone/article?id=10.1371/journal.pone.0181970</a:t>
            </a:r>
            <a:r>
              <a:rPr lang="en" dirty="0"/>
              <a:t> </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r>
              <a:rPr lang="en" sz="1400" u="sng" dirty="0">
                <a:solidFill>
                  <a:schemeClr val="hlink"/>
                </a:solidFill>
                <a:hlinkClick r:id="rId8"/>
              </a:rPr>
              <a:t>simple cartoon physician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rtl="0">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rtl="0">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rtl="0">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rtl="0">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rtl="0">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rtl="0">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rtl="0">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rtl="0">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latin typeface="Source Sans Pro"/>
                <a:ea typeface="Source Sans Pro"/>
                <a:cs typeface="Source Sans Pro"/>
                <a:sym typeface="Source Sans Pro"/>
              </a:defRPr>
            </a:lvl1pPr>
            <a:lvl2pPr lvl="1" algn="r" rtl="0">
              <a:buNone/>
              <a:defRPr sz="1000">
                <a:solidFill>
                  <a:schemeClr val="lt2"/>
                </a:solidFill>
                <a:latin typeface="Source Sans Pro"/>
                <a:ea typeface="Source Sans Pro"/>
                <a:cs typeface="Source Sans Pro"/>
                <a:sym typeface="Source Sans Pro"/>
              </a:defRPr>
            </a:lvl2pPr>
            <a:lvl3pPr lvl="2" algn="r" rtl="0">
              <a:buNone/>
              <a:defRPr sz="1000">
                <a:solidFill>
                  <a:schemeClr val="lt2"/>
                </a:solidFill>
                <a:latin typeface="Source Sans Pro"/>
                <a:ea typeface="Source Sans Pro"/>
                <a:cs typeface="Source Sans Pro"/>
                <a:sym typeface="Source Sans Pro"/>
              </a:defRPr>
            </a:lvl3pPr>
            <a:lvl4pPr lvl="3" algn="r" rtl="0">
              <a:buNone/>
              <a:defRPr sz="1000">
                <a:solidFill>
                  <a:schemeClr val="lt2"/>
                </a:solidFill>
                <a:latin typeface="Source Sans Pro"/>
                <a:ea typeface="Source Sans Pro"/>
                <a:cs typeface="Source Sans Pro"/>
                <a:sym typeface="Source Sans Pro"/>
              </a:defRPr>
            </a:lvl4pPr>
            <a:lvl5pPr lvl="4" algn="r" rtl="0">
              <a:buNone/>
              <a:defRPr sz="1000">
                <a:solidFill>
                  <a:schemeClr val="lt2"/>
                </a:solidFill>
                <a:latin typeface="Source Sans Pro"/>
                <a:ea typeface="Source Sans Pro"/>
                <a:cs typeface="Source Sans Pro"/>
                <a:sym typeface="Source Sans Pro"/>
              </a:defRPr>
            </a:lvl5pPr>
            <a:lvl6pPr lvl="5" algn="r" rtl="0">
              <a:buNone/>
              <a:defRPr sz="1000">
                <a:solidFill>
                  <a:schemeClr val="lt2"/>
                </a:solidFill>
                <a:latin typeface="Source Sans Pro"/>
                <a:ea typeface="Source Sans Pro"/>
                <a:cs typeface="Source Sans Pro"/>
                <a:sym typeface="Source Sans Pro"/>
              </a:defRPr>
            </a:lvl6pPr>
            <a:lvl7pPr lvl="6" algn="r" rtl="0">
              <a:buNone/>
              <a:defRPr sz="1000">
                <a:solidFill>
                  <a:schemeClr val="lt2"/>
                </a:solidFill>
                <a:latin typeface="Source Sans Pro"/>
                <a:ea typeface="Source Sans Pro"/>
                <a:cs typeface="Source Sans Pro"/>
                <a:sym typeface="Source Sans Pro"/>
              </a:defRPr>
            </a:lvl7pPr>
            <a:lvl8pPr lvl="7" algn="r" rtl="0">
              <a:buNone/>
              <a:defRPr sz="1000">
                <a:solidFill>
                  <a:schemeClr val="lt2"/>
                </a:solidFill>
                <a:latin typeface="Source Sans Pro"/>
                <a:ea typeface="Source Sans Pro"/>
                <a:cs typeface="Source Sans Pro"/>
                <a:sym typeface="Source Sans Pro"/>
              </a:defRPr>
            </a:lvl8pPr>
            <a:lvl9pPr lvl="8" algn="r" rtl="0">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paperpile.com/b/2JJuZg/HCrH"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doi.org/10.1016/j.ejim.2020.04.014" TargetMode="External"/><Relationship Id="rId5" Type="http://schemas.openxmlformats.org/officeDocument/2006/relationships/hyperlink" Target="http://dx.doi.org/10.1371/journal.pone.0181970" TargetMode="External"/><Relationship Id="rId4" Type="http://schemas.openxmlformats.org/officeDocument/2006/relationships/hyperlink" Target="http://paperpile.com/b/2JJuZg/RZ2R"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elationhealth.com/clinical-eh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Value-Based Incentive Models and Overtreatment</a:t>
            </a:r>
            <a:endParaRPr dirty="0"/>
          </a:p>
        </p:txBody>
      </p:sp>
      <p:sp>
        <p:nvSpPr>
          <p:cNvPr id="59" name="Google Shape;59;p13"/>
          <p:cNvSpPr txBox="1">
            <a:spLocks noGrp="1"/>
          </p:cNvSpPr>
          <p:nvPr>
            <p:ph type="subTitle" idx="1"/>
          </p:nvPr>
        </p:nvSpPr>
        <p:spPr>
          <a:xfrm>
            <a:off x="480150" y="1863150"/>
            <a:ext cx="8183700" cy="8610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 sz="1700" dirty="0"/>
              <a:t>Geetanjali Gupta</a:t>
            </a:r>
            <a:endParaRPr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2"/>
          <p:cNvPicPr preferRelativeResize="0"/>
          <p:nvPr/>
        </p:nvPicPr>
        <p:blipFill>
          <a:blip r:embed="rId3">
            <a:alphaModFix/>
          </a:blip>
          <a:stretch>
            <a:fillRect/>
          </a:stretch>
        </p:blipFill>
        <p:spPr>
          <a:xfrm>
            <a:off x="1166775" y="522838"/>
            <a:ext cx="6810452" cy="40978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pSp>
        <p:nvGrpSpPr>
          <p:cNvPr id="199" name="Google Shape;199;p23"/>
          <p:cNvGrpSpPr/>
          <p:nvPr/>
        </p:nvGrpSpPr>
        <p:grpSpPr>
          <a:xfrm>
            <a:off x="588583" y="1327333"/>
            <a:ext cx="3183403" cy="3174053"/>
            <a:chOff x="2902488" y="902232"/>
            <a:chExt cx="3339000" cy="3339000"/>
          </a:xfrm>
        </p:grpSpPr>
        <p:sp>
          <p:nvSpPr>
            <p:cNvPr id="200" name="Google Shape;200;p23"/>
            <p:cNvSpPr/>
            <p:nvPr/>
          </p:nvSpPr>
          <p:spPr>
            <a:xfrm rot="-5400000">
              <a:off x="2902488" y="902232"/>
              <a:ext cx="3339000" cy="3339000"/>
            </a:xfrm>
            <a:prstGeom prst="ellipse">
              <a:avLst/>
            </a:prstGeom>
            <a:noFill/>
            <a:ln w="19050" cap="flat" cmpd="sng">
              <a:solidFill>
                <a:srgbClr val="B02C2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123875" y="1123625"/>
              <a:ext cx="2896500" cy="2896200"/>
            </a:xfrm>
            <a:prstGeom prst="pie">
              <a:avLst>
                <a:gd name="adj1" fmla="val 2689583"/>
                <a:gd name="adj2" fmla="val 13510993"/>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3"/>
          <p:cNvSpPr txBox="1">
            <a:spLocks noGrp="1"/>
          </p:cNvSpPr>
          <p:nvPr>
            <p:ph type="title"/>
          </p:nvPr>
        </p:nvSpPr>
        <p:spPr>
          <a:xfrm>
            <a:off x="4530425" y="564325"/>
            <a:ext cx="4239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There is No Simple Fix </a:t>
            </a:r>
            <a:endParaRPr/>
          </a:p>
        </p:txBody>
      </p:sp>
      <p:sp>
        <p:nvSpPr>
          <p:cNvPr id="203" name="Google Shape;203;p23"/>
          <p:cNvSpPr txBox="1">
            <a:spLocks noGrp="1"/>
          </p:cNvSpPr>
          <p:nvPr>
            <p:ph type="body" idx="1"/>
          </p:nvPr>
        </p:nvSpPr>
        <p:spPr>
          <a:xfrm>
            <a:off x="4572000" y="1434900"/>
            <a:ext cx="3938100" cy="3416400"/>
          </a:xfrm>
          <a:prstGeom prst="rect">
            <a:avLst/>
          </a:prstGeom>
        </p:spPr>
        <p:txBody>
          <a:bodyPr spcFirstLastPara="1" wrap="square" lIns="91425" tIns="91425" rIns="91425" bIns="91425" anchor="t" anchorCtr="0">
            <a:normAutofit fontScale="85000" lnSpcReduction="10000"/>
          </a:bodyPr>
          <a:lstStyle/>
          <a:p>
            <a:pPr marL="457200" lvl="0" indent="-293370" algn="l" rtl="0">
              <a:spcBef>
                <a:spcPts val="0"/>
              </a:spcBef>
              <a:spcAft>
                <a:spcPts val="0"/>
              </a:spcAft>
              <a:buClr>
                <a:srgbClr val="434343"/>
              </a:buClr>
              <a:buSzPct val="66666"/>
              <a:buChar char="●"/>
            </a:pPr>
            <a:r>
              <a:rPr lang="en">
                <a:solidFill>
                  <a:srgbClr val="434343"/>
                </a:solidFill>
              </a:rPr>
              <a:t>Not exclusive to FFS</a:t>
            </a:r>
            <a:endParaRPr>
              <a:solidFill>
                <a:srgbClr val="434343"/>
              </a:solidFill>
            </a:endParaRPr>
          </a:p>
          <a:p>
            <a:pPr marL="914400" lvl="1" indent="-304165" algn="l" rtl="0">
              <a:spcBef>
                <a:spcPts val="0"/>
              </a:spcBef>
              <a:spcAft>
                <a:spcPts val="0"/>
              </a:spcAft>
              <a:buClr>
                <a:srgbClr val="434343"/>
              </a:buClr>
              <a:buSzPct val="100000"/>
              <a:buChar char="○"/>
            </a:pPr>
            <a:r>
              <a:rPr lang="en">
                <a:solidFill>
                  <a:srgbClr val="434343"/>
                </a:solidFill>
              </a:rPr>
              <a:t>Value-based care can incentivize overtreatment</a:t>
            </a:r>
            <a:endParaRPr>
              <a:solidFill>
                <a:srgbClr val="434343"/>
              </a:solidFill>
            </a:endParaRPr>
          </a:p>
          <a:p>
            <a:pPr marL="457200" lvl="0" indent="-293370" algn="l" rtl="0">
              <a:spcBef>
                <a:spcPts val="0"/>
              </a:spcBef>
              <a:spcAft>
                <a:spcPts val="0"/>
              </a:spcAft>
              <a:buClr>
                <a:srgbClr val="434343"/>
              </a:buClr>
              <a:buSzPct val="66666"/>
              <a:buChar char="●"/>
            </a:pPr>
            <a:r>
              <a:rPr lang="en">
                <a:solidFill>
                  <a:srgbClr val="434343"/>
                </a:solidFill>
              </a:rPr>
              <a:t>Regional and enduring</a:t>
            </a:r>
            <a:endParaRPr>
              <a:solidFill>
                <a:srgbClr val="434343"/>
              </a:solidFill>
            </a:endParaRPr>
          </a:p>
          <a:p>
            <a:pPr marL="914400" lvl="1" indent="-304165" algn="l" rtl="0">
              <a:spcBef>
                <a:spcPts val="0"/>
              </a:spcBef>
              <a:spcAft>
                <a:spcPts val="0"/>
              </a:spcAft>
              <a:buClr>
                <a:srgbClr val="434343"/>
              </a:buClr>
              <a:buSzPct val="100000"/>
              <a:buChar char="○"/>
            </a:pPr>
            <a:r>
              <a:rPr lang="en">
                <a:solidFill>
                  <a:srgbClr val="434343"/>
                </a:solidFill>
              </a:rPr>
              <a:t>Private insurance</a:t>
            </a:r>
            <a:endParaRPr>
              <a:solidFill>
                <a:srgbClr val="434343"/>
              </a:solidFill>
            </a:endParaRPr>
          </a:p>
          <a:p>
            <a:pPr marL="914400" lvl="1" indent="-304165" algn="l" rtl="0">
              <a:spcBef>
                <a:spcPts val="0"/>
              </a:spcBef>
              <a:spcAft>
                <a:spcPts val="0"/>
              </a:spcAft>
              <a:buClr>
                <a:srgbClr val="434343"/>
              </a:buClr>
              <a:buSzPct val="100000"/>
              <a:buChar char="○"/>
            </a:pPr>
            <a:r>
              <a:rPr lang="en">
                <a:solidFill>
                  <a:srgbClr val="434343"/>
                </a:solidFill>
              </a:rPr>
              <a:t>Medicare</a:t>
            </a:r>
            <a:endParaRPr>
              <a:solidFill>
                <a:srgbClr val="434343"/>
              </a:solidFill>
            </a:endParaRPr>
          </a:p>
          <a:p>
            <a:pPr marL="914400" marR="0" lvl="1" indent="-304165" algn="l" rtl="0">
              <a:lnSpc>
                <a:spcPct val="115000"/>
              </a:lnSpc>
              <a:spcBef>
                <a:spcPts val="0"/>
              </a:spcBef>
              <a:spcAft>
                <a:spcPts val="0"/>
              </a:spcAft>
              <a:buClr>
                <a:srgbClr val="434343"/>
              </a:buClr>
              <a:buSzPct val="100000"/>
              <a:buChar char="○"/>
            </a:pPr>
            <a:r>
              <a:rPr lang="en" sz="1400">
                <a:solidFill>
                  <a:srgbClr val="434343"/>
                </a:solidFill>
              </a:rPr>
              <a:t>Attributable in part to training </a:t>
            </a:r>
            <a:endParaRPr sz="1400">
              <a:solidFill>
                <a:srgbClr val="434343"/>
              </a:solidFill>
            </a:endParaRPr>
          </a:p>
          <a:p>
            <a:pPr marL="914400" marR="0" lvl="1" indent="-304165" algn="l" rtl="0">
              <a:lnSpc>
                <a:spcPct val="115000"/>
              </a:lnSpc>
              <a:spcBef>
                <a:spcPts val="0"/>
              </a:spcBef>
              <a:spcAft>
                <a:spcPts val="0"/>
              </a:spcAft>
              <a:buClr>
                <a:srgbClr val="434343"/>
              </a:buClr>
              <a:buSzPct val="100000"/>
              <a:buChar char="○"/>
            </a:pPr>
            <a:r>
              <a:rPr lang="en">
                <a:solidFill>
                  <a:srgbClr val="434343"/>
                </a:solidFill>
              </a:rPr>
              <a:t>Mentors perform many tests, so will trainees</a:t>
            </a:r>
            <a:endParaRPr sz="1400">
              <a:solidFill>
                <a:srgbClr val="434343"/>
              </a:solidFill>
            </a:endParaRPr>
          </a:p>
          <a:p>
            <a:pPr marL="457200" marR="0" lvl="0" indent="-293370" algn="l" rtl="0">
              <a:lnSpc>
                <a:spcPct val="115000"/>
              </a:lnSpc>
              <a:spcBef>
                <a:spcPts val="0"/>
              </a:spcBef>
              <a:spcAft>
                <a:spcPts val="0"/>
              </a:spcAft>
              <a:buClr>
                <a:srgbClr val="434343"/>
              </a:buClr>
              <a:buSzPct val="66666"/>
              <a:buChar char="●"/>
            </a:pPr>
            <a:r>
              <a:rPr lang="en">
                <a:solidFill>
                  <a:srgbClr val="434343"/>
                </a:solidFill>
              </a:rPr>
              <a:t>Incentive effectiveness dependent on context </a:t>
            </a:r>
            <a:endParaRPr>
              <a:solidFill>
                <a:srgbClr val="434343"/>
              </a:solidFill>
            </a:endParaRPr>
          </a:p>
          <a:p>
            <a:pPr marL="914400" marR="0" lvl="1" indent="-304165" algn="l" rtl="0">
              <a:lnSpc>
                <a:spcPct val="115000"/>
              </a:lnSpc>
              <a:spcBef>
                <a:spcPts val="0"/>
              </a:spcBef>
              <a:spcAft>
                <a:spcPts val="0"/>
              </a:spcAft>
              <a:buClr>
                <a:srgbClr val="434343"/>
              </a:buClr>
              <a:buSzPct val="100000"/>
              <a:buChar char="○"/>
            </a:pPr>
            <a:r>
              <a:rPr lang="en">
                <a:solidFill>
                  <a:srgbClr val="434343"/>
                </a:solidFill>
              </a:rPr>
              <a:t>No ‘one-size-fits-all’ solution </a:t>
            </a:r>
            <a:endParaRPr>
              <a:solidFill>
                <a:srgbClr val="434343"/>
              </a:solidFill>
            </a:endParaRPr>
          </a:p>
          <a:p>
            <a:pPr marL="457200" marR="0" lvl="0" indent="-293370" algn="l" rtl="0">
              <a:lnSpc>
                <a:spcPct val="115000"/>
              </a:lnSpc>
              <a:spcBef>
                <a:spcPts val="0"/>
              </a:spcBef>
              <a:spcAft>
                <a:spcPts val="0"/>
              </a:spcAft>
              <a:buClr>
                <a:srgbClr val="434343"/>
              </a:buClr>
              <a:buSzPct val="66666"/>
              <a:buChar char="●"/>
            </a:pPr>
            <a:r>
              <a:rPr lang="en">
                <a:solidFill>
                  <a:srgbClr val="434343"/>
                </a:solidFill>
              </a:rPr>
              <a:t>Insured patient demand</a:t>
            </a:r>
            <a:endParaRPr>
              <a:solidFill>
                <a:srgbClr val="434343"/>
              </a:solidFill>
            </a:endParaRPr>
          </a:p>
          <a:p>
            <a:pPr marL="914400" marR="0" lvl="1" indent="-304165" algn="l" rtl="0">
              <a:lnSpc>
                <a:spcPct val="115000"/>
              </a:lnSpc>
              <a:spcBef>
                <a:spcPts val="0"/>
              </a:spcBef>
              <a:spcAft>
                <a:spcPts val="0"/>
              </a:spcAft>
              <a:buClr>
                <a:srgbClr val="434343"/>
              </a:buClr>
              <a:buSzPct val="100000"/>
              <a:buChar char="○"/>
            </a:pPr>
            <a:r>
              <a:rPr lang="en">
                <a:solidFill>
                  <a:srgbClr val="434343"/>
                </a:solidFill>
              </a:rPr>
              <a:t>Desire to get value from insurance in absence of condition</a:t>
            </a:r>
            <a:endParaRPr>
              <a:solidFill>
                <a:srgbClr val="434343"/>
              </a:solidFill>
            </a:endParaRPr>
          </a:p>
          <a:p>
            <a:pPr marL="914400" marR="0" lvl="1" indent="-304165" algn="l" rtl="0">
              <a:lnSpc>
                <a:spcPct val="115000"/>
              </a:lnSpc>
              <a:spcBef>
                <a:spcPts val="0"/>
              </a:spcBef>
              <a:spcAft>
                <a:spcPts val="0"/>
              </a:spcAft>
              <a:buClr>
                <a:srgbClr val="434343"/>
              </a:buClr>
              <a:buSzPct val="100000"/>
              <a:buChar char="○"/>
            </a:pPr>
            <a:r>
              <a:rPr lang="en">
                <a:solidFill>
                  <a:srgbClr val="434343"/>
                </a:solidFill>
              </a:rPr>
              <a:t>Ex. Bias and disaparite use of C-Sections</a:t>
            </a:r>
            <a:endParaRPr>
              <a:solidFill>
                <a:srgbClr val="434343"/>
              </a:solidFill>
            </a:endParaRPr>
          </a:p>
          <a:p>
            <a:pPr marL="0" lvl="0" indent="0" algn="l" rtl="0">
              <a:spcBef>
                <a:spcPts val="1200"/>
              </a:spcBef>
              <a:spcAft>
                <a:spcPts val="1200"/>
              </a:spcAft>
              <a:buNone/>
            </a:pPr>
            <a:endParaRPr/>
          </a:p>
        </p:txBody>
      </p:sp>
      <p:grpSp>
        <p:nvGrpSpPr>
          <p:cNvPr id="204" name="Google Shape;204;p23"/>
          <p:cNvGrpSpPr/>
          <p:nvPr/>
        </p:nvGrpSpPr>
        <p:grpSpPr>
          <a:xfrm>
            <a:off x="1272313" y="2006407"/>
            <a:ext cx="1815900" cy="1815900"/>
            <a:chOff x="3664038" y="1663782"/>
            <a:chExt cx="1815900" cy="1815900"/>
          </a:xfrm>
        </p:grpSpPr>
        <p:sp>
          <p:nvSpPr>
            <p:cNvPr id="205" name="Google Shape;205;p23"/>
            <p:cNvSpPr/>
            <p:nvPr/>
          </p:nvSpPr>
          <p:spPr>
            <a:xfrm>
              <a:off x="3664038" y="1663782"/>
              <a:ext cx="1815900" cy="1815900"/>
            </a:xfrm>
            <a:prstGeom prst="ellipse">
              <a:avLst/>
            </a:prstGeom>
            <a:solidFill>
              <a:srgbClr val="A72A1E"/>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b="1">
                  <a:solidFill>
                    <a:srgbClr val="FFFFFF"/>
                  </a:solidFill>
                  <a:latin typeface="Roboto"/>
                  <a:ea typeface="Roboto"/>
                  <a:cs typeface="Roboto"/>
                  <a:sym typeface="Roboto"/>
                </a:rPr>
                <a:t>Overtreatment</a:t>
              </a:r>
              <a:endParaRPr sz="1100" b="1">
                <a:solidFill>
                  <a:srgbClr val="FFFFFF"/>
                </a:solidFill>
                <a:latin typeface="Roboto"/>
                <a:ea typeface="Roboto"/>
                <a:cs typeface="Roboto"/>
                <a:sym typeface="Roboto"/>
              </a:endParaRPr>
            </a:p>
          </p:txBody>
        </p:sp>
      </p:grpSp>
      <p:grpSp>
        <p:nvGrpSpPr>
          <p:cNvPr id="207" name="Google Shape;207;p23"/>
          <p:cNvGrpSpPr/>
          <p:nvPr/>
        </p:nvGrpSpPr>
        <p:grpSpPr>
          <a:xfrm>
            <a:off x="2722123" y="3575628"/>
            <a:ext cx="1068600" cy="1068600"/>
            <a:chOff x="5214448" y="3234278"/>
            <a:chExt cx="1068600" cy="1068600"/>
          </a:xfrm>
        </p:grpSpPr>
        <p:sp>
          <p:nvSpPr>
            <p:cNvPr id="208" name="Google Shape;208;p23"/>
            <p:cNvSpPr/>
            <p:nvPr/>
          </p:nvSpPr>
          <p:spPr>
            <a:xfrm>
              <a:off x="5214448" y="3234278"/>
              <a:ext cx="1068600" cy="1068600"/>
            </a:xfrm>
            <a:prstGeom prst="ellipse">
              <a:avLst/>
            </a:prstGeom>
            <a:solidFill>
              <a:srgbClr val="8020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txBox="1"/>
            <p:nvPr/>
          </p:nvSpPr>
          <p:spPr>
            <a:xfrm>
              <a:off x="5367375" y="3402503"/>
              <a:ext cx="762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a:solidFill>
                    <a:srgbClr val="FFFFFF"/>
                  </a:solidFill>
                  <a:latin typeface="Roboto"/>
                  <a:ea typeface="Roboto"/>
                  <a:cs typeface="Roboto"/>
                  <a:sym typeface="Roboto"/>
                </a:rPr>
                <a:t>Training and Culture</a:t>
              </a:r>
              <a:endParaRPr sz="1000">
                <a:solidFill>
                  <a:srgbClr val="FFFFFF"/>
                </a:solidFill>
                <a:latin typeface="Roboto"/>
                <a:ea typeface="Roboto"/>
                <a:cs typeface="Roboto"/>
                <a:sym typeface="Roboto"/>
              </a:endParaRPr>
            </a:p>
          </p:txBody>
        </p:sp>
      </p:grpSp>
      <p:pic>
        <p:nvPicPr>
          <p:cNvPr id="210" name="Google Shape;210;p23"/>
          <p:cNvPicPr preferRelativeResize="0"/>
          <p:nvPr/>
        </p:nvPicPr>
        <p:blipFill>
          <a:blip r:embed="rId3">
            <a:alphaModFix amt="67000"/>
          </a:blip>
          <a:stretch>
            <a:fillRect/>
          </a:stretch>
        </p:blipFill>
        <p:spPr>
          <a:xfrm>
            <a:off x="2368450" y="857125"/>
            <a:ext cx="1902300" cy="1276800"/>
          </a:xfrm>
          <a:prstGeom prst="ellipse">
            <a:avLst/>
          </a:prstGeom>
          <a:noFill/>
          <a:ln w="19050" cap="flat" cmpd="sng">
            <a:solidFill>
              <a:srgbClr val="CC0000"/>
            </a:solidFill>
            <a:prstDash val="solid"/>
            <a:round/>
            <a:headEnd type="none" w="sm" len="sm"/>
            <a:tailEnd type="none" w="sm" len="sm"/>
          </a:ln>
        </p:spPr>
      </p:pic>
      <p:grpSp>
        <p:nvGrpSpPr>
          <p:cNvPr id="211" name="Google Shape;211;p23"/>
          <p:cNvGrpSpPr/>
          <p:nvPr/>
        </p:nvGrpSpPr>
        <p:grpSpPr>
          <a:xfrm>
            <a:off x="982824" y="3868329"/>
            <a:ext cx="880206" cy="904677"/>
            <a:chOff x="5061389" y="3402510"/>
            <a:chExt cx="1068600" cy="1068600"/>
          </a:xfrm>
        </p:grpSpPr>
        <p:sp>
          <p:nvSpPr>
            <p:cNvPr id="212" name="Google Shape;212;p23"/>
            <p:cNvSpPr/>
            <p:nvPr/>
          </p:nvSpPr>
          <p:spPr>
            <a:xfrm>
              <a:off x="5061389" y="3402510"/>
              <a:ext cx="1068600" cy="1068600"/>
            </a:xfrm>
            <a:prstGeom prst="ellipse">
              <a:avLst/>
            </a:prstGeom>
            <a:solidFill>
              <a:srgbClr val="8020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13" name="Google Shape;213;p23"/>
            <p:cNvSpPr txBox="1"/>
            <p:nvPr/>
          </p:nvSpPr>
          <p:spPr>
            <a:xfrm>
              <a:off x="5214376" y="3570647"/>
              <a:ext cx="762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rgbClr val="FFFFFF"/>
                  </a:solidFill>
                  <a:latin typeface="Roboto"/>
                  <a:ea typeface="Roboto"/>
                  <a:cs typeface="Roboto"/>
                  <a:sym typeface="Roboto"/>
                </a:rPr>
                <a:t>Patient Influence</a:t>
              </a:r>
              <a:endParaRPr sz="800">
                <a:solidFill>
                  <a:srgbClr val="FFFFFF"/>
                </a:solidFill>
                <a:latin typeface="Roboto"/>
                <a:ea typeface="Roboto"/>
                <a:cs typeface="Roboto"/>
                <a:sym typeface="Roboto"/>
              </a:endParaRPr>
            </a:p>
          </p:txBody>
        </p:sp>
      </p:grpSp>
      <p:grpSp>
        <p:nvGrpSpPr>
          <p:cNvPr id="214" name="Google Shape;214;p23"/>
          <p:cNvGrpSpPr/>
          <p:nvPr/>
        </p:nvGrpSpPr>
        <p:grpSpPr>
          <a:xfrm>
            <a:off x="563248" y="1187721"/>
            <a:ext cx="1068600" cy="1068600"/>
            <a:chOff x="2859873" y="853971"/>
            <a:chExt cx="1068600" cy="1068600"/>
          </a:xfrm>
        </p:grpSpPr>
        <p:sp>
          <p:nvSpPr>
            <p:cNvPr id="215" name="Google Shape;215;p23"/>
            <p:cNvSpPr/>
            <p:nvPr/>
          </p:nvSpPr>
          <p:spPr>
            <a:xfrm>
              <a:off x="2859873" y="853971"/>
              <a:ext cx="1068600" cy="1068600"/>
            </a:xfrm>
            <a:prstGeom prst="ellipse">
              <a:avLst/>
            </a:prstGeom>
            <a:solidFill>
              <a:srgbClr val="8020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txBox="1"/>
            <p:nvPr/>
          </p:nvSpPr>
          <p:spPr>
            <a:xfrm>
              <a:off x="3012800" y="1022197"/>
              <a:ext cx="762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a:solidFill>
                    <a:srgbClr val="FFFFFF"/>
                  </a:solidFill>
                  <a:latin typeface="Roboto"/>
                  <a:ea typeface="Roboto"/>
                  <a:cs typeface="Roboto"/>
                  <a:sym typeface="Roboto"/>
                </a:rPr>
                <a:t>Incentive Models</a:t>
              </a:r>
              <a:endParaRPr sz="1000">
                <a:solidFill>
                  <a:srgbClr val="FFFFFF"/>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title"/>
          </p:nvPr>
        </p:nvSpPr>
        <p:spPr>
          <a:xfrm>
            <a:off x="311700" y="61405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Value + Quality Grant-Based Incentive Model </a:t>
            </a:r>
            <a:endParaRPr/>
          </a:p>
        </p:txBody>
      </p:sp>
      <p:sp>
        <p:nvSpPr>
          <p:cNvPr id="222" name="Google Shape;222;p24"/>
          <p:cNvSpPr txBox="1">
            <a:spLocks noGrp="1"/>
          </p:cNvSpPr>
          <p:nvPr>
            <p:ph type="body" idx="1"/>
          </p:nvPr>
        </p:nvSpPr>
        <p:spPr>
          <a:xfrm>
            <a:off x="729300" y="1144625"/>
            <a:ext cx="8210700" cy="342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600">
                <a:solidFill>
                  <a:srgbClr val="2D3B45"/>
                </a:solidFill>
              </a:rPr>
              <a:t>Implement a value-based incentive model with a large emphasis on the quality grants model</a:t>
            </a:r>
            <a:endParaRPr sz="1600">
              <a:solidFill>
                <a:srgbClr val="2D3B45"/>
              </a:solidFill>
            </a:endParaRPr>
          </a:p>
          <a:p>
            <a:pPr marL="457200" lvl="0" indent="-317500" algn="l" rtl="0">
              <a:spcBef>
                <a:spcPts val="0"/>
              </a:spcBef>
              <a:spcAft>
                <a:spcPts val="0"/>
              </a:spcAft>
              <a:buClr>
                <a:srgbClr val="2D3B45"/>
              </a:buClr>
              <a:buSzPts val="1400"/>
              <a:buChar char="●"/>
            </a:pPr>
            <a:r>
              <a:rPr lang="en" sz="1400">
                <a:solidFill>
                  <a:srgbClr val="2D3B45"/>
                </a:solidFill>
              </a:rPr>
              <a:t>Private Insurers should invest more in the value-based incentive model</a:t>
            </a:r>
            <a:endParaRPr sz="1400">
              <a:solidFill>
                <a:srgbClr val="2D3B45"/>
              </a:solidFill>
            </a:endParaRPr>
          </a:p>
          <a:p>
            <a:pPr marL="457200" lvl="0" indent="-317500" algn="l" rtl="0">
              <a:spcBef>
                <a:spcPts val="0"/>
              </a:spcBef>
              <a:spcAft>
                <a:spcPts val="0"/>
              </a:spcAft>
              <a:buClr>
                <a:srgbClr val="2D3B45"/>
              </a:buClr>
              <a:buSzPts val="1400"/>
              <a:buChar char="●"/>
            </a:pPr>
            <a:r>
              <a:rPr lang="en" sz="1400">
                <a:solidFill>
                  <a:srgbClr val="222222"/>
                </a:solidFill>
                <a:highlight>
                  <a:srgbClr val="FFFFFF"/>
                </a:highlight>
              </a:rPr>
              <a:t>Performance bonuses to reward providers for meeting predefined thresholds for quality care</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 sz="1400">
                <a:solidFill>
                  <a:srgbClr val="222222"/>
                </a:solidFill>
                <a:highlight>
                  <a:srgbClr val="FFFFFF"/>
                </a:highlight>
              </a:rPr>
              <a:t>Quality grants help deter physicians from focusing on solely “healthy populations” and can encourage investments in preventative care</a:t>
            </a:r>
            <a:endParaRPr sz="1400">
              <a:solidFill>
                <a:srgbClr val="222222"/>
              </a:solidFill>
              <a:highlight>
                <a:srgbClr val="FFFFFF"/>
              </a:highlight>
            </a:endParaRPr>
          </a:p>
        </p:txBody>
      </p:sp>
      <p:pic>
        <p:nvPicPr>
          <p:cNvPr id="223" name="Google Shape;223;p24"/>
          <p:cNvPicPr preferRelativeResize="0"/>
          <p:nvPr/>
        </p:nvPicPr>
        <p:blipFill rotWithShape="1">
          <a:blip r:embed="rId3">
            <a:alphaModFix/>
          </a:blip>
          <a:srcRect t="7364"/>
          <a:stretch/>
        </p:blipFill>
        <p:spPr>
          <a:xfrm>
            <a:off x="865750" y="2752450"/>
            <a:ext cx="7937800" cy="2391049"/>
          </a:xfrm>
          <a:prstGeom prst="rect">
            <a:avLst/>
          </a:prstGeom>
          <a:noFill/>
          <a:ln>
            <a:noFill/>
          </a:ln>
        </p:spPr>
      </p:pic>
      <p:pic>
        <p:nvPicPr>
          <p:cNvPr id="224" name="Google Shape;224;p24"/>
          <p:cNvPicPr preferRelativeResize="0"/>
          <p:nvPr/>
        </p:nvPicPr>
        <p:blipFill rotWithShape="1">
          <a:blip r:embed="rId3">
            <a:alphaModFix/>
          </a:blip>
          <a:srcRect t="7364"/>
          <a:stretch/>
        </p:blipFill>
        <p:spPr>
          <a:xfrm>
            <a:off x="0" y="1194554"/>
            <a:ext cx="9144000" cy="2754384"/>
          </a:xfrm>
          <a:prstGeom prst="rect">
            <a:avLst/>
          </a:prstGeom>
          <a:noFill/>
          <a:ln>
            <a:noFill/>
          </a:ln>
        </p:spPr>
      </p:pic>
      <p:sp>
        <p:nvSpPr>
          <p:cNvPr id="225" name="Google Shape;225;p24"/>
          <p:cNvSpPr txBox="1"/>
          <p:nvPr/>
        </p:nvSpPr>
        <p:spPr>
          <a:xfrm>
            <a:off x="311700" y="216575"/>
            <a:ext cx="8144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i="1">
                <a:latin typeface="Source Sans Pro"/>
                <a:ea typeface="Source Sans Pro"/>
                <a:cs typeface="Source Sans Pro"/>
                <a:sym typeface="Source Sans Pro"/>
              </a:rPr>
              <a:t>Recommendation 1: </a:t>
            </a:r>
            <a:endParaRPr sz="1900" i="1">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1000"/>
                                        <p:tgtEl>
                                          <p:spTgt spid="224"/>
                                        </p:tgtEl>
                                        <p:attrNameLst>
                                          <p:attrName>ppt_w</p:attrName>
                                        </p:attrNameLst>
                                      </p:cBhvr>
                                      <p:tavLst>
                                        <p:tav tm="0">
                                          <p:val>
                                            <p:strVal val="0"/>
                                          </p:val>
                                        </p:tav>
                                        <p:tav tm="100000">
                                          <p:val>
                                            <p:strVal val="#ppt_w"/>
                                          </p:val>
                                        </p:tav>
                                      </p:tavLst>
                                    </p:anim>
                                    <p:anim calcmode="lin" valueType="num">
                                      <p:cBhvr additive="base">
                                        <p:cTn id="8" dur="1000"/>
                                        <p:tgtEl>
                                          <p:spTgt spid="224"/>
                                        </p:tgtEl>
                                        <p:attrNameLst>
                                          <p:attrName>ppt_h</p:attrName>
                                        </p:attrNameLst>
                                      </p:cBhvr>
                                      <p:tavLst>
                                        <p:tav tm="0">
                                          <p:val>
                                            <p:strVal val="0"/>
                                          </p:val>
                                        </p:tav>
                                        <p:tav tm="100000">
                                          <p:val>
                                            <p:strVal val="#ppt_h"/>
                                          </p:val>
                                        </p:tav>
                                      </p:tavLst>
                                    </p:anim>
                                  </p:childTnLst>
                                </p:cTn>
                              </p:par>
                              <p:par>
                                <p:cTn id="9" presetID="23" presetClass="exit" presetSubtype="32" fill="hold" nodeType="withEffect">
                                  <p:stCondLst>
                                    <p:cond delay="0"/>
                                  </p:stCondLst>
                                  <p:childTnLst>
                                    <p:anim calcmode="lin" valueType="num">
                                      <p:cBhvr additive="base">
                                        <p:cTn id="10" dur="1000"/>
                                        <p:tgtEl>
                                          <p:spTgt spid="223"/>
                                        </p:tgtEl>
                                        <p:attrNameLst>
                                          <p:attrName>ppt_w</p:attrName>
                                        </p:attrNameLst>
                                      </p:cBhvr>
                                      <p:tavLst>
                                        <p:tav tm="0">
                                          <p:val>
                                            <p:strVal val="#ppt_w"/>
                                          </p:val>
                                        </p:tav>
                                        <p:tav tm="100000">
                                          <p:val>
                                            <p:strVal val="0"/>
                                          </p:val>
                                        </p:tav>
                                      </p:tavLst>
                                    </p:anim>
                                    <p:anim calcmode="lin" valueType="num">
                                      <p:cBhvr additive="base">
                                        <p:cTn id="11" dur="1000"/>
                                        <p:tgtEl>
                                          <p:spTgt spid="223"/>
                                        </p:tgtEl>
                                        <p:attrNameLst>
                                          <p:attrName>ppt_h</p:attrName>
                                        </p:attrNameLst>
                                      </p:cBhvr>
                                      <p:tavLst>
                                        <p:tav tm="0">
                                          <p:val>
                                            <p:strVal val="#ppt_h"/>
                                          </p:val>
                                        </p:tav>
                                        <p:tav tm="100000">
                                          <p:val>
                                            <p:strVal val="0"/>
                                          </p:val>
                                        </p:tav>
                                      </p:tavLst>
                                    </p:anim>
                                    <p:set>
                                      <p:cBhvr>
                                        <p:cTn id="12" dur="1" fill="hold">
                                          <p:stCondLst>
                                            <p:cond delay="1000"/>
                                          </p:stCondLst>
                                        </p:cTn>
                                        <p:tgtEl>
                                          <p:spTgt spid="2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body" idx="1"/>
          </p:nvPr>
        </p:nvSpPr>
        <p:spPr>
          <a:xfrm>
            <a:off x="311700" y="1171300"/>
            <a:ext cx="4260300" cy="3926700"/>
          </a:xfrm>
          <a:prstGeom prst="rect">
            <a:avLst/>
          </a:prstGeom>
        </p:spPr>
        <p:txBody>
          <a:bodyPr spcFirstLastPara="1" wrap="square" lIns="91425" tIns="91425" rIns="91425" bIns="91425" anchor="t" anchorCtr="0">
            <a:normAutofit fontScale="92500"/>
          </a:bodyPr>
          <a:lstStyle/>
          <a:p>
            <a:pPr marL="457200" lvl="0" indent="-316706" algn="l" rtl="0">
              <a:spcBef>
                <a:spcPts val="0"/>
              </a:spcBef>
              <a:spcAft>
                <a:spcPts val="0"/>
              </a:spcAft>
              <a:buClr>
                <a:srgbClr val="222222"/>
              </a:buClr>
              <a:buSzPct val="100000"/>
              <a:buChar char="●"/>
            </a:pPr>
            <a:r>
              <a:rPr lang="en" sz="1500">
                <a:solidFill>
                  <a:srgbClr val="222222"/>
                </a:solidFill>
                <a:highlight>
                  <a:srgbClr val="FFFFFF"/>
                </a:highlight>
              </a:rPr>
              <a:t>When it comes to changing behavior, financial incentives matter—but so do organizational cultures, norms, practices, and data and analytics</a:t>
            </a:r>
            <a:endParaRPr sz="1500">
              <a:solidFill>
                <a:srgbClr val="222222"/>
              </a:solidFill>
              <a:highlight>
                <a:srgbClr val="FFFFFF"/>
              </a:highlight>
            </a:endParaRPr>
          </a:p>
          <a:p>
            <a:pPr marL="457200" lvl="0" indent="-316706" algn="l" rtl="0">
              <a:spcBef>
                <a:spcPts val="0"/>
              </a:spcBef>
              <a:spcAft>
                <a:spcPts val="0"/>
              </a:spcAft>
              <a:buClr>
                <a:srgbClr val="222222"/>
              </a:buClr>
              <a:buSzPct val="100000"/>
              <a:buChar char="●"/>
            </a:pPr>
            <a:r>
              <a:rPr lang="en" sz="1500">
                <a:solidFill>
                  <a:srgbClr val="222222"/>
                </a:solidFill>
                <a:highlight>
                  <a:srgbClr val="FFFFFF"/>
                </a:highlight>
              </a:rPr>
              <a:t>CMS - Successful Medicare and Medicaid Incentives</a:t>
            </a:r>
            <a:endParaRPr sz="1500">
              <a:solidFill>
                <a:srgbClr val="222222"/>
              </a:solidFill>
              <a:highlight>
                <a:srgbClr val="FFFFFF"/>
              </a:highlight>
            </a:endParaRPr>
          </a:p>
          <a:p>
            <a:pPr marL="457200" lvl="0" indent="-316706" algn="l" rtl="0">
              <a:spcBef>
                <a:spcPts val="0"/>
              </a:spcBef>
              <a:spcAft>
                <a:spcPts val="0"/>
              </a:spcAft>
              <a:buClr>
                <a:srgbClr val="222222"/>
              </a:buClr>
              <a:buSzPct val="100000"/>
              <a:buChar char="●"/>
            </a:pPr>
            <a:r>
              <a:rPr lang="en" sz="1500">
                <a:solidFill>
                  <a:srgbClr val="222222"/>
                </a:solidFill>
                <a:highlight>
                  <a:srgbClr val="FFFFFF"/>
                </a:highlight>
              </a:rPr>
              <a:t>Shift to population health management</a:t>
            </a:r>
            <a:endParaRPr sz="1500">
              <a:solidFill>
                <a:srgbClr val="222222"/>
              </a:solidFill>
              <a:highlight>
                <a:srgbClr val="FFFFFF"/>
              </a:highlight>
            </a:endParaRPr>
          </a:p>
          <a:p>
            <a:pPr marL="457200" lvl="0" indent="-316706" algn="l" rtl="0">
              <a:spcBef>
                <a:spcPts val="0"/>
              </a:spcBef>
              <a:spcAft>
                <a:spcPts val="0"/>
              </a:spcAft>
              <a:buClr>
                <a:srgbClr val="222222"/>
              </a:buClr>
              <a:buSzPct val="100000"/>
              <a:buChar char="●"/>
            </a:pPr>
            <a:r>
              <a:rPr lang="en" sz="1500">
                <a:solidFill>
                  <a:srgbClr val="222222"/>
                </a:solidFill>
                <a:highlight>
                  <a:srgbClr val="FFFFFF"/>
                </a:highlight>
              </a:rPr>
              <a:t>Promotes interoperability</a:t>
            </a:r>
            <a:endParaRPr sz="1500">
              <a:solidFill>
                <a:srgbClr val="222222"/>
              </a:solidFill>
              <a:highlight>
                <a:srgbClr val="FFFFFF"/>
              </a:highlight>
            </a:endParaRPr>
          </a:p>
          <a:p>
            <a:pPr marL="457200" lvl="0" indent="-316706" algn="l" rtl="0">
              <a:spcBef>
                <a:spcPts val="0"/>
              </a:spcBef>
              <a:spcAft>
                <a:spcPts val="0"/>
              </a:spcAft>
              <a:buClr>
                <a:srgbClr val="222222"/>
              </a:buClr>
              <a:buSzPct val="100000"/>
              <a:buChar char="●"/>
            </a:pPr>
            <a:r>
              <a:rPr lang="en" sz="1500">
                <a:solidFill>
                  <a:srgbClr val="222222"/>
                </a:solidFill>
                <a:highlight>
                  <a:srgbClr val="FFFFFF"/>
                </a:highlight>
              </a:rPr>
              <a:t>Health systems should encourage physicians and practices to apply for quality grants </a:t>
            </a:r>
            <a:endParaRPr sz="1500">
              <a:solidFill>
                <a:srgbClr val="222222"/>
              </a:solidFill>
              <a:highlight>
                <a:srgbClr val="FFFFFF"/>
              </a:highlight>
            </a:endParaRPr>
          </a:p>
          <a:p>
            <a:pPr marL="0" lvl="0" indent="0" algn="l" rtl="0">
              <a:spcBef>
                <a:spcPts val="0"/>
              </a:spcBef>
              <a:spcAft>
                <a:spcPts val="0"/>
              </a:spcAft>
              <a:buNone/>
            </a:pPr>
            <a:endParaRPr sz="1500">
              <a:solidFill>
                <a:srgbClr val="222222"/>
              </a:solidFill>
              <a:highlight>
                <a:srgbClr val="FFFFFF"/>
              </a:highlight>
            </a:endParaRPr>
          </a:p>
          <a:p>
            <a:pPr marL="0" lvl="0" indent="0" algn="l" rtl="0">
              <a:spcBef>
                <a:spcPts val="0"/>
              </a:spcBef>
              <a:spcAft>
                <a:spcPts val="0"/>
              </a:spcAft>
              <a:buNone/>
            </a:pPr>
            <a:r>
              <a:rPr lang="en" sz="1500" b="1">
                <a:solidFill>
                  <a:srgbClr val="222222"/>
                </a:solidFill>
                <a:highlight>
                  <a:srgbClr val="FFFFFF"/>
                </a:highlight>
              </a:rPr>
              <a:t>Challenges:</a:t>
            </a:r>
            <a:endParaRPr sz="1500" b="1">
              <a:solidFill>
                <a:srgbClr val="222222"/>
              </a:solidFill>
              <a:highlight>
                <a:srgbClr val="FFFFFF"/>
              </a:highlight>
            </a:endParaRPr>
          </a:p>
          <a:p>
            <a:pPr marL="457200" lvl="0" indent="-316706" algn="l" rtl="0">
              <a:spcBef>
                <a:spcPts val="0"/>
              </a:spcBef>
              <a:spcAft>
                <a:spcPts val="0"/>
              </a:spcAft>
              <a:buClr>
                <a:srgbClr val="222222"/>
              </a:buClr>
              <a:buSzPct val="100000"/>
              <a:buChar char="●"/>
            </a:pPr>
            <a:r>
              <a:rPr lang="en" sz="1500">
                <a:solidFill>
                  <a:srgbClr val="222222"/>
                </a:solidFill>
                <a:highlight>
                  <a:srgbClr val="FFFFFF"/>
                </a:highlight>
              </a:rPr>
              <a:t>No single value-based payment model is appropriate for all situations or all patient groups</a:t>
            </a:r>
            <a:endParaRPr sz="1500">
              <a:solidFill>
                <a:srgbClr val="222222"/>
              </a:solidFill>
              <a:highlight>
                <a:srgbClr val="FFFFFF"/>
              </a:highlight>
            </a:endParaRPr>
          </a:p>
          <a:p>
            <a:pPr marL="457200" lvl="0" indent="-316706" algn="l" rtl="0">
              <a:spcBef>
                <a:spcPts val="0"/>
              </a:spcBef>
              <a:spcAft>
                <a:spcPts val="0"/>
              </a:spcAft>
              <a:buClr>
                <a:srgbClr val="222222"/>
              </a:buClr>
              <a:buSzPct val="100000"/>
              <a:buChar char="●"/>
            </a:pPr>
            <a:r>
              <a:rPr lang="en" sz="1500">
                <a:solidFill>
                  <a:srgbClr val="222222"/>
                </a:solidFill>
                <a:highlight>
                  <a:srgbClr val="FFFFFF"/>
                </a:highlight>
              </a:rPr>
              <a:t>Especially challenging for specialists</a:t>
            </a:r>
            <a:endParaRPr sz="1500">
              <a:solidFill>
                <a:srgbClr val="222222"/>
              </a:solidFill>
              <a:highlight>
                <a:srgbClr val="FFFFFF"/>
              </a:highlight>
            </a:endParaRPr>
          </a:p>
          <a:p>
            <a:pPr marL="457200" lvl="0" indent="0" algn="l" rtl="0">
              <a:spcBef>
                <a:spcPts val="0"/>
              </a:spcBef>
              <a:spcAft>
                <a:spcPts val="0"/>
              </a:spcAft>
              <a:buNone/>
            </a:pPr>
            <a:endParaRPr sz="1500">
              <a:solidFill>
                <a:srgbClr val="222222"/>
              </a:solidFill>
              <a:highlight>
                <a:srgbClr val="FFFFFF"/>
              </a:highlight>
            </a:endParaRPr>
          </a:p>
          <a:p>
            <a:pPr marL="0" lvl="0" indent="0" algn="l" rtl="0">
              <a:spcBef>
                <a:spcPts val="0"/>
              </a:spcBef>
              <a:spcAft>
                <a:spcPts val="0"/>
              </a:spcAft>
              <a:buNone/>
            </a:pPr>
            <a:endParaRPr sz="1500">
              <a:solidFill>
                <a:srgbClr val="222222"/>
              </a:solidFill>
              <a:highlight>
                <a:srgbClr val="FFFFFF"/>
              </a:highlight>
            </a:endParaRPr>
          </a:p>
        </p:txBody>
      </p:sp>
      <p:graphicFrame>
        <p:nvGraphicFramePr>
          <p:cNvPr id="231" name="Google Shape;231;p25"/>
          <p:cNvGraphicFramePr/>
          <p:nvPr/>
        </p:nvGraphicFramePr>
        <p:xfrm>
          <a:off x="4805325" y="1171300"/>
          <a:ext cx="4116325" cy="3467168"/>
        </p:xfrm>
        <a:graphic>
          <a:graphicData uri="http://schemas.openxmlformats.org/drawingml/2006/table">
            <a:tbl>
              <a:tblPr>
                <a:noFill/>
                <a:tableStyleId>{778CAC3B-57A7-47A0-8F10-0AEECD59C0D5}</a:tableStyleId>
              </a:tblPr>
              <a:tblGrid>
                <a:gridCol w="4116325">
                  <a:extLst>
                    <a:ext uri="{9D8B030D-6E8A-4147-A177-3AD203B41FA5}">
                      <a16:colId xmlns:a16="http://schemas.microsoft.com/office/drawing/2014/main" val="20000"/>
                    </a:ext>
                  </a:extLst>
                </a:gridCol>
              </a:tblGrid>
              <a:tr h="381000">
                <a:tc>
                  <a:txBody>
                    <a:bodyPr/>
                    <a:lstStyle/>
                    <a:p>
                      <a:pPr marL="0" lvl="0" indent="0" algn="l" rtl="0">
                        <a:lnSpc>
                          <a:spcPct val="115000"/>
                        </a:lnSpc>
                        <a:spcBef>
                          <a:spcPts val="0"/>
                        </a:spcBef>
                        <a:spcAft>
                          <a:spcPts val="0"/>
                        </a:spcAft>
                        <a:buNone/>
                      </a:pPr>
                      <a:r>
                        <a:rPr lang="en" sz="1200" b="1">
                          <a:solidFill>
                            <a:srgbClr val="2D3B45"/>
                          </a:solidFill>
                          <a:latin typeface="Source Sans Pro"/>
                          <a:ea typeface="Source Sans Pro"/>
                          <a:cs typeface="Source Sans Pro"/>
                          <a:sym typeface="Source Sans Pro"/>
                        </a:rPr>
                        <a:t>Existing Medicaid/Medicare VB Incentive Programs:</a:t>
                      </a:r>
                      <a:endParaRPr b="1">
                        <a:latin typeface="Source Sans Pro"/>
                        <a:ea typeface="Source Sans Pro"/>
                        <a:cs typeface="Source Sans Pro"/>
                        <a:sym typeface="Source Sans Pro"/>
                      </a:endParaRPr>
                    </a:p>
                  </a:txBody>
                  <a:tcPr marL="91425" marR="91425" marT="91425" marB="91425">
                    <a:solidFill>
                      <a:srgbClr val="FFF2CC"/>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sz="1200">
                          <a:solidFill>
                            <a:srgbClr val="2D3B45"/>
                          </a:solidFill>
                          <a:latin typeface="Source Sans Pro"/>
                          <a:ea typeface="Source Sans Pro"/>
                          <a:cs typeface="Source Sans Pro"/>
                          <a:sym typeface="Source Sans Pro"/>
                        </a:rPr>
                        <a:t>End-Stage Renal Disease Quality Incentive Program (ESRD QIP)</a:t>
                      </a:r>
                      <a:endParaRPr>
                        <a:latin typeface="Source Sans Pro"/>
                        <a:ea typeface="Source Sans Pro"/>
                        <a:cs typeface="Source Sans Pro"/>
                        <a:sym typeface="Source Sans Pro"/>
                      </a:endParaRPr>
                    </a:p>
                  </a:txBody>
                  <a:tcPr marL="91425" marR="91425" marT="91425" marB="91425">
                    <a:solidFill>
                      <a:srgbClr val="CFE2F3"/>
                    </a:solidFill>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200">
                          <a:solidFill>
                            <a:srgbClr val="2D3B45"/>
                          </a:solidFill>
                          <a:latin typeface="Source Sans Pro"/>
                          <a:ea typeface="Source Sans Pro"/>
                          <a:cs typeface="Source Sans Pro"/>
                          <a:sym typeface="Source Sans Pro"/>
                        </a:rPr>
                        <a:t>Hospital Value-Based Purchasing (VBP) Program</a:t>
                      </a:r>
                      <a:endParaRPr>
                        <a:latin typeface="Source Sans Pro"/>
                        <a:ea typeface="Source Sans Pro"/>
                        <a:cs typeface="Source Sans Pro"/>
                        <a:sym typeface="Source Sans Pro"/>
                      </a:endParaRPr>
                    </a:p>
                  </a:txBody>
                  <a:tcPr marL="91425" marR="91425" marT="91425" marB="91425">
                    <a:solidFill>
                      <a:srgbClr val="9FC5E8"/>
                    </a:solidFill>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sz="1200">
                          <a:solidFill>
                            <a:srgbClr val="2D3B45"/>
                          </a:solidFill>
                          <a:latin typeface="Source Sans Pro"/>
                          <a:ea typeface="Source Sans Pro"/>
                          <a:cs typeface="Source Sans Pro"/>
                          <a:sym typeface="Source Sans Pro"/>
                        </a:rPr>
                        <a:t>Hospital Readmission Reduction Program (HRRP)</a:t>
                      </a:r>
                      <a:endParaRPr>
                        <a:latin typeface="Source Sans Pro"/>
                        <a:ea typeface="Source Sans Pro"/>
                        <a:cs typeface="Source Sans Pro"/>
                        <a:sym typeface="Source Sans Pro"/>
                      </a:endParaRPr>
                    </a:p>
                  </a:txBody>
                  <a:tcPr marL="91425" marR="91425" marT="91425" marB="91425">
                    <a:solidFill>
                      <a:srgbClr val="CFE2F3"/>
                    </a:solidFill>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 sz="1200">
                          <a:solidFill>
                            <a:srgbClr val="2D3B45"/>
                          </a:solidFill>
                          <a:latin typeface="Source Sans Pro"/>
                          <a:ea typeface="Source Sans Pro"/>
                          <a:cs typeface="Source Sans Pro"/>
                          <a:sym typeface="Source Sans Pro"/>
                        </a:rPr>
                        <a:t>Value Modifier (VM) Program (also called the Physician Value-Based Modifier or PVBM)</a:t>
                      </a:r>
                      <a:endParaRPr>
                        <a:latin typeface="Source Sans Pro"/>
                        <a:ea typeface="Source Sans Pro"/>
                        <a:cs typeface="Source Sans Pro"/>
                        <a:sym typeface="Source Sans Pro"/>
                      </a:endParaRPr>
                    </a:p>
                  </a:txBody>
                  <a:tcPr marL="91425" marR="91425" marT="91425" marB="91425">
                    <a:solidFill>
                      <a:srgbClr val="9FC5E8"/>
                    </a:solidFill>
                  </a:tcP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 sz="1200">
                          <a:solidFill>
                            <a:srgbClr val="2D3B45"/>
                          </a:solidFill>
                          <a:latin typeface="Source Sans Pro"/>
                          <a:ea typeface="Source Sans Pro"/>
                          <a:cs typeface="Source Sans Pro"/>
                          <a:sym typeface="Source Sans Pro"/>
                        </a:rPr>
                        <a:t>Hospital Acquired Conditions (HAC) Reduction Program</a:t>
                      </a:r>
                      <a:endParaRPr>
                        <a:latin typeface="Source Sans Pro"/>
                        <a:ea typeface="Source Sans Pro"/>
                        <a:cs typeface="Source Sans Pro"/>
                        <a:sym typeface="Source Sans Pro"/>
                      </a:endParaRPr>
                    </a:p>
                  </a:txBody>
                  <a:tcPr marL="91425" marR="91425" marT="91425" marB="91425">
                    <a:solidFill>
                      <a:srgbClr val="CFE2F3"/>
                    </a:solidFill>
                  </a:tcPr>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None/>
                      </a:pPr>
                      <a:r>
                        <a:rPr lang="en" sz="1200">
                          <a:solidFill>
                            <a:srgbClr val="2D3B45"/>
                          </a:solidFill>
                          <a:latin typeface="Source Sans Pro"/>
                          <a:ea typeface="Source Sans Pro"/>
                          <a:cs typeface="Source Sans Pro"/>
                          <a:sym typeface="Source Sans Pro"/>
                        </a:rPr>
                        <a:t>Skilled Nursing Facility Value-Based Program (SNFVBP)</a:t>
                      </a:r>
                      <a:endParaRPr>
                        <a:latin typeface="Source Sans Pro"/>
                        <a:ea typeface="Source Sans Pro"/>
                        <a:cs typeface="Source Sans Pro"/>
                        <a:sym typeface="Source Sans Pro"/>
                      </a:endParaRPr>
                    </a:p>
                  </a:txBody>
                  <a:tcPr marL="91425" marR="91425" marT="91425" marB="91425">
                    <a:solidFill>
                      <a:srgbClr val="9FC5E8"/>
                    </a:solidFill>
                  </a:tcPr>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0"/>
                        </a:spcAft>
                        <a:buNone/>
                      </a:pPr>
                      <a:r>
                        <a:rPr lang="en" sz="1200">
                          <a:solidFill>
                            <a:srgbClr val="2D3B45"/>
                          </a:solidFill>
                          <a:latin typeface="Source Sans Pro"/>
                          <a:ea typeface="Source Sans Pro"/>
                          <a:cs typeface="Source Sans Pro"/>
                          <a:sym typeface="Source Sans Pro"/>
                        </a:rPr>
                        <a:t>Home Health Value Based Program (HHVBP)</a:t>
                      </a:r>
                      <a:endParaRPr>
                        <a:latin typeface="Source Sans Pro"/>
                        <a:ea typeface="Source Sans Pro"/>
                        <a:cs typeface="Source Sans Pro"/>
                        <a:sym typeface="Source Sans Pro"/>
                      </a:endParaRPr>
                    </a:p>
                  </a:txBody>
                  <a:tcPr marL="91425" marR="91425" marT="91425" marB="91425">
                    <a:solidFill>
                      <a:srgbClr val="CFE2F3"/>
                    </a:solidFill>
                  </a:tcPr>
                </a:tc>
                <a:extLst>
                  <a:ext uri="{0D108BD9-81ED-4DB2-BD59-A6C34878D82A}">
                    <a16:rowId xmlns:a16="http://schemas.microsoft.com/office/drawing/2014/main" val="10007"/>
                  </a:ext>
                </a:extLst>
              </a:tr>
            </a:tbl>
          </a:graphicData>
        </a:graphic>
      </p:graphicFrame>
      <p:sp>
        <p:nvSpPr>
          <p:cNvPr id="232" name="Google Shape;232;p25"/>
          <p:cNvSpPr txBox="1">
            <a:spLocks noGrp="1"/>
          </p:cNvSpPr>
          <p:nvPr>
            <p:ph type="title"/>
          </p:nvPr>
        </p:nvSpPr>
        <p:spPr>
          <a:xfrm>
            <a:off x="311700" y="53785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Value + Quality Grant-Based Incentive Model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311700" y="33140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00"/>
              <a:t>Choosing the right Value-Based Incentive Program for a healthcare system </a:t>
            </a:r>
            <a:endParaRPr sz="2100"/>
          </a:p>
        </p:txBody>
      </p:sp>
      <p:sp>
        <p:nvSpPr>
          <p:cNvPr id="238" name="Google Shape;238;p26"/>
          <p:cNvSpPr txBox="1"/>
          <p:nvPr/>
        </p:nvSpPr>
        <p:spPr>
          <a:xfrm>
            <a:off x="4110475" y="3933950"/>
            <a:ext cx="4680900" cy="1154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100" dirty="0">
                <a:solidFill>
                  <a:srgbClr val="0000FF"/>
                </a:solidFill>
                <a:latin typeface="Source Sans Pro"/>
                <a:ea typeface="Source Sans Pro"/>
                <a:cs typeface="Source Sans Pro"/>
                <a:sym typeface="Source Sans Pro"/>
              </a:rPr>
              <a:t>Why is interoperability and IT integration are important when implementing value-based programs? </a:t>
            </a:r>
            <a:endParaRPr sz="2100" dirty="0">
              <a:solidFill>
                <a:srgbClr val="0000FF"/>
              </a:solidFill>
              <a:latin typeface="Source Sans Pro"/>
              <a:ea typeface="Source Sans Pro"/>
              <a:cs typeface="Source Sans Pro"/>
              <a:sym typeface="Source Sans Pro"/>
            </a:endParaRPr>
          </a:p>
        </p:txBody>
      </p:sp>
      <p:sp>
        <p:nvSpPr>
          <p:cNvPr id="239" name="Google Shape;239;p26"/>
          <p:cNvSpPr txBox="1">
            <a:spLocks noGrp="1"/>
          </p:cNvSpPr>
          <p:nvPr>
            <p:ph type="body" idx="1"/>
          </p:nvPr>
        </p:nvSpPr>
        <p:spPr>
          <a:xfrm>
            <a:off x="4551600" y="1444725"/>
            <a:ext cx="4191900" cy="2442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222222"/>
              </a:buClr>
              <a:buSzPts val="1600"/>
              <a:buChar char="●"/>
            </a:pPr>
            <a:r>
              <a:rPr lang="en" sz="1600" dirty="0">
                <a:solidFill>
                  <a:srgbClr val="222222"/>
                </a:solidFill>
                <a:highlight>
                  <a:srgbClr val="FFFFFF"/>
                </a:highlight>
              </a:rPr>
              <a:t>Transition requires physicians to think about their role differently </a:t>
            </a:r>
            <a:endParaRPr sz="1600" dirty="0">
              <a:solidFill>
                <a:srgbClr val="222222"/>
              </a:solidFill>
              <a:highlight>
                <a:srgbClr val="FFFFFF"/>
              </a:highlight>
            </a:endParaRPr>
          </a:p>
          <a:p>
            <a:pPr marL="457200" lvl="0" indent="-330200" algn="l" rtl="0">
              <a:spcBef>
                <a:spcPts val="0"/>
              </a:spcBef>
              <a:spcAft>
                <a:spcPts val="0"/>
              </a:spcAft>
              <a:buClr>
                <a:srgbClr val="222222"/>
              </a:buClr>
              <a:buSzPts val="1600"/>
              <a:buChar char="●"/>
            </a:pPr>
            <a:r>
              <a:rPr lang="en" sz="1600" dirty="0">
                <a:solidFill>
                  <a:srgbClr val="222222"/>
                </a:solidFill>
                <a:highlight>
                  <a:srgbClr val="FFFFFF"/>
                </a:highlight>
              </a:rPr>
              <a:t>Solutions to encourage adoption </a:t>
            </a:r>
            <a:endParaRPr sz="1600" dirty="0">
              <a:solidFill>
                <a:srgbClr val="222222"/>
              </a:solidFill>
              <a:highlight>
                <a:srgbClr val="FFFFFF"/>
              </a:highlight>
            </a:endParaRPr>
          </a:p>
          <a:p>
            <a:pPr marL="914400" lvl="1" indent="-330200" algn="l" rtl="0">
              <a:spcBef>
                <a:spcPts val="0"/>
              </a:spcBef>
              <a:spcAft>
                <a:spcPts val="0"/>
              </a:spcAft>
              <a:buClr>
                <a:srgbClr val="222222"/>
              </a:buClr>
              <a:buSzPts val="1600"/>
              <a:buChar char="○"/>
            </a:pPr>
            <a:r>
              <a:rPr lang="en" sz="1600" dirty="0">
                <a:solidFill>
                  <a:srgbClr val="222222"/>
                </a:solidFill>
                <a:highlight>
                  <a:srgbClr val="FFFFFF"/>
                </a:highlight>
              </a:rPr>
              <a:t>Change medical school curriculum (ex. master’s degree in health care transformation</a:t>
            </a:r>
            <a:r>
              <a:rPr lang="en" sz="1600" dirty="0">
                <a:solidFill>
                  <a:schemeClr val="accent1"/>
                </a:solidFill>
                <a:highlight>
                  <a:srgbClr val="FFFFFF"/>
                </a:highlight>
              </a:rPr>
              <a:t>)</a:t>
            </a:r>
            <a:endParaRPr sz="1600" dirty="0">
              <a:solidFill>
                <a:schemeClr val="accent1"/>
              </a:solidFill>
              <a:highlight>
                <a:srgbClr val="FFFFFF"/>
              </a:highlight>
            </a:endParaRPr>
          </a:p>
          <a:p>
            <a:pPr marL="914400" lvl="1" indent="-330200" algn="l" rtl="0">
              <a:spcBef>
                <a:spcPts val="0"/>
              </a:spcBef>
              <a:spcAft>
                <a:spcPts val="0"/>
              </a:spcAft>
              <a:buClr>
                <a:schemeClr val="accent1"/>
              </a:buClr>
              <a:buSzPts val="1600"/>
              <a:buChar char="○"/>
            </a:pPr>
            <a:r>
              <a:rPr lang="en" sz="1600" dirty="0">
                <a:solidFill>
                  <a:schemeClr val="accent1"/>
                </a:solidFill>
                <a:highlight>
                  <a:srgbClr val="FFFFFF"/>
                </a:highlight>
              </a:rPr>
              <a:t>Expand partnerships with other clinical organizations</a:t>
            </a:r>
            <a:endParaRPr sz="1500" dirty="0">
              <a:solidFill>
                <a:srgbClr val="222222"/>
              </a:solidFill>
              <a:highlight>
                <a:srgbClr val="FFFFFF"/>
              </a:highlight>
            </a:endParaRPr>
          </a:p>
        </p:txBody>
      </p:sp>
      <p:pic>
        <p:nvPicPr>
          <p:cNvPr id="240" name="Google Shape;240;p26"/>
          <p:cNvPicPr preferRelativeResize="0"/>
          <p:nvPr/>
        </p:nvPicPr>
        <p:blipFill>
          <a:blip r:embed="rId3">
            <a:alphaModFix/>
          </a:blip>
          <a:stretch>
            <a:fillRect/>
          </a:stretch>
        </p:blipFill>
        <p:spPr>
          <a:xfrm>
            <a:off x="541125" y="1209075"/>
            <a:ext cx="3962474" cy="3229424"/>
          </a:xfrm>
          <a:prstGeom prst="rect">
            <a:avLst/>
          </a:prstGeom>
          <a:noFill/>
          <a:ln>
            <a:noFill/>
          </a:ln>
        </p:spPr>
      </p:pic>
      <p:sp>
        <p:nvSpPr>
          <p:cNvPr id="241" name="Google Shape;241;p26"/>
          <p:cNvSpPr txBox="1"/>
          <p:nvPr/>
        </p:nvSpPr>
        <p:spPr>
          <a:xfrm>
            <a:off x="1005563" y="4514700"/>
            <a:ext cx="303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Source Sans Pro"/>
                <a:ea typeface="Source Sans Pro"/>
                <a:cs typeface="Source Sans Pro"/>
                <a:sym typeface="Source Sans Pro"/>
              </a:rPr>
              <a:t>Framework of Value-Based Healthcare</a:t>
            </a:r>
            <a:endParaRPr>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311700" y="65157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t>Leverage Performance Profiles in Value-Based Model</a:t>
            </a:r>
            <a:endParaRPr sz="2500"/>
          </a:p>
        </p:txBody>
      </p:sp>
      <p:sp>
        <p:nvSpPr>
          <p:cNvPr id="247" name="Google Shape;247;p27"/>
          <p:cNvSpPr txBox="1">
            <a:spLocks noGrp="1"/>
          </p:cNvSpPr>
          <p:nvPr>
            <p:ph type="body" idx="1"/>
          </p:nvPr>
        </p:nvSpPr>
        <p:spPr>
          <a:xfrm>
            <a:off x="755950" y="1122575"/>
            <a:ext cx="8520600" cy="145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58"/>
              <a:buNone/>
            </a:pPr>
            <a:r>
              <a:rPr lang="en" sz="1848" i="1">
                <a:solidFill>
                  <a:srgbClr val="000000"/>
                </a:solidFill>
              </a:rPr>
              <a:t>Redefining and Measuring Value</a:t>
            </a:r>
            <a:endParaRPr sz="1848" i="1">
              <a:solidFill>
                <a:srgbClr val="000000"/>
              </a:solidFill>
            </a:endParaRPr>
          </a:p>
          <a:p>
            <a:pPr marL="0" lvl="0" indent="0" algn="l" rtl="0">
              <a:lnSpc>
                <a:spcPct val="115000"/>
              </a:lnSpc>
              <a:spcBef>
                <a:spcPts val="0"/>
              </a:spcBef>
              <a:spcAft>
                <a:spcPts val="0"/>
              </a:spcAft>
              <a:buSzPts val="358"/>
              <a:buNone/>
            </a:pPr>
            <a:r>
              <a:rPr lang="en" sz="1848">
                <a:solidFill>
                  <a:srgbClr val="000000"/>
                </a:solidFill>
              </a:rPr>
              <a:t>Value based on collaborative effort and holistic outcome for patient:</a:t>
            </a:r>
            <a:endParaRPr sz="1848">
              <a:solidFill>
                <a:srgbClr val="000000"/>
              </a:solidFill>
            </a:endParaRPr>
          </a:p>
          <a:p>
            <a:pPr marL="0" lvl="0" indent="457200" algn="l" rtl="0">
              <a:lnSpc>
                <a:spcPct val="115000"/>
              </a:lnSpc>
              <a:spcBef>
                <a:spcPts val="0"/>
              </a:spcBef>
              <a:spcAft>
                <a:spcPts val="0"/>
              </a:spcAft>
              <a:buSzPts val="358"/>
              <a:buNone/>
            </a:pPr>
            <a:r>
              <a:rPr lang="en" sz="1848">
                <a:solidFill>
                  <a:srgbClr val="000000"/>
                </a:solidFill>
              </a:rPr>
              <a:t> </a:t>
            </a:r>
            <a:r>
              <a:rPr lang="en" sz="1848" i="1">
                <a:solidFill>
                  <a:srgbClr val="000000"/>
                </a:solidFill>
              </a:rPr>
              <a:t>Value = </a:t>
            </a:r>
            <a:r>
              <a:rPr lang="en" sz="1848" i="1">
                <a:solidFill>
                  <a:srgbClr val="0B5394"/>
                </a:solidFill>
              </a:rPr>
              <a:t>Necessity </a:t>
            </a:r>
            <a:r>
              <a:rPr lang="en" sz="1848" i="1">
                <a:solidFill>
                  <a:srgbClr val="000000"/>
                </a:solidFill>
              </a:rPr>
              <a:t>+ Outcome - Administrative Burden</a:t>
            </a:r>
            <a:endParaRPr sz="1848" i="1">
              <a:solidFill>
                <a:srgbClr val="000000"/>
              </a:solidFill>
            </a:endParaRPr>
          </a:p>
          <a:p>
            <a:pPr marL="0" lvl="0" indent="0" algn="l" rtl="0">
              <a:lnSpc>
                <a:spcPct val="115000"/>
              </a:lnSpc>
              <a:spcBef>
                <a:spcPts val="0"/>
              </a:spcBef>
              <a:spcAft>
                <a:spcPts val="0"/>
              </a:spcAft>
              <a:buSzPts val="358"/>
              <a:buNone/>
            </a:pPr>
            <a:r>
              <a:rPr lang="en" sz="1848">
                <a:solidFill>
                  <a:srgbClr val="000000"/>
                </a:solidFill>
              </a:rPr>
              <a:t>Utilizing Regional and Population Data for Improvement </a:t>
            </a:r>
            <a:endParaRPr sz="1848">
              <a:solidFill>
                <a:srgbClr val="000000"/>
              </a:solidFill>
            </a:endParaRPr>
          </a:p>
          <a:p>
            <a:pPr marL="0" lvl="0" indent="457200" algn="l" rtl="0">
              <a:lnSpc>
                <a:spcPct val="115000"/>
              </a:lnSpc>
              <a:spcBef>
                <a:spcPts val="0"/>
              </a:spcBef>
              <a:spcAft>
                <a:spcPts val="0"/>
              </a:spcAft>
              <a:buSzPts val="358"/>
              <a:buNone/>
            </a:pPr>
            <a:r>
              <a:rPr lang="en" sz="1848" i="1">
                <a:solidFill>
                  <a:srgbClr val="000000"/>
                </a:solidFill>
              </a:rPr>
              <a:t>Physician dashboard consolidates their care decisions through a scribe</a:t>
            </a:r>
            <a:r>
              <a:rPr lang="en" sz="1848" i="1"/>
              <a:t> </a:t>
            </a:r>
            <a:endParaRPr sz="1848" i="1"/>
          </a:p>
          <a:p>
            <a:pPr marL="0" lvl="0" indent="0" algn="l" rtl="0">
              <a:spcBef>
                <a:spcPts val="0"/>
              </a:spcBef>
              <a:spcAft>
                <a:spcPts val="0"/>
              </a:spcAft>
              <a:buSzPts val="358"/>
              <a:buNone/>
            </a:pPr>
            <a:endParaRPr sz="785"/>
          </a:p>
        </p:txBody>
      </p:sp>
      <p:grpSp>
        <p:nvGrpSpPr>
          <p:cNvPr id="248" name="Google Shape;248;p27"/>
          <p:cNvGrpSpPr/>
          <p:nvPr/>
        </p:nvGrpSpPr>
        <p:grpSpPr>
          <a:xfrm>
            <a:off x="3073838" y="3080675"/>
            <a:ext cx="1944600" cy="1569600"/>
            <a:chOff x="3071457" y="2013875"/>
            <a:chExt cx="1944600" cy="1569600"/>
          </a:xfrm>
        </p:grpSpPr>
        <p:sp>
          <p:nvSpPr>
            <p:cNvPr id="249" name="Google Shape;249;p27"/>
            <p:cNvSpPr/>
            <p:nvPr/>
          </p:nvSpPr>
          <p:spPr>
            <a:xfrm rot="10800000" flipH="1">
              <a:off x="3071457" y="2013875"/>
              <a:ext cx="1944600" cy="1569600"/>
            </a:xfrm>
            <a:prstGeom prst="round2DiagRect">
              <a:avLst>
                <a:gd name="adj1" fmla="val 0"/>
                <a:gd name="adj2" fmla="val 17764"/>
              </a:avLst>
            </a:prstGeom>
            <a:solidFill>
              <a:srgbClr val="0B7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50" name="Google Shape;250;p27"/>
            <p:cNvSpPr txBox="1"/>
            <p:nvPr/>
          </p:nvSpPr>
          <p:spPr>
            <a:xfrm>
              <a:off x="3317869" y="2120025"/>
              <a:ext cx="15651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FFFFFF"/>
                  </a:solidFill>
                  <a:latin typeface="Roboto"/>
                  <a:ea typeface="Roboto"/>
                  <a:cs typeface="Roboto"/>
                  <a:sym typeface="Roboto"/>
                </a:rPr>
                <a:t>Dashboard profile - Administrative Burden</a:t>
              </a:r>
              <a:endParaRPr sz="1300">
                <a:solidFill>
                  <a:srgbClr val="FFFFFF"/>
                </a:solidFill>
                <a:latin typeface="Roboto"/>
                <a:ea typeface="Roboto"/>
                <a:cs typeface="Roboto"/>
                <a:sym typeface="Roboto"/>
              </a:endParaRPr>
            </a:p>
          </p:txBody>
        </p:sp>
        <p:sp>
          <p:nvSpPr>
            <p:cNvPr id="251" name="Google Shape;251;p27"/>
            <p:cNvSpPr txBox="1"/>
            <p:nvPr/>
          </p:nvSpPr>
          <p:spPr>
            <a:xfrm>
              <a:off x="3316100" y="2792552"/>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rgbClr val="FFFFFF"/>
                  </a:solidFill>
                  <a:latin typeface="Roboto"/>
                  <a:ea typeface="Roboto"/>
                  <a:cs typeface="Roboto"/>
                  <a:sym typeface="Roboto"/>
                </a:rPr>
                <a:t>Discourage financial incentives for over-treatment</a:t>
              </a:r>
              <a:endParaRPr sz="1300">
                <a:solidFill>
                  <a:srgbClr val="FFFFFF"/>
                </a:solidFill>
                <a:latin typeface="Roboto"/>
                <a:ea typeface="Roboto"/>
                <a:cs typeface="Roboto"/>
                <a:sym typeface="Roboto"/>
              </a:endParaRPr>
            </a:p>
          </p:txBody>
        </p:sp>
      </p:grpSp>
      <p:grpSp>
        <p:nvGrpSpPr>
          <p:cNvPr id="252" name="Google Shape;252;p27"/>
          <p:cNvGrpSpPr/>
          <p:nvPr/>
        </p:nvGrpSpPr>
        <p:grpSpPr>
          <a:xfrm>
            <a:off x="1131625" y="3080675"/>
            <a:ext cx="1944600" cy="1569600"/>
            <a:chOff x="1126863" y="2013875"/>
            <a:chExt cx="1944600" cy="1569600"/>
          </a:xfrm>
        </p:grpSpPr>
        <p:sp>
          <p:nvSpPr>
            <p:cNvPr id="253" name="Google Shape;253;p27"/>
            <p:cNvSpPr/>
            <p:nvPr/>
          </p:nvSpPr>
          <p:spPr>
            <a:xfrm>
              <a:off x="1126863" y="2013875"/>
              <a:ext cx="1944600" cy="1569600"/>
            </a:xfrm>
            <a:prstGeom prst="round2DiagRect">
              <a:avLst>
                <a:gd name="adj1" fmla="val 0"/>
                <a:gd name="adj2" fmla="val 17764"/>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54" name="Google Shape;254;p27"/>
            <p:cNvSpPr txBox="1"/>
            <p:nvPr/>
          </p:nvSpPr>
          <p:spPr>
            <a:xfrm>
              <a:off x="1351627" y="21801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FFFFFF"/>
                  </a:solidFill>
                  <a:latin typeface="Roboto"/>
                  <a:ea typeface="Roboto"/>
                  <a:cs typeface="Roboto"/>
                  <a:sym typeface="Roboto"/>
                </a:rPr>
                <a:t>Value-based care</a:t>
              </a:r>
              <a:endParaRPr sz="1300">
                <a:solidFill>
                  <a:srgbClr val="FFFFFF"/>
                </a:solidFill>
                <a:latin typeface="Roboto"/>
                <a:ea typeface="Roboto"/>
                <a:cs typeface="Roboto"/>
                <a:sym typeface="Roboto"/>
              </a:endParaRPr>
            </a:p>
          </p:txBody>
        </p:sp>
        <p:sp>
          <p:nvSpPr>
            <p:cNvPr id="255" name="Google Shape;255;p27"/>
            <p:cNvSpPr txBox="1"/>
            <p:nvPr/>
          </p:nvSpPr>
          <p:spPr>
            <a:xfrm>
              <a:off x="1351625" y="2716352"/>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rgbClr val="FFFFFF"/>
                  </a:solidFill>
                  <a:latin typeface="Roboto"/>
                  <a:ea typeface="Roboto"/>
                  <a:cs typeface="Roboto"/>
                  <a:sym typeface="Roboto"/>
                </a:rPr>
                <a:t>Patient-centric focus, Increase communication and transparency</a:t>
              </a:r>
              <a:endParaRPr sz="1000">
                <a:solidFill>
                  <a:srgbClr val="FFFFFF"/>
                </a:solidFill>
                <a:latin typeface="Roboto"/>
                <a:ea typeface="Roboto"/>
                <a:cs typeface="Roboto"/>
                <a:sym typeface="Roboto"/>
              </a:endParaRPr>
            </a:p>
          </p:txBody>
        </p:sp>
      </p:grpSp>
      <p:grpSp>
        <p:nvGrpSpPr>
          <p:cNvPr id="256" name="Google Shape;256;p27"/>
          <p:cNvGrpSpPr/>
          <p:nvPr/>
        </p:nvGrpSpPr>
        <p:grpSpPr>
          <a:xfrm>
            <a:off x="5015938" y="3080675"/>
            <a:ext cx="3001200" cy="1569600"/>
            <a:chOff x="5015938" y="2013875"/>
            <a:chExt cx="3001200" cy="1569600"/>
          </a:xfrm>
        </p:grpSpPr>
        <p:sp>
          <p:nvSpPr>
            <p:cNvPr id="257" name="Google Shape;257;p27"/>
            <p:cNvSpPr/>
            <p:nvPr/>
          </p:nvSpPr>
          <p:spPr>
            <a:xfrm>
              <a:off x="5015938" y="2013875"/>
              <a:ext cx="3001200" cy="1569600"/>
            </a:xfrm>
            <a:prstGeom prst="round2DiagRect">
              <a:avLst>
                <a:gd name="adj1" fmla="val 0"/>
                <a:gd name="adj2" fmla="val 17764"/>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
          <p:nvSpPr>
            <p:cNvPr id="258" name="Google Shape;258;p27"/>
            <p:cNvSpPr txBox="1"/>
            <p:nvPr/>
          </p:nvSpPr>
          <p:spPr>
            <a:xfrm>
              <a:off x="5360226" y="2256387"/>
              <a:ext cx="24171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FFFFFF"/>
                  </a:solidFill>
                  <a:latin typeface="Roboto"/>
                  <a:ea typeface="Roboto"/>
                  <a:cs typeface="Roboto"/>
                  <a:sym typeface="Roboto"/>
                </a:rPr>
                <a:t>Treatment when needed</a:t>
              </a:r>
              <a:endParaRPr sz="1300">
                <a:solidFill>
                  <a:srgbClr val="FFFFFF"/>
                </a:solidFill>
                <a:latin typeface="Roboto"/>
                <a:ea typeface="Roboto"/>
                <a:cs typeface="Roboto"/>
                <a:sym typeface="Roboto"/>
              </a:endParaRPr>
            </a:p>
          </p:txBody>
        </p:sp>
        <p:sp>
          <p:nvSpPr>
            <p:cNvPr id="259" name="Google Shape;259;p27"/>
            <p:cNvSpPr txBox="1"/>
            <p:nvPr/>
          </p:nvSpPr>
          <p:spPr>
            <a:xfrm>
              <a:off x="5360225" y="2716353"/>
              <a:ext cx="24171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rgbClr val="FFFFFF"/>
                  </a:solidFill>
                  <a:latin typeface="Roboto"/>
                  <a:ea typeface="Roboto"/>
                  <a:cs typeface="Roboto"/>
                  <a:sym typeface="Roboto"/>
                </a:rPr>
                <a:t>Patients receive care when necessary, Physicians are motivated by patient health, and less paperwork</a:t>
              </a:r>
              <a:endParaRPr sz="1000">
                <a:solidFill>
                  <a:srgbClr val="FFFFFF"/>
                </a:solidFill>
                <a:latin typeface="Roboto"/>
                <a:ea typeface="Roboto"/>
                <a:cs typeface="Roboto"/>
                <a:sym typeface="Roboto"/>
              </a:endParaRPr>
            </a:p>
          </p:txBody>
        </p:sp>
      </p:grpSp>
      <p:grpSp>
        <p:nvGrpSpPr>
          <p:cNvPr id="260" name="Google Shape;260;p27"/>
          <p:cNvGrpSpPr/>
          <p:nvPr/>
        </p:nvGrpSpPr>
        <p:grpSpPr>
          <a:xfrm>
            <a:off x="4885484" y="3768070"/>
            <a:ext cx="261571" cy="260379"/>
            <a:chOff x="4858109" y="2631368"/>
            <a:chExt cx="316442" cy="315000"/>
          </a:xfrm>
        </p:grpSpPr>
        <p:sp>
          <p:nvSpPr>
            <p:cNvPr id="261" name="Google Shape;261;p27"/>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2" name="Google Shape;262;p27"/>
            <p:cNvSpPr/>
            <p:nvPr/>
          </p:nvSpPr>
          <p:spPr>
            <a:xfrm>
              <a:off x="4858109" y="2739300"/>
              <a:ext cx="239100" cy="99000"/>
            </a:xfrm>
            <a:prstGeom prst="rightArrow">
              <a:avLst>
                <a:gd name="adj1" fmla="val 32020"/>
                <a:gd name="adj2" fmla="val 66970"/>
              </a:avLst>
            </a:prstGeom>
            <a:solidFill>
              <a:srgbClr val="0B7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sz="1600"/>
              </a:br>
              <a:endParaRPr sz="1600"/>
            </a:p>
          </p:txBody>
        </p:sp>
      </p:grpSp>
      <p:grpSp>
        <p:nvGrpSpPr>
          <p:cNvPr id="263" name="Google Shape;263;p27"/>
          <p:cNvGrpSpPr/>
          <p:nvPr/>
        </p:nvGrpSpPr>
        <p:grpSpPr>
          <a:xfrm>
            <a:off x="2948278" y="3768071"/>
            <a:ext cx="260366" cy="260366"/>
            <a:chOff x="3157188" y="909150"/>
            <a:chExt cx="470400" cy="470400"/>
          </a:xfrm>
        </p:grpSpPr>
        <p:sp>
          <p:nvSpPr>
            <p:cNvPr id="264" name="Google Shape;264;p27"/>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5" name="Google Shape;265;p27"/>
            <p:cNvSpPr/>
            <p:nvPr/>
          </p:nvSpPr>
          <p:spPr>
            <a:xfrm>
              <a:off x="3243138" y="995100"/>
              <a:ext cx="298500" cy="298500"/>
            </a:xfrm>
            <a:prstGeom prst="mathPlus">
              <a:avLst>
                <a:gd name="adj1" fmla="val 9900"/>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66" name="Google Shape;266;p27"/>
          <p:cNvSpPr txBox="1"/>
          <p:nvPr/>
        </p:nvSpPr>
        <p:spPr>
          <a:xfrm>
            <a:off x="499800" y="272875"/>
            <a:ext cx="8144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i="1">
                <a:latin typeface="Source Sans Pro"/>
                <a:ea typeface="Source Sans Pro"/>
                <a:cs typeface="Source Sans Pro"/>
                <a:sym typeface="Source Sans Pro"/>
              </a:rPr>
              <a:t>Recommendation 2: </a:t>
            </a:r>
            <a:endParaRPr sz="1900" i="1">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464100" y="368825"/>
            <a:ext cx="42603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Balanced Incentives</a:t>
            </a:r>
            <a:endParaRPr/>
          </a:p>
        </p:txBody>
      </p:sp>
      <p:grpSp>
        <p:nvGrpSpPr>
          <p:cNvPr id="272" name="Google Shape;272;p28"/>
          <p:cNvGrpSpPr/>
          <p:nvPr/>
        </p:nvGrpSpPr>
        <p:grpSpPr>
          <a:xfrm flipH="1">
            <a:off x="5626075" y="1986780"/>
            <a:ext cx="2941829" cy="1047300"/>
            <a:chOff x="857520" y="1684225"/>
            <a:chExt cx="2941829" cy="1047300"/>
          </a:xfrm>
        </p:grpSpPr>
        <p:sp>
          <p:nvSpPr>
            <p:cNvPr id="273" name="Google Shape;273;p28"/>
            <p:cNvSpPr txBox="1"/>
            <p:nvPr/>
          </p:nvSpPr>
          <p:spPr>
            <a:xfrm>
              <a:off x="857520" y="1684225"/>
              <a:ext cx="2077200" cy="104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Internal Performance</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Leadership for culture collaborative, balanced care</a:t>
              </a:r>
              <a:endParaRPr sz="800">
                <a:latin typeface="Roboto"/>
                <a:ea typeface="Roboto"/>
                <a:cs typeface="Roboto"/>
                <a:sym typeface="Roboto"/>
              </a:endParaRPr>
            </a:p>
            <a:p>
              <a:pPr marL="0" lvl="0" indent="0" algn="l" rtl="0">
                <a:spcBef>
                  <a:spcPts val="1600"/>
                </a:spcBef>
                <a:spcAft>
                  <a:spcPts val="1600"/>
                </a:spcAft>
                <a:buNone/>
              </a:pPr>
              <a:r>
                <a:rPr lang="en" sz="800">
                  <a:latin typeface="Roboto"/>
                  <a:ea typeface="Roboto"/>
                  <a:cs typeface="Roboto"/>
                  <a:sym typeface="Roboto"/>
                </a:rPr>
                <a:t>Physician Dashboard: Performance Profile enables personal “audit” of care decisions against aggregated data for routine procedures in other regions</a:t>
              </a:r>
              <a:endParaRPr sz="800" b="1">
                <a:latin typeface="Roboto"/>
                <a:ea typeface="Roboto"/>
                <a:cs typeface="Roboto"/>
                <a:sym typeface="Roboto"/>
              </a:endParaRPr>
            </a:p>
          </p:txBody>
        </p:sp>
        <p:cxnSp>
          <p:nvCxnSpPr>
            <p:cNvPr id="274" name="Google Shape;274;p28"/>
            <p:cNvCxnSpPr/>
            <p:nvPr/>
          </p:nvCxnSpPr>
          <p:spPr>
            <a:xfrm rot="10800000">
              <a:off x="3046949" y="2215320"/>
              <a:ext cx="752400" cy="0"/>
            </a:xfrm>
            <a:prstGeom prst="straightConnector1">
              <a:avLst/>
            </a:prstGeom>
            <a:noFill/>
            <a:ln w="9525" cap="flat" cmpd="sng">
              <a:solidFill>
                <a:srgbClr val="C2C2C2"/>
              </a:solidFill>
              <a:prstDash val="solid"/>
              <a:round/>
              <a:headEnd type="none" w="sm" len="sm"/>
              <a:tailEnd type="none" w="sm" len="sm"/>
            </a:ln>
          </p:spPr>
        </p:cxnSp>
        <p:sp>
          <p:nvSpPr>
            <p:cNvPr id="275" name="Google Shape;275;p28"/>
            <p:cNvSpPr/>
            <p:nvPr/>
          </p:nvSpPr>
          <p:spPr>
            <a:xfrm>
              <a:off x="3020371" y="2111851"/>
              <a:ext cx="198600" cy="198300"/>
            </a:xfrm>
            <a:prstGeom prst="ellipse">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3</a:t>
              </a:r>
              <a:endParaRPr>
                <a:solidFill>
                  <a:srgbClr val="FFFFFF"/>
                </a:solidFill>
              </a:endParaRPr>
            </a:p>
          </p:txBody>
        </p:sp>
      </p:grpSp>
      <p:grpSp>
        <p:nvGrpSpPr>
          <p:cNvPr id="277" name="Google Shape;277;p28"/>
          <p:cNvGrpSpPr/>
          <p:nvPr/>
        </p:nvGrpSpPr>
        <p:grpSpPr>
          <a:xfrm>
            <a:off x="535540" y="2680105"/>
            <a:ext cx="3319714" cy="1047300"/>
            <a:chOff x="857520" y="1684225"/>
            <a:chExt cx="3319714" cy="1047300"/>
          </a:xfrm>
        </p:grpSpPr>
        <p:sp>
          <p:nvSpPr>
            <p:cNvPr id="278" name="Google Shape;278;p28"/>
            <p:cNvSpPr txBox="1"/>
            <p:nvPr/>
          </p:nvSpPr>
          <p:spPr>
            <a:xfrm>
              <a:off x="857520" y="1684225"/>
              <a:ext cx="2077200" cy="1047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Financial</a:t>
              </a:r>
              <a:endParaRPr sz="1200" b="1">
                <a:latin typeface="Roboto"/>
                <a:ea typeface="Roboto"/>
                <a:cs typeface="Roboto"/>
                <a:sym typeface="Roboto"/>
              </a:endParaRPr>
            </a:p>
            <a:p>
              <a:pPr marL="0" lvl="0" indent="0" algn="r" rtl="0">
                <a:spcBef>
                  <a:spcPts val="0"/>
                </a:spcBef>
                <a:spcAft>
                  <a:spcPts val="0"/>
                </a:spcAft>
                <a:buNone/>
              </a:pPr>
              <a:endParaRPr sz="12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Value-based payment with adjustments for vulnerable patients</a:t>
              </a:r>
              <a:endParaRPr sz="800" b="1">
                <a:latin typeface="Roboto"/>
                <a:ea typeface="Roboto"/>
                <a:cs typeface="Roboto"/>
                <a:sym typeface="Roboto"/>
              </a:endParaRPr>
            </a:p>
          </p:txBody>
        </p:sp>
        <p:cxnSp>
          <p:nvCxnSpPr>
            <p:cNvPr id="279" name="Google Shape;279;p28"/>
            <p:cNvCxnSpPr/>
            <p:nvPr/>
          </p:nvCxnSpPr>
          <p:spPr>
            <a:xfrm rot="10800000">
              <a:off x="3046834" y="2215329"/>
              <a:ext cx="1130400" cy="0"/>
            </a:xfrm>
            <a:prstGeom prst="straightConnector1">
              <a:avLst/>
            </a:prstGeom>
            <a:noFill/>
            <a:ln w="9525" cap="flat" cmpd="sng">
              <a:solidFill>
                <a:srgbClr val="C2C2C2"/>
              </a:solidFill>
              <a:prstDash val="solid"/>
              <a:round/>
              <a:headEnd type="none" w="sm" len="sm"/>
              <a:tailEnd type="none" w="sm" len="sm"/>
            </a:ln>
          </p:spPr>
        </p:cxnSp>
        <p:sp>
          <p:nvSpPr>
            <p:cNvPr id="280" name="Google Shape;280;p28"/>
            <p:cNvSpPr/>
            <p:nvPr/>
          </p:nvSpPr>
          <p:spPr>
            <a:xfrm>
              <a:off x="3020371" y="2111851"/>
              <a:ext cx="198600" cy="198300"/>
            </a:xfrm>
            <a:prstGeom prst="ellipse">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4</a:t>
              </a:r>
              <a:endParaRPr>
                <a:solidFill>
                  <a:srgbClr val="FFFFFF"/>
                </a:solidFill>
              </a:endParaRPr>
            </a:p>
          </p:txBody>
        </p:sp>
      </p:grpSp>
      <p:grpSp>
        <p:nvGrpSpPr>
          <p:cNvPr id="282" name="Google Shape;282;p28"/>
          <p:cNvGrpSpPr/>
          <p:nvPr/>
        </p:nvGrpSpPr>
        <p:grpSpPr>
          <a:xfrm flipH="1">
            <a:off x="4837475" y="792730"/>
            <a:ext cx="3730429" cy="1047300"/>
            <a:chOff x="857520" y="1684225"/>
            <a:chExt cx="3730429" cy="1047300"/>
          </a:xfrm>
        </p:grpSpPr>
        <p:sp>
          <p:nvSpPr>
            <p:cNvPr id="283" name="Google Shape;283;p28"/>
            <p:cNvSpPr txBox="1"/>
            <p:nvPr/>
          </p:nvSpPr>
          <p:spPr>
            <a:xfrm>
              <a:off x="857520" y="1684225"/>
              <a:ext cx="2077200" cy="104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Patient Outcomes</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Well-being of the patient considered at every step of care: Limit unnecessary, expedite necessary</a:t>
              </a:r>
              <a:endParaRPr sz="800">
                <a:latin typeface="Roboto"/>
                <a:ea typeface="Roboto"/>
                <a:cs typeface="Roboto"/>
                <a:sym typeface="Roboto"/>
              </a:endParaRPr>
            </a:p>
          </p:txBody>
        </p:sp>
        <p:cxnSp>
          <p:nvCxnSpPr>
            <p:cNvPr id="284" name="Google Shape;284;p28"/>
            <p:cNvCxnSpPr/>
            <p:nvPr/>
          </p:nvCxnSpPr>
          <p:spPr>
            <a:xfrm rot="10800000">
              <a:off x="3046849" y="2215320"/>
              <a:ext cx="1541100" cy="0"/>
            </a:xfrm>
            <a:prstGeom prst="straightConnector1">
              <a:avLst/>
            </a:prstGeom>
            <a:noFill/>
            <a:ln w="9525" cap="flat" cmpd="sng">
              <a:solidFill>
                <a:srgbClr val="C2C2C2"/>
              </a:solidFill>
              <a:prstDash val="solid"/>
              <a:round/>
              <a:headEnd type="none" w="sm" len="sm"/>
              <a:tailEnd type="none" w="sm" len="sm"/>
            </a:ln>
          </p:spPr>
        </p:cxnSp>
        <p:sp>
          <p:nvSpPr>
            <p:cNvPr id="285" name="Google Shape;285;p28"/>
            <p:cNvSpPr/>
            <p:nvPr/>
          </p:nvSpPr>
          <p:spPr>
            <a:xfrm>
              <a:off x="3020371" y="2111851"/>
              <a:ext cx="198600" cy="198300"/>
            </a:xfrm>
            <a:prstGeom prst="ellipse">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1</a:t>
              </a:r>
              <a:endParaRPr>
                <a:solidFill>
                  <a:srgbClr val="FFFFFF"/>
                </a:solidFill>
              </a:endParaRPr>
            </a:p>
          </p:txBody>
        </p:sp>
      </p:grpSp>
      <p:grpSp>
        <p:nvGrpSpPr>
          <p:cNvPr id="287" name="Google Shape;287;p28"/>
          <p:cNvGrpSpPr/>
          <p:nvPr/>
        </p:nvGrpSpPr>
        <p:grpSpPr>
          <a:xfrm>
            <a:off x="2817423" y="945750"/>
            <a:ext cx="3509166" cy="3251991"/>
            <a:chOff x="3217473" y="1225350"/>
            <a:chExt cx="3118150" cy="3159727"/>
          </a:xfrm>
        </p:grpSpPr>
        <p:sp>
          <p:nvSpPr>
            <p:cNvPr id="288" name="Google Shape;288;p28"/>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89" name="Google Shape;289;p28"/>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290" name="Google Shape;290;p28"/>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91" name="Google Shape;291;p28"/>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92" name="Google Shape;292;p28"/>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155B54"/>
            </a:solidFill>
            <a:ln>
              <a:noFill/>
            </a:ln>
          </p:spPr>
        </p:sp>
        <p:sp>
          <p:nvSpPr>
            <p:cNvPr id="293" name="Google Shape;293;p28"/>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94" name="Google Shape;294;p28"/>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295" name="Google Shape;295;p28"/>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155B54"/>
            </a:solidFill>
            <a:ln>
              <a:noFill/>
            </a:ln>
          </p:spPr>
        </p:sp>
        <p:sp>
          <p:nvSpPr>
            <p:cNvPr id="296" name="Google Shape;296;p28"/>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1D7E74"/>
            </a:solidFill>
            <a:ln>
              <a:noFill/>
            </a:ln>
          </p:spPr>
        </p:sp>
        <p:sp>
          <p:nvSpPr>
            <p:cNvPr id="297" name="Google Shape;297;p28"/>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155B54"/>
            </a:solidFill>
            <a:ln>
              <a:noFill/>
            </a:ln>
          </p:spPr>
        </p:sp>
        <p:sp>
          <p:nvSpPr>
            <p:cNvPr id="298" name="Google Shape;298;p28"/>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rgbClr val="1B786E"/>
            </a:solidFill>
            <a:ln>
              <a:noFill/>
            </a:ln>
          </p:spPr>
        </p:sp>
        <p:sp>
          <p:nvSpPr>
            <p:cNvPr id="299" name="Google Shape;299;p28"/>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155B54"/>
            </a:solidFill>
            <a:ln>
              <a:noFill/>
            </a:ln>
          </p:spPr>
        </p:sp>
        <p:sp>
          <p:nvSpPr>
            <p:cNvPr id="300" name="Google Shape;300;p28"/>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1F887E"/>
            </a:solidFill>
            <a:ln>
              <a:noFill/>
            </a:ln>
          </p:spPr>
        </p:sp>
        <p:sp>
          <p:nvSpPr>
            <p:cNvPr id="301" name="Google Shape;301;p28"/>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249C90"/>
            </a:solidFill>
            <a:ln>
              <a:noFill/>
            </a:ln>
          </p:spPr>
        </p:sp>
      </p:grpSp>
      <p:grpSp>
        <p:nvGrpSpPr>
          <p:cNvPr id="302" name="Google Shape;302;p28"/>
          <p:cNvGrpSpPr/>
          <p:nvPr/>
        </p:nvGrpSpPr>
        <p:grpSpPr>
          <a:xfrm>
            <a:off x="535540" y="1425995"/>
            <a:ext cx="3319714" cy="1047300"/>
            <a:chOff x="857520" y="1684225"/>
            <a:chExt cx="3319714" cy="1047300"/>
          </a:xfrm>
        </p:grpSpPr>
        <p:sp>
          <p:nvSpPr>
            <p:cNvPr id="303" name="Google Shape;303;p28"/>
            <p:cNvSpPr txBox="1"/>
            <p:nvPr/>
          </p:nvSpPr>
          <p:spPr>
            <a:xfrm>
              <a:off x="857520" y="1684225"/>
              <a:ext cx="2077200" cy="1047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Innovation</a:t>
              </a:r>
              <a:endParaRPr sz="1200" b="1">
                <a:latin typeface="Roboto"/>
                <a:ea typeface="Roboto"/>
                <a:cs typeface="Roboto"/>
                <a:sym typeface="Roboto"/>
              </a:endParaRPr>
            </a:p>
            <a:p>
              <a:pPr marL="0" lvl="0" indent="0" algn="r" rtl="0">
                <a:spcBef>
                  <a:spcPts val="0"/>
                </a:spcBef>
                <a:spcAft>
                  <a:spcPts val="0"/>
                </a:spcAft>
                <a:buNone/>
              </a:pPr>
              <a:endParaRPr sz="12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Recognize value in providing standardized care, or no care, not just new discoveries</a:t>
              </a:r>
              <a:endParaRPr sz="800" b="1">
                <a:latin typeface="Roboto"/>
                <a:ea typeface="Roboto"/>
                <a:cs typeface="Roboto"/>
                <a:sym typeface="Roboto"/>
              </a:endParaRPr>
            </a:p>
          </p:txBody>
        </p:sp>
        <p:cxnSp>
          <p:nvCxnSpPr>
            <p:cNvPr id="304" name="Google Shape;304;p28"/>
            <p:cNvCxnSpPr/>
            <p:nvPr/>
          </p:nvCxnSpPr>
          <p:spPr>
            <a:xfrm rot="10800000">
              <a:off x="3046834" y="2215329"/>
              <a:ext cx="1130400" cy="0"/>
            </a:xfrm>
            <a:prstGeom prst="straightConnector1">
              <a:avLst/>
            </a:prstGeom>
            <a:noFill/>
            <a:ln w="9525" cap="flat" cmpd="sng">
              <a:solidFill>
                <a:srgbClr val="C2C2C2"/>
              </a:solidFill>
              <a:prstDash val="solid"/>
              <a:round/>
              <a:headEnd type="none" w="sm" len="sm"/>
              <a:tailEnd type="none" w="sm" len="sm"/>
            </a:ln>
          </p:spPr>
        </p:cxnSp>
        <p:sp>
          <p:nvSpPr>
            <p:cNvPr id="305" name="Google Shape;305;p28"/>
            <p:cNvSpPr/>
            <p:nvPr/>
          </p:nvSpPr>
          <p:spPr>
            <a:xfrm>
              <a:off x="3020371" y="2111851"/>
              <a:ext cx="198600" cy="198300"/>
            </a:xfrm>
            <a:prstGeom prst="ellipse">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2</a:t>
              </a:r>
              <a:endParaRPr>
                <a:solidFill>
                  <a:srgbClr val="FFFFFF"/>
                </a:solidFill>
              </a:endParaRPr>
            </a:p>
          </p:txBody>
        </p:sp>
      </p:grpSp>
      <p:sp>
        <p:nvSpPr>
          <p:cNvPr id="307" name="Google Shape;307;p28"/>
          <p:cNvSpPr txBox="1"/>
          <p:nvPr/>
        </p:nvSpPr>
        <p:spPr>
          <a:xfrm>
            <a:off x="535538" y="4358675"/>
            <a:ext cx="836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Incentivizing for quality of care must be </a:t>
            </a:r>
            <a:r>
              <a:rPr lang="en" i="1">
                <a:solidFill>
                  <a:srgbClr val="802017"/>
                </a:solidFill>
              </a:rPr>
              <a:t>systemic</a:t>
            </a:r>
            <a:r>
              <a:rPr lang="en" i="1"/>
              <a:t> to drive effective outcomes - not just financial </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9"/>
          <p:cNvSpPr txBox="1">
            <a:spLocks noGrp="1"/>
          </p:cNvSpPr>
          <p:nvPr>
            <p:ph type="title"/>
          </p:nvPr>
        </p:nvSpPr>
        <p:spPr>
          <a:xfrm>
            <a:off x="529925" y="24015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Multi-faceted Approach to Performance </a:t>
            </a:r>
            <a:endParaRPr/>
          </a:p>
        </p:txBody>
      </p:sp>
      <p:sp>
        <p:nvSpPr>
          <p:cNvPr id="313" name="Google Shape;313;p29"/>
          <p:cNvSpPr txBox="1">
            <a:spLocks noGrp="1"/>
          </p:cNvSpPr>
          <p:nvPr>
            <p:ph type="body" idx="1"/>
          </p:nvPr>
        </p:nvSpPr>
        <p:spPr>
          <a:xfrm>
            <a:off x="3948550" y="787350"/>
            <a:ext cx="44472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88"/>
              <a:buNone/>
            </a:pPr>
            <a:r>
              <a:rPr lang="en" sz="1425" i="1" dirty="0">
                <a:solidFill>
                  <a:srgbClr val="45818E"/>
                </a:solidFill>
              </a:rPr>
              <a:t>Financial incentive models do not account for the complexity of care and outcomes</a:t>
            </a:r>
            <a:endParaRPr sz="1425" i="1" dirty="0">
              <a:solidFill>
                <a:srgbClr val="45818E"/>
              </a:solidFill>
            </a:endParaRPr>
          </a:p>
          <a:p>
            <a:pPr marL="0" lvl="0" indent="0" algn="l" rtl="0">
              <a:lnSpc>
                <a:spcPct val="115000"/>
              </a:lnSpc>
              <a:spcBef>
                <a:spcPts val="0"/>
              </a:spcBef>
              <a:spcAft>
                <a:spcPts val="0"/>
              </a:spcAft>
              <a:buSzPts val="688"/>
              <a:buNone/>
            </a:pPr>
            <a:r>
              <a:rPr lang="en" sz="1525" b="1" dirty="0">
                <a:solidFill>
                  <a:srgbClr val="434343"/>
                </a:solidFill>
              </a:rPr>
              <a:t>Incremental Implementation</a:t>
            </a:r>
            <a:endParaRPr sz="1525" b="1" dirty="0">
              <a:solidFill>
                <a:srgbClr val="434343"/>
              </a:solidFill>
            </a:endParaRPr>
          </a:p>
          <a:p>
            <a:pPr marL="457200" lvl="0" indent="-312737" algn="l" rtl="0">
              <a:lnSpc>
                <a:spcPct val="115000"/>
              </a:lnSpc>
              <a:spcBef>
                <a:spcPts val="0"/>
              </a:spcBef>
              <a:spcAft>
                <a:spcPts val="0"/>
              </a:spcAft>
              <a:buClr>
                <a:srgbClr val="434343"/>
              </a:buClr>
              <a:buSzPts val="1325"/>
              <a:buChar char="●"/>
            </a:pPr>
            <a:r>
              <a:rPr lang="en" sz="1325" dirty="0">
                <a:solidFill>
                  <a:srgbClr val="434343"/>
                </a:solidFill>
              </a:rPr>
              <a:t>Adjusted by type of care</a:t>
            </a:r>
            <a:endParaRPr sz="1325" dirty="0">
              <a:solidFill>
                <a:srgbClr val="434343"/>
              </a:solidFill>
            </a:endParaRPr>
          </a:p>
          <a:p>
            <a:pPr marL="457200" lvl="0" indent="-312737" algn="l" rtl="0">
              <a:lnSpc>
                <a:spcPct val="115000"/>
              </a:lnSpc>
              <a:spcBef>
                <a:spcPts val="0"/>
              </a:spcBef>
              <a:spcAft>
                <a:spcPts val="0"/>
              </a:spcAft>
              <a:buClr>
                <a:srgbClr val="434343"/>
              </a:buClr>
              <a:buSzPts val="1325"/>
              <a:buChar char="●"/>
            </a:pPr>
            <a:r>
              <a:rPr lang="en" sz="1325" dirty="0">
                <a:solidFill>
                  <a:srgbClr val="434343"/>
                </a:solidFill>
              </a:rPr>
              <a:t>Use data to guide rather than to penalize </a:t>
            </a:r>
            <a:endParaRPr sz="1325" dirty="0">
              <a:solidFill>
                <a:srgbClr val="434343"/>
              </a:solidFill>
            </a:endParaRPr>
          </a:p>
          <a:p>
            <a:pPr marL="0" lvl="0" indent="0" algn="l" rtl="0">
              <a:lnSpc>
                <a:spcPct val="115000"/>
              </a:lnSpc>
              <a:spcBef>
                <a:spcPts val="0"/>
              </a:spcBef>
              <a:spcAft>
                <a:spcPts val="0"/>
              </a:spcAft>
              <a:buSzPts val="688"/>
              <a:buNone/>
            </a:pPr>
            <a:r>
              <a:rPr lang="en" sz="1525" b="1" dirty="0">
                <a:solidFill>
                  <a:srgbClr val="434343"/>
                </a:solidFill>
              </a:rPr>
              <a:t>Benefits</a:t>
            </a:r>
            <a:endParaRPr sz="1525" b="1" dirty="0">
              <a:solidFill>
                <a:srgbClr val="434343"/>
              </a:solidFill>
            </a:endParaRPr>
          </a:p>
          <a:p>
            <a:pPr marL="0" lvl="0" indent="0" algn="l" rtl="0">
              <a:lnSpc>
                <a:spcPct val="115000"/>
              </a:lnSpc>
              <a:spcBef>
                <a:spcPts val="0"/>
              </a:spcBef>
              <a:spcAft>
                <a:spcPts val="0"/>
              </a:spcAft>
              <a:buSzPts val="688"/>
              <a:buNone/>
            </a:pPr>
            <a:r>
              <a:rPr lang="en" sz="1525" i="1" dirty="0">
                <a:solidFill>
                  <a:srgbClr val="434343"/>
                </a:solidFill>
              </a:rPr>
              <a:t>Continuous growth to avoid overtreatment habits</a:t>
            </a:r>
            <a:endParaRPr sz="1525" i="1" dirty="0">
              <a:solidFill>
                <a:srgbClr val="434343"/>
              </a:solidFill>
            </a:endParaRPr>
          </a:p>
          <a:p>
            <a:pPr marL="457200" lvl="0" indent="-312737" algn="l" rtl="0">
              <a:lnSpc>
                <a:spcPct val="115000"/>
              </a:lnSpc>
              <a:spcBef>
                <a:spcPts val="0"/>
              </a:spcBef>
              <a:spcAft>
                <a:spcPts val="0"/>
              </a:spcAft>
              <a:buClr>
                <a:srgbClr val="434343"/>
              </a:buClr>
              <a:buSzPts val="1325"/>
              <a:buChar char="●"/>
            </a:pPr>
            <a:r>
              <a:rPr lang="en" sz="1325" dirty="0">
                <a:solidFill>
                  <a:srgbClr val="434343"/>
                </a:solidFill>
              </a:rPr>
              <a:t>Collaborative care and performance profile limits patient exposure to unnecessary procedures</a:t>
            </a:r>
            <a:endParaRPr sz="1325" dirty="0">
              <a:solidFill>
                <a:srgbClr val="434343"/>
              </a:solidFill>
            </a:endParaRPr>
          </a:p>
          <a:p>
            <a:pPr marL="0" lvl="0" indent="0" algn="l" rtl="0">
              <a:lnSpc>
                <a:spcPct val="115000"/>
              </a:lnSpc>
              <a:spcBef>
                <a:spcPts val="0"/>
              </a:spcBef>
              <a:spcAft>
                <a:spcPts val="0"/>
              </a:spcAft>
              <a:buSzPts val="688"/>
              <a:buNone/>
            </a:pPr>
            <a:r>
              <a:rPr lang="en" sz="1525" i="1" dirty="0">
                <a:solidFill>
                  <a:srgbClr val="434343"/>
                </a:solidFill>
              </a:rPr>
              <a:t>Value of care defined by reality of complex factors</a:t>
            </a:r>
            <a:endParaRPr sz="1525" i="1" dirty="0">
              <a:solidFill>
                <a:srgbClr val="434343"/>
              </a:solidFill>
            </a:endParaRPr>
          </a:p>
          <a:p>
            <a:pPr marL="457200" lvl="0" indent="-312737" algn="l" rtl="0">
              <a:lnSpc>
                <a:spcPct val="115000"/>
              </a:lnSpc>
              <a:spcBef>
                <a:spcPts val="0"/>
              </a:spcBef>
              <a:spcAft>
                <a:spcPts val="0"/>
              </a:spcAft>
              <a:buClr>
                <a:srgbClr val="434343"/>
              </a:buClr>
              <a:buSzPts val="1325"/>
              <a:buChar char="●"/>
            </a:pPr>
            <a:r>
              <a:rPr lang="en" sz="1325" dirty="0">
                <a:solidFill>
                  <a:srgbClr val="434343"/>
                </a:solidFill>
              </a:rPr>
              <a:t>Social determinants of health, type of care, and more </a:t>
            </a:r>
            <a:endParaRPr sz="1325" dirty="0">
              <a:solidFill>
                <a:srgbClr val="434343"/>
              </a:solidFill>
            </a:endParaRPr>
          </a:p>
          <a:p>
            <a:pPr marL="0" lvl="0" indent="0" algn="l" rtl="0">
              <a:lnSpc>
                <a:spcPct val="115000"/>
              </a:lnSpc>
              <a:spcBef>
                <a:spcPts val="0"/>
              </a:spcBef>
              <a:spcAft>
                <a:spcPts val="0"/>
              </a:spcAft>
              <a:buSzPts val="688"/>
              <a:buNone/>
            </a:pPr>
            <a:r>
              <a:rPr lang="en" sz="1525" i="1" dirty="0">
                <a:solidFill>
                  <a:srgbClr val="434343"/>
                </a:solidFill>
              </a:rPr>
              <a:t>Lower stress for physicians due to conflicting priorities, and poor patient outcomes </a:t>
            </a:r>
            <a:endParaRPr sz="1525" i="1" dirty="0">
              <a:solidFill>
                <a:srgbClr val="434343"/>
              </a:solidFill>
            </a:endParaRPr>
          </a:p>
          <a:p>
            <a:pPr marL="0" lvl="0" indent="0" algn="l" rtl="0">
              <a:lnSpc>
                <a:spcPct val="115000"/>
              </a:lnSpc>
              <a:spcBef>
                <a:spcPts val="0"/>
              </a:spcBef>
              <a:spcAft>
                <a:spcPts val="0"/>
              </a:spcAft>
              <a:buSzPts val="688"/>
              <a:buNone/>
            </a:pPr>
            <a:r>
              <a:rPr lang="en" sz="1525" b="1" dirty="0">
                <a:solidFill>
                  <a:srgbClr val="434343"/>
                </a:solidFill>
              </a:rPr>
              <a:t>Challenges</a:t>
            </a:r>
            <a:endParaRPr sz="1525" b="1" dirty="0">
              <a:solidFill>
                <a:srgbClr val="434343"/>
              </a:solidFill>
            </a:endParaRPr>
          </a:p>
          <a:p>
            <a:pPr marL="0" lvl="0" indent="0" algn="l" rtl="0">
              <a:lnSpc>
                <a:spcPct val="115000"/>
              </a:lnSpc>
              <a:spcBef>
                <a:spcPts val="0"/>
              </a:spcBef>
              <a:spcAft>
                <a:spcPts val="0"/>
              </a:spcAft>
              <a:buSzPts val="688"/>
              <a:buNone/>
            </a:pPr>
            <a:r>
              <a:rPr lang="en" sz="1325" dirty="0">
                <a:solidFill>
                  <a:srgbClr val="434343"/>
                </a:solidFill>
              </a:rPr>
              <a:t>Ownership of outcomes drive performance, but only if the outcome is measured fairly</a:t>
            </a:r>
            <a:endParaRPr sz="1325" b="1" dirty="0">
              <a:solidFill>
                <a:srgbClr val="434343"/>
              </a:solidFill>
            </a:endParaRPr>
          </a:p>
        </p:txBody>
      </p:sp>
      <p:pic>
        <p:nvPicPr>
          <p:cNvPr id="314" name="Google Shape;314;p29"/>
          <p:cNvPicPr preferRelativeResize="0"/>
          <p:nvPr/>
        </p:nvPicPr>
        <p:blipFill>
          <a:blip r:embed="rId3">
            <a:alphaModFix/>
          </a:blip>
          <a:stretch>
            <a:fillRect/>
          </a:stretch>
        </p:blipFill>
        <p:spPr>
          <a:xfrm>
            <a:off x="463175" y="1040201"/>
            <a:ext cx="3309800" cy="3552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a:spLocks noGrp="1"/>
          </p:cNvSpPr>
          <p:nvPr>
            <p:ph type="title"/>
          </p:nvPr>
        </p:nvSpPr>
        <p:spPr>
          <a:xfrm>
            <a:off x="768900" y="3688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320" name="Google Shape;320;p30"/>
          <p:cNvSpPr txBox="1">
            <a:spLocks noGrp="1"/>
          </p:cNvSpPr>
          <p:nvPr>
            <p:ph type="body" idx="1"/>
          </p:nvPr>
        </p:nvSpPr>
        <p:spPr>
          <a:xfrm>
            <a:off x="842250" y="861650"/>
            <a:ext cx="7023600" cy="355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i="1">
                <a:solidFill>
                  <a:srgbClr val="000000"/>
                </a:solidFill>
              </a:rPr>
              <a:t>Takeaways</a:t>
            </a:r>
            <a:endParaRPr sz="1600" i="1">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Financial incentives significantly influence treatment decisions </a:t>
            </a:r>
            <a:endParaRPr sz="1400">
              <a:solidFill>
                <a:srgbClr val="000000"/>
              </a:solidFill>
            </a:endParaRPr>
          </a:p>
          <a:p>
            <a:pPr marL="914400" lvl="1" indent="-317500" algn="l" rtl="0">
              <a:lnSpc>
                <a:spcPct val="100000"/>
              </a:lnSpc>
              <a:spcBef>
                <a:spcPts val="0"/>
              </a:spcBef>
              <a:spcAft>
                <a:spcPts val="0"/>
              </a:spcAft>
              <a:buClr>
                <a:srgbClr val="000000"/>
              </a:buClr>
              <a:buSzPts val="1400"/>
              <a:buChar char="○"/>
            </a:pPr>
            <a:r>
              <a:rPr lang="en" sz="1400">
                <a:solidFill>
                  <a:srgbClr val="000000"/>
                </a:solidFill>
              </a:rPr>
              <a:t>Fee-for-service and flat salary models lack balance and </a:t>
            </a:r>
            <a:r>
              <a:rPr lang="en">
                <a:solidFill>
                  <a:srgbClr val="000000"/>
                </a:solidFill>
              </a:rPr>
              <a:t>drive overtreatment </a:t>
            </a:r>
            <a:endParaRPr>
              <a:solidFill>
                <a:srgbClr val="000000"/>
              </a:solidFill>
            </a:endParaRPr>
          </a:p>
          <a:p>
            <a:pPr marL="914400" lvl="1" indent="-317500" algn="l" rtl="0">
              <a:lnSpc>
                <a:spcPct val="100000"/>
              </a:lnSpc>
              <a:spcBef>
                <a:spcPts val="0"/>
              </a:spcBef>
              <a:spcAft>
                <a:spcPts val="0"/>
              </a:spcAft>
              <a:buClr>
                <a:srgbClr val="000000"/>
              </a:buClr>
              <a:buSzPts val="1400"/>
              <a:buChar char="○"/>
            </a:pPr>
            <a:r>
              <a:rPr lang="en">
                <a:solidFill>
                  <a:schemeClr val="dk2"/>
                </a:solidFill>
              </a:rPr>
              <a:t>Transition from fee-for-service to value-based care increases cost-effectiveness</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Contributing factors and incentive-based solutions to overtreatment will vary </a:t>
            </a:r>
            <a:endParaRPr sz="1400">
              <a:solidFill>
                <a:srgbClr val="000000"/>
              </a:solidFill>
            </a:endParaRPr>
          </a:p>
          <a:p>
            <a:pPr marL="914400" lvl="1" indent="-317500" algn="l" rtl="0">
              <a:lnSpc>
                <a:spcPct val="100000"/>
              </a:lnSpc>
              <a:spcBef>
                <a:spcPts val="0"/>
              </a:spcBef>
              <a:spcAft>
                <a:spcPts val="0"/>
              </a:spcAft>
              <a:buClr>
                <a:srgbClr val="000000"/>
              </a:buClr>
              <a:buSzPts val="1400"/>
              <a:buChar char="○"/>
            </a:pPr>
            <a:r>
              <a:rPr lang="en">
                <a:solidFill>
                  <a:schemeClr val="dk2"/>
                </a:solidFill>
              </a:rPr>
              <a:t>Different settings should adapt to best-suited incentives</a:t>
            </a:r>
            <a:endParaRPr>
              <a:solidFill>
                <a:schemeClr val="dk2"/>
              </a:solidFill>
            </a:endParaRPr>
          </a:p>
          <a:p>
            <a:pPr marL="914400" lvl="0" indent="0" algn="l" rtl="0">
              <a:lnSpc>
                <a:spcPct val="100000"/>
              </a:lnSpc>
              <a:spcBef>
                <a:spcPts val="0"/>
              </a:spcBef>
              <a:spcAft>
                <a:spcPts val="0"/>
              </a:spcAft>
              <a:buNone/>
            </a:pPr>
            <a:r>
              <a:rPr lang="en" sz="1300" i="1">
                <a:solidFill>
                  <a:schemeClr val="dk2"/>
                </a:solidFill>
              </a:rPr>
              <a:t>Ex. Malpractice, patient demand, and the difficulty of accessing the medical records</a:t>
            </a:r>
            <a:endParaRPr sz="1300" i="1">
              <a:solidFill>
                <a:schemeClr val="dk2"/>
              </a:solidFill>
            </a:endParaRPr>
          </a:p>
          <a:p>
            <a:pPr marL="914400" lvl="0" indent="0" algn="l" rtl="0">
              <a:lnSpc>
                <a:spcPct val="100000"/>
              </a:lnSpc>
              <a:spcBef>
                <a:spcPts val="0"/>
              </a:spcBef>
              <a:spcAft>
                <a:spcPts val="0"/>
              </a:spcAft>
              <a:buNone/>
            </a:pPr>
            <a:endParaRPr sz="400" i="1">
              <a:solidFill>
                <a:schemeClr val="dk2"/>
              </a:solidFill>
            </a:endParaRPr>
          </a:p>
          <a:p>
            <a:pPr marL="0" lvl="0" indent="0" algn="l" rtl="0">
              <a:lnSpc>
                <a:spcPct val="100000"/>
              </a:lnSpc>
              <a:spcBef>
                <a:spcPts val="0"/>
              </a:spcBef>
              <a:spcAft>
                <a:spcPts val="0"/>
              </a:spcAft>
              <a:buNone/>
            </a:pPr>
            <a:r>
              <a:rPr lang="en" sz="1600" i="1">
                <a:solidFill>
                  <a:srgbClr val="000000"/>
                </a:solidFill>
              </a:rPr>
              <a:t>Reducing Overtreatment</a:t>
            </a:r>
            <a:endParaRPr sz="1600" i="1">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Shared decision-making</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Multi-faceted incentive approach </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Holistic patient care training </a:t>
            </a:r>
            <a:endParaRPr sz="1400">
              <a:solidFill>
                <a:srgbClr val="000000"/>
              </a:solidFill>
            </a:endParaRPr>
          </a:p>
        </p:txBody>
      </p:sp>
      <p:grpSp>
        <p:nvGrpSpPr>
          <p:cNvPr id="321" name="Google Shape;321;p30"/>
          <p:cNvGrpSpPr/>
          <p:nvPr/>
        </p:nvGrpSpPr>
        <p:grpSpPr>
          <a:xfrm>
            <a:off x="1968185" y="3610022"/>
            <a:ext cx="5207638" cy="1311548"/>
            <a:chOff x="4503283" y="2013737"/>
            <a:chExt cx="3423600" cy="1816800"/>
          </a:xfrm>
        </p:grpSpPr>
        <p:sp>
          <p:nvSpPr>
            <p:cNvPr id="322" name="Google Shape;322;p30"/>
            <p:cNvSpPr/>
            <p:nvPr/>
          </p:nvSpPr>
          <p:spPr>
            <a:xfrm>
              <a:off x="4503283" y="2013737"/>
              <a:ext cx="3423600" cy="1816800"/>
            </a:xfrm>
            <a:prstGeom prst="flowChartAlternateProcess">
              <a:avLst/>
            </a:prstGeom>
            <a:solidFill>
              <a:srgbClr val="9FC5E8"/>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txBox="1"/>
            <p:nvPr/>
          </p:nvSpPr>
          <p:spPr>
            <a:xfrm>
              <a:off x="4556534" y="2073591"/>
              <a:ext cx="3317100" cy="1697100"/>
            </a:xfrm>
            <a:prstGeom prst="rect">
              <a:avLst/>
            </a:prstGeom>
            <a:solidFill>
              <a:srgbClr val="9FC5E8"/>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i="1">
                  <a:latin typeface="Raleway"/>
                  <a:ea typeface="Raleway"/>
                  <a:cs typeface="Raleway"/>
                  <a:sym typeface="Raleway"/>
                </a:rPr>
                <a:t>I</a:t>
              </a:r>
              <a:r>
                <a:rPr lang="en" sz="1200" i="1">
                  <a:solidFill>
                    <a:schemeClr val="dk2"/>
                  </a:solidFill>
                  <a:latin typeface="Raleway"/>
                  <a:ea typeface="Raleway"/>
                  <a:cs typeface="Raleway"/>
                  <a:sym typeface="Raleway"/>
                </a:rPr>
                <a:t>mproved data sharing and </a:t>
              </a:r>
              <a:r>
                <a:rPr lang="en" sz="1200" i="1">
                  <a:latin typeface="Raleway"/>
                  <a:ea typeface="Raleway"/>
                  <a:cs typeface="Raleway"/>
                  <a:sym typeface="Raleway"/>
                </a:rPr>
                <a:t>Interoperability </a:t>
              </a:r>
              <a:r>
                <a:rPr lang="en" sz="1200" b="1" i="1">
                  <a:latin typeface="Raleway"/>
                  <a:ea typeface="Raleway"/>
                  <a:cs typeface="Raleway"/>
                  <a:sym typeface="Raleway"/>
                </a:rPr>
                <a:t>accelerates</a:t>
              </a:r>
              <a:r>
                <a:rPr lang="en" sz="1200" i="1">
                  <a:latin typeface="Raleway"/>
                  <a:ea typeface="Raleway"/>
                  <a:cs typeface="Raleway"/>
                  <a:sym typeface="Raleway"/>
                </a:rPr>
                <a:t> the adoption of </a:t>
              </a:r>
              <a:r>
                <a:rPr lang="en" sz="1200" b="1" i="1">
                  <a:latin typeface="Raleway"/>
                  <a:ea typeface="Raleway"/>
                  <a:cs typeface="Raleway"/>
                  <a:sym typeface="Raleway"/>
                </a:rPr>
                <a:t>value-based</a:t>
              </a:r>
              <a:r>
                <a:rPr lang="en" sz="1200" i="1">
                  <a:latin typeface="Raleway"/>
                  <a:ea typeface="Raleway"/>
                  <a:cs typeface="Raleway"/>
                  <a:sym typeface="Raleway"/>
                </a:rPr>
                <a:t> care models by improving </a:t>
              </a:r>
              <a:r>
                <a:rPr lang="en" sz="1200" b="1" i="1">
                  <a:latin typeface="Raleway"/>
                  <a:ea typeface="Raleway"/>
                  <a:cs typeface="Raleway"/>
                  <a:sym typeface="Raleway"/>
                </a:rPr>
                <a:t>communication accuracy</a:t>
              </a:r>
              <a:endParaRPr sz="1200" b="1" i="1">
                <a:latin typeface="Raleway"/>
                <a:ea typeface="Raleway"/>
                <a:cs typeface="Raleway"/>
                <a:sym typeface="Raleway"/>
              </a:endParaRPr>
            </a:p>
            <a:p>
              <a:pPr marL="0" lvl="0" indent="0" algn="ctr" rtl="0">
                <a:spcBef>
                  <a:spcPts val="1200"/>
                </a:spcBef>
                <a:spcAft>
                  <a:spcPts val="0"/>
                </a:spcAft>
                <a:buClr>
                  <a:schemeClr val="dk2"/>
                </a:buClr>
                <a:buSzPts val="1100"/>
                <a:buFont typeface="Arial"/>
                <a:buNone/>
              </a:pPr>
              <a:r>
                <a:rPr lang="en" sz="1500" i="1">
                  <a:latin typeface="Raleway"/>
                  <a:ea typeface="Raleway"/>
                  <a:cs typeface="Raleway"/>
                  <a:sym typeface="Raleway"/>
                </a:rPr>
                <a:t>This reduces the number of tests, procedures, and unnecessary patient visits</a:t>
              </a:r>
              <a:endParaRPr sz="1500" i="1">
                <a:latin typeface="Raleway"/>
                <a:ea typeface="Raleway"/>
                <a:cs typeface="Raleway"/>
                <a:sym typeface="Raleway"/>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a:spLocks noGrp="1"/>
          </p:cNvSpPr>
          <p:nvPr>
            <p:ph type="title"/>
          </p:nvPr>
        </p:nvSpPr>
        <p:spPr>
          <a:xfrm>
            <a:off x="311700" y="702400"/>
            <a:ext cx="8520600" cy="623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 - Questions?</a:t>
            </a:r>
            <a:endParaRPr/>
          </a:p>
          <a:p>
            <a:pPr marL="0" lvl="0" indent="0" algn="ctr" rtl="0">
              <a:spcBef>
                <a:spcPts val="0"/>
              </a:spcBef>
              <a:spcAft>
                <a:spcPts val="0"/>
              </a:spcAft>
              <a:buNone/>
            </a:pPr>
            <a:endParaRPr/>
          </a:p>
        </p:txBody>
      </p:sp>
      <p:pic>
        <p:nvPicPr>
          <p:cNvPr id="329" name="Google Shape;329;p31"/>
          <p:cNvPicPr preferRelativeResize="0"/>
          <p:nvPr/>
        </p:nvPicPr>
        <p:blipFill>
          <a:blip r:embed="rId3">
            <a:alphaModFix/>
          </a:blip>
          <a:stretch>
            <a:fillRect/>
          </a:stretch>
        </p:blipFill>
        <p:spPr>
          <a:xfrm>
            <a:off x="2211650" y="1380850"/>
            <a:ext cx="4720699" cy="354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69600" y="1894700"/>
            <a:ext cx="4045200" cy="153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Agenda</a:t>
            </a:r>
            <a:endParaRPr/>
          </a:p>
        </p:txBody>
      </p:sp>
      <p:sp>
        <p:nvSpPr>
          <p:cNvPr id="65" name="Google Shape;65;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a:t>Executive Summary</a:t>
            </a:r>
            <a:endParaRPr/>
          </a:p>
          <a:p>
            <a:pPr marL="914400" lvl="1" indent="-317500" algn="l" rtl="0">
              <a:spcBef>
                <a:spcPts val="0"/>
              </a:spcBef>
              <a:spcAft>
                <a:spcPts val="0"/>
              </a:spcAft>
              <a:buSzPts val="1400"/>
              <a:buChar char="○"/>
            </a:pPr>
            <a:r>
              <a:rPr lang="en"/>
              <a:t>Incentivizing Quality and Necessity</a:t>
            </a:r>
            <a:endParaRPr/>
          </a:p>
          <a:p>
            <a:pPr marL="457200" lvl="0" indent="-342900" algn="l" rtl="0">
              <a:spcBef>
                <a:spcPts val="0"/>
              </a:spcBef>
              <a:spcAft>
                <a:spcPts val="0"/>
              </a:spcAft>
              <a:buSzPts val="1800"/>
              <a:buChar char="●"/>
            </a:pPr>
            <a:r>
              <a:rPr lang="en"/>
              <a:t>Background </a:t>
            </a:r>
            <a:endParaRPr/>
          </a:p>
          <a:p>
            <a:pPr marL="914400" lvl="1" indent="-317500" algn="l" rtl="0">
              <a:spcBef>
                <a:spcPts val="0"/>
              </a:spcBef>
              <a:spcAft>
                <a:spcPts val="0"/>
              </a:spcAft>
              <a:buSzPts val="1400"/>
              <a:buChar char="○"/>
            </a:pPr>
            <a:r>
              <a:rPr lang="en"/>
              <a:t>Evolution of Incentives and Overtreatment</a:t>
            </a:r>
            <a:endParaRPr/>
          </a:p>
          <a:p>
            <a:pPr marL="914400" lvl="1" indent="-317500" algn="l" rtl="0">
              <a:spcBef>
                <a:spcPts val="0"/>
              </a:spcBef>
              <a:spcAft>
                <a:spcPts val="0"/>
              </a:spcAft>
              <a:buSzPts val="1400"/>
              <a:buChar char="○"/>
            </a:pPr>
            <a:r>
              <a:rPr lang="en"/>
              <a:t>Successes, Failures, Challenges</a:t>
            </a:r>
            <a:endParaRPr/>
          </a:p>
          <a:p>
            <a:pPr marL="457200" lvl="0" indent="-342900" algn="l" rtl="0">
              <a:spcBef>
                <a:spcPts val="0"/>
              </a:spcBef>
              <a:spcAft>
                <a:spcPts val="0"/>
              </a:spcAft>
              <a:buSzPts val="1800"/>
              <a:buChar char="●"/>
            </a:pPr>
            <a:r>
              <a:rPr lang="en"/>
              <a:t>Recommendation 1 </a:t>
            </a:r>
            <a:endParaRPr/>
          </a:p>
          <a:p>
            <a:pPr marL="914400" lvl="1" indent="-317500" algn="l" rtl="0">
              <a:spcBef>
                <a:spcPts val="0"/>
              </a:spcBef>
              <a:spcAft>
                <a:spcPts val="0"/>
              </a:spcAft>
              <a:buSzPts val="1400"/>
              <a:buChar char="○"/>
            </a:pPr>
            <a:r>
              <a:rPr lang="en"/>
              <a:t>Supporting Analysis </a:t>
            </a:r>
            <a:endParaRPr/>
          </a:p>
          <a:p>
            <a:pPr marL="457200" lvl="0" indent="-342900" algn="l" rtl="0">
              <a:spcBef>
                <a:spcPts val="0"/>
              </a:spcBef>
              <a:spcAft>
                <a:spcPts val="0"/>
              </a:spcAft>
              <a:buSzPts val="1800"/>
              <a:buChar char="●"/>
            </a:pPr>
            <a:r>
              <a:rPr lang="en"/>
              <a:t>Recommendation 2</a:t>
            </a:r>
            <a:endParaRPr/>
          </a:p>
          <a:p>
            <a:pPr marL="914400" lvl="1" indent="-317500" algn="l" rtl="0">
              <a:spcBef>
                <a:spcPts val="0"/>
              </a:spcBef>
              <a:spcAft>
                <a:spcPts val="0"/>
              </a:spcAft>
              <a:buSzPts val="1400"/>
              <a:buChar char="○"/>
            </a:pPr>
            <a:r>
              <a:rPr lang="en"/>
              <a:t>Supporting Analysis</a:t>
            </a:r>
            <a:endParaRPr/>
          </a:p>
        </p:txBody>
      </p:sp>
      <p:pic>
        <p:nvPicPr>
          <p:cNvPr id="66" name="Google Shape;66;p14"/>
          <p:cNvPicPr preferRelativeResize="0"/>
          <p:nvPr/>
        </p:nvPicPr>
        <p:blipFill>
          <a:blip r:embed="rId3">
            <a:alphaModFix/>
          </a:blip>
          <a:stretch>
            <a:fillRect/>
          </a:stretch>
        </p:blipFill>
        <p:spPr>
          <a:xfrm>
            <a:off x="1689074" y="812625"/>
            <a:ext cx="1698600" cy="1651800"/>
          </a:xfrm>
          <a:prstGeom prst="wedgeEllipseCallout">
            <a:avLst>
              <a:gd name="adj1" fmla="val -20833"/>
              <a:gd name="adj2" fmla="val 62500"/>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2"/>
          <p:cNvSpPr txBox="1">
            <a:spLocks noGrp="1"/>
          </p:cNvSpPr>
          <p:nvPr>
            <p:ph type="title"/>
          </p:nvPr>
        </p:nvSpPr>
        <p:spPr>
          <a:xfrm>
            <a:off x="305850" y="0"/>
            <a:ext cx="85323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35" name="Google Shape;335;p32"/>
          <p:cNvSpPr txBox="1">
            <a:spLocks noGrp="1"/>
          </p:cNvSpPr>
          <p:nvPr>
            <p:ph type="body" idx="1"/>
          </p:nvPr>
        </p:nvSpPr>
        <p:spPr>
          <a:xfrm>
            <a:off x="64300" y="546500"/>
            <a:ext cx="9012000" cy="4479000"/>
          </a:xfrm>
          <a:prstGeom prst="rect">
            <a:avLst/>
          </a:prstGeom>
        </p:spPr>
        <p:txBody>
          <a:bodyPr spcFirstLastPara="1" wrap="square" lIns="91425" tIns="91425" rIns="91425" bIns="91425" anchor="t" anchorCtr="0">
            <a:noAutofit/>
          </a:bodyPr>
          <a:lstStyle/>
          <a:p>
            <a:pPr marL="457200" lvl="0" indent="-292100" algn="l" rtl="0">
              <a:lnSpc>
                <a:spcPct val="100000"/>
              </a:lnSpc>
              <a:spcBef>
                <a:spcPts val="1000"/>
              </a:spcBef>
              <a:spcAft>
                <a:spcPts val="0"/>
              </a:spcAft>
              <a:buClr>
                <a:srgbClr val="000000"/>
              </a:buClr>
              <a:buSzPts val="1000"/>
              <a:buChar char="●"/>
            </a:pPr>
            <a:r>
              <a:rPr lang="en" sz="1000" dirty="0">
                <a:solidFill>
                  <a:srgbClr val="00B050"/>
                </a:solidFill>
                <a:uFill>
                  <a:noFill/>
                </a:uFill>
                <a:hlinkClick r:id="rId3">
                  <a:extLst>
                    <a:ext uri="{A12FA001-AC4F-418D-AE19-62706E023703}">
                      <ahyp:hlinkClr xmlns:ahyp="http://schemas.microsoft.com/office/drawing/2018/hyperlinkcolor" val="tx"/>
                    </a:ext>
                  </a:extLst>
                </a:hlinkClick>
              </a:rPr>
              <a:t>AMA Council on Ethical, &amp; Affairs, J. (2013). AMA Code of Medical Ethics’ Opinions on Financial Incentives and Conflicts under Various Models of Payment for Care. </a:t>
            </a:r>
            <a:r>
              <a:rPr lang="en" sz="1000" i="1" dirty="0">
                <a:solidFill>
                  <a:srgbClr val="00B050"/>
                </a:solidFill>
                <a:uFill>
                  <a:noFill/>
                </a:uFill>
                <a:hlinkClick r:id="rId3">
                  <a:extLst>
                    <a:ext uri="{A12FA001-AC4F-418D-AE19-62706E023703}">
                      <ahyp:hlinkClr xmlns:ahyp="http://schemas.microsoft.com/office/drawing/2018/hyperlinkcolor" val="tx"/>
                    </a:ext>
                  </a:extLst>
                </a:hlinkClick>
              </a:rPr>
              <a:t>AMA Journal of Ethics</a:t>
            </a:r>
            <a:r>
              <a:rPr lang="en" sz="1000" dirty="0">
                <a:solidFill>
                  <a:srgbClr val="00B050"/>
                </a:solidFill>
                <a:uFill>
                  <a:noFill/>
                </a:uFill>
                <a:hlinkClick r:id="rId3">
                  <a:extLst>
                    <a:ext uri="{A12FA001-AC4F-418D-AE19-62706E023703}">
                      <ahyp:hlinkClr xmlns:ahyp="http://schemas.microsoft.com/office/drawing/2018/hyperlinkcolor" val="tx"/>
                    </a:ext>
                  </a:extLst>
                </a:hlinkClick>
              </a:rPr>
              <a:t>, </a:t>
            </a:r>
            <a:r>
              <a:rPr lang="en" sz="1000" i="1" dirty="0">
                <a:solidFill>
                  <a:srgbClr val="00B050"/>
                </a:solidFill>
                <a:uFill>
                  <a:noFill/>
                </a:uFill>
                <a:hlinkClick r:id="rId3">
                  <a:extLst>
                    <a:ext uri="{A12FA001-AC4F-418D-AE19-62706E023703}">
                      <ahyp:hlinkClr xmlns:ahyp="http://schemas.microsoft.com/office/drawing/2018/hyperlinkcolor" val="tx"/>
                    </a:ext>
                  </a:extLst>
                </a:hlinkClick>
              </a:rPr>
              <a:t>15</a:t>
            </a:r>
            <a:r>
              <a:rPr lang="en" sz="1000" dirty="0">
                <a:solidFill>
                  <a:srgbClr val="00B050"/>
                </a:solidFill>
                <a:uFill>
                  <a:noFill/>
                </a:uFill>
                <a:hlinkClick r:id="rId3">
                  <a:extLst>
                    <a:ext uri="{A12FA001-AC4F-418D-AE19-62706E023703}">
                      <ahyp:hlinkClr xmlns:ahyp="http://schemas.microsoft.com/office/drawing/2018/hyperlinkcolor" val="tx"/>
                    </a:ext>
                  </a:extLst>
                </a:hlinkClick>
              </a:rPr>
              <a:t>(7), 581–586.</a:t>
            </a:r>
            <a:endParaRPr sz="1000" dirty="0">
              <a:solidFill>
                <a:srgbClr val="00B050"/>
              </a:solidFill>
            </a:endParaRPr>
          </a:p>
          <a:p>
            <a:pPr marL="457200" lvl="0" indent="-292100" algn="l" rtl="0">
              <a:lnSpc>
                <a:spcPct val="100000"/>
              </a:lnSpc>
              <a:spcBef>
                <a:spcPts val="0"/>
              </a:spcBef>
              <a:spcAft>
                <a:spcPts val="0"/>
              </a:spcAft>
              <a:buClr>
                <a:srgbClr val="000000"/>
              </a:buClr>
              <a:buSzPts val="1000"/>
              <a:buChar char="●"/>
            </a:pPr>
            <a:r>
              <a:rPr lang="en" sz="1000" dirty="0">
                <a:solidFill>
                  <a:srgbClr val="00B050"/>
                </a:solidFill>
                <a:uFill>
                  <a:noFill/>
                </a:uFill>
                <a:hlinkClick r:id="rId4">
                  <a:extLst>
                    <a:ext uri="{A12FA001-AC4F-418D-AE19-62706E023703}">
                      <ahyp:hlinkClr xmlns:ahyp="http://schemas.microsoft.com/office/drawing/2018/hyperlinkcolor" val="tx"/>
                    </a:ext>
                  </a:extLst>
                </a:hlinkClick>
              </a:rPr>
              <a:t>Lyu, H., Xu, T., Brotman, D., Mayer-Blackwell, B., Cooper, M., Daniel, M., Wick, E. C., Saini, V., Brownlee, S., &amp; Makary, M. A. (2017). Overtreatment in the United States. </a:t>
            </a:r>
            <a:r>
              <a:rPr lang="en" sz="1000" i="1" dirty="0">
                <a:solidFill>
                  <a:srgbClr val="00B050"/>
                </a:solidFill>
                <a:uFill>
                  <a:noFill/>
                </a:uFill>
                <a:hlinkClick r:id="rId4">
                  <a:extLst>
                    <a:ext uri="{A12FA001-AC4F-418D-AE19-62706E023703}">
                      <ahyp:hlinkClr xmlns:ahyp="http://schemas.microsoft.com/office/drawing/2018/hyperlinkcolor" val="tx"/>
                    </a:ext>
                  </a:extLst>
                </a:hlinkClick>
              </a:rPr>
              <a:t>PloS One</a:t>
            </a:r>
            <a:r>
              <a:rPr lang="en" sz="1000" dirty="0">
                <a:solidFill>
                  <a:srgbClr val="00B050"/>
                </a:solidFill>
                <a:uFill>
                  <a:noFill/>
                </a:uFill>
                <a:hlinkClick r:id="rId4">
                  <a:extLst>
                    <a:ext uri="{A12FA001-AC4F-418D-AE19-62706E023703}">
                      <ahyp:hlinkClr xmlns:ahyp="http://schemas.microsoft.com/office/drawing/2018/hyperlinkcolor" val="tx"/>
                    </a:ext>
                  </a:extLst>
                </a:hlinkClick>
              </a:rPr>
              <a:t>, </a:t>
            </a:r>
            <a:r>
              <a:rPr lang="en" sz="1000" i="1" dirty="0">
                <a:solidFill>
                  <a:srgbClr val="00B050"/>
                </a:solidFill>
                <a:uFill>
                  <a:noFill/>
                </a:uFill>
                <a:hlinkClick r:id="rId4">
                  <a:extLst>
                    <a:ext uri="{A12FA001-AC4F-418D-AE19-62706E023703}">
                      <ahyp:hlinkClr xmlns:ahyp="http://schemas.microsoft.com/office/drawing/2018/hyperlinkcolor" val="tx"/>
                    </a:ext>
                  </a:extLst>
                </a:hlinkClick>
              </a:rPr>
              <a:t>12</a:t>
            </a:r>
            <a:r>
              <a:rPr lang="en" sz="1000" dirty="0">
                <a:solidFill>
                  <a:srgbClr val="00B050"/>
                </a:solidFill>
                <a:uFill>
                  <a:noFill/>
                </a:uFill>
                <a:hlinkClick r:id="rId4">
                  <a:extLst>
                    <a:ext uri="{A12FA001-AC4F-418D-AE19-62706E023703}">
                      <ahyp:hlinkClr xmlns:ahyp="http://schemas.microsoft.com/office/drawing/2018/hyperlinkcolor" val="tx"/>
                    </a:ext>
                  </a:extLst>
                </a:hlinkClick>
              </a:rPr>
              <a:t>(9). https://doi.org/</a:t>
            </a:r>
            <a:r>
              <a:rPr lang="en" sz="1000" dirty="0">
                <a:solidFill>
                  <a:srgbClr val="00B050"/>
                </a:solidFill>
                <a:uFill>
                  <a:noFill/>
                </a:uFill>
                <a:hlinkClick r:id="rId5">
                  <a:extLst>
                    <a:ext uri="{A12FA001-AC4F-418D-AE19-62706E023703}">
                      <ahyp:hlinkClr xmlns:ahyp="http://schemas.microsoft.com/office/drawing/2018/hyperlinkcolor" val="tx"/>
                    </a:ext>
                  </a:extLst>
                </a:hlinkClick>
              </a:rPr>
              <a:t>10.1371/journal.pone.0181970</a:t>
            </a:r>
            <a:endParaRPr sz="1000" dirty="0">
              <a:solidFill>
                <a:srgbClr val="00B050"/>
              </a:solidFill>
            </a:endParaRPr>
          </a:p>
          <a:p>
            <a:pPr marL="457200" lvl="0" indent="-292100" algn="l" rtl="0">
              <a:lnSpc>
                <a:spcPct val="100000"/>
              </a:lnSpc>
              <a:spcBef>
                <a:spcPts val="0"/>
              </a:spcBef>
              <a:spcAft>
                <a:spcPts val="0"/>
              </a:spcAft>
              <a:buClr>
                <a:srgbClr val="000000"/>
              </a:buClr>
              <a:buSzPts val="1000"/>
              <a:buChar char="●"/>
            </a:pPr>
            <a:r>
              <a:rPr lang="en" sz="1000" dirty="0">
                <a:solidFill>
                  <a:schemeClr val="bg2"/>
                </a:solidFill>
              </a:rPr>
              <a:t>Boston University. (2017, October 12). </a:t>
            </a:r>
            <a:r>
              <a:rPr lang="en" sz="1000" i="1" dirty="0">
                <a:solidFill>
                  <a:schemeClr val="bg2"/>
                </a:solidFill>
              </a:rPr>
              <a:t>A Treatment for Overtreatment? | The Brink</a:t>
            </a:r>
            <a:r>
              <a:rPr lang="en" sz="1000" dirty="0">
                <a:solidFill>
                  <a:schemeClr val="bg2"/>
                </a:solidFill>
              </a:rPr>
              <a:t>. http://</a:t>
            </a:r>
            <a:r>
              <a:rPr lang="en" sz="1000" dirty="0" err="1">
                <a:solidFill>
                  <a:schemeClr val="bg2"/>
                </a:solidFill>
              </a:rPr>
              <a:t>www.bu.edu</a:t>
            </a:r>
            <a:r>
              <a:rPr lang="en" sz="1000" dirty="0">
                <a:solidFill>
                  <a:schemeClr val="bg2"/>
                </a:solidFill>
              </a:rPr>
              <a:t>/articles/2017/overtreatment/</a:t>
            </a:r>
            <a:endParaRPr sz="1000" dirty="0">
              <a:solidFill>
                <a:schemeClr val="bg2"/>
              </a:solidFill>
            </a:endParaRPr>
          </a:p>
          <a:p>
            <a:pPr marL="457200" lvl="0" indent="-292100" algn="l" rtl="0">
              <a:lnSpc>
                <a:spcPct val="100000"/>
              </a:lnSpc>
              <a:spcBef>
                <a:spcPts val="0"/>
              </a:spcBef>
              <a:spcAft>
                <a:spcPts val="0"/>
              </a:spcAft>
              <a:buClr>
                <a:srgbClr val="000000"/>
              </a:buClr>
              <a:buSzPts val="1000"/>
              <a:buChar char="●"/>
            </a:pPr>
            <a:r>
              <a:rPr lang="en" sz="1000" dirty="0">
                <a:solidFill>
                  <a:schemeClr val="bg2"/>
                </a:solidFill>
              </a:rPr>
              <a:t>M. (2013, March 4). </a:t>
            </a:r>
            <a:r>
              <a:rPr lang="en" sz="1000" i="1" dirty="0">
                <a:solidFill>
                  <a:schemeClr val="bg2"/>
                </a:solidFill>
              </a:rPr>
              <a:t>Bitter Pill: Why Medical Bills Are Killing Us</a:t>
            </a:r>
            <a:r>
              <a:rPr lang="en" sz="1000" dirty="0">
                <a:solidFill>
                  <a:schemeClr val="bg2"/>
                </a:solidFill>
              </a:rPr>
              <a:t>. </a:t>
            </a:r>
            <a:r>
              <a:rPr lang="en" sz="1000" dirty="0" err="1">
                <a:solidFill>
                  <a:schemeClr val="bg2"/>
                </a:solidFill>
              </a:rPr>
              <a:t>TIME.Com</a:t>
            </a:r>
            <a:r>
              <a:rPr lang="en" sz="1000" dirty="0">
                <a:solidFill>
                  <a:schemeClr val="bg2"/>
                </a:solidFill>
              </a:rPr>
              <a:t>. http://</a:t>
            </a:r>
            <a:r>
              <a:rPr lang="en" sz="1000" dirty="0" err="1">
                <a:solidFill>
                  <a:schemeClr val="bg2"/>
                </a:solidFill>
              </a:rPr>
              <a:t>content.time.com</a:t>
            </a:r>
            <a:r>
              <a:rPr lang="en" sz="1000" dirty="0">
                <a:solidFill>
                  <a:schemeClr val="bg2"/>
                </a:solidFill>
              </a:rPr>
              <a:t>/time/subscriber/article/0,33009,2136864-2,00.html</a:t>
            </a:r>
            <a:endParaRPr sz="1000" dirty="0">
              <a:solidFill>
                <a:schemeClr val="bg2"/>
              </a:solidFill>
            </a:endParaRPr>
          </a:p>
          <a:p>
            <a:pPr marL="457200" lvl="0" indent="-292100" algn="l" rtl="0">
              <a:lnSpc>
                <a:spcPct val="100000"/>
              </a:lnSpc>
              <a:spcBef>
                <a:spcPts val="0"/>
              </a:spcBef>
              <a:spcAft>
                <a:spcPts val="0"/>
              </a:spcAft>
              <a:buClr>
                <a:srgbClr val="000000"/>
              </a:buClr>
              <a:buSzPts val="1000"/>
              <a:buChar char="●"/>
            </a:pPr>
            <a:r>
              <a:rPr lang="en" sz="1000" dirty="0">
                <a:solidFill>
                  <a:schemeClr val="bg2"/>
                </a:solidFill>
              </a:rPr>
              <a:t>Carroll, A. (2017, September 27). </a:t>
            </a:r>
            <a:r>
              <a:rPr lang="en" sz="1000" i="1" dirty="0">
                <a:solidFill>
                  <a:schemeClr val="bg2"/>
                </a:solidFill>
              </a:rPr>
              <a:t>The High Costs of Unnecessary Care</a:t>
            </a:r>
            <a:r>
              <a:rPr lang="en" sz="1000" dirty="0">
                <a:solidFill>
                  <a:schemeClr val="bg2"/>
                </a:solidFill>
              </a:rPr>
              <a:t>. Health Care Quality | JAMA Health Forum | JAMA Network. https://</a:t>
            </a:r>
            <a:r>
              <a:rPr lang="en" sz="1000" dirty="0" err="1">
                <a:solidFill>
                  <a:schemeClr val="bg2"/>
                </a:solidFill>
              </a:rPr>
              <a:t>jamanetwork.com</a:t>
            </a:r>
            <a:r>
              <a:rPr lang="en" sz="1000" dirty="0">
                <a:solidFill>
                  <a:schemeClr val="bg2"/>
                </a:solidFill>
              </a:rPr>
              <a:t>/channels/health-forum/</a:t>
            </a:r>
            <a:r>
              <a:rPr lang="en" sz="1000" dirty="0" err="1">
                <a:solidFill>
                  <a:schemeClr val="bg2"/>
                </a:solidFill>
              </a:rPr>
              <a:t>fullarticle</a:t>
            </a:r>
            <a:r>
              <a:rPr lang="en" sz="1000" dirty="0">
                <a:solidFill>
                  <a:schemeClr val="bg2"/>
                </a:solidFill>
              </a:rPr>
              <a:t>/2760210</a:t>
            </a:r>
            <a:endParaRPr sz="1000" dirty="0">
              <a:solidFill>
                <a:schemeClr val="bg2"/>
              </a:solidFill>
            </a:endParaRPr>
          </a:p>
          <a:p>
            <a:pPr marL="457200" lvl="0" indent="-292100" algn="l" rtl="0">
              <a:lnSpc>
                <a:spcPct val="100000"/>
              </a:lnSpc>
              <a:spcBef>
                <a:spcPts val="0"/>
              </a:spcBef>
              <a:spcAft>
                <a:spcPts val="0"/>
              </a:spcAft>
              <a:buClr>
                <a:srgbClr val="000000"/>
              </a:buClr>
              <a:buSzPts val="1000"/>
              <a:buChar char="●"/>
            </a:pPr>
            <a:r>
              <a:rPr lang="en" sz="1000" i="1" dirty="0">
                <a:solidFill>
                  <a:srgbClr val="000000"/>
                </a:solidFill>
              </a:rPr>
              <a:t>Pay-for-Performance Fails to Perform</a:t>
            </a:r>
            <a:r>
              <a:rPr lang="en" sz="1000" dirty="0">
                <a:solidFill>
                  <a:srgbClr val="000000"/>
                </a:solidFill>
              </a:rPr>
              <a:t>. (2017, November 27). Harvard Medical School. https://</a:t>
            </a:r>
            <a:r>
              <a:rPr lang="en" sz="1000" dirty="0" err="1">
                <a:solidFill>
                  <a:srgbClr val="000000"/>
                </a:solidFill>
              </a:rPr>
              <a:t>hms.harvard.edu</a:t>
            </a:r>
            <a:r>
              <a:rPr lang="en" sz="1000" dirty="0">
                <a:solidFill>
                  <a:srgbClr val="000000"/>
                </a:solidFill>
              </a:rPr>
              <a:t>/news/pay-performance-fails-perform</a:t>
            </a:r>
            <a:endParaRPr sz="1000" dirty="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dirty="0" err="1">
                <a:solidFill>
                  <a:srgbClr val="000000"/>
                </a:solidFill>
              </a:rPr>
              <a:t>Soumerai</a:t>
            </a:r>
            <a:r>
              <a:rPr lang="en" sz="1000" dirty="0">
                <a:solidFill>
                  <a:srgbClr val="000000"/>
                </a:solidFill>
              </a:rPr>
              <a:t>, S. (2018, January 29). </a:t>
            </a:r>
            <a:r>
              <a:rPr lang="en" sz="1000" i="1" dirty="0">
                <a:solidFill>
                  <a:srgbClr val="000000"/>
                </a:solidFill>
              </a:rPr>
              <a:t>Pay for performance: a dangerous health policy fad that won’t die</a:t>
            </a:r>
            <a:r>
              <a:rPr lang="en" sz="1000" dirty="0">
                <a:solidFill>
                  <a:srgbClr val="000000"/>
                </a:solidFill>
              </a:rPr>
              <a:t>. STAT. https://</a:t>
            </a:r>
            <a:r>
              <a:rPr lang="en" sz="1000" dirty="0" err="1">
                <a:solidFill>
                  <a:srgbClr val="000000"/>
                </a:solidFill>
              </a:rPr>
              <a:t>www.statnews.com</a:t>
            </a:r>
            <a:r>
              <a:rPr lang="en" sz="1000" dirty="0">
                <a:solidFill>
                  <a:srgbClr val="000000"/>
                </a:solidFill>
              </a:rPr>
              <a:t>/2018/01/30/pay-for-performance-doctors-hospitals/</a:t>
            </a:r>
            <a:endParaRPr sz="1000" dirty="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dirty="0" err="1">
                <a:solidFill>
                  <a:srgbClr val="000000"/>
                </a:solidFill>
              </a:rPr>
              <a:t>Kherad</a:t>
            </a:r>
            <a:r>
              <a:rPr lang="en" sz="1000" dirty="0">
                <a:solidFill>
                  <a:srgbClr val="000000"/>
                </a:solidFill>
              </a:rPr>
              <a:t>, O., </a:t>
            </a:r>
            <a:r>
              <a:rPr lang="en" sz="1000" dirty="0" err="1">
                <a:solidFill>
                  <a:srgbClr val="000000"/>
                </a:solidFill>
              </a:rPr>
              <a:t>Peiffer-Smadja</a:t>
            </a:r>
            <a:r>
              <a:rPr lang="en" sz="1000" dirty="0">
                <a:solidFill>
                  <a:srgbClr val="000000"/>
                </a:solidFill>
              </a:rPr>
              <a:t>, N., </a:t>
            </a:r>
            <a:r>
              <a:rPr lang="en" sz="1000" dirty="0" err="1">
                <a:solidFill>
                  <a:srgbClr val="000000"/>
                </a:solidFill>
              </a:rPr>
              <a:t>Karlafti</a:t>
            </a:r>
            <a:r>
              <a:rPr lang="en" sz="1000" dirty="0">
                <a:solidFill>
                  <a:srgbClr val="000000"/>
                </a:solidFill>
              </a:rPr>
              <a:t>, L., </a:t>
            </a:r>
            <a:r>
              <a:rPr lang="en" sz="1000" dirty="0" err="1">
                <a:solidFill>
                  <a:srgbClr val="000000"/>
                </a:solidFill>
              </a:rPr>
              <a:t>Lember</a:t>
            </a:r>
            <a:r>
              <a:rPr lang="en" sz="1000" dirty="0">
                <a:solidFill>
                  <a:srgbClr val="000000"/>
                </a:solidFill>
              </a:rPr>
              <a:t>, M., </a:t>
            </a:r>
            <a:r>
              <a:rPr lang="en" sz="1000" dirty="0" err="1">
                <a:solidFill>
                  <a:srgbClr val="000000"/>
                </a:solidFill>
              </a:rPr>
              <a:t>Aerde</a:t>
            </a:r>
            <a:r>
              <a:rPr lang="en" sz="1000" dirty="0">
                <a:solidFill>
                  <a:srgbClr val="000000"/>
                </a:solidFill>
              </a:rPr>
              <a:t>, N. V., </a:t>
            </a:r>
            <a:r>
              <a:rPr lang="en" sz="1000" dirty="0" err="1">
                <a:solidFill>
                  <a:srgbClr val="000000"/>
                </a:solidFill>
              </a:rPr>
              <a:t>Gunnarsson</a:t>
            </a:r>
            <a:r>
              <a:rPr lang="en" sz="1000" dirty="0">
                <a:solidFill>
                  <a:srgbClr val="000000"/>
                </a:solidFill>
              </a:rPr>
              <a:t>, O., </a:t>
            </a:r>
            <a:r>
              <a:rPr lang="en" sz="1000" dirty="0" err="1">
                <a:solidFill>
                  <a:srgbClr val="000000"/>
                </a:solidFill>
              </a:rPr>
              <a:t>Baicus</a:t>
            </a:r>
            <a:r>
              <a:rPr lang="en" sz="1000" dirty="0">
                <a:solidFill>
                  <a:srgbClr val="000000"/>
                </a:solidFill>
              </a:rPr>
              <a:t>, C., Vieira, M. B., </a:t>
            </a:r>
            <a:r>
              <a:rPr lang="en" sz="1000" dirty="0" err="1">
                <a:solidFill>
                  <a:srgbClr val="000000"/>
                </a:solidFill>
              </a:rPr>
              <a:t>Vaz-Carneiro</a:t>
            </a:r>
            <a:r>
              <a:rPr lang="en" sz="1000" dirty="0">
                <a:solidFill>
                  <a:srgbClr val="000000"/>
                </a:solidFill>
              </a:rPr>
              <a:t>, A., </a:t>
            </a:r>
            <a:r>
              <a:rPr lang="en" sz="1000" dirty="0" err="1">
                <a:solidFill>
                  <a:srgbClr val="000000"/>
                </a:solidFill>
              </a:rPr>
              <a:t>Brucato</a:t>
            </a:r>
            <a:r>
              <a:rPr lang="en" sz="1000" dirty="0">
                <a:solidFill>
                  <a:srgbClr val="000000"/>
                </a:solidFill>
              </a:rPr>
              <a:t>, A., </a:t>
            </a:r>
            <a:r>
              <a:rPr lang="en" sz="1000" dirty="0" err="1">
                <a:solidFill>
                  <a:srgbClr val="000000"/>
                </a:solidFill>
              </a:rPr>
              <a:t>Lazurova</a:t>
            </a:r>
            <a:r>
              <a:rPr lang="en" sz="1000" dirty="0">
                <a:solidFill>
                  <a:srgbClr val="000000"/>
                </a:solidFill>
              </a:rPr>
              <a:t>, I., </a:t>
            </a:r>
            <a:r>
              <a:rPr lang="en" sz="1000" dirty="0" err="1">
                <a:solidFill>
                  <a:srgbClr val="000000"/>
                </a:solidFill>
              </a:rPr>
              <a:t>Leśniak</a:t>
            </a:r>
            <a:r>
              <a:rPr lang="en" sz="1000" dirty="0">
                <a:solidFill>
                  <a:srgbClr val="000000"/>
                </a:solidFill>
              </a:rPr>
              <a:t>, W., </a:t>
            </a:r>
            <a:r>
              <a:rPr lang="en" sz="1000" dirty="0" err="1">
                <a:solidFill>
                  <a:srgbClr val="000000"/>
                </a:solidFill>
              </a:rPr>
              <a:t>Hanslik</a:t>
            </a:r>
            <a:r>
              <a:rPr lang="en" sz="1000" dirty="0">
                <a:solidFill>
                  <a:srgbClr val="000000"/>
                </a:solidFill>
              </a:rPr>
              <a:t>, T., Hewitt, S., </a:t>
            </a:r>
            <a:r>
              <a:rPr lang="en" sz="1000" dirty="0" err="1">
                <a:solidFill>
                  <a:srgbClr val="000000"/>
                </a:solidFill>
              </a:rPr>
              <a:t>Papanicolaou</a:t>
            </a:r>
            <a:r>
              <a:rPr lang="en" sz="1000" dirty="0">
                <a:solidFill>
                  <a:srgbClr val="000000"/>
                </a:solidFill>
              </a:rPr>
              <a:t>, E., </a:t>
            </a:r>
            <a:r>
              <a:rPr lang="en" sz="1000" dirty="0" err="1">
                <a:solidFill>
                  <a:srgbClr val="000000"/>
                </a:solidFill>
              </a:rPr>
              <a:t>Boeva</a:t>
            </a:r>
            <a:r>
              <a:rPr lang="en" sz="1000" dirty="0">
                <a:solidFill>
                  <a:srgbClr val="000000"/>
                </a:solidFill>
              </a:rPr>
              <a:t>, O., Dicker, D., </a:t>
            </a:r>
            <a:r>
              <a:rPr lang="en" sz="1000" dirty="0" err="1">
                <a:solidFill>
                  <a:srgbClr val="000000"/>
                </a:solidFill>
              </a:rPr>
              <a:t>Ivanovska</a:t>
            </a:r>
            <a:r>
              <a:rPr lang="en" sz="1000" dirty="0">
                <a:solidFill>
                  <a:srgbClr val="000000"/>
                </a:solidFill>
              </a:rPr>
              <a:t>, B., </a:t>
            </a:r>
            <a:r>
              <a:rPr lang="en" sz="1000" dirty="0" err="1">
                <a:solidFill>
                  <a:srgbClr val="000000"/>
                </a:solidFill>
              </a:rPr>
              <a:t>Yldiz</a:t>
            </a:r>
            <a:r>
              <a:rPr lang="en" sz="1000" dirty="0">
                <a:solidFill>
                  <a:srgbClr val="000000"/>
                </a:solidFill>
              </a:rPr>
              <a:t>, P., … Montano, N. (2020). The challenge of implementing Less is More medicine: A European perspective. </a:t>
            </a:r>
            <a:r>
              <a:rPr lang="en" sz="1000" i="1" dirty="0">
                <a:solidFill>
                  <a:srgbClr val="000000"/>
                </a:solidFill>
              </a:rPr>
              <a:t>European Journal of Internal Medicine</a:t>
            </a:r>
            <a:r>
              <a:rPr lang="en" sz="1000" dirty="0">
                <a:solidFill>
                  <a:srgbClr val="000000"/>
                </a:solidFill>
              </a:rPr>
              <a:t>, </a:t>
            </a:r>
            <a:r>
              <a:rPr lang="en" sz="1000" i="1" dirty="0">
                <a:solidFill>
                  <a:srgbClr val="000000"/>
                </a:solidFill>
              </a:rPr>
              <a:t>76</a:t>
            </a:r>
            <a:r>
              <a:rPr lang="en" sz="1000" dirty="0">
                <a:solidFill>
                  <a:srgbClr val="000000"/>
                </a:solidFill>
              </a:rPr>
              <a:t>, 1–7. </a:t>
            </a:r>
            <a:r>
              <a:rPr lang="en" sz="1000" dirty="0">
                <a:solidFill>
                  <a:srgbClr val="000000"/>
                </a:solidFill>
                <a:highlight>
                  <a:srgbClr val="FFFFFF"/>
                </a:highlight>
                <a:uFill>
                  <a:noFill/>
                </a:uFill>
                <a:hlinkClick r:id="rId6">
                  <a:extLst>
                    <a:ext uri="{A12FA001-AC4F-418D-AE19-62706E023703}">
                      <ahyp:hlinkClr xmlns:ahyp="http://schemas.microsoft.com/office/drawing/2018/hyperlinkcolor" val="tx"/>
                    </a:ext>
                  </a:extLst>
                </a:hlinkClick>
              </a:rPr>
              <a:t>https://doi.org/10.1016/j.ejim.2020.04.014</a:t>
            </a:r>
            <a:endParaRPr sz="1000" dirty="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dirty="0" err="1">
                <a:solidFill>
                  <a:schemeClr val="dk2"/>
                </a:solidFill>
              </a:rPr>
              <a:t>Sarasohn</a:t>
            </a:r>
            <a:r>
              <a:rPr lang="en" sz="1000" dirty="0">
                <a:solidFill>
                  <a:schemeClr val="dk2"/>
                </a:solidFill>
              </a:rPr>
              <a:t>-Kahn, J. (2017, September 15). </a:t>
            </a:r>
            <a:r>
              <a:rPr lang="en" sz="1000" i="1" dirty="0">
                <a:solidFill>
                  <a:schemeClr val="dk2"/>
                </a:solidFill>
              </a:rPr>
              <a:t>Healthcare Overtreatment in the U.S. - Risky and Costly</a:t>
            </a:r>
            <a:r>
              <a:rPr lang="en" sz="1000" dirty="0">
                <a:solidFill>
                  <a:schemeClr val="dk2"/>
                </a:solidFill>
              </a:rPr>
              <a:t>. </a:t>
            </a:r>
            <a:r>
              <a:rPr lang="en" sz="1000" dirty="0" err="1">
                <a:solidFill>
                  <a:schemeClr val="dk2"/>
                </a:solidFill>
              </a:rPr>
              <a:t>HealthPopuli.Com</a:t>
            </a:r>
            <a:r>
              <a:rPr lang="en" sz="1000" dirty="0">
                <a:solidFill>
                  <a:schemeClr val="dk2"/>
                </a:solidFill>
              </a:rPr>
              <a:t>. https://</a:t>
            </a:r>
            <a:r>
              <a:rPr lang="en" sz="1000" dirty="0" err="1">
                <a:solidFill>
                  <a:schemeClr val="dk2"/>
                </a:solidFill>
              </a:rPr>
              <a:t>www.healthpopuli.com</a:t>
            </a:r>
            <a:r>
              <a:rPr lang="en" sz="1000" dirty="0">
                <a:solidFill>
                  <a:schemeClr val="dk2"/>
                </a:solidFill>
              </a:rPr>
              <a:t>/2017/09/15/healthcare-overtreatment-undertreatment-right-sized-treatment-u-s/</a:t>
            </a:r>
            <a:endParaRPr sz="1000" dirty="0">
              <a:solidFill>
                <a:schemeClr val="dk2"/>
              </a:solidFill>
            </a:endParaRPr>
          </a:p>
          <a:p>
            <a:pPr marL="457200" lvl="0" indent="-292100" algn="l" rtl="0">
              <a:lnSpc>
                <a:spcPct val="100000"/>
              </a:lnSpc>
              <a:spcBef>
                <a:spcPts val="0"/>
              </a:spcBef>
              <a:spcAft>
                <a:spcPts val="0"/>
              </a:spcAft>
              <a:buClr>
                <a:schemeClr val="dk2"/>
              </a:buClr>
              <a:buSzPts val="1000"/>
              <a:buChar char="●"/>
            </a:pPr>
            <a:r>
              <a:rPr lang="en" sz="1000" dirty="0">
                <a:solidFill>
                  <a:schemeClr val="dk2"/>
                </a:solidFill>
                <a:highlight>
                  <a:schemeClr val="lt1"/>
                </a:highlight>
              </a:rPr>
              <a:t>Oakes, A. H., Chang, H. Y., &amp; Segal, J. B. (2019). Systemic overuse of health care in a commercially insured US population, 2010-2015. </a:t>
            </a:r>
            <a:r>
              <a:rPr lang="en" sz="1000" i="1" dirty="0">
                <a:solidFill>
                  <a:schemeClr val="dk2"/>
                </a:solidFill>
                <a:highlight>
                  <a:schemeClr val="lt1"/>
                </a:highlight>
              </a:rPr>
              <a:t>BMC health services research</a:t>
            </a:r>
            <a:r>
              <a:rPr lang="en" sz="1000" dirty="0">
                <a:solidFill>
                  <a:schemeClr val="dk2"/>
                </a:solidFill>
                <a:highlight>
                  <a:schemeClr val="lt1"/>
                </a:highlight>
              </a:rPr>
              <a:t>, </a:t>
            </a:r>
            <a:r>
              <a:rPr lang="en" sz="1000" i="1" dirty="0">
                <a:solidFill>
                  <a:schemeClr val="dk2"/>
                </a:solidFill>
                <a:highlight>
                  <a:schemeClr val="lt1"/>
                </a:highlight>
              </a:rPr>
              <a:t>19</a:t>
            </a:r>
            <a:r>
              <a:rPr lang="en" sz="1000" dirty="0">
                <a:solidFill>
                  <a:schemeClr val="dk2"/>
                </a:solidFill>
                <a:highlight>
                  <a:schemeClr val="lt1"/>
                </a:highlight>
              </a:rPr>
              <a:t>(1), 280. https://</a:t>
            </a:r>
            <a:r>
              <a:rPr lang="en" sz="1000" dirty="0" err="1">
                <a:solidFill>
                  <a:schemeClr val="dk2"/>
                </a:solidFill>
                <a:highlight>
                  <a:schemeClr val="lt1"/>
                </a:highlight>
              </a:rPr>
              <a:t>doi.org</a:t>
            </a:r>
            <a:r>
              <a:rPr lang="en" sz="1000" dirty="0">
                <a:solidFill>
                  <a:schemeClr val="dk2"/>
                </a:solidFill>
                <a:highlight>
                  <a:schemeClr val="lt1"/>
                </a:highlight>
              </a:rPr>
              <a:t>/10.1186/s12913-019-4079-0</a:t>
            </a:r>
            <a:endParaRPr sz="1000" dirty="0">
              <a:solidFill>
                <a:schemeClr val="dk2"/>
              </a:solidFill>
              <a:highlight>
                <a:schemeClr val="lt1"/>
              </a:highlight>
            </a:endParaRPr>
          </a:p>
          <a:p>
            <a:pPr marL="457200" lvl="0" indent="-292100" algn="l" rtl="0">
              <a:lnSpc>
                <a:spcPct val="100000"/>
              </a:lnSpc>
              <a:spcBef>
                <a:spcPts val="0"/>
              </a:spcBef>
              <a:spcAft>
                <a:spcPts val="0"/>
              </a:spcAft>
              <a:buClr>
                <a:schemeClr val="dk2"/>
              </a:buClr>
              <a:buSzPts val="1000"/>
              <a:buChar char="●"/>
            </a:pPr>
            <a:r>
              <a:rPr lang="en" sz="1000" dirty="0">
                <a:solidFill>
                  <a:schemeClr val="dk2"/>
                </a:solidFill>
              </a:rPr>
              <a:t>Zhou, M., Oakes, A. H., Bridges, J. F. P., </a:t>
            </a:r>
            <a:r>
              <a:rPr lang="en" sz="1000" dirty="0" err="1">
                <a:solidFill>
                  <a:schemeClr val="dk2"/>
                </a:solidFill>
              </a:rPr>
              <a:t>Padula</a:t>
            </a:r>
            <a:r>
              <a:rPr lang="en" sz="1000" dirty="0">
                <a:solidFill>
                  <a:schemeClr val="dk2"/>
                </a:solidFill>
              </a:rPr>
              <a:t>, W. V., &amp; Segal, J. B. (2018). Regional Supply of Medical Resources and Systemic Overuse of Health Care Among Medicare Beneficiaries. </a:t>
            </a:r>
            <a:r>
              <a:rPr lang="en" sz="1000" i="1" dirty="0">
                <a:solidFill>
                  <a:schemeClr val="dk2"/>
                </a:solidFill>
              </a:rPr>
              <a:t>Journal of General Internal Medicine</a:t>
            </a:r>
            <a:r>
              <a:rPr lang="en" sz="1000" dirty="0">
                <a:solidFill>
                  <a:schemeClr val="dk2"/>
                </a:solidFill>
              </a:rPr>
              <a:t>, </a:t>
            </a:r>
            <a:r>
              <a:rPr lang="en" sz="1000" i="1" dirty="0">
                <a:solidFill>
                  <a:schemeClr val="dk2"/>
                </a:solidFill>
              </a:rPr>
              <a:t>33</a:t>
            </a:r>
            <a:r>
              <a:rPr lang="en" sz="1000" dirty="0">
                <a:solidFill>
                  <a:schemeClr val="dk2"/>
                </a:solidFill>
              </a:rPr>
              <a:t>(12), 2127–2131. https://</a:t>
            </a:r>
            <a:r>
              <a:rPr lang="en" sz="1000" dirty="0" err="1">
                <a:solidFill>
                  <a:schemeClr val="dk2"/>
                </a:solidFill>
              </a:rPr>
              <a:t>doi.org</a:t>
            </a:r>
            <a:r>
              <a:rPr lang="en" sz="1000" dirty="0">
                <a:solidFill>
                  <a:schemeClr val="dk2"/>
                </a:solidFill>
              </a:rPr>
              <a:t>/10.1007/s11606-018-4638-9</a:t>
            </a:r>
            <a:endParaRPr sz="1000" dirty="0">
              <a:solidFill>
                <a:schemeClr val="dk2"/>
              </a:solidFill>
            </a:endParaRPr>
          </a:p>
          <a:p>
            <a:pPr marL="457200" lvl="0" indent="-292100" algn="l" rtl="0">
              <a:lnSpc>
                <a:spcPct val="100000"/>
              </a:lnSpc>
              <a:spcBef>
                <a:spcPts val="0"/>
              </a:spcBef>
              <a:spcAft>
                <a:spcPts val="0"/>
              </a:spcAft>
              <a:buClr>
                <a:schemeClr val="dk2"/>
              </a:buClr>
              <a:buSzPts val="1000"/>
              <a:buChar char="●"/>
            </a:pPr>
            <a:r>
              <a:rPr lang="en" sz="1000" dirty="0">
                <a:solidFill>
                  <a:schemeClr val="dk2"/>
                </a:solidFill>
                <a:highlight>
                  <a:schemeClr val="lt1"/>
                </a:highlight>
              </a:rPr>
              <a:t>Kondo K, Wyse J, Mendelson A, Beard G, Low A, Freeman M, </a:t>
            </a:r>
            <a:r>
              <a:rPr lang="en" sz="1000" dirty="0" err="1">
                <a:solidFill>
                  <a:schemeClr val="dk2"/>
                </a:solidFill>
                <a:highlight>
                  <a:schemeClr val="lt1"/>
                </a:highlight>
              </a:rPr>
              <a:t>Kansagara</a:t>
            </a:r>
            <a:r>
              <a:rPr lang="en" sz="1000" dirty="0">
                <a:solidFill>
                  <a:schemeClr val="dk2"/>
                </a:solidFill>
                <a:highlight>
                  <a:schemeClr val="lt1"/>
                </a:highlight>
              </a:rPr>
              <a:t> D (2017). Challenges and Opportunities for Pay-for-performance as Veteran Care Moves into the Community. VA ESP Project #05-225. https://</a:t>
            </a:r>
            <a:r>
              <a:rPr lang="en" sz="1000" dirty="0" err="1">
                <a:solidFill>
                  <a:schemeClr val="dk2"/>
                </a:solidFill>
                <a:highlight>
                  <a:schemeClr val="lt1"/>
                </a:highlight>
              </a:rPr>
              <a:t>www.hsrd.research.va.gov</a:t>
            </a:r>
            <a:r>
              <a:rPr lang="en" sz="1000" dirty="0">
                <a:solidFill>
                  <a:schemeClr val="dk2"/>
                </a:solidFill>
                <a:highlight>
                  <a:schemeClr val="lt1"/>
                </a:highlight>
              </a:rPr>
              <a:t>/publications/</a:t>
            </a:r>
            <a:r>
              <a:rPr lang="en" sz="1000" dirty="0" err="1">
                <a:solidFill>
                  <a:schemeClr val="dk2"/>
                </a:solidFill>
                <a:highlight>
                  <a:schemeClr val="lt1"/>
                </a:highlight>
              </a:rPr>
              <a:t>esp</a:t>
            </a:r>
            <a:r>
              <a:rPr lang="en" sz="1000" dirty="0">
                <a:solidFill>
                  <a:schemeClr val="dk2"/>
                </a:solidFill>
                <a:highlight>
                  <a:schemeClr val="lt1"/>
                </a:highlight>
              </a:rPr>
              <a:t>/pay-for-perf-</a:t>
            </a:r>
            <a:r>
              <a:rPr lang="en" sz="1000" dirty="0" err="1">
                <a:solidFill>
                  <a:schemeClr val="dk2"/>
                </a:solidFill>
                <a:highlight>
                  <a:schemeClr val="lt1"/>
                </a:highlight>
              </a:rPr>
              <a:t>REPORT.pdf</a:t>
            </a:r>
            <a:endParaRPr sz="1000" dirty="0">
              <a:solidFill>
                <a:schemeClr val="dk2"/>
              </a:solidFill>
              <a:highlight>
                <a:schemeClr val="lt1"/>
              </a:highlight>
            </a:endParaRPr>
          </a:p>
          <a:p>
            <a:pPr marL="457200" lvl="0" indent="-292100" algn="l" rtl="0">
              <a:lnSpc>
                <a:spcPct val="100000"/>
              </a:lnSpc>
              <a:spcBef>
                <a:spcPts val="0"/>
              </a:spcBef>
              <a:spcAft>
                <a:spcPts val="0"/>
              </a:spcAft>
              <a:buClr>
                <a:schemeClr val="dk2"/>
              </a:buClr>
              <a:buSzPts val="1000"/>
              <a:buChar char="●"/>
            </a:pPr>
            <a:r>
              <a:rPr lang="en" sz="1000" i="1" dirty="0">
                <a:solidFill>
                  <a:schemeClr val="dk2"/>
                </a:solidFill>
              </a:rPr>
              <a:t>What’s behind “the epidemic of overtreatment”? Blame medical training.</a:t>
            </a:r>
            <a:r>
              <a:rPr lang="en" sz="1000" dirty="0">
                <a:solidFill>
                  <a:schemeClr val="dk2"/>
                </a:solidFill>
              </a:rPr>
              <a:t> (2019, April 30). </a:t>
            </a:r>
            <a:r>
              <a:rPr lang="en" sz="1000" dirty="0" err="1">
                <a:solidFill>
                  <a:schemeClr val="dk2"/>
                </a:solidFill>
              </a:rPr>
              <a:t>Advisory.Com</a:t>
            </a:r>
            <a:r>
              <a:rPr lang="en" sz="1000" dirty="0">
                <a:solidFill>
                  <a:schemeClr val="dk2"/>
                </a:solidFill>
              </a:rPr>
              <a:t>. https://</a:t>
            </a:r>
            <a:r>
              <a:rPr lang="en" sz="1000" dirty="0" err="1">
                <a:solidFill>
                  <a:schemeClr val="dk2"/>
                </a:solidFill>
              </a:rPr>
              <a:t>www.advisory.com</a:t>
            </a:r>
            <a:r>
              <a:rPr lang="en" sz="1000" dirty="0">
                <a:solidFill>
                  <a:schemeClr val="dk2"/>
                </a:solidFill>
              </a:rPr>
              <a:t>/daily-briefing/2019/04/30/doc-overtreatment</a:t>
            </a:r>
            <a:endParaRPr sz="1000" dirty="0">
              <a:solidFill>
                <a:schemeClr val="dk2"/>
              </a:solidFill>
            </a:endParaRPr>
          </a:p>
          <a:p>
            <a:pPr marL="457200" lvl="0" indent="-292100" algn="l" rtl="0">
              <a:lnSpc>
                <a:spcPct val="100000"/>
              </a:lnSpc>
              <a:spcBef>
                <a:spcPts val="0"/>
              </a:spcBef>
              <a:spcAft>
                <a:spcPts val="0"/>
              </a:spcAft>
              <a:buClr>
                <a:schemeClr val="dk2"/>
              </a:buClr>
              <a:buSzPts val="1000"/>
              <a:buChar char="●"/>
            </a:pPr>
            <a:r>
              <a:rPr lang="en" sz="1000" dirty="0">
                <a:solidFill>
                  <a:schemeClr val="dk2"/>
                </a:solidFill>
              </a:rPr>
              <a:t>M.G. (2019, April 19). </a:t>
            </a:r>
            <a:r>
              <a:rPr lang="en" sz="1000" i="1" dirty="0">
                <a:solidFill>
                  <a:schemeClr val="dk2"/>
                </a:solidFill>
              </a:rPr>
              <a:t>Why Do Doctors </a:t>
            </a:r>
            <a:r>
              <a:rPr lang="en" sz="1000" i="1" dirty="0" err="1">
                <a:solidFill>
                  <a:schemeClr val="dk2"/>
                </a:solidFill>
              </a:rPr>
              <a:t>Overtreat</a:t>
            </a:r>
            <a:r>
              <a:rPr lang="en" sz="1000" i="1" dirty="0">
                <a:solidFill>
                  <a:schemeClr val="dk2"/>
                </a:solidFill>
              </a:rPr>
              <a:t>? For Many, It’s What They’re Trained To Do</a:t>
            </a:r>
            <a:r>
              <a:rPr lang="en" sz="1000" dirty="0">
                <a:solidFill>
                  <a:schemeClr val="dk2"/>
                </a:solidFill>
              </a:rPr>
              <a:t>. </a:t>
            </a:r>
            <a:r>
              <a:rPr lang="en" sz="1000" dirty="0" err="1">
                <a:solidFill>
                  <a:schemeClr val="dk2"/>
                </a:solidFill>
              </a:rPr>
              <a:t>Npr.Org</a:t>
            </a:r>
            <a:r>
              <a:rPr lang="en" sz="1000" dirty="0">
                <a:solidFill>
                  <a:schemeClr val="dk2"/>
                </a:solidFill>
              </a:rPr>
              <a:t>. https://</a:t>
            </a:r>
            <a:r>
              <a:rPr lang="en" sz="1000" dirty="0" err="1">
                <a:solidFill>
                  <a:schemeClr val="dk2"/>
                </a:solidFill>
              </a:rPr>
              <a:t>choice.npr.org</a:t>
            </a:r>
            <a:r>
              <a:rPr lang="en" sz="1000" dirty="0">
                <a:solidFill>
                  <a:schemeClr val="dk2"/>
                </a:solidFill>
              </a:rPr>
              <a:t>/</a:t>
            </a:r>
            <a:r>
              <a:rPr lang="en" sz="1000" dirty="0" err="1">
                <a:solidFill>
                  <a:schemeClr val="dk2"/>
                </a:solidFill>
              </a:rPr>
              <a:t>index.html?origin</a:t>
            </a:r>
            <a:r>
              <a:rPr lang="en" sz="1000" dirty="0">
                <a:solidFill>
                  <a:schemeClr val="dk2"/>
                </a:solidFill>
              </a:rPr>
              <a:t>=https://</a:t>
            </a:r>
            <a:r>
              <a:rPr lang="en" sz="1000" dirty="0" err="1">
                <a:solidFill>
                  <a:schemeClr val="dk2"/>
                </a:solidFill>
              </a:rPr>
              <a:t>www.npr.org</a:t>
            </a:r>
            <a:r>
              <a:rPr lang="en" sz="1000" dirty="0">
                <a:solidFill>
                  <a:schemeClr val="dk2"/>
                </a:solidFill>
              </a:rPr>
              <a:t>/sections/health-shots/2019/04/19/715113208/why-do-doctors-overtreat-for-many-its-what-they-re-trained-to-do</a:t>
            </a:r>
            <a:endParaRPr sz="1000" dirty="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body" idx="1"/>
          </p:nvPr>
        </p:nvSpPr>
        <p:spPr>
          <a:xfrm>
            <a:off x="42875" y="717950"/>
            <a:ext cx="9101100" cy="4286700"/>
          </a:xfrm>
          <a:prstGeom prst="rect">
            <a:avLst/>
          </a:prstGeom>
        </p:spPr>
        <p:txBody>
          <a:bodyPr spcFirstLastPara="1" wrap="square" lIns="91425" tIns="91425" rIns="91425" bIns="91425" anchor="t" anchorCtr="0">
            <a:noAutofit/>
          </a:bodyPr>
          <a:lstStyle/>
          <a:p>
            <a:pPr marL="457200" lvl="0" indent="-292100" algn="l" rtl="0">
              <a:lnSpc>
                <a:spcPct val="100000"/>
              </a:lnSpc>
              <a:spcBef>
                <a:spcPts val="1200"/>
              </a:spcBef>
              <a:spcAft>
                <a:spcPts val="0"/>
              </a:spcAft>
              <a:buClr>
                <a:schemeClr val="dk2"/>
              </a:buClr>
              <a:buSzPts val="1000"/>
              <a:buChar char="●"/>
            </a:pPr>
            <a:r>
              <a:rPr lang="en" sz="1000">
                <a:solidFill>
                  <a:schemeClr val="dk2"/>
                </a:solidFill>
              </a:rPr>
              <a:t>Staff, S. X. (2017, June 5). </a:t>
            </a:r>
            <a:r>
              <a:rPr lang="en" sz="1000" i="1">
                <a:solidFill>
                  <a:schemeClr val="dk2"/>
                </a:solidFill>
              </a:rPr>
              <a:t>Generous health insurance plans encourage overtreatment, but may not improve health</a:t>
            </a:r>
            <a:r>
              <a:rPr lang="en" sz="1000">
                <a:solidFill>
                  <a:schemeClr val="dk2"/>
                </a:solidFill>
              </a:rPr>
              <a:t>. Medicalxpress.Com. https://medicalxpress.com/news/2017-06-health-overtreatment.html</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a:solidFill>
                  <a:srgbClr val="000000"/>
                </a:solidFill>
              </a:rPr>
              <a:t>Horner, B., Leeuwen, W., Larkin, M., Baker, J., &amp; Larsson, S. (2019, September 3). </a:t>
            </a:r>
            <a:r>
              <a:rPr lang="en" sz="1000" i="1">
                <a:solidFill>
                  <a:srgbClr val="000000"/>
                </a:solidFill>
              </a:rPr>
              <a:t>Paying for Value in Health Care</a:t>
            </a:r>
            <a:r>
              <a:rPr lang="en" sz="1000">
                <a:solidFill>
                  <a:srgbClr val="000000"/>
                </a:solidFill>
              </a:rPr>
              <a:t>. Bcg.Com. https://www.bcg.com/en-us/publications/2019/paying-value-health-care</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a:solidFill>
                  <a:srgbClr val="000000"/>
                </a:solidFill>
              </a:rPr>
              <a:t>User, S. </a:t>
            </a:r>
            <a:r>
              <a:rPr lang="en" sz="1000" i="1">
                <a:solidFill>
                  <a:srgbClr val="000000"/>
                </a:solidFill>
              </a:rPr>
              <a:t>Six Serious Problems with “Value-Based” Purchasing and How to Solve Them</a:t>
            </a:r>
            <a:r>
              <a:rPr lang="en" sz="1000">
                <a:solidFill>
                  <a:srgbClr val="000000"/>
                </a:solidFill>
              </a:rPr>
              <a:t>. Michiganhpf.Msu.Edu. https://michiganhpf.msu.edu/index.php/2-uncategorised/28-six-serious-problems-with-value-based-purchasing</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i="1">
                <a:solidFill>
                  <a:srgbClr val="000000"/>
                </a:solidFill>
              </a:rPr>
              <a:t>CMS’ Value-Based Programs | CMS</a:t>
            </a:r>
            <a:r>
              <a:rPr lang="en" sz="1000">
                <a:solidFill>
                  <a:srgbClr val="000000"/>
                </a:solidFill>
              </a:rPr>
              <a:t>. (2020, January 6). Cms.Gov. https://www.cms.gov/Medicare/Quality-Initiatives-Patient-Assessment-Instruments/Value-Based-Programs/Value-Based-Programs</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a:solidFill>
                  <a:srgbClr val="000000"/>
                </a:solidFill>
              </a:rPr>
              <a:t>Teisberg, E., Wallace, S., &amp; O’Hara, S. (2020). Defining and Implementing Value-Based Health Care. </a:t>
            </a:r>
            <a:r>
              <a:rPr lang="en" sz="1000" i="1">
                <a:solidFill>
                  <a:srgbClr val="000000"/>
                </a:solidFill>
              </a:rPr>
              <a:t>Academic Medicine</a:t>
            </a:r>
            <a:r>
              <a:rPr lang="en" sz="1000">
                <a:solidFill>
                  <a:srgbClr val="000000"/>
                </a:solidFill>
              </a:rPr>
              <a:t>, </a:t>
            </a:r>
            <a:r>
              <a:rPr lang="en" sz="1000" i="1">
                <a:solidFill>
                  <a:srgbClr val="000000"/>
                </a:solidFill>
              </a:rPr>
              <a:t>95</a:t>
            </a:r>
            <a:r>
              <a:rPr lang="en" sz="1000">
                <a:solidFill>
                  <a:srgbClr val="000000"/>
                </a:solidFill>
              </a:rPr>
              <a:t>(5), 682–685. https://doi.org/10.1097/acm.0000000000003122</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i="1">
                <a:solidFill>
                  <a:srgbClr val="000000"/>
                </a:solidFill>
              </a:rPr>
              <a:t>Value-Based Care is more Likely to Succeed if Physician Compensation Models Change</a:t>
            </a:r>
            <a:r>
              <a:rPr lang="en" sz="1000">
                <a:solidFill>
                  <a:srgbClr val="000000"/>
                </a:solidFill>
              </a:rPr>
              <a:t>. (2020, December 17). Deloitte United States. https://www2.deloitte.com/us/en/blog/health-care-blog/2020/value-based-care-is-more-likely-to-succeed-if-physician-compensation-models-change.html</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a:solidFill>
                  <a:srgbClr val="000000"/>
                </a:solidFill>
              </a:rPr>
              <a:t>Feld, L., &amp; Patel, M. (2020, December 2). </a:t>
            </a:r>
            <a:r>
              <a:rPr lang="en" sz="1000" i="1">
                <a:solidFill>
                  <a:srgbClr val="000000"/>
                </a:solidFill>
              </a:rPr>
              <a:t>Could the Pandemic Put an End to Medical Overtreatment?</a:t>
            </a:r>
            <a:r>
              <a:rPr lang="en" sz="1000">
                <a:solidFill>
                  <a:srgbClr val="000000"/>
                </a:solidFill>
              </a:rPr>
              <a:t> Managed Healthcare Executive. https://www.managedhealthcareexecutive.com/view/could-the-pandemic-put-an-end-to-medical-overtreatment-</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a:solidFill>
                  <a:srgbClr val="000000"/>
                </a:solidFill>
              </a:rPr>
              <a:t>Johnson, D. W. (2019, October 7). </a:t>
            </a:r>
            <a:r>
              <a:rPr lang="en" sz="1000" i="1">
                <a:solidFill>
                  <a:srgbClr val="000000"/>
                </a:solidFill>
              </a:rPr>
              <a:t>Should Doctors Make Less Money?</a:t>
            </a:r>
            <a:r>
              <a:rPr lang="en" sz="1000">
                <a:solidFill>
                  <a:srgbClr val="000000"/>
                </a:solidFill>
              </a:rPr>
              <a:t> 4sight Health. https://www.4sighthealth.com/a-question-of-change-should-doctors-make-less-money/</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a:solidFill>
                  <a:srgbClr val="000000"/>
                </a:solidFill>
              </a:rPr>
              <a:t>Floyd, P. (2014). Roadmap for physician compensation in a value-based world. BDC Advisors. https://www.bdcadvisors.com/wpcontent/uploads/2015/08/ROADMAP_FOR_PHYSICIAN-COMPENSATIONIN-A-VALUE-BASED-WORLD.pdf</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a:solidFill>
                  <a:srgbClr val="000000"/>
                </a:solidFill>
              </a:rPr>
              <a:t>Provider Incentive Models for Improving Quality of Care, National Health Care Purchasing Institute, March 2002. http://www.bailit-health.com/articles/NHCPI-incentive-models.pdf</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i="1">
                <a:solidFill>
                  <a:srgbClr val="000000"/>
                </a:solidFill>
              </a:rPr>
              <a:t>Development and Implementation of a Staff Incentive Bonus Program</a:t>
            </a:r>
            <a:r>
              <a:rPr lang="en" sz="1000">
                <a:solidFill>
                  <a:srgbClr val="000000"/>
                </a:solidFill>
              </a:rPr>
              <a:t>. (2019, September 4). MGMA. https://www.mgma.com/resources/human-resources/development-and-implementation-of-a-staff-incentiv</a:t>
            </a:r>
            <a:endParaRPr sz="1000">
              <a:solidFill>
                <a:srgbClr val="000000"/>
              </a:solidFill>
            </a:endParaRPr>
          </a:p>
          <a:p>
            <a:pPr marL="457200" lvl="0" indent="-292100" algn="l" rtl="0">
              <a:lnSpc>
                <a:spcPct val="100000"/>
              </a:lnSpc>
              <a:spcBef>
                <a:spcPts val="0"/>
              </a:spcBef>
              <a:spcAft>
                <a:spcPts val="0"/>
              </a:spcAft>
              <a:buClr>
                <a:srgbClr val="000000"/>
              </a:buClr>
              <a:buSzPts val="1000"/>
              <a:buChar char="●"/>
            </a:pPr>
            <a:r>
              <a:rPr lang="en" sz="1000">
                <a:solidFill>
                  <a:srgbClr val="000000"/>
                </a:solidFill>
              </a:rPr>
              <a:t>International Council of Nurses, International Pharmaceutical Federation, World Dental Federation, World Medical Association, International Hospital Federation, World Confederation for Physical Therapy. 2008. Guidelines: incentives for health professionals. https://www.who.int/workforcealliance/knowledge/publications/alliance/Incentives_Guidelines%20ENG%20low.pdf</a:t>
            </a:r>
            <a:endParaRPr sz="1000">
              <a:solidFill>
                <a:srgbClr val="000000"/>
              </a:solidFill>
            </a:endParaRPr>
          </a:p>
          <a:p>
            <a:pPr marL="0" lvl="0" indent="0" algn="l" rtl="0">
              <a:lnSpc>
                <a:spcPct val="100000"/>
              </a:lnSpc>
              <a:spcBef>
                <a:spcPts val="1200"/>
              </a:spcBef>
              <a:spcAft>
                <a:spcPts val="1200"/>
              </a:spcAft>
              <a:buNone/>
            </a:pPr>
            <a:endParaRPr sz="1000">
              <a:solidFill>
                <a:srgbClr val="000000"/>
              </a:solidFill>
              <a:highlight>
                <a:srgbClr val="FFFFFF"/>
              </a:highlight>
            </a:endParaRPr>
          </a:p>
        </p:txBody>
      </p:sp>
      <p:sp>
        <p:nvSpPr>
          <p:cNvPr id="341" name="Google Shape;341;p33"/>
          <p:cNvSpPr txBox="1"/>
          <p:nvPr/>
        </p:nvSpPr>
        <p:spPr>
          <a:xfrm>
            <a:off x="280325" y="34775"/>
            <a:ext cx="86262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2700" b="1">
                <a:solidFill>
                  <a:schemeClr val="dk2"/>
                </a:solidFill>
                <a:latin typeface="Raleway"/>
                <a:ea typeface="Raleway"/>
                <a:cs typeface="Raleway"/>
                <a:sym typeface="Raleway"/>
              </a:rPr>
              <a:t>References</a:t>
            </a:r>
            <a:endParaRPr sz="2700" b="1">
              <a:solidFill>
                <a:schemeClr val="dk2"/>
              </a:solidFill>
              <a:latin typeface="Raleway"/>
              <a:ea typeface="Raleway"/>
              <a:cs typeface="Raleway"/>
              <a:sym typeface="Raleway"/>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345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520"/>
              <a:t>Executive Summary:</a:t>
            </a:r>
            <a:endParaRPr sz="1520"/>
          </a:p>
          <a:p>
            <a:pPr marL="0" lvl="0" indent="0" algn="l" rtl="0">
              <a:spcBef>
                <a:spcPts val="0"/>
              </a:spcBef>
              <a:spcAft>
                <a:spcPts val="0"/>
              </a:spcAft>
              <a:buSzPts val="990"/>
              <a:buNone/>
            </a:pPr>
            <a:r>
              <a:rPr lang="en" sz="2020"/>
              <a:t>Balancing Incentives to Limit Overtreatment </a:t>
            </a:r>
            <a:endParaRPr sz="1920"/>
          </a:p>
        </p:txBody>
      </p:sp>
      <p:sp>
        <p:nvSpPr>
          <p:cNvPr id="72" name="Google Shape;72;p15"/>
          <p:cNvSpPr txBox="1">
            <a:spLocks noGrp="1"/>
          </p:cNvSpPr>
          <p:nvPr>
            <p:ph type="body" idx="1"/>
          </p:nvPr>
        </p:nvSpPr>
        <p:spPr>
          <a:xfrm>
            <a:off x="396250" y="1050275"/>
            <a:ext cx="5658300" cy="380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Char char="●"/>
            </a:pPr>
            <a:r>
              <a:rPr lang="en" sz="1400" dirty="0">
                <a:solidFill>
                  <a:schemeClr val="dk2"/>
                </a:solidFill>
                <a:highlight>
                  <a:srgbClr val="FFFFFF"/>
                </a:highlight>
              </a:rPr>
              <a:t>Factors that drive physician </a:t>
            </a:r>
            <a:r>
              <a:rPr lang="en" sz="1400" i="1" dirty="0">
                <a:solidFill>
                  <a:srgbClr val="990000"/>
                </a:solidFill>
                <a:highlight>
                  <a:srgbClr val="FFFFFF"/>
                </a:highlight>
              </a:rPr>
              <a:t>income </a:t>
            </a:r>
            <a:r>
              <a:rPr lang="en" sz="1400" dirty="0">
                <a:solidFill>
                  <a:schemeClr val="dk2"/>
                </a:solidFill>
                <a:highlight>
                  <a:srgbClr val="FFFFFF"/>
                </a:highlight>
              </a:rPr>
              <a:t>can also influence physician </a:t>
            </a:r>
            <a:r>
              <a:rPr lang="en" sz="1400" i="1" dirty="0">
                <a:solidFill>
                  <a:srgbClr val="990000"/>
                </a:solidFill>
                <a:highlight>
                  <a:srgbClr val="FFFFFF"/>
                </a:highlight>
              </a:rPr>
              <a:t>behavior</a:t>
            </a:r>
            <a:endParaRPr sz="1400" i="1" dirty="0">
              <a:solidFill>
                <a:srgbClr val="990000"/>
              </a:solidFill>
              <a:highlight>
                <a:srgbClr val="FFFFFF"/>
              </a:highlight>
            </a:endParaRPr>
          </a:p>
          <a:p>
            <a:pPr marL="914400" lvl="1" indent="-317500" algn="l" rtl="0">
              <a:spcBef>
                <a:spcPts val="0"/>
              </a:spcBef>
              <a:spcAft>
                <a:spcPts val="0"/>
              </a:spcAft>
              <a:buClr>
                <a:schemeClr val="dk2"/>
              </a:buClr>
              <a:buSzPts val="1400"/>
              <a:buChar char="○"/>
            </a:pPr>
            <a:r>
              <a:rPr lang="en" sz="1400" dirty="0">
                <a:solidFill>
                  <a:schemeClr val="dk2"/>
                </a:solidFill>
                <a:highlight>
                  <a:srgbClr val="FFFFFF"/>
                </a:highlight>
              </a:rPr>
              <a:t>In</a:t>
            </a:r>
            <a:r>
              <a:rPr lang="en" sz="1400" dirty="0">
                <a:solidFill>
                  <a:srgbClr val="000000"/>
                </a:solidFill>
                <a:highlight>
                  <a:srgbClr val="FFFFFF"/>
                </a:highlight>
              </a:rPr>
              <a:t> the fee for service model, each additional service a practice provides can mean additional profit, leading to </a:t>
            </a:r>
            <a:r>
              <a:rPr lang="en" sz="1400" dirty="0">
                <a:solidFill>
                  <a:srgbClr val="990000"/>
                </a:solidFill>
                <a:highlight>
                  <a:srgbClr val="FFFFFF"/>
                </a:highlight>
              </a:rPr>
              <a:t>overtreatment</a:t>
            </a:r>
            <a:endParaRPr sz="1400" dirty="0">
              <a:solidFill>
                <a:srgbClr val="990000"/>
              </a:solidFill>
              <a:highlight>
                <a:srgbClr val="FFFFFF"/>
              </a:highlight>
            </a:endParaRPr>
          </a:p>
          <a:p>
            <a:pPr marL="457200" lvl="0" indent="-317500" algn="l" rtl="0">
              <a:spcBef>
                <a:spcPts val="0"/>
              </a:spcBef>
              <a:spcAft>
                <a:spcPts val="0"/>
              </a:spcAft>
              <a:buClr>
                <a:srgbClr val="000000"/>
              </a:buClr>
              <a:buSzPts val="1400"/>
              <a:buChar char="●"/>
            </a:pPr>
            <a:r>
              <a:rPr lang="en" sz="1400" dirty="0">
                <a:solidFill>
                  <a:srgbClr val="000000"/>
                </a:solidFill>
                <a:highlight>
                  <a:srgbClr val="FFFFFF"/>
                </a:highlight>
              </a:rPr>
              <a:t>Clinical appropriateness remains difficult to measure due to </a:t>
            </a:r>
            <a:r>
              <a:rPr lang="en" sz="1400" dirty="0">
                <a:solidFill>
                  <a:srgbClr val="990000"/>
                </a:solidFill>
                <a:highlight>
                  <a:srgbClr val="FFFFFF"/>
                </a:highlight>
              </a:rPr>
              <a:t>biases</a:t>
            </a:r>
            <a:endParaRPr sz="1400" dirty="0">
              <a:solidFill>
                <a:srgbClr val="990000"/>
              </a:solidFill>
            </a:endParaRPr>
          </a:p>
          <a:p>
            <a:pPr marL="0" lvl="0" indent="0" algn="l" rtl="0">
              <a:lnSpc>
                <a:spcPct val="115000"/>
              </a:lnSpc>
              <a:spcBef>
                <a:spcPts val="0"/>
              </a:spcBef>
              <a:spcAft>
                <a:spcPts val="0"/>
              </a:spcAft>
              <a:buNone/>
            </a:pPr>
            <a:endParaRPr sz="1400" i="1" dirty="0">
              <a:solidFill>
                <a:srgbClr val="000000"/>
              </a:solidFill>
            </a:endParaRPr>
          </a:p>
          <a:p>
            <a:pPr marL="0" lvl="0" indent="0" algn="l" rtl="0">
              <a:lnSpc>
                <a:spcPct val="115000"/>
              </a:lnSpc>
              <a:spcBef>
                <a:spcPts val="0"/>
              </a:spcBef>
              <a:spcAft>
                <a:spcPts val="0"/>
              </a:spcAft>
              <a:buNone/>
            </a:pPr>
            <a:r>
              <a:rPr lang="en" sz="1400" b="1" i="1" dirty="0">
                <a:solidFill>
                  <a:srgbClr val="000000"/>
                </a:solidFill>
              </a:rPr>
              <a:t>Preventing Overtreatment</a:t>
            </a:r>
            <a:endParaRPr sz="1400" b="1" i="1" dirty="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Implement a </a:t>
            </a:r>
            <a:r>
              <a:rPr lang="en" sz="1400" dirty="0">
                <a:solidFill>
                  <a:srgbClr val="0B5394"/>
                </a:solidFill>
              </a:rPr>
              <a:t>value-based</a:t>
            </a:r>
            <a:r>
              <a:rPr lang="en" sz="1400" dirty="0">
                <a:solidFill>
                  <a:srgbClr val="802017"/>
                </a:solidFill>
              </a:rPr>
              <a:t> </a:t>
            </a:r>
            <a:r>
              <a:rPr lang="en" sz="1400" dirty="0">
                <a:solidFill>
                  <a:srgbClr val="000000"/>
                </a:solidFill>
              </a:rPr>
              <a:t>incentive model combined with the </a:t>
            </a:r>
            <a:r>
              <a:rPr lang="en" sz="1400" dirty="0">
                <a:solidFill>
                  <a:srgbClr val="0B5394"/>
                </a:solidFill>
              </a:rPr>
              <a:t>quality grants</a:t>
            </a:r>
            <a:r>
              <a:rPr lang="en" sz="1400" dirty="0">
                <a:solidFill>
                  <a:srgbClr val="000000"/>
                </a:solidFill>
              </a:rPr>
              <a:t> model</a:t>
            </a:r>
            <a:endParaRPr sz="1400" dirty="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Value should be based on </a:t>
            </a:r>
            <a:r>
              <a:rPr lang="en" sz="1400" dirty="0">
                <a:solidFill>
                  <a:srgbClr val="0B5394"/>
                </a:solidFill>
              </a:rPr>
              <a:t>collaborative effort</a:t>
            </a:r>
            <a:r>
              <a:rPr lang="en" sz="1400" dirty="0">
                <a:solidFill>
                  <a:srgbClr val="000000"/>
                </a:solidFill>
              </a:rPr>
              <a:t> and the </a:t>
            </a:r>
            <a:r>
              <a:rPr lang="en" sz="1400" dirty="0">
                <a:solidFill>
                  <a:srgbClr val="0B5394"/>
                </a:solidFill>
              </a:rPr>
              <a:t>holistic outcome</a:t>
            </a:r>
            <a:r>
              <a:rPr lang="en" sz="1400" dirty="0">
                <a:solidFill>
                  <a:srgbClr val="000000"/>
                </a:solidFill>
              </a:rPr>
              <a:t> for patient </a:t>
            </a:r>
            <a:endParaRPr sz="1400" b="1" dirty="0">
              <a:solidFill>
                <a:srgbClr val="000000"/>
              </a:solidFill>
            </a:endParaRPr>
          </a:p>
          <a:p>
            <a:pPr marL="914400" lvl="1" indent="-317500" algn="l" rtl="0">
              <a:lnSpc>
                <a:spcPct val="115000"/>
              </a:lnSpc>
              <a:spcBef>
                <a:spcPts val="0"/>
              </a:spcBef>
              <a:spcAft>
                <a:spcPts val="0"/>
              </a:spcAft>
              <a:buClr>
                <a:srgbClr val="000000"/>
              </a:buClr>
              <a:buSzPts val="1400"/>
              <a:buChar char="○"/>
            </a:pPr>
            <a:r>
              <a:rPr lang="en" sz="1400" dirty="0">
                <a:solidFill>
                  <a:srgbClr val="000000"/>
                </a:solidFill>
              </a:rPr>
              <a:t>Adaptive value and </a:t>
            </a:r>
            <a:r>
              <a:rPr lang="en" sz="1400" dirty="0">
                <a:solidFill>
                  <a:srgbClr val="0B5394"/>
                </a:solidFill>
              </a:rPr>
              <a:t>multi-faceted incentives</a:t>
            </a:r>
            <a:r>
              <a:rPr lang="en" sz="1400" dirty="0">
                <a:solidFill>
                  <a:srgbClr val="000000"/>
                </a:solidFill>
              </a:rPr>
              <a:t> to align with </a:t>
            </a:r>
            <a:r>
              <a:rPr lang="en" sz="1400" dirty="0">
                <a:solidFill>
                  <a:srgbClr val="0B5394"/>
                </a:solidFill>
              </a:rPr>
              <a:t>complexity</a:t>
            </a:r>
            <a:r>
              <a:rPr lang="en" sz="1400" dirty="0">
                <a:solidFill>
                  <a:srgbClr val="000000"/>
                </a:solidFill>
              </a:rPr>
              <a:t>, and limit administrative burden in tracking care decisions</a:t>
            </a:r>
            <a:endParaRPr sz="1400" dirty="0">
              <a:solidFill>
                <a:srgbClr val="000000"/>
              </a:solidFill>
            </a:endParaRPr>
          </a:p>
        </p:txBody>
      </p:sp>
      <p:pic>
        <p:nvPicPr>
          <p:cNvPr id="73" name="Google Shape;73;p15"/>
          <p:cNvPicPr preferRelativeResize="0"/>
          <p:nvPr/>
        </p:nvPicPr>
        <p:blipFill>
          <a:blip r:embed="rId3">
            <a:alphaModFix/>
          </a:blip>
          <a:stretch>
            <a:fillRect/>
          </a:stretch>
        </p:blipFill>
        <p:spPr>
          <a:xfrm>
            <a:off x="6221634" y="1485127"/>
            <a:ext cx="2460441" cy="293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090600" y="260700"/>
            <a:ext cx="6053400" cy="105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i="1"/>
              <a:t>Evolution of Incentives and Overtreatment</a:t>
            </a:r>
            <a:endParaRPr sz="2000" i="1"/>
          </a:p>
        </p:txBody>
      </p:sp>
      <p:grpSp>
        <p:nvGrpSpPr>
          <p:cNvPr id="79" name="Google Shape;79;p16"/>
          <p:cNvGrpSpPr/>
          <p:nvPr/>
        </p:nvGrpSpPr>
        <p:grpSpPr>
          <a:xfrm>
            <a:off x="3897325" y="990053"/>
            <a:ext cx="2674500" cy="1173152"/>
            <a:chOff x="3910167" y="1203167"/>
            <a:chExt cx="2674500" cy="2383486"/>
          </a:xfrm>
        </p:grpSpPr>
        <p:sp>
          <p:nvSpPr>
            <p:cNvPr id="80" name="Google Shape;80;p16"/>
            <p:cNvSpPr txBox="1"/>
            <p:nvPr/>
          </p:nvSpPr>
          <p:spPr>
            <a:xfrm>
              <a:off x="4526679" y="3215253"/>
              <a:ext cx="692700" cy="37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latin typeface="Roboto"/>
                  <a:ea typeface="Roboto"/>
                  <a:cs typeface="Roboto"/>
                  <a:sym typeface="Roboto"/>
                </a:rPr>
                <a:t>1965</a:t>
              </a:r>
              <a:endParaRPr sz="1200" b="1">
                <a:latin typeface="Roboto"/>
                <a:ea typeface="Roboto"/>
                <a:cs typeface="Roboto"/>
                <a:sym typeface="Roboto"/>
              </a:endParaRPr>
            </a:p>
          </p:txBody>
        </p:sp>
        <p:sp>
          <p:nvSpPr>
            <p:cNvPr id="81" name="Google Shape;81;p16"/>
            <p:cNvSpPr txBox="1"/>
            <p:nvPr/>
          </p:nvSpPr>
          <p:spPr>
            <a:xfrm>
              <a:off x="3910167" y="1203167"/>
              <a:ext cx="2674500" cy="127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b="1">
                  <a:highlight>
                    <a:srgbClr val="FFFFFF"/>
                  </a:highlight>
                  <a:latin typeface="Roboto"/>
                  <a:ea typeface="Roboto"/>
                  <a:cs typeface="Roboto"/>
                  <a:sym typeface="Roboto"/>
                </a:rPr>
                <a:t>Congress created the Medicare and Medicaid programs to provide health care</a:t>
              </a:r>
              <a:r>
                <a:rPr lang="en" sz="800" b="1">
                  <a:solidFill>
                    <a:srgbClr val="45818E"/>
                  </a:solidFill>
                  <a:highlight>
                    <a:srgbClr val="FFFFFF"/>
                  </a:highlight>
                  <a:latin typeface="Roboto"/>
                  <a:ea typeface="Roboto"/>
                  <a:cs typeface="Roboto"/>
                  <a:sym typeface="Roboto"/>
                </a:rPr>
                <a:t> </a:t>
              </a:r>
              <a:r>
                <a:rPr lang="en" sz="800" b="1">
                  <a:solidFill>
                    <a:srgbClr val="802017"/>
                  </a:solidFill>
                  <a:highlight>
                    <a:srgbClr val="FFFFFF"/>
                  </a:highlight>
                  <a:latin typeface="Roboto"/>
                  <a:ea typeface="Roboto"/>
                  <a:cs typeface="Roboto"/>
                  <a:sym typeface="Roboto"/>
                </a:rPr>
                <a:t>coverage to the elderly and low-income</a:t>
              </a:r>
              <a:endParaRPr sz="800" b="1">
                <a:solidFill>
                  <a:srgbClr val="802017"/>
                </a:solidFill>
                <a:highlight>
                  <a:srgbClr val="FFFFFF"/>
                </a:highlight>
                <a:latin typeface="Roboto"/>
                <a:ea typeface="Roboto"/>
                <a:cs typeface="Roboto"/>
                <a:sym typeface="Roboto"/>
              </a:endParaRPr>
            </a:p>
            <a:p>
              <a:pPr marL="0" lvl="0" indent="0" algn="l" rtl="0">
                <a:spcBef>
                  <a:spcPts val="0"/>
                </a:spcBef>
                <a:spcAft>
                  <a:spcPts val="1600"/>
                </a:spcAft>
                <a:buNone/>
              </a:pPr>
              <a:r>
                <a:rPr lang="en" sz="800" b="1">
                  <a:highlight>
                    <a:srgbClr val="FFFFFF"/>
                  </a:highlight>
                  <a:latin typeface="Roboto"/>
                  <a:ea typeface="Roboto"/>
                  <a:cs typeface="Roboto"/>
                  <a:sym typeface="Roboto"/>
                </a:rPr>
                <a:t>. </a:t>
              </a:r>
              <a:endParaRPr sz="800" b="1">
                <a:highlight>
                  <a:srgbClr val="FFFFFF"/>
                </a:highlight>
                <a:latin typeface="Roboto"/>
                <a:ea typeface="Roboto"/>
                <a:cs typeface="Roboto"/>
                <a:sym typeface="Roboto"/>
              </a:endParaRPr>
            </a:p>
          </p:txBody>
        </p:sp>
      </p:grpSp>
      <p:grpSp>
        <p:nvGrpSpPr>
          <p:cNvPr id="82" name="Google Shape;82;p16"/>
          <p:cNvGrpSpPr/>
          <p:nvPr/>
        </p:nvGrpSpPr>
        <p:grpSpPr>
          <a:xfrm>
            <a:off x="6422860" y="1490522"/>
            <a:ext cx="2721140" cy="1735654"/>
            <a:chOff x="6435810" y="2702596"/>
            <a:chExt cx="2721140" cy="1735654"/>
          </a:xfrm>
        </p:grpSpPr>
        <p:sp>
          <p:nvSpPr>
            <p:cNvPr id="83" name="Google Shape;83;p16"/>
            <p:cNvSpPr/>
            <p:nvPr/>
          </p:nvSpPr>
          <p:spPr>
            <a:xfrm>
              <a:off x="6807650" y="3079475"/>
              <a:ext cx="2349300" cy="133500"/>
            </a:xfrm>
            <a:prstGeom prst="rect">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16"/>
            <p:cNvGrpSpPr/>
            <p:nvPr/>
          </p:nvGrpSpPr>
          <p:grpSpPr>
            <a:xfrm>
              <a:off x="6435810" y="2702596"/>
              <a:ext cx="2494563" cy="1735654"/>
              <a:chOff x="6435810" y="2702596"/>
              <a:chExt cx="2494563" cy="1735654"/>
            </a:xfrm>
          </p:grpSpPr>
          <p:grpSp>
            <p:nvGrpSpPr>
              <p:cNvPr id="85" name="Google Shape;85;p16"/>
              <p:cNvGrpSpPr/>
              <p:nvPr/>
            </p:nvGrpSpPr>
            <p:grpSpPr>
              <a:xfrm rot="10800000">
                <a:off x="6760035" y="3079467"/>
                <a:ext cx="92400" cy="411825"/>
                <a:chOff x="2070100" y="2563700"/>
                <a:chExt cx="92400" cy="411825"/>
              </a:xfrm>
            </p:grpSpPr>
            <p:cxnSp>
              <p:nvCxnSpPr>
                <p:cNvPr id="86" name="Google Shape;86;p16"/>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87" name="Google Shape;87;p16"/>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6"/>
              <p:cNvSpPr txBox="1"/>
              <p:nvPr/>
            </p:nvSpPr>
            <p:spPr>
              <a:xfrm>
                <a:off x="6435810"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1973</a:t>
                </a:r>
                <a:endParaRPr sz="1200" b="1">
                  <a:latin typeface="Roboto"/>
                  <a:ea typeface="Roboto"/>
                  <a:cs typeface="Roboto"/>
                  <a:sym typeface="Roboto"/>
                </a:endParaRPr>
              </a:p>
            </p:txBody>
          </p:sp>
          <p:sp>
            <p:nvSpPr>
              <p:cNvPr id="89" name="Google Shape;89;p16"/>
              <p:cNvSpPr txBox="1"/>
              <p:nvPr/>
            </p:nvSpPr>
            <p:spPr>
              <a:xfrm>
                <a:off x="6676773" y="3494450"/>
                <a:ext cx="2253600" cy="9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b="1">
                    <a:highlight>
                      <a:srgbClr val="FFFFFF"/>
                    </a:highlight>
                    <a:latin typeface="Roboto"/>
                    <a:ea typeface="Roboto"/>
                    <a:cs typeface="Roboto"/>
                    <a:sym typeface="Roboto"/>
                  </a:rPr>
                  <a:t>The Health Maintenance Organization Act of 1973 was passed to encourage HMO growth in the marketplace.  HMOs were able to </a:t>
                </a:r>
                <a:r>
                  <a:rPr lang="en" sz="800" b="1">
                    <a:solidFill>
                      <a:srgbClr val="802017"/>
                    </a:solidFill>
                    <a:highlight>
                      <a:srgbClr val="FFFFFF"/>
                    </a:highlight>
                    <a:latin typeface="Roboto"/>
                    <a:ea typeface="Roboto"/>
                    <a:cs typeface="Roboto"/>
                    <a:sym typeface="Roboto"/>
                  </a:rPr>
                  <a:t>reduce resource utilization rates, </a:t>
                </a:r>
                <a:r>
                  <a:rPr lang="en" sz="800" b="1">
                    <a:highlight>
                      <a:srgbClr val="FFFFFF"/>
                    </a:highlight>
                    <a:latin typeface="Roboto"/>
                    <a:ea typeface="Roboto"/>
                    <a:cs typeface="Roboto"/>
                    <a:sym typeface="Roboto"/>
                  </a:rPr>
                  <a:t>particularly hospital admissions and lengths of stay. </a:t>
                </a:r>
                <a:endParaRPr sz="800" b="1">
                  <a:highlight>
                    <a:srgbClr val="FFFFFF"/>
                  </a:highlight>
                  <a:latin typeface="Roboto"/>
                  <a:ea typeface="Roboto"/>
                  <a:cs typeface="Roboto"/>
                  <a:sym typeface="Roboto"/>
                </a:endParaRPr>
              </a:p>
              <a:p>
                <a:pPr marL="0" lvl="0" indent="0" algn="l" rtl="0">
                  <a:spcBef>
                    <a:spcPts val="0"/>
                  </a:spcBef>
                  <a:spcAft>
                    <a:spcPts val="1600"/>
                  </a:spcAft>
                  <a:buNone/>
                </a:pPr>
                <a:endParaRPr sz="800" b="1">
                  <a:latin typeface="Roboto"/>
                  <a:ea typeface="Roboto"/>
                  <a:cs typeface="Roboto"/>
                  <a:sym typeface="Roboto"/>
                </a:endParaRPr>
              </a:p>
            </p:txBody>
          </p:sp>
        </p:grpSp>
      </p:grpSp>
      <p:grpSp>
        <p:nvGrpSpPr>
          <p:cNvPr id="90" name="Google Shape;90;p16"/>
          <p:cNvGrpSpPr/>
          <p:nvPr/>
        </p:nvGrpSpPr>
        <p:grpSpPr>
          <a:xfrm>
            <a:off x="203550" y="129025"/>
            <a:ext cx="2674500" cy="2411475"/>
            <a:chOff x="216500" y="1341099"/>
            <a:chExt cx="2674500" cy="2411475"/>
          </a:xfrm>
        </p:grpSpPr>
        <p:sp>
          <p:nvSpPr>
            <p:cNvPr id="91" name="Google Shape;91;p16"/>
            <p:cNvSpPr/>
            <p:nvPr/>
          </p:nvSpPr>
          <p:spPr>
            <a:xfrm>
              <a:off x="932600" y="3079475"/>
              <a:ext cx="1958400" cy="133500"/>
            </a:xfrm>
            <a:prstGeom prst="rect">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6"/>
            <p:cNvGrpSpPr/>
            <p:nvPr/>
          </p:nvGrpSpPr>
          <p:grpSpPr>
            <a:xfrm>
              <a:off x="216500" y="1341099"/>
              <a:ext cx="2480100" cy="2411475"/>
              <a:chOff x="216500" y="1341099"/>
              <a:chExt cx="2480100" cy="2411475"/>
            </a:xfrm>
          </p:grpSpPr>
          <p:sp>
            <p:nvSpPr>
              <p:cNvPr id="93" name="Google Shape;93;p16"/>
              <p:cNvSpPr txBox="1"/>
              <p:nvPr/>
            </p:nvSpPr>
            <p:spPr>
              <a:xfrm>
                <a:off x="324650" y="3215274"/>
                <a:ext cx="1042500" cy="537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1940-1950</a:t>
                </a:r>
                <a:endParaRPr sz="1200" b="1">
                  <a:latin typeface="Roboto"/>
                  <a:ea typeface="Roboto"/>
                  <a:cs typeface="Roboto"/>
                  <a:sym typeface="Roboto"/>
                </a:endParaRPr>
              </a:p>
            </p:txBody>
          </p:sp>
          <p:grpSp>
            <p:nvGrpSpPr>
              <p:cNvPr id="94" name="Google Shape;94;p16"/>
              <p:cNvGrpSpPr/>
              <p:nvPr/>
            </p:nvGrpSpPr>
            <p:grpSpPr>
              <a:xfrm>
                <a:off x="881025" y="2800065"/>
                <a:ext cx="92400" cy="411825"/>
                <a:chOff x="845575" y="2563700"/>
                <a:chExt cx="92400" cy="411825"/>
              </a:xfrm>
            </p:grpSpPr>
            <p:cxnSp>
              <p:nvCxnSpPr>
                <p:cNvPr id="95" name="Google Shape;95;p16"/>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96" name="Google Shape;96;p16"/>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6"/>
              <p:cNvSpPr txBox="1"/>
              <p:nvPr/>
            </p:nvSpPr>
            <p:spPr>
              <a:xfrm>
                <a:off x="216500" y="1341099"/>
                <a:ext cx="2480100" cy="18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i="1">
                  <a:latin typeface="Roboto"/>
                  <a:ea typeface="Roboto"/>
                  <a:cs typeface="Roboto"/>
                  <a:sym typeface="Roboto"/>
                </a:endParaRPr>
              </a:p>
              <a:p>
                <a:pPr marL="0" lvl="0" indent="0" algn="l" rtl="0">
                  <a:spcBef>
                    <a:spcPts val="1600"/>
                  </a:spcBef>
                  <a:spcAft>
                    <a:spcPts val="0"/>
                  </a:spcAft>
                  <a:buNone/>
                </a:pPr>
                <a:endParaRPr sz="800" b="1" i="1">
                  <a:latin typeface="Roboto"/>
                  <a:ea typeface="Roboto"/>
                  <a:cs typeface="Roboto"/>
                  <a:sym typeface="Roboto"/>
                </a:endParaRPr>
              </a:p>
              <a:p>
                <a:pPr marL="0" lvl="0" indent="0" algn="l" rtl="0">
                  <a:spcBef>
                    <a:spcPts val="1600"/>
                  </a:spcBef>
                  <a:spcAft>
                    <a:spcPts val="1600"/>
                  </a:spcAft>
                  <a:buNone/>
                </a:pPr>
                <a:r>
                  <a:rPr lang="en" sz="800" b="1" i="1">
                    <a:latin typeface="Roboto"/>
                    <a:ea typeface="Roboto"/>
                    <a:cs typeface="Roboto"/>
                    <a:sym typeface="Roboto"/>
                  </a:rPr>
                  <a:t>BCBS Cost Plus reimbursement plan: </a:t>
                </a:r>
                <a:r>
                  <a:rPr lang="en" sz="800" b="1">
                    <a:latin typeface="Roboto"/>
                    <a:ea typeface="Roboto"/>
                    <a:cs typeface="Roboto"/>
                    <a:sym typeface="Roboto"/>
                  </a:rPr>
                  <a:t>Compensation "reasonable and customary charges" self-set, hospitals reimbursed as percentage of actual costs and working capital </a:t>
                </a:r>
                <a:r>
                  <a:rPr lang="en" sz="800" b="1">
                    <a:solidFill>
                      <a:srgbClr val="802017"/>
                    </a:solidFill>
                    <a:latin typeface="Roboto"/>
                    <a:ea typeface="Roboto"/>
                    <a:cs typeface="Roboto"/>
                    <a:sym typeface="Roboto"/>
                  </a:rPr>
                  <a:t>Limited cost moderation</a:t>
                </a:r>
                <a:endParaRPr sz="800" b="1">
                  <a:solidFill>
                    <a:srgbClr val="802017"/>
                  </a:solidFill>
                  <a:latin typeface="Roboto"/>
                  <a:ea typeface="Roboto"/>
                  <a:cs typeface="Roboto"/>
                  <a:sym typeface="Roboto"/>
                </a:endParaRPr>
              </a:p>
            </p:txBody>
          </p:sp>
        </p:grpSp>
      </p:grpSp>
      <p:grpSp>
        <p:nvGrpSpPr>
          <p:cNvPr id="98" name="Google Shape;98;p16"/>
          <p:cNvGrpSpPr/>
          <p:nvPr/>
        </p:nvGrpSpPr>
        <p:grpSpPr>
          <a:xfrm>
            <a:off x="2216100" y="1490525"/>
            <a:ext cx="2620302" cy="2252100"/>
            <a:chOff x="2229050" y="2702599"/>
            <a:chExt cx="2620302" cy="2252100"/>
          </a:xfrm>
        </p:grpSpPr>
        <p:sp>
          <p:nvSpPr>
            <p:cNvPr id="99" name="Google Shape;99;p16"/>
            <p:cNvSpPr/>
            <p:nvPr/>
          </p:nvSpPr>
          <p:spPr>
            <a:xfrm>
              <a:off x="2890952" y="3079475"/>
              <a:ext cx="1958400" cy="133500"/>
            </a:xfrm>
            <a:prstGeom prst="rect">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16"/>
            <p:cNvGrpSpPr/>
            <p:nvPr/>
          </p:nvGrpSpPr>
          <p:grpSpPr>
            <a:xfrm>
              <a:off x="2229050" y="2702599"/>
              <a:ext cx="2355900" cy="2252100"/>
              <a:chOff x="2229050" y="2702599"/>
              <a:chExt cx="2355900" cy="2252100"/>
            </a:xfrm>
          </p:grpSpPr>
          <p:sp>
            <p:nvSpPr>
              <p:cNvPr id="101" name="Google Shape;101;p16"/>
              <p:cNvSpPr txBox="1"/>
              <p:nvPr/>
            </p:nvSpPr>
            <p:spPr>
              <a:xfrm>
                <a:off x="2430950" y="2702599"/>
                <a:ext cx="1048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1950-1964</a:t>
                </a:r>
                <a:endParaRPr sz="1200" b="1">
                  <a:latin typeface="Roboto"/>
                  <a:ea typeface="Roboto"/>
                  <a:cs typeface="Roboto"/>
                  <a:sym typeface="Roboto"/>
                </a:endParaRPr>
              </a:p>
            </p:txBody>
          </p:sp>
          <p:grpSp>
            <p:nvGrpSpPr>
              <p:cNvPr id="102" name="Google Shape;102;p16"/>
              <p:cNvGrpSpPr/>
              <p:nvPr/>
            </p:nvGrpSpPr>
            <p:grpSpPr>
              <a:xfrm rot="10800000">
                <a:off x="2849073" y="3079467"/>
                <a:ext cx="92400" cy="411825"/>
                <a:chOff x="2070100" y="2563700"/>
                <a:chExt cx="92400" cy="411825"/>
              </a:xfrm>
            </p:grpSpPr>
            <p:cxnSp>
              <p:nvCxnSpPr>
                <p:cNvPr id="103" name="Google Shape;103;p16"/>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04" name="Google Shape;104;p16"/>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6"/>
              <p:cNvSpPr txBox="1"/>
              <p:nvPr/>
            </p:nvSpPr>
            <p:spPr>
              <a:xfrm>
                <a:off x="2229050" y="3398899"/>
                <a:ext cx="2355900" cy="155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b="1">
                    <a:highlight>
                      <a:srgbClr val="FFFFFF"/>
                    </a:highlight>
                    <a:latin typeface="Roboto"/>
                    <a:ea typeface="Roboto"/>
                    <a:cs typeface="Roboto"/>
                    <a:sym typeface="Roboto"/>
                  </a:rPr>
                  <a:t>Hospital care cost doubled with innovation boom: No external controls on the cost of medical therapies or the resources </a:t>
                </a:r>
                <a:endParaRPr sz="800" b="1">
                  <a:latin typeface="Roboto"/>
                  <a:ea typeface="Roboto"/>
                  <a:cs typeface="Roboto"/>
                  <a:sym typeface="Roboto"/>
                </a:endParaRPr>
              </a:p>
            </p:txBody>
          </p:sp>
        </p:grpSp>
      </p:grpSp>
      <p:grpSp>
        <p:nvGrpSpPr>
          <p:cNvPr id="106" name="Google Shape;106;p16"/>
          <p:cNvGrpSpPr/>
          <p:nvPr/>
        </p:nvGrpSpPr>
        <p:grpSpPr>
          <a:xfrm>
            <a:off x="5508460" y="3624122"/>
            <a:ext cx="2721140" cy="1735654"/>
            <a:chOff x="6435810" y="2702596"/>
            <a:chExt cx="2721140" cy="1735654"/>
          </a:xfrm>
        </p:grpSpPr>
        <p:sp>
          <p:nvSpPr>
            <p:cNvPr id="107" name="Google Shape;107;p16"/>
            <p:cNvSpPr/>
            <p:nvPr/>
          </p:nvSpPr>
          <p:spPr>
            <a:xfrm>
              <a:off x="6807650" y="3079475"/>
              <a:ext cx="2349300" cy="133500"/>
            </a:xfrm>
            <a:prstGeom prst="rect">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16"/>
            <p:cNvGrpSpPr/>
            <p:nvPr/>
          </p:nvGrpSpPr>
          <p:grpSpPr>
            <a:xfrm>
              <a:off x="6435810" y="2702596"/>
              <a:ext cx="2494563" cy="1735654"/>
              <a:chOff x="6435810" y="2702596"/>
              <a:chExt cx="2494563" cy="1735654"/>
            </a:xfrm>
          </p:grpSpPr>
          <p:grpSp>
            <p:nvGrpSpPr>
              <p:cNvPr id="109" name="Google Shape;109;p16"/>
              <p:cNvGrpSpPr/>
              <p:nvPr/>
            </p:nvGrpSpPr>
            <p:grpSpPr>
              <a:xfrm rot="10800000">
                <a:off x="6760035" y="3079467"/>
                <a:ext cx="92400" cy="411825"/>
                <a:chOff x="2070100" y="2563700"/>
                <a:chExt cx="92400" cy="411825"/>
              </a:xfrm>
            </p:grpSpPr>
            <p:cxnSp>
              <p:nvCxnSpPr>
                <p:cNvPr id="110" name="Google Shape;110;p16"/>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11" name="Google Shape;111;p16"/>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p:nvPr/>
            </p:nvSpPr>
            <p:spPr>
              <a:xfrm>
                <a:off x="6435810"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2010</a:t>
                </a:r>
                <a:endParaRPr sz="1200" b="1">
                  <a:latin typeface="Roboto"/>
                  <a:ea typeface="Roboto"/>
                  <a:cs typeface="Roboto"/>
                  <a:sym typeface="Roboto"/>
                </a:endParaRPr>
              </a:p>
            </p:txBody>
          </p:sp>
          <p:sp>
            <p:nvSpPr>
              <p:cNvPr id="113" name="Google Shape;113;p16"/>
              <p:cNvSpPr txBox="1"/>
              <p:nvPr/>
            </p:nvSpPr>
            <p:spPr>
              <a:xfrm>
                <a:off x="6676773" y="3494450"/>
                <a:ext cx="2253600" cy="9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b="1">
                    <a:highlight>
                      <a:srgbClr val="FFFFFF"/>
                    </a:highlight>
                    <a:latin typeface="Roboto"/>
                    <a:ea typeface="Roboto"/>
                    <a:cs typeface="Roboto"/>
                    <a:sym typeface="Roboto"/>
                  </a:rPr>
                  <a:t>The Affordable Care Act (ACA) emphasizes quality care and value-based programs that reward providers based on </a:t>
                </a:r>
                <a:r>
                  <a:rPr lang="en" sz="800" b="1">
                    <a:solidFill>
                      <a:srgbClr val="802017"/>
                    </a:solidFill>
                    <a:highlight>
                      <a:srgbClr val="FFFFFF"/>
                    </a:highlight>
                    <a:latin typeface="Roboto"/>
                    <a:ea typeface="Roboto"/>
                    <a:cs typeface="Roboto"/>
                    <a:sym typeface="Roboto"/>
                  </a:rPr>
                  <a:t>quality </a:t>
                </a:r>
                <a:endParaRPr sz="800" b="1">
                  <a:solidFill>
                    <a:srgbClr val="802017"/>
                  </a:solidFill>
                  <a:latin typeface="Roboto"/>
                  <a:ea typeface="Roboto"/>
                  <a:cs typeface="Roboto"/>
                  <a:sym typeface="Roboto"/>
                </a:endParaRPr>
              </a:p>
            </p:txBody>
          </p:sp>
        </p:grpSp>
      </p:grpSp>
      <p:grpSp>
        <p:nvGrpSpPr>
          <p:cNvPr id="114" name="Google Shape;114;p16"/>
          <p:cNvGrpSpPr/>
          <p:nvPr/>
        </p:nvGrpSpPr>
        <p:grpSpPr>
          <a:xfrm>
            <a:off x="0" y="3226170"/>
            <a:ext cx="2480100" cy="1492205"/>
            <a:chOff x="927350" y="2304644"/>
            <a:chExt cx="2480100" cy="1492205"/>
          </a:xfrm>
        </p:grpSpPr>
        <p:sp>
          <p:nvSpPr>
            <p:cNvPr id="115" name="Google Shape;115;p16"/>
            <p:cNvSpPr/>
            <p:nvPr/>
          </p:nvSpPr>
          <p:spPr>
            <a:xfrm>
              <a:off x="932600" y="3079475"/>
              <a:ext cx="1958400" cy="133500"/>
            </a:xfrm>
            <a:prstGeom prst="rect">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6"/>
            <p:cNvGrpSpPr/>
            <p:nvPr/>
          </p:nvGrpSpPr>
          <p:grpSpPr>
            <a:xfrm>
              <a:off x="927350" y="2304644"/>
              <a:ext cx="2480100" cy="1492205"/>
              <a:chOff x="927350" y="2304644"/>
              <a:chExt cx="2480100" cy="1492205"/>
            </a:xfrm>
          </p:grpSpPr>
          <p:sp>
            <p:nvSpPr>
              <p:cNvPr id="117" name="Google Shape;117;p16"/>
              <p:cNvSpPr txBox="1"/>
              <p:nvPr/>
            </p:nvSpPr>
            <p:spPr>
              <a:xfrm>
                <a:off x="927350" y="3259549"/>
                <a:ext cx="1042500" cy="537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1983</a:t>
                </a:r>
                <a:endParaRPr sz="1200" b="1">
                  <a:latin typeface="Roboto"/>
                  <a:ea typeface="Roboto"/>
                  <a:cs typeface="Roboto"/>
                  <a:sym typeface="Roboto"/>
                </a:endParaRPr>
              </a:p>
            </p:txBody>
          </p:sp>
          <p:grpSp>
            <p:nvGrpSpPr>
              <p:cNvPr id="118" name="Google Shape;118;p16"/>
              <p:cNvGrpSpPr/>
              <p:nvPr/>
            </p:nvGrpSpPr>
            <p:grpSpPr>
              <a:xfrm>
                <a:off x="1414425" y="2824252"/>
                <a:ext cx="92400" cy="387638"/>
                <a:chOff x="1378975" y="2587888"/>
                <a:chExt cx="92400" cy="387638"/>
              </a:xfrm>
            </p:grpSpPr>
            <p:cxnSp>
              <p:nvCxnSpPr>
                <p:cNvPr id="119" name="Google Shape;119;p16"/>
                <p:cNvCxnSpPr/>
                <p:nvPr/>
              </p:nvCxnSpPr>
              <p:spPr>
                <a:xfrm>
                  <a:off x="14251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20" name="Google Shape;120;p16"/>
                <p:cNvSpPr/>
                <p:nvPr/>
              </p:nvSpPr>
              <p:spPr>
                <a:xfrm>
                  <a:off x="1378975" y="2587888"/>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6"/>
              <p:cNvSpPr txBox="1"/>
              <p:nvPr/>
            </p:nvSpPr>
            <p:spPr>
              <a:xfrm>
                <a:off x="927350" y="2304644"/>
                <a:ext cx="2480100" cy="53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b="1">
                    <a:highlight>
                      <a:srgbClr val="FFFFFF"/>
                    </a:highlight>
                    <a:latin typeface="Roboto"/>
                    <a:ea typeface="Roboto"/>
                    <a:cs typeface="Roboto"/>
                    <a:sym typeface="Roboto"/>
                  </a:rPr>
                  <a:t>Medicare instituted a prospective payment system (PPS) for reimbursing hospitals</a:t>
                </a:r>
                <a:endParaRPr sz="800" b="1">
                  <a:latin typeface="Roboto"/>
                  <a:ea typeface="Roboto"/>
                  <a:cs typeface="Roboto"/>
                  <a:sym typeface="Roboto"/>
                </a:endParaRPr>
              </a:p>
            </p:txBody>
          </p:sp>
        </p:grpSp>
      </p:grpSp>
      <p:grpSp>
        <p:nvGrpSpPr>
          <p:cNvPr id="122" name="Google Shape;122;p16"/>
          <p:cNvGrpSpPr/>
          <p:nvPr/>
        </p:nvGrpSpPr>
        <p:grpSpPr>
          <a:xfrm>
            <a:off x="1301700" y="3624125"/>
            <a:ext cx="2620302" cy="1651200"/>
            <a:chOff x="2229050" y="2702599"/>
            <a:chExt cx="2620302" cy="1651200"/>
          </a:xfrm>
        </p:grpSpPr>
        <p:sp>
          <p:nvSpPr>
            <p:cNvPr id="123" name="Google Shape;123;p16"/>
            <p:cNvSpPr/>
            <p:nvPr/>
          </p:nvSpPr>
          <p:spPr>
            <a:xfrm>
              <a:off x="2890952" y="3079475"/>
              <a:ext cx="1958400" cy="133500"/>
            </a:xfrm>
            <a:prstGeom prst="rect">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6"/>
            <p:cNvGrpSpPr/>
            <p:nvPr/>
          </p:nvGrpSpPr>
          <p:grpSpPr>
            <a:xfrm>
              <a:off x="2229050" y="2702599"/>
              <a:ext cx="2355900" cy="1651200"/>
              <a:chOff x="2229050" y="2702599"/>
              <a:chExt cx="2355900" cy="1651200"/>
            </a:xfrm>
          </p:grpSpPr>
          <p:sp>
            <p:nvSpPr>
              <p:cNvPr id="125" name="Google Shape;125;p16"/>
              <p:cNvSpPr txBox="1"/>
              <p:nvPr/>
            </p:nvSpPr>
            <p:spPr>
              <a:xfrm>
                <a:off x="2430950" y="2702599"/>
                <a:ext cx="1048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1992</a:t>
                </a:r>
                <a:endParaRPr sz="1200" b="1">
                  <a:latin typeface="Roboto"/>
                  <a:ea typeface="Roboto"/>
                  <a:cs typeface="Roboto"/>
                  <a:sym typeface="Roboto"/>
                </a:endParaRPr>
              </a:p>
            </p:txBody>
          </p:sp>
          <p:grpSp>
            <p:nvGrpSpPr>
              <p:cNvPr id="126" name="Google Shape;126;p16"/>
              <p:cNvGrpSpPr/>
              <p:nvPr/>
            </p:nvGrpSpPr>
            <p:grpSpPr>
              <a:xfrm rot="10800000">
                <a:off x="2849073" y="3079467"/>
                <a:ext cx="92400" cy="411825"/>
                <a:chOff x="2070100" y="2563700"/>
                <a:chExt cx="92400" cy="411825"/>
              </a:xfrm>
            </p:grpSpPr>
            <p:cxnSp>
              <p:nvCxnSpPr>
                <p:cNvPr id="127" name="Google Shape;127;p16"/>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28" name="Google Shape;128;p16"/>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6"/>
              <p:cNvSpPr txBox="1"/>
              <p:nvPr/>
            </p:nvSpPr>
            <p:spPr>
              <a:xfrm>
                <a:off x="2229050" y="3398899"/>
                <a:ext cx="2355900" cy="95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b="1">
                    <a:highlight>
                      <a:srgbClr val="FFFFFF"/>
                    </a:highlight>
                    <a:latin typeface="Roboto"/>
                    <a:ea typeface="Roboto"/>
                    <a:cs typeface="Roboto"/>
                    <a:sym typeface="Roboto"/>
                  </a:rPr>
                  <a:t>Reimbursements for Medicare calculated based on </a:t>
                </a:r>
                <a:r>
                  <a:rPr lang="en" sz="800" b="1">
                    <a:solidFill>
                      <a:srgbClr val="802017"/>
                    </a:solidFill>
                    <a:highlight>
                      <a:srgbClr val="FFFFFF"/>
                    </a:highlight>
                    <a:latin typeface="Roboto"/>
                    <a:ea typeface="Roboto"/>
                    <a:cs typeface="Roboto"/>
                    <a:sym typeface="Roboto"/>
                  </a:rPr>
                  <a:t>resource cost and consumption</a:t>
                </a:r>
                <a:endParaRPr sz="800" b="1">
                  <a:solidFill>
                    <a:srgbClr val="802017"/>
                  </a:solidFill>
                  <a:latin typeface="Roboto"/>
                  <a:ea typeface="Roboto"/>
                  <a:cs typeface="Roboto"/>
                  <a:sym typeface="Roboto"/>
                </a:endParaRPr>
              </a:p>
            </p:txBody>
          </p:sp>
        </p:grpSp>
      </p:grpSp>
      <p:sp>
        <p:nvSpPr>
          <p:cNvPr id="130" name="Google Shape;130;p16"/>
          <p:cNvSpPr/>
          <p:nvPr/>
        </p:nvSpPr>
        <p:spPr>
          <a:xfrm>
            <a:off x="3922000" y="3999276"/>
            <a:ext cx="1958400" cy="133500"/>
          </a:xfrm>
          <a:prstGeom prst="rect">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16"/>
          <p:cNvCxnSpPr/>
          <p:nvPr/>
        </p:nvCxnSpPr>
        <p:spPr>
          <a:xfrm rot="10800000">
            <a:off x="4836398" y="1638493"/>
            <a:ext cx="0" cy="359400"/>
          </a:xfrm>
          <a:prstGeom prst="straightConnector1">
            <a:avLst/>
          </a:prstGeom>
          <a:noFill/>
          <a:ln w="9525" cap="flat" cmpd="sng">
            <a:solidFill>
              <a:srgbClr val="000000"/>
            </a:solidFill>
            <a:prstDash val="solid"/>
            <a:round/>
            <a:headEnd type="none" w="sm" len="sm"/>
            <a:tailEnd type="none" w="sm" len="sm"/>
          </a:ln>
        </p:spPr>
      </p:cxnSp>
      <p:grpSp>
        <p:nvGrpSpPr>
          <p:cNvPr id="132" name="Google Shape;132;p16"/>
          <p:cNvGrpSpPr/>
          <p:nvPr/>
        </p:nvGrpSpPr>
        <p:grpSpPr>
          <a:xfrm>
            <a:off x="2924500" y="2996275"/>
            <a:ext cx="2674500" cy="1370371"/>
            <a:chOff x="3851742" y="944374"/>
            <a:chExt cx="2674500" cy="2784175"/>
          </a:xfrm>
        </p:grpSpPr>
        <p:sp>
          <p:nvSpPr>
            <p:cNvPr id="133" name="Google Shape;133;p16"/>
            <p:cNvSpPr txBox="1"/>
            <p:nvPr/>
          </p:nvSpPr>
          <p:spPr>
            <a:xfrm>
              <a:off x="4526667" y="3215249"/>
              <a:ext cx="692700" cy="51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latin typeface="Roboto"/>
                  <a:ea typeface="Roboto"/>
                  <a:cs typeface="Roboto"/>
                  <a:sym typeface="Roboto"/>
                </a:rPr>
                <a:t>2009</a:t>
              </a:r>
              <a:endParaRPr sz="1200" b="1">
                <a:latin typeface="Roboto"/>
                <a:ea typeface="Roboto"/>
                <a:cs typeface="Roboto"/>
                <a:sym typeface="Roboto"/>
              </a:endParaRPr>
            </a:p>
          </p:txBody>
        </p:sp>
        <p:sp>
          <p:nvSpPr>
            <p:cNvPr id="134" name="Google Shape;134;p16"/>
            <p:cNvSpPr txBox="1"/>
            <p:nvPr/>
          </p:nvSpPr>
          <p:spPr>
            <a:xfrm>
              <a:off x="3851742" y="944374"/>
              <a:ext cx="2674500" cy="15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b="1">
                  <a:highlight>
                    <a:srgbClr val="FFFFFF"/>
                  </a:highlight>
                  <a:latin typeface="Roboto"/>
                  <a:ea typeface="Roboto"/>
                  <a:cs typeface="Roboto"/>
                  <a:sym typeface="Roboto"/>
                </a:rPr>
                <a:t>HITECH act was introduced which established programs under Medicare and Medicaid to provide incentive payments to eligible healthcare providers for the “meaningful use” of </a:t>
              </a:r>
              <a:r>
                <a:rPr lang="en" sz="800" b="1">
                  <a:highlight>
                    <a:srgbClr val="FFFFFF"/>
                  </a:highlight>
                  <a:uFill>
                    <a:noFill/>
                  </a:uFill>
                  <a:latin typeface="Roboto"/>
                  <a:ea typeface="Roboto"/>
                  <a:cs typeface="Roboto"/>
                  <a:sym typeface="Roboto"/>
                  <a:hlinkClick r:id="rId3"/>
                </a:rPr>
                <a:t>EHR</a:t>
              </a:r>
              <a:r>
                <a:rPr lang="en" sz="800" b="1">
                  <a:highlight>
                    <a:srgbClr val="FFFFFF"/>
                  </a:highlight>
                  <a:latin typeface="Roboto"/>
                  <a:ea typeface="Roboto"/>
                  <a:cs typeface="Roboto"/>
                  <a:sym typeface="Roboto"/>
                </a:rPr>
                <a:t> systems </a:t>
              </a:r>
              <a:endParaRPr sz="800" b="1">
                <a:highlight>
                  <a:srgbClr val="FFFFFF"/>
                </a:highlight>
                <a:latin typeface="Roboto"/>
                <a:ea typeface="Roboto"/>
                <a:cs typeface="Roboto"/>
                <a:sym typeface="Roboto"/>
              </a:endParaRPr>
            </a:p>
          </p:txBody>
        </p:sp>
      </p:grpSp>
      <p:sp>
        <p:nvSpPr>
          <p:cNvPr id="135" name="Google Shape;135;p16"/>
          <p:cNvSpPr/>
          <p:nvPr/>
        </p:nvSpPr>
        <p:spPr>
          <a:xfrm>
            <a:off x="4790200" y="1546103"/>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875800" y="3661878"/>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 name="Google Shape;137;p16"/>
          <p:cNvCxnSpPr/>
          <p:nvPr/>
        </p:nvCxnSpPr>
        <p:spPr>
          <a:xfrm rot="10800000">
            <a:off x="3921998" y="3754281"/>
            <a:ext cx="0" cy="359400"/>
          </a:xfrm>
          <a:prstGeom prst="straightConnector1">
            <a:avLst/>
          </a:prstGeom>
          <a:noFill/>
          <a:ln w="9525" cap="flat" cmpd="sng">
            <a:solidFill>
              <a:srgbClr val="000000"/>
            </a:solidFill>
            <a:prstDash val="solid"/>
            <a:round/>
            <a:headEnd type="none" w="sm" len="sm"/>
            <a:tailEnd type="none" w="sm" len="sm"/>
          </a:ln>
        </p:spPr>
      </p:cxnSp>
      <p:sp>
        <p:nvSpPr>
          <p:cNvPr id="138" name="Google Shape;138;p16"/>
          <p:cNvSpPr/>
          <p:nvPr/>
        </p:nvSpPr>
        <p:spPr>
          <a:xfrm>
            <a:off x="4836400" y="1867301"/>
            <a:ext cx="1958400" cy="133500"/>
          </a:xfrm>
          <a:prstGeom prst="rect">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599175" y="107500"/>
            <a:ext cx="8520600"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a:t>Current Incentive Models </a:t>
            </a:r>
            <a:endParaRPr sz="2300"/>
          </a:p>
        </p:txBody>
      </p:sp>
      <p:graphicFrame>
        <p:nvGraphicFramePr>
          <p:cNvPr id="144" name="Google Shape;144;p17"/>
          <p:cNvGraphicFramePr/>
          <p:nvPr/>
        </p:nvGraphicFramePr>
        <p:xfrm>
          <a:off x="599163" y="622608"/>
          <a:ext cx="7945675" cy="4312720"/>
        </p:xfrm>
        <a:graphic>
          <a:graphicData uri="http://schemas.openxmlformats.org/drawingml/2006/table">
            <a:tbl>
              <a:tblPr>
                <a:noFill/>
                <a:tableStyleId>{778CAC3B-57A7-47A0-8F10-0AEECD59C0D5}</a:tableStyleId>
              </a:tblPr>
              <a:tblGrid>
                <a:gridCol w="390650">
                  <a:extLst>
                    <a:ext uri="{9D8B030D-6E8A-4147-A177-3AD203B41FA5}">
                      <a16:colId xmlns:a16="http://schemas.microsoft.com/office/drawing/2014/main" val="20000"/>
                    </a:ext>
                  </a:extLst>
                </a:gridCol>
                <a:gridCol w="1984675">
                  <a:extLst>
                    <a:ext uri="{9D8B030D-6E8A-4147-A177-3AD203B41FA5}">
                      <a16:colId xmlns:a16="http://schemas.microsoft.com/office/drawing/2014/main" val="20001"/>
                    </a:ext>
                  </a:extLst>
                </a:gridCol>
                <a:gridCol w="5570350">
                  <a:extLst>
                    <a:ext uri="{9D8B030D-6E8A-4147-A177-3AD203B41FA5}">
                      <a16:colId xmlns:a16="http://schemas.microsoft.com/office/drawing/2014/main" val="20002"/>
                    </a:ext>
                  </a:extLst>
                </a:gridCol>
              </a:tblGrid>
              <a:tr h="365725">
                <a:tc gridSpan="3">
                  <a:txBody>
                    <a:bodyPr/>
                    <a:lstStyle/>
                    <a:p>
                      <a:pPr marL="0" lvl="0" indent="0" algn="l" rtl="0">
                        <a:spcBef>
                          <a:spcPts val="0"/>
                        </a:spcBef>
                        <a:spcAft>
                          <a:spcPts val="0"/>
                        </a:spcAft>
                        <a:buNone/>
                      </a:pPr>
                      <a:r>
                        <a:rPr lang="en" sz="1200" b="1"/>
                        <a:t>FINANCIAL INCENTIVE MODELS</a:t>
                      </a:r>
                      <a:endParaRPr sz="1000" b="1"/>
                    </a:p>
                  </a:txBody>
                  <a:tcPr marL="91425" marR="91425" marT="91425" marB="91425">
                    <a:solidFill>
                      <a:srgbClr val="FFF2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8125">
                <a:tc>
                  <a:txBody>
                    <a:bodyPr/>
                    <a:lstStyle/>
                    <a:p>
                      <a:pPr marL="0" lvl="0" indent="0" algn="ctr" rtl="0">
                        <a:spcBef>
                          <a:spcPts val="0"/>
                        </a:spcBef>
                        <a:spcAft>
                          <a:spcPts val="0"/>
                        </a:spcAft>
                        <a:buNone/>
                      </a:pPr>
                      <a:r>
                        <a:rPr lang="en" sz="1100" b="1"/>
                        <a:t>1</a:t>
                      </a:r>
                      <a:endParaRPr sz="1100" b="1"/>
                    </a:p>
                  </a:txBody>
                  <a:tcPr marL="91425" marR="91425" marT="91425" marB="91425">
                    <a:solidFill>
                      <a:srgbClr val="9FC5E8"/>
                    </a:solidFill>
                  </a:tcPr>
                </a:tc>
                <a:tc>
                  <a:txBody>
                    <a:bodyPr/>
                    <a:lstStyle/>
                    <a:p>
                      <a:pPr marL="0" lvl="0" indent="0" algn="l" rtl="0">
                        <a:spcBef>
                          <a:spcPts val="0"/>
                        </a:spcBef>
                        <a:spcAft>
                          <a:spcPts val="0"/>
                        </a:spcAft>
                        <a:buNone/>
                      </a:pPr>
                      <a:r>
                        <a:rPr lang="en" sz="1100"/>
                        <a:t>Quality Bonuses</a:t>
                      </a:r>
                      <a:endParaRPr sz="1100"/>
                    </a:p>
                  </a:txBody>
                  <a:tcPr marL="91425" marR="91425" marT="91425" marB="91425">
                    <a:solidFill>
                      <a:srgbClr val="9FC5E8"/>
                    </a:solidFill>
                  </a:tcPr>
                </a:tc>
                <a:tc>
                  <a:txBody>
                    <a:bodyPr/>
                    <a:lstStyle/>
                    <a:p>
                      <a:pPr marL="0" lvl="0" indent="0" algn="l" rtl="0">
                        <a:spcBef>
                          <a:spcPts val="0"/>
                        </a:spcBef>
                        <a:spcAft>
                          <a:spcPts val="0"/>
                        </a:spcAft>
                        <a:buNone/>
                      </a:pPr>
                      <a:r>
                        <a:rPr lang="en" sz="1100"/>
                        <a:t>Providers receive any applicable bonuses within an established</a:t>
                      </a:r>
                      <a:endParaRPr sz="1100"/>
                    </a:p>
                    <a:p>
                      <a:pPr marL="0" lvl="0" indent="0" algn="l" rtl="0">
                        <a:spcBef>
                          <a:spcPts val="0"/>
                        </a:spcBef>
                        <a:spcAft>
                          <a:spcPts val="0"/>
                        </a:spcAft>
                        <a:buNone/>
                      </a:pPr>
                      <a:r>
                        <a:rPr lang="en" sz="1100"/>
                        <a:t>period after performance is measured (~5-10% of salary)</a:t>
                      </a:r>
                      <a:endParaRPr sz="1100"/>
                    </a:p>
                  </a:txBody>
                  <a:tcPr marL="91425" marR="91425" marT="91425" marB="91425">
                    <a:solidFill>
                      <a:srgbClr val="9FC5E8"/>
                    </a:solidFill>
                  </a:tcPr>
                </a:tc>
                <a:extLst>
                  <a:ext uri="{0D108BD9-81ED-4DB2-BD59-A6C34878D82A}">
                    <a16:rowId xmlns:a16="http://schemas.microsoft.com/office/drawing/2014/main" val="10001"/>
                  </a:ext>
                </a:extLst>
              </a:tr>
              <a:tr h="685775">
                <a:tc>
                  <a:txBody>
                    <a:bodyPr/>
                    <a:lstStyle/>
                    <a:p>
                      <a:pPr marL="0" lvl="0" indent="0" algn="ctr" rtl="0">
                        <a:spcBef>
                          <a:spcPts val="0"/>
                        </a:spcBef>
                        <a:spcAft>
                          <a:spcPts val="0"/>
                        </a:spcAft>
                        <a:buNone/>
                      </a:pPr>
                      <a:r>
                        <a:rPr lang="en" sz="1100" b="1"/>
                        <a:t>2</a:t>
                      </a:r>
                      <a:endParaRPr sz="1100" b="1"/>
                    </a:p>
                  </a:txBody>
                  <a:tcPr marL="91425" marR="91425" marT="91425" marB="91425">
                    <a:solidFill>
                      <a:srgbClr val="CFE2F3"/>
                    </a:solidFill>
                  </a:tcPr>
                </a:tc>
                <a:tc>
                  <a:txBody>
                    <a:bodyPr/>
                    <a:lstStyle/>
                    <a:p>
                      <a:pPr marL="0" lvl="0" indent="0" algn="l" rtl="0">
                        <a:spcBef>
                          <a:spcPts val="0"/>
                        </a:spcBef>
                        <a:spcAft>
                          <a:spcPts val="0"/>
                        </a:spcAft>
                        <a:buNone/>
                      </a:pPr>
                      <a:r>
                        <a:rPr lang="en" sz="1100"/>
                        <a:t>Compensation at Risk</a:t>
                      </a:r>
                      <a:endParaRPr sz="1100"/>
                    </a:p>
                  </a:txBody>
                  <a:tcPr marL="91425" marR="91425" marT="91425" marB="91425">
                    <a:solidFill>
                      <a:srgbClr val="CFE2F3"/>
                    </a:solidFill>
                  </a:tcPr>
                </a:tc>
                <a:tc>
                  <a:txBody>
                    <a:bodyPr/>
                    <a:lstStyle/>
                    <a:p>
                      <a:pPr marL="0" lvl="0" indent="0" algn="l" rtl="0">
                        <a:spcBef>
                          <a:spcPts val="0"/>
                        </a:spcBef>
                        <a:spcAft>
                          <a:spcPts val="0"/>
                        </a:spcAft>
                        <a:buNone/>
                      </a:pPr>
                      <a:r>
                        <a:rPr lang="en" sz="1100"/>
                        <a:t>The organization applying the incentive withholds some of the provider’s total compensation (~5-10% of salary) and retains it in an account where interest accrues</a:t>
                      </a:r>
                      <a:endParaRPr sz="1100"/>
                    </a:p>
                  </a:txBody>
                  <a:tcPr marL="91425" marR="91425" marT="91425" marB="91425">
                    <a:solidFill>
                      <a:srgbClr val="CFE2F3"/>
                    </a:solidFill>
                  </a:tcPr>
                </a:tc>
                <a:extLst>
                  <a:ext uri="{0D108BD9-81ED-4DB2-BD59-A6C34878D82A}">
                    <a16:rowId xmlns:a16="http://schemas.microsoft.com/office/drawing/2014/main" val="10002"/>
                  </a:ext>
                </a:extLst>
              </a:tr>
              <a:tr h="518125">
                <a:tc>
                  <a:txBody>
                    <a:bodyPr/>
                    <a:lstStyle/>
                    <a:p>
                      <a:pPr marL="0" lvl="0" indent="0" algn="ctr" rtl="0">
                        <a:spcBef>
                          <a:spcPts val="0"/>
                        </a:spcBef>
                        <a:spcAft>
                          <a:spcPts val="0"/>
                        </a:spcAft>
                        <a:buNone/>
                      </a:pPr>
                      <a:r>
                        <a:rPr lang="en" sz="1100" b="1"/>
                        <a:t>3</a:t>
                      </a:r>
                      <a:endParaRPr sz="1100" b="1"/>
                    </a:p>
                  </a:txBody>
                  <a:tcPr marL="91425" marR="91425" marT="91425" marB="91425">
                    <a:solidFill>
                      <a:srgbClr val="9FC5E8"/>
                    </a:solidFill>
                  </a:tcPr>
                </a:tc>
                <a:tc>
                  <a:txBody>
                    <a:bodyPr/>
                    <a:lstStyle/>
                    <a:p>
                      <a:pPr marL="0" lvl="0" indent="0" algn="l" rtl="0">
                        <a:spcBef>
                          <a:spcPts val="0"/>
                        </a:spcBef>
                        <a:spcAft>
                          <a:spcPts val="0"/>
                        </a:spcAft>
                        <a:buNone/>
                      </a:pPr>
                      <a:r>
                        <a:rPr lang="en" sz="1100"/>
                        <a:t>Performance Fee Schedules</a:t>
                      </a:r>
                      <a:endParaRPr sz="1100"/>
                    </a:p>
                  </a:txBody>
                  <a:tcPr marL="91425" marR="91425" marT="91425" marB="91425">
                    <a:solidFill>
                      <a:srgbClr val="9FC5E8"/>
                    </a:solidFill>
                  </a:tcPr>
                </a:tc>
                <a:tc>
                  <a:txBody>
                    <a:bodyPr/>
                    <a:lstStyle/>
                    <a:p>
                      <a:pPr marL="0" lvl="0" indent="0" algn="l" rtl="0">
                        <a:spcBef>
                          <a:spcPts val="0"/>
                        </a:spcBef>
                        <a:spcAft>
                          <a:spcPts val="0"/>
                        </a:spcAft>
                        <a:buNone/>
                      </a:pPr>
                      <a:r>
                        <a:rPr lang="en" sz="1100"/>
                        <a:t>The organization that directly contracts with providers creates provider fee schedules linked to performance</a:t>
                      </a:r>
                      <a:endParaRPr sz="1100"/>
                    </a:p>
                  </a:txBody>
                  <a:tcPr marL="91425" marR="91425" marT="91425" marB="91425">
                    <a:solidFill>
                      <a:srgbClr val="9FC5E8"/>
                    </a:solidFill>
                  </a:tcPr>
                </a:tc>
                <a:extLst>
                  <a:ext uri="{0D108BD9-81ED-4DB2-BD59-A6C34878D82A}">
                    <a16:rowId xmlns:a16="http://schemas.microsoft.com/office/drawing/2014/main" val="10003"/>
                  </a:ext>
                </a:extLst>
              </a:tr>
              <a:tr h="955325">
                <a:tc>
                  <a:txBody>
                    <a:bodyPr/>
                    <a:lstStyle/>
                    <a:p>
                      <a:pPr marL="0" lvl="0" indent="0" algn="ctr" rtl="0">
                        <a:spcBef>
                          <a:spcPts val="0"/>
                        </a:spcBef>
                        <a:spcAft>
                          <a:spcPts val="0"/>
                        </a:spcAft>
                        <a:buNone/>
                      </a:pPr>
                      <a:r>
                        <a:rPr lang="en" sz="1100" b="1"/>
                        <a:t>4</a:t>
                      </a:r>
                      <a:endParaRPr sz="1100" b="1"/>
                    </a:p>
                  </a:txBody>
                  <a:tcPr marL="91425" marR="91425" marT="91425" marB="91425">
                    <a:solidFill>
                      <a:srgbClr val="CFE2F3"/>
                    </a:solidFill>
                  </a:tcPr>
                </a:tc>
                <a:tc>
                  <a:txBody>
                    <a:bodyPr/>
                    <a:lstStyle/>
                    <a:p>
                      <a:pPr marL="0" lvl="0" indent="0" algn="l" rtl="0">
                        <a:spcBef>
                          <a:spcPts val="0"/>
                        </a:spcBef>
                        <a:spcAft>
                          <a:spcPts val="0"/>
                        </a:spcAft>
                        <a:buNone/>
                      </a:pPr>
                      <a:r>
                        <a:rPr lang="en" sz="1100"/>
                        <a:t>Quality Grants</a:t>
                      </a:r>
                      <a:endParaRPr sz="1100"/>
                    </a:p>
                    <a:p>
                      <a:pPr marL="0" lvl="0" indent="0" algn="l" rtl="0">
                        <a:spcBef>
                          <a:spcPts val="0"/>
                        </a:spcBef>
                        <a:spcAft>
                          <a:spcPts val="0"/>
                        </a:spcAft>
                        <a:buNone/>
                      </a:pPr>
                      <a:endParaRPr sz="1100"/>
                    </a:p>
                  </a:txBody>
                  <a:tcPr marL="91425" marR="91425" marT="91425" marB="91425">
                    <a:solidFill>
                      <a:srgbClr val="CFE2F3"/>
                    </a:solidFill>
                  </a:tcPr>
                </a:tc>
                <a:tc>
                  <a:txBody>
                    <a:bodyPr/>
                    <a:lstStyle/>
                    <a:p>
                      <a:pPr marL="0" lvl="0" indent="0" algn="l" rtl="0">
                        <a:spcBef>
                          <a:spcPts val="0"/>
                        </a:spcBef>
                        <a:spcAft>
                          <a:spcPts val="0"/>
                        </a:spcAft>
                        <a:buNone/>
                      </a:pPr>
                      <a:r>
                        <a:rPr lang="en" sz="1100"/>
                        <a:t>An insurer, employer, or a coalition of these organizations releases a request for proposals (RFP) to physicians, medical groups, hospitals, and PHOs asking them to submit quality improvement (QI) proposals</a:t>
                      </a:r>
                      <a:endParaRPr sz="1100"/>
                    </a:p>
                    <a:p>
                      <a:pPr marL="0" lvl="0" indent="0" algn="l" rtl="0">
                        <a:spcBef>
                          <a:spcPts val="0"/>
                        </a:spcBef>
                        <a:spcAft>
                          <a:spcPts val="0"/>
                        </a:spcAft>
                        <a:buNone/>
                      </a:pPr>
                      <a:r>
                        <a:rPr lang="en" sz="1100"/>
                        <a:t>The organization that releases the RFP offers financial and administrative grant support to the winning providers or groups to pilot QI projects</a:t>
                      </a:r>
                      <a:endParaRPr sz="1100"/>
                    </a:p>
                  </a:txBody>
                  <a:tcPr marL="91425" marR="91425" marT="91425" marB="91425">
                    <a:solidFill>
                      <a:srgbClr val="CFE2F3"/>
                    </a:solidFill>
                  </a:tcPr>
                </a:tc>
                <a:extLst>
                  <a:ext uri="{0D108BD9-81ED-4DB2-BD59-A6C34878D82A}">
                    <a16:rowId xmlns:a16="http://schemas.microsoft.com/office/drawing/2014/main" val="10004"/>
                  </a:ext>
                </a:extLst>
              </a:tr>
              <a:tr h="685775">
                <a:tc>
                  <a:txBody>
                    <a:bodyPr/>
                    <a:lstStyle/>
                    <a:p>
                      <a:pPr marL="0" lvl="0" indent="0" algn="ctr" rtl="0">
                        <a:spcBef>
                          <a:spcPts val="0"/>
                        </a:spcBef>
                        <a:spcAft>
                          <a:spcPts val="0"/>
                        </a:spcAft>
                        <a:buNone/>
                      </a:pPr>
                      <a:r>
                        <a:rPr lang="en" sz="1100" b="1"/>
                        <a:t>5</a:t>
                      </a:r>
                      <a:endParaRPr sz="1100" b="1"/>
                    </a:p>
                  </a:txBody>
                  <a:tcPr marL="91425" marR="91425" marT="91425" marB="91425">
                    <a:solidFill>
                      <a:srgbClr val="9FC5E8"/>
                    </a:solidFill>
                  </a:tcPr>
                </a:tc>
                <a:tc>
                  <a:txBody>
                    <a:bodyPr/>
                    <a:lstStyle/>
                    <a:p>
                      <a:pPr marL="0" lvl="0" indent="0" algn="l" rtl="0">
                        <a:spcBef>
                          <a:spcPts val="0"/>
                        </a:spcBef>
                        <a:spcAft>
                          <a:spcPts val="0"/>
                        </a:spcAft>
                        <a:buNone/>
                      </a:pPr>
                      <a:r>
                        <a:rPr lang="en" sz="1100"/>
                        <a:t>Reimbursement for Care Planning</a:t>
                      </a:r>
                      <a:endParaRPr sz="1100"/>
                    </a:p>
                  </a:txBody>
                  <a:tcPr marL="91425" marR="91425" marT="91425" marB="91425">
                    <a:solidFill>
                      <a:srgbClr val="9FC5E8"/>
                    </a:solidFill>
                  </a:tcPr>
                </a:tc>
                <a:tc>
                  <a:txBody>
                    <a:bodyPr/>
                    <a:lstStyle/>
                    <a:p>
                      <a:pPr marL="0" lvl="0" indent="0" algn="l" rtl="0">
                        <a:spcBef>
                          <a:spcPts val="0"/>
                        </a:spcBef>
                        <a:spcAft>
                          <a:spcPts val="0"/>
                        </a:spcAft>
                        <a:buNone/>
                      </a:pPr>
                      <a:r>
                        <a:rPr lang="en" sz="1100"/>
                        <a:t>Providers receive additional reimbursement for completing care planning tasks for people with chronic conditions, such as diabetes, asthma, congestive heart failure, and high blood pressure</a:t>
                      </a:r>
                      <a:endParaRPr sz="1100"/>
                    </a:p>
                  </a:txBody>
                  <a:tcPr marL="91425" marR="91425" marT="91425" marB="91425">
                    <a:solidFill>
                      <a:srgbClr val="9FC5E8"/>
                    </a:solidFill>
                  </a:tcPr>
                </a:tc>
                <a:extLst>
                  <a:ext uri="{0D108BD9-81ED-4DB2-BD59-A6C34878D82A}">
                    <a16:rowId xmlns:a16="http://schemas.microsoft.com/office/drawing/2014/main" val="10005"/>
                  </a:ext>
                </a:extLst>
              </a:tr>
              <a:tr h="518125">
                <a:tc>
                  <a:txBody>
                    <a:bodyPr/>
                    <a:lstStyle/>
                    <a:p>
                      <a:pPr marL="0" lvl="0" indent="0" algn="ctr" rtl="0">
                        <a:spcBef>
                          <a:spcPts val="0"/>
                        </a:spcBef>
                        <a:spcAft>
                          <a:spcPts val="0"/>
                        </a:spcAft>
                        <a:buNone/>
                      </a:pPr>
                      <a:r>
                        <a:rPr lang="en" sz="1100" b="1"/>
                        <a:t>6</a:t>
                      </a:r>
                      <a:endParaRPr sz="1100" b="1"/>
                    </a:p>
                  </a:txBody>
                  <a:tcPr marL="91425" marR="91425" marT="91425" marB="91425">
                    <a:solidFill>
                      <a:srgbClr val="CFE2F3"/>
                    </a:solidFill>
                  </a:tcPr>
                </a:tc>
                <a:tc>
                  <a:txBody>
                    <a:bodyPr/>
                    <a:lstStyle/>
                    <a:p>
                      <a:pPr marL="0" lvl="0" indent="0" algn="l" rtl="0">
                        <a:spcBef>
                          <a:spcPts val="0"/>
                        </a:spcBef>
                        <a:spcAft>
                          <a:spcPts val="0"/>
                        </a:spcAft>
                        <a:buNone/>
                      </a:pPr>
                      <a:r>
                        <a:rPr lang="en" sz="1100"/>
                        <a:t>Variable Cost Sharing for Patients</a:t>
                      </a:r>
                      <a:endParaRPr sz="1100"/>
                    </a:p>
                  </a:txBody>
                  <a:tcPr marL="91425" marR="91425" marT="91425" marB="91425">
                    <a:solidFill>
                      <a:srgbClr val="CFE2F3"/>
                    </a:solidFill>
                  </a:tcPr>
                </a:tc>
                <a:tc>
                  <a:txBody>
                    <a:bodyPr/>
                    <a:lstStyle/>
                    <a:p>
                      <a:pPr marL="0" lvl="0" indent="0" algn="l" rtl="0">
                        <a:spcBef>
                          <a:spcPts val="0"/>
                        </a:spcBef>
                        <a:spcAft>
                          <a:spcPts val="0"/>
                        </a:spcAft>
                        <a:buNone/>
                      </a:pPr>
                      <a:r>
                        <a:rPr lang="en" sz="1100"/>
                        <a:t>Insurers or self-insured employers offer insurance products with three-tiered patient deductibles and co-pays for hospital admissions and for medical office visits</a:t>
                      </a:r>
                      <a:endParaRPr sz="1100"/>
                    </a:p>
                  </a:txBody>
                  <a:tcPr marL="91425" marR="91425" marT="91425" marB="91425">
                    <a:solidFill>
                      <a:srgbClr val="CFE2F3"/>
                    </a:solidFill>
                  </a:tcPr>
                </a:tc>
                <a:extLst>
                  <a:ext uri="{0D108BD9-81ED-4DB2-BD59-A6C34878D82A}">
                    <a16:rowId xmlns:a16="http://schemas.microsoft.com/office/drawing/2014/main" val="10006"/>
                  </a:ext>
                </a:extLst>
              </a:tr>
            </a:tbl>
          </a:graphicData>
        </a:graphic>
      </p:graphicFrame>
      <p:sp>
        <p:nvSpPr>
          <p:cNvPr id="145" name="Google Shape;145;p17"/>
          <p:cNvSpPr txBox="1"/>
          <p:nvPr/>
        </p:nvSpPr>
        <p:spPr>
          <a:xfrm>
            <a:off x="2196225" y="2230563"/>
            <a:ext cx="4670400" cy="1015800"/>
          </a:xfrm>
          <a:prstGeom prst="rect">
            <a:avLst/>
          </a:prstGeom>
          <a:solidFill>
            <a:srgbClr val="FF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a:solidFill>
                  <a:srgbClr val="0000FF"/>
                </a:solidFill>
                <a:latin typeface="Source Sans Pro"/>
                <a:ea typeface="Source Sans Pro"/>
                <a:cs typeface="Source Sans Pro"/>
                <a:sym typeface="Source Sans Pro"/>
              </a:rPr>
              <a:t>What model do you think physicians prefer most/least?</a:t>
            </a:r>
            <a:endParaRPr sz="2700">
              <a:solidFill>
                <a:srgbClr val="0000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150" name="Google Shape;150;p18"/>
          <p:cNvGraphicFramePr/>
          <p:nvPr/>
        </p:nvGraphicFramePr>
        <p:xfrm>
          <a:off x="551375" y="624825"/>
          <a:ext cx="8041250" cy="4145070"/>
        </p:xfrm>
        <a:graphic>
          <a:graphicData uri="http://schemas.openxmlformats.org/drawingml/2006/table">
            <a:tbl>
              <a:tblPr>
                <a:noFill/>
                <a:tableStyleId>{778CAC3B-57A7-47A0-8F10-0AEECD59C0D5}</a:tableStyleId>
              </a:tblPr>
              <a:tblGrid>
                <a:gridCol w="382850">
                  <a:extLst>
                    <a:ext uri="{9D8B030D-6E8A-4147-A177-3AD203B41FA5}">
                      <a16:colId xmlns:a16="http://schemas.microsoft.com/office/drawing/2014/main" val="20000"/>
                    </a:ext>
                  </a:extLst>
                </a:gridCol>
                <a:gridCol w="2011850">
                  <a:extLst>
                    <a:ext uri="{9D8B030D-6E8A-4147-A177-3AD203B41FA5}">
                      <a16:colId xmlns:a16="http://schemas.microsoft.com/office/drawing/2014/main" val="20001"/>
                    </a:ext>
                  </a:extLst>
                </a:gridCol>
                <a:gridCol w="5646550">
                  <a:extLst>
                    <a:ext uri="{9D8B030D-6E8A-4147-A177-3AD203B41FA5}">
                      <a16:colId xmlns:a16="http://schemas.microsoft.com/office/drawing/2014/main" val="20002"/>
                    </a:ext>
                  </a:extLst>
                </a:gridCol>
              </a:tblGrid>
              <a:tr h="299150">
                <a:tc gridSpan="3">
                  <a:txBody>
                    <a:bodyPr/>
                    <a:lstStyle/>
                    <a:p>
                      <a:pPr marL="0" lvl="0" indent="0" algn="l" rtl="0">
                        <a:spcBef>
                          <a:spcPts val="0"/>
                        </a:spcBef>
                        <a:spcAft>
                          <a:spcPts val="0"/>
                        </a:spcAft>
                        <a:buNone/>
                      </a:pPr>
                      <a:r>
                        <a:rPr lang="en" sz="1200" b="1"/>
                        <a:t>FINANCIAL INCENTIVE MODELS</a:t>
                      </a:r>
                      <a:endParaRPr sz="1000" b="1"/>
                    </a:p>
                  </a:txBody>
                  <a:tcPr marL="91425" marR="91425" marT="91425" marB="91425">
                    <a:solidFill>
                      <a:srgbClr val="FFF2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100" b="1"/>
                        <a:t>1</a:t>
                      </a:r>
                      <a:endParaRPr sz="1100" b="1"/>
                    </a:p>
                  </a:txBody>
                  <a:tcPr marL="91425" marR="91425" marT="91425" marB="91425">
                    <a:solidFill>
                      <a:srgbClr val="9FC5E8"/>
                    </a:solidFill>
                  </a:tcPr>
                </a:tc>
                <a:tc>
                  <a:txBody>
                    <a:bodyPr/>
                    <a:lstStyle/>
                    <a:p>
                      <a:pPr marL="0" lvl="0" indent="0" algn="l" rtl="0">
                        <a:spcBef>
                          <a:spcPts val="0"/>
                        </a:spcBef>
                        <a:spcAft>
                          <a:spcPts val="0"/>
                        </a:spcAft>
                        <a:buNone/>
                      </a:pPr>
                      <a:r>
                        <a:rPr lang="en" sz="1100"/>
                        <a:t>Quality Bonuses</a:t>
                      </a:r>
                      <a:endParaRPr sz="1100"/>
                    </a:p>
                  </a:txBody>
                  <a:tcPr marL="91425" marR="91425" marT="91425" marB="91425">
                    <a:solidFill>
                      <a:srgbClr val="9FC5E8"/>
                    </a:solidFill>
                  </a:tcPr>
                </a:tc>
                <a:tc>
                  <a:txBody>
                    <a:bodyPr/>
                    <a:lstStyle/>
                    <a:p>
                      <a:pPr marL="0" lvl="0" indent="0" algn="l" rtl="0">
                        <a:spcBef>
                          <a:spcPts val="0"/>
                        </a:spcBef>
                        <a:spcAft>
                          <a:spcPts val="0"/>
                        </a:spcAft>
                        <a:buNone/>
                      </a:pPr>
                      <a:r>
                        <a:rPr lang="en" sz="1100"/>
                        <a:t>Providers receive any applicable bonuses within an established</a:t>
                      </a:r>
                      <a:endParaRPr sz="1100"/>
                    </a:p>
                    <a:p>
                      <a:pPr marL="0" lvl="0" indent="0" algn="l" rtl="0">
                        <a:spcBef>
                          <a:spcPts val="0"/>
                        </a:spcBef>
                        <a:spcAft>
                          <a:spcPts val="0"/>
                        </a:spcAft>
                        <a:buNone/>
                      </a:pPr>
                      <a:r>
                        <a:rPr lang="en" sz="1100"/>
                        <a:t>period after performance is measured (~5-10% of salary)</a:t>
                      </a:r>
                      <a:endParaRPr sz="1100"/>
                    </a:p>
                  </a:txBody>
                  <a:tcPr marL="91425" marR="91425" marT="91425" marB="91425">
                    <a:solidFill>
                      <a:srgbClr val="9FC5E8"/>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100" b="1"/>
                        <a:t>2</a:t>
                      </a:r>
                      <a:endParaRPr sz="1100" b="1"/>
                    </a:p>
                  </a:txBody>
                  <a:tcPr marL="91425" marR="91425" marT="91425" marB="91425">
                    <a:solidFill>
                      <a:srgbClr val="CFE2F3"/>
                    </a:solidFill>
                  </a:tcPr>
                </a:tc>
                <a:tc>
                  <a:txBody>
                    <a:bodyPr/>
                    <a:lstStyle/>
                    <a:p>
                      <a:pPr marL="0" lvl="0" indent="0" algn="l" rtl="0">
                        <a:spcBef>
                          <a:spcPts val="0"/>
                        </a:spcBef>
                        <a:spcAft>
                          <a:spcPts val="0"/>
                        </a:spcAft>
                        <a:buNone/>
                      </a:pPr>
                      <a:r>
                        <a:rPr lang="en" sz="1100"/>
                        <a:t>Compensation at Risk</a:t>
                      </a:r>
                      <a:endParaRPr sz="1100"/>
                    </a:p>
                  </a:txBody>
                  <a:tcPr marL="91425" marR="91425" marT="91425" marB="91425">
                    <a:solidFill>
                      <a:srgbClr val="CFE2F3"/>
                    </a:solidFill>
                  </a:tcPr>
                </a:tc>
                <a:tc>
                  <a:txBody>
                    <a:bodyPr/>
                    <a:lstStyle/>
                    <a:p>
                      <a:pPr marL="0" lvl="0" indent="0" algn="l" rtl="0">
                        <a:spcBef>
                          <a:spcPts val="0"/>
                        </a:spcBef>
                        <a:spcAft>
                          <a:spcPts val="0"/>
                        </a:spcAft>
                        <a:buNone/>
                      </a:pPr>
                      <a:r>
                        <a:rPr lang="en" sz="1100"/>
                        <a:t>The organization applying the incentive withholds some of the provider’s total compensation (~5-10% of salary) and retains it in an account where interest accrues</a:t>
                      </a:r>
                      <a:endParaRPr sz="1100"/>
                    </a:p>
                  </a:txBody>
                  <a:tcPr marL="91425" marR="91425" marT="91425" marB="91425">
                    <a:solidFill>
                      <a:srgbClr val="CFE2F3"/>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100" b="1"/>
                        <a:t>3</a:t>
                      </a:r>
                      <a:endParaRPr sz="1100" b="1"/>
                    </a:p>
                  </a:txBody>
                  <a:tcPr marL="91425" marR="91425" marT="91425" marB="91425">
                    <a:solidFill>
                      <a:srgbClr val="F4CCCC"/>
                    </a:solidFill>
                  </a:tcPr>
                </a:tc>
                <a:tc>
                  <a:txBody>
                    <a:bodyPr/>
                    <a:lstStyle/>
                    <a:p>
                      <a:pPr marL="0" lvl="0" indent="0" algn="l" rtl="0">
                        <a:spcBef>
                          <a:spcPts val="0"/>
                        </a:spcBef>
                        <a:spcAft>
                          <a:spcPts val="0"/>
                        </a:spcAft>
                        <a:buNone/>
                      </a:pPr>
                      <a:r>
                        <a:rPr lang="en" sz="1100"/>
                        <a:t>Performance Fee Schedules</a:t>
                      </a:r>
                      <a:endParaRPr sz="1100"/>
                    </a:p>
                  </a:txBody>
                  <a:tcPr marL="91425" marR="91425" marT="91425" marB="91425">
                    <a:solidFill>
                      <a:srgbClr val="F4CCCC"/>
                    </a:solidFill>
                  </a:tcPr>
                </a:tc>
                <a:tc>
                  <a:txBody>
                    <a:bodyPr/>
                    <a:lstStyle/>
                    <a:p>
                      <a:pPr marL="0" lvl="0" indent="0" algn="l" rtl="0">
                        <a:spcBef>
                          <a:spcPts val="0"/>
                        </a:spcBef>
                        <a:spcAft>
                          <a:spcPts val="0"/>
                        </a:spcAft>
                        <a:buNone/>
                      </a:pPr>
                      <a:r>
                        <a:rPr lang="en" sz="1100"/>
                        <a:t>The organization that directly contracts with providers creates provider fee schedules linked to performance</a:t>
                      </a:r>
                      <a:endParaRPr sz="1100"/>
                    </a:p>
                  </a:txBody>
                  <a:tcPr marL="91425" marR="91425" marT="91425" marB="91425">
                    <a:solidFill>
                      <a:srgbClr val="F4CCCC"/>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100" b="1"/>
                        <a:t>4</a:t>
                      </a:r>
                      <a:endParaRPr sz="1100" b="1"/>
                    </a:p>
                  </a:txBody>
                  <a:tcPr marL="91425" marR="91425" marT="91425" marB="91425">
                    <a:solidFill>
                      <a:srgbClr val="B6D7A8"/>
                    </a:solidFill>
                  </a:tcPr>
                </a:tc>
                <a:tc>
                  <a:txBody>
                    <a:bodyPr/>
                    <a:lstStyle/>
                    <a:p>
                      <a:pPr marL="0" lvl="0" indent="0" algn="l" rtl="0">
                        <a:spcBef>
                          <a:spcPts val="0"/>
                        </a:spcBef>
                        <a:spcAft>
                          <a:spcPts val="0"/>
                        </a:spcAft>
                        <a:buNone/>
                      </a:pPr>
                      <a:r>
                        <a:rPr lang="en" sz="1100"/>
                        <a:t>Quality Grants</a:t>
                      </a:r>
                      <a:endParaRPr sz="1100"/>
                    </a:p>
                    <a:p>
                      <a:pPr marL="0" lvl="0" indent="0" algn="l" rtl="0">
                        <a:spcBef>
                          <a:spcPts val="0"/>
                        </a:spcBef>
                        <a:spcAft>
                          <a:spcPts val="0"/>
                        </a:spcAft>
                        <a:buNone/>
                      </a:pPr>
                      <a:endParaRPr sz="1100"/>
                    </a:p>
                  </a:txBody>
                  <a:tcPr marL="91425" marR="91425" marT="91425" marB="91425">
                    <a:solidFill>
                      <a:srgbClr val="B6D7A8"/>
                    </a:solidFill>
                  </a:tcPr>
                </a:tc>
                <a:tc>
                  <a:txBody>
                    <a:bodyPr/>
                    <a:lstStyle/>
                    <a:p>
                      <a:pPr marL="0" lvl="0" indent="0" algn="l" rtl="0">
                        <a:spcBef>
                          <a:spcPts val="0"/>
                        </a:spcBef>
                        <a:spcAft>
                          <a:spcPts val="0"/>
                        </a:spcAft>
                        <a:buNone/>
                      </a:pPr>
                      <a:r>
                        <a:rPr lang="en" sz="1100"/>
                        <a:t>An insurer, employer, or a coalition of these organizations releases a request for proposals (RFP) to physicians, medical groups, hospitals, and PHOs asking them to submit quality improvement (QI) proposals </a:t>
                      </a:r>
                      <a:endParaRPr sz="1100"/>
                    </a:p>
                    <a:p>
                      <a:pPr marL="0" lvl="0" indent="0" algn="l" rtl="0">
                        <a:spcBef>
                          <a:spcPts val="0"/>
                        </a:spcBef>
                        <a:spcAft>
                          <a:spcPts val="0"/>
                        </a:spcAft>
                        <a:buNone/>
                      </a:pPr>
                      <a:r>
                        <a:rPr lang="en" sz="1100"/>
                        <a:t>The organization that releases the RFP offers financial and administrative grant support to the winning providers or groups to pilot QI projects</a:t>
                      </a:r>
                      <a:endParaRPr sz="1100"/>
                    </a:p>
                  </a:txBody>
                  <a:tcPr marL="91425" marR="91425" marT="91425" marB="91425">
                    <a:solidFill>
                      <a:srgbClr val="B6D7A8"/>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100" b="1"/>
                        <a:t>5</a:t>
                      </a:r>
                      <a:endParaRPr sz="1100" b="1"/>
                    </a:p>
                  </a:txBody>
                  <a:tcPr marL="91425" marR="91425" marT="91425" marB="91425">
                    <a:solidFill>
                      <a:srgbClr val="9FC5E8"/>
                    </a:solidFill>
                  </a:tcPr>
                </a:tc>
                <a:tc>
                  <a:txBody>
                    <a:bodyPr/>
                    <a:lstStyle/>
                    <a:p>
                      <a:pPr marL="0" lvl="0" indent="0" algn="l" rtl="0">
                        <a:spcBef>
                          <a:spcPts val="0"/>
                        </a:spcBef>
                        <a:spcAft>
                          <a:spcPts val="0"/>
                        </a:spcAft>
                        <a:buNone/>
                      </a:pPr>
                      <a:r>
                        <a:rPr lang="en" sz="1100"/>
                        <a:t>Reimbursement for Care Planning</a:t>
                      </a:r>
                      <a:endParaRPr sz="1100"/>
                    </a:p>
                  </a:txBody>
                  <a:tcPr marL="91425" marR="91425" marT="91425" marB="91425">
                    <a:solidFill>
                      <a:srgbClr val="9FC5E8"/>
                    </a:solidFill>
                  </a:tcPr>
                </a:tc>
                <a:tc>
                  <a:txBody>
                    <a:bodyPr/>
                    <a:lstStyle/>
                    <a:p>
                      <a:pPr marL="0" lvl="0" indent="0" algn="l" rtl="0">
                        <a:spcBef>
                          <a:spcPts val="0"/>
                        </a:spcBef>
                        <a:spcAft>
                          <a:spcPts val="0"/>
                        </a:spcAft>
                        <a:buNone/>
                      </a:pPr>
                      <a:r>
                        <a:rPr lang="en" sz="1100"/>
                        <a:t>Providers receive additional reimbursement for completing care planning tasks for people with chronic conditions, such as diabetes, asthma, congestive heart failure, and high blood pressure </a:t>
                      </a:r>
                      <a:endParaRPr sz="1100"/>
                    </a:p>
                  </a:txBody>
                  <a:tcPr marL="91425" marR="91425" marT="91425" marB="91425">
                    <a:solidFill>
                      <a:srgbClr val="9FC5E8"/>
                    </a:solidFil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100" b="1"/>
                        <a:t>6</a:t>
                      </a:r>
                      <a:endParaRPr sz="1100" b="1"/>
                    </a:p>
                  </a:txBody>
                  <a:tcPr marL="91425" marR="91425" marT="91425" marB="91425">
                    <a:solidFill>
                      <a:srgbClr val="CFE2F3"/>
                    </a:solidFill>
                  </a:tcPr>
                </a:tc>
                <a:tc>
                  <a:txBody>
                    <a:bodyPr/>
                    <a:lstStyle/>
                    <a:p>
                      <a:pPr marL="0" lvl="0" indent="0" algn="l" rtl="0">
                        <a:spcBef>
                          <a:spcPts val="0"/>
                        </a:spcBef>
                        <a:spcAft>
                          <a:spcPts val="0"/>
                        </a:spcAft>
                        <a:buNone/>
                      </a:pPr>
                      <a:r>
                        <a:rPr lang="en" sz="1100"/>
                        <a:t>Variable Cost Sharing for Patients</a:t>
                      </a:r>
                      <a:endParaRPr sz="1100"/>
                    </a:p>
                  </a:txBody>
                  <a:tcPr marL="91425" marR="91425" marT="91425" marB="91425">
                    <a:solidFill>
                      <a:srgbClr val="CFE2F3"/>
                    </a:solidFill>
                  </a:tcPr>
                </a:tc>
                <a:tc>
                  <a:txBody>
                    <a:bodyPr/>
                    <a:lstStyle/>
                    <a:p>
                      <a:pPr marL="0" lvl="0" indent="0" algn="l" rtl="0">
                        <a:spcBef>
                          <a:spcPts val="0"/>
                        </a:spcBef>
                        <a:spcAft>
                          <a:spcPts val="0"/>
                        </a:spcAft>
                        <a:buNone/>
                      </a:pPr>
                      <a:r>
                        <a:rPr lang="en" sz="1100"/>
                        <a:t>Insurers or self-insured employers offer insurance products with three-tiered patient deductibles and co-pays for hospital admissions and for medical office visits</a:t>
                      </a:r>
                      <a:endParaRPr sz="1100"/>
                    </a:p>
                  </a:txBody>
                  <a:tcPr marL="91425" marR="91425" marT="91425" marB="91425">
                    <a:solidFill>
                      <a:srgbClr val="CFE2F3"/>
                    </a:solidFill>
                  </a:tcPr>
                </a:tc>
                <a:extLst>
                  <a:ext uri="{0D108BD9-81ED-4DB2-BD59-A6C34878D82A}">
                    <a16:rowId xmlns:a16="http://schemas.microsoft.com/office/drawing/2014/main" val="10006"/>
                  </a:ext>
                </a:extLst>
              </a:tr>
            </a:tbl>
          </a:graphicData>
        </a:graphic>
      </p:graphicFrame>
      <p:sp>
        <p:nvSpPr>
          <p:cNvPr id="151" name="Google Shape;151;p18"/>
          <p:cNvSpPr txBox="1">
            <a:spLocks noGrp="1"/>
          </p:cNvSpPr>
          <p:nvPr>
            <p:ph type="title"/>
          </p:nvPr>
        </p:nvSpPr>
        <p:spPr>
          <a:xfrm>
            <a:off x="551375" y="109725"/>
            <a:ext cx="8520600"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a:t>Current Incentive Models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aphicFrame>
        <p:nvGraphicFramePr>
          <p:cNvPr id="156" name="Google Shape;156;p19"/>
          <p:cNvGraphicFramePr/>
          <p:nvPr/>
        </p:nvGraphicFramePr>
        <p:xfrm>
          <a:off x="592300" y="777225"/>
          <a:ext cx="7959375" cy="3840300"/>
        </p:xfrm>
        <a:graphic>
          <a:graphicData uri="http://schemas.openxmlformats.org/drawingml/2006/table">
            <a:tbl>
              <a:tblPr>
                <a:noFill/>
                <a:tableStyleId>{778CAC3B-57A7-47A0-8F10-0AEECD59C0D5}</a:tableStyleId>
              </a:tblPr>
              <a:tblGrid>
                <a:gridCol w="391000">
                  <a:extLst>
                    <a:ext uri="{9D8B030D-6E8A-4147-A177-3AD203B41FA5}">
                      <a16:colId xmlns:a16="http://schemas.microsoft.com/office/drawing/2014/main" val="20000"/>
                    </a:ext>
                  </a:extLst>
                </a:gridCol>
                <a:gridCol w="2254325">
                  <a:extLst>
                    <a:ext uri="{9D8B030D-6E8A-4147-A177-3AD203B41FA5}">
                      <a16:colId xmlns:a16="http://schemas.microsoft.com/office/drawing/2014/main" val="20001"/>
                    </a:ext>
                  </a:extLst>
                </a:gridCol>
                <a:gridCol w="5314050">
                  <a:extLst>
                    <a:ext uri="{9D8B030D-6E8A-4147-A177-3AD203B41FA5}">
                      <a16:colId xmlns:a16="http://schemas.microsoft.com/office/drawing/2014/main" val="20002"/>
                    </a:ext>
                  </a:extLst>
                </a:gridCol>
              </a:tblGrid>
              <a:tr h="299150">
                <a:tc gridSpan="3">
                  <a:txBody>
                    <a:bodyPr/>
                    <a:lstStyle/>
                    <a:p>
                      <a:pPr marL="0" lvl="0" indent="0" algn="l" rtl="0">
                        <a:spcBef>
                          <a:spcPts val="0"/>
                        </a:spcBef>
                        <a:spcAft>
                          <a:spcPts val="0"/>
                        </a:spcAft>
                        <a:buNone/>
                      </a:pPr>
                      <a:r>
                        <a:rPr lang="en" sz="1200" b="1"/>
                        <a:t>NON FINANCIAL INCENTIVE MODELS</a:t>
                      </a:r>
                      <a:endParaRPr sz="1200" b="1"/>
                    </a:p>
                  </a:txBody>
                  <a:tcPr marL="91425" marR="91425" marT="91425" marB="91425">
                    <a:solidFill>
                      <a:srgbClr val="FFF2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b="1"/>
                        <a:t>7</a:t>
                      </a:r>
                      <a:endParaRPr sz="1200" b="1"/>
                    </a:p>
                  </a:txBody>
                  <a:tcPr marL="91425" marR="91425" marT="91425" marB="91425">
                    <a:solidFill>
                      <a:srgbClr val="CFE2F3"/>
                    </a:solidFill>
                  </a:tcPr>
                </a:tc>
                <a:tc>
                  <a:txBody>
                    <a:bodyPr/>
                    <a:lstStyle/>
                    <a:p>
                      <a:pPr marL="0" lvl="0" indent="0" algn="l" rtl="0">
                        <a:spcBef>
                          <a:spcPts val="0"/>
                        </a:spcBef>
                        <a:spcAft>
                          <a:spcPts val="0"/>
                        </a:spcAft>
                        <a:buNone/>
                      </a:pPr>
                      <a:r>
                        <a:rPr lang="en" sz="1200"/>
                        <a:t>Performance Profiling</a:t>
                      </a:r>
                      <a:endParaRPr sz="1200"/>
                    </a:p>
                  </a:txBody>
                  <a:tcPr marL="91425" marR="91425" marT="91425" marB="91425">
                    <a:solidFill>
                      <a:srgbClr val="CFE2F3"/>
                    </a:solidFill>
                  </a:tcPr>
                </a:tc>
                <a:tc>
                  <a:txBody>
                    <a:bodyPr/>
                    <a:lstStyle/>
                    <a:p>
                      <a:pPr marL="0" lvl="0" indent="0" algn="l" rtl="0">
                        <a:spcBef>
                          <a:spcPts val="0"/>
                        </a:spcBef>
                        <a:spcAft>
                          <a:spcPts val="0"/>
                        </a:spcAft>
                        <a:buNone/>
                      </a:pPr>
                      <a:r>
                        <a:rPr lang="en" sz="1200"/>
                        <a:t>Performance is compared across similar providers, taking into account significant differences in volume and characteristics of patient populations that might affect provider performance. The profile reports are designed for physicians, not patients or stakeholders</a:t>
                      </a:r>
                      <a:endParaRPr sz="1200"/>
                    </a:p>
                  </a:txBody>
                  <a:tcPr marL="91425" marR="91425" marT="91425" marB="91425">
                    <a:solidFill>
                      <a:srgbClr val="CFE2F3"/>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b="1"/>
                        <a:t>8</a:t>
                      </a:r>
                      <a:endParaRPr sz="1200" b="1"/>
                    </a:p>
                  </a:txBody>
                  <a:tcPr marL="91425" marR="91425" marT="91425" marB="91425">
                    <a:solidFill>
                      <a:srgbClr val="9FC5E8"/>
                    </a:solidFill>
                  </a:tcPr>
                </a:tc>
                <a:tc>
                  <a:txBody>
                    <a:bodyPr/>
                    <a:lstStyle/>
                    <a:p>
                      <a:pPr marL="0" lvl="0" indent="0" algn="l" rtl="0">
                        <a:spcBef>
                          <a:spcPts val="0"/>
                        </a:spcBef>
                        <a:spcAft>
                          <a:spcPts val="0"/>
                        </a:spcAft>
                        <a:buNone/>
                      </a:pPr>
                      <a:r>
                        <a:rPr lang="en" sz="1200"/>
                        <a:t>Publicizing Performance</a:t>
                      </a:r>
                      <a:endParaRPr sz="1200"/>
                    </a:p>
                  </a:txBody>
                  <a:tcPr marL="91425" marR="91425" marT="91425" marB="91425">
                    <a:solidFill>
                      <a:srgbClr val="9FC5E8"/>
                    </a:solidFill>
                  </a:tcPr>
                </a:tc>
                <a:tc>
                  <a:txBody>
                    <a:bodyPr/>
                    <a:lstStyle/>
                    <a:p>
                      <a:pPr marL="0" lvl="0" indent="0" algn="l" rtl="0">
                        <a:spcBef>
                          <a:spcPts val="0"/>
                        </a:spcBef>
                        <a:spcAft>
                          <a:spcPts val="0"/>
                        </a:spcAft>
                        <a:buNone/>
                      </a:pPr>
                      <a:r>
                        <a:rPr lang="en" sz="1200"/>
                        <a:t>Organizations publicly distribute information on provider performance and inform providers of their intent to do so in advance. Potential positive or negative publicity is used to motivate providers to improve performance</a:t>
                      </a:r>
                      <a:endParaRPr sz="1200"/>
                    </a:p>
                  </a:txBody>
                  <a:tcPr marL="91425" marR="91425" marT="91425" marB="91425">
                    <a:solidFill>
                      <a:srgbClr val="9FC5E8"/>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t>9</a:t>
                      </a:r>
                      <a:endParaRPr sz="1200" b="1"/>
                    </a:p>
                  </a:txBody>
                  <a:tcPr marL="91425" marR="91425" marT="91425" marB="91425">
                    <a:solidFill>
                      <a:srgbClr val="CFE2F3"/>
                    </a:solidFill>
                  </a:tcPr>
                </a:tc>
                <a:tc>
                  <a:txBody>
                    <a:bodyPr/>
                    <a:lstStyle/>
                    <a:p>
                      <a:pPr marL="0" lvl="0" indent="0" algn="l" rtl="0">
                        <a:spcBef>
                          <a:spcPts val="0"/>
                        </a:spcBef>
                        <a:spcAft>
                          <a:spcPts val="0"/>
                        </a:spcAft>
                        <a:buNone/>
                      </a:pPr>
                      <a:r>
                        <a:rPr lang="en" sz="1200"/>
                        <a:t>Technical Assistance for Quality Improvement </a:t>
                      </a:r>
                      <a:endParaRPr sz="1200"/>
                    </a:p>
                  </a:txBody>
                  <a:tcPr marL="91425" marR="91425" marT="91425" marB="91425">
                    <a:solidFill>
                      <a:srgbClr val="CFE2F3"/>
                    </a:solidFill>
                  </a:tcPr>
                </a:tc>
                <a:tc>
                  <a:txBody>
                    <a:bodyPr/>
                    <a:lstStyle/>
                    <a:p>
                      <a:pPr marL="0" lvl="0" indent="0" algn="l" rtl="0">
                        <a:spcBef>
                          <a:spcPts val="0"/>
                        </a:spcBef>
                        <a:spcAft>
                          <a:spcPts val="0"/>
                        </a:spcAft>
                        <a:buNone/>
                      </a:pPr>
                      <a:r>
                        <a:rPr lang="en" sz="1200"/>
                        <a:t>Organization offers technical assistance to hospitals, medical groups, or individual providers to help them achieve quality improvements</a:t>
                      </a:r>
                      <a:endParaRPr sz="1200"/>
                    </a:p>
                  </a:txBody>
                  <a:tcPr marL="91425" marR="91425" marT="91425" marB="91425">
                    <a:solidFill>
                      <a:srgbClr val="CFE2F3"/>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b="1"/>
                        <a:t>10</a:t>
                      </a:r>
                      <a:endParaRPr sz="1200" b="1"/>
                    </a:p>
                  </a:txBody>
                  <a:tcPr marL="91425" marR="91425" marT="91425" marB="91425">
                    <a:solidFill>
                      <a:srgbClr val="F4CCCC"/>
                    </a:solidFill>
                  </a:tcPr>
                </a:tc>
                <a:tc>
                  <a:txBody>
                    <a:bodyPr/>
                    <a:lstStyle/>
                    <a:p>
                      <a:pPr marL="0" lvl="0" indent="0" algn="l" rtl="0">
                        <a:spcBef>
                          <a:spcPts val="0"/>
                        </a:spcBef>
                        <a:spcAft>
                          <a:spcPts val="0"/>
                        </a:spcAft>
                        <a:buNone/>
                      </a:pPr>
                      <a:r>
                        <a:rPr lang="en" sz="1200"/>
                        <a:t>Practice Sanctions</a:t>
                      </a:r>
                      <a:endParaRPr sz="1200"/>
                    </a:p>
                    <a:p>
                      <a:pPr marL="0" lvl="0" indent="0" algn="l" rtl="0">
                        <a:spcBef>
                          <a:spcPts val="0"/>
                        </a:spcBef>
                        <a:spcAft>
                          <a:spcPts val="0"/>
                        </a:spcAft>
                        <a:buNone/>
                      </a:pPr>
                      <a:endParaRPr sz="1200"/>
                    </a:p>
                  </a:txBody>
                  <a:tcPr marL="91425" marR="91425" marT="91425" marB="91425">
                    <a:solidFill>
                      <a:srgbClr val="F4CCCC"/>
                    </a:solidFill>
                  </a:tcPr>
                </a:tc>
                <a:tc>
                  <a:txBody>
                    <a:bodyPr/>
                    <a:lstStyle/>
                    <a:p>
                      <a:pPr marL="0" lvl="0" indent="0" algn="l" rtl="0">
                        <a:spcBef>
                          <a:spcPts val="0"/>
                        </a:spcBef>
                        <a:spcAft>
                          <a:spcPts val="0"/>
                        </a:spcAft>
                        <a:buNone/>
                      </a:pPr>
                      <a:r>
                        <a:rPr lang="en" sz="1200"/>
                        <a:t>Organization that contracts directly with providers measures provider performance on selected quality indicators annually</a:t>
                      </a:r>
                      <a:endParaRPr sz="1200"/>
                    </a:p>
                  </a:txBody>
                  <a:tcPr marL="91425" marR="91425" marT="91425" marB="91425">
                    <a:solidFill>
                      <a:srgbClr val="F4CCC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b="1"/>
                        <a:t>11</a:t>
                      </a:r>
                      <a:endParaRPr sz="1200" b="1"/>
                    </a:p>
                  </a:txBody>
                  <a:tcPr marL="91425" marR="91425" marT="91425" marB="91425">
                    <a:solidFill>
                      <a:srgbClr val="B6D7A8"/>
                    </a:solidFill>
                  </a:tcPr>
                </a:tc>
                <a:tc>
                  <a:txBody>
                    <a:bodyPr/>
                    <a:lstStyle/>
                    <a:p>
                      <a:pPr marL="0" lvl="0" indent="0" algn="l" rtl="0">
                        <a:spcBef>
                          <a:spcPts val="0"/>
                        </a:spcBef>
                        <a:spcAft>
                          <a:spcPts val="0"/>
                        </a:spcAft>
                        <a:buNone/>
                      </a:pPr>
                      <a:r>
                        <a:rPr lang="en" sz="1200"/>
                        <a:t>Reducing Administrative Requirements </a:t>
                      </a:r>
                      <a:endParaRPr sz="1200"/>
                    </a:p>
                  </a:txBody>
                  <a:tcPr marL="91425" marR="91425" marT="91425" marB="91425">
                    <a:solidFill>
                      <a:srgbClr val="B6D7A8"/>
                    </a:solidFill>
                  </a:tcPr>
                </a:tc>
                <a:tc>
                  <a:txBody>
                    <a:bodyPr/>
                    <a:lstStyle/>
                    <a:p>
                      <a:pPr marL="0" lvl="0" indent="0" algn="l" rtl="0">
                        <a:spcBef>
                          <a:spcPts val="0"/>
                        </a:spcBef>
                        <a:spcAft>
                          <a:spcPts val="0"/>
                        </a:spcAft>
                        <a:buNone/>
                      </a:pPr>
                      <a:r>
                        <a:rPr lang="en" sz="1200"/>
                        <a:t>The organization evaluates the performance of providers on targeted measures. Those who meet a best practice threshold are not required to meet existing administrative requirements</a:t>
                      </a:r>
                      <a:endParaRPr sz="1200"/>
                    </a:p>
                  </a:txBody>
                  <a:tcPr marL="91425" marR="91425" marT="91425" marB="91425">
                    <a:solidFill>
                      <a:srgbClr val="B6D7A8"/>
                    </a:solidFill>
                  </a:tcPr>
                </a:tc>
                <a:extLst>
                  <a:ext uri="{0D108BD9-81ED-4DB2-BD59-A6C34878D82A}">
                    <a16:rowId xmlns:a16="http://schemas.microsoft.com/office/drawing/2014/main" val="10005"/>
                  </a:ext>
                </a:extLst>
              </a:tr>
            </a:tbl>
          </a:graphicData>
        </a:graphic>
      </p:graphicFrame>
      <p:sp>
        <p:nvSpPr>
          <p:cNvPr id="157" name="Google Shape;157;p19"/>
          <p:cNvSpPr txBox="1">
            <a:spLocks noGrp="1"/>
          </p:cNvSpPr>
          <p:nvPr>
            <p:ph type="title"/>
          </p:nvPr>
        </p:nvSpPr>
        <p:spPr>
          <a:xfrm>
            <a:off x="592300" y="262125"/>
            <a:ext cx="8520600" cy="5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a:t>Current Incentive Models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845100" y="48335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Success for Incentive Models</a:t>
            </a:r>
            <a:endParaRPr/>
          </a:p>
        </p:txBody>
      </p:sp>
      <p:sp>
        <p:nvSpPr>
          <p:cNvPr id="163" name="Google Shape;163;p20"/>
          <p:cNvSpPr txBox="1">
            <a:spLocks noGrp="1"/>
          </p:cNvSpPr>
          <p:nvPr>
            <p:ph type="body" idx="1"/>
          </p:nvPr>
        </p:nvSpPr>
        <p:spPr>
          <a:xfrm>
            <a:off x="921300" y="1380050"/>
            <a:ext cx="3619800" cy="3042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i="1">
                <a:solidFill>
                  <a:schemeClr val="accent1"/>
                </a:solidFill>
                <a:highlight>
                  <a:srgbClr val="FFFFFF"/>
                </a:highlight>
              </a:rPr>
              <a:t>Value-Based Care </a:t>
            </a:r>
            <a:endParaRPr b="1" i="1">
              <a:solidFill>
                <a:schemeClr val="accent1"/>
              </a:solidFill>
              <a:highlight>
                <a:srgbClr val="FFFFFF"/>
              </a:highlight>
            </a:endParaRPr>
          </a:p>
          <a:p>
            <a:pPr marL="457200" lvl="0" indent="-325755" algn="l" rtl="0">
              <a:spcBef>
                <a:spcPts val="1200"/>
              </a:spcBef>
              <a:spcAft>
                <a:spcPts val="0"/>
              </a:spcAft>
              <a:buClr>
                <a:schemeClr val="accent1"/>
              </a:buClr>
              <a:buSzPct val="100000"/>
              <a:buChar char="●"/>
            </a:pPr>
            <a:r>
              <a:rPr lang="en">
                <a:solidFill>
                  <a:schemeClr val="accent1"/>
                </a:solidFill>
                <a:highlight>
                  <a:srgbClr val="FFFFFF"/>
                </a:highlight>
              </a:rPr>
              <a:t>Improve quality and value focus</a:t>
            </a:r>
            <a:endParaRPr>
              <a:solidFill>
                <a:schemeClr val="accent1"/>
              </a:solidFill>
              <a:highlight>
                <a:srgbClr val="FFFFFF"/>
              </a:highlight>
            </a:endParaRPr>
          </a:p>
          <a:p>
            <a:pPr marL="457200" lvl="0" indent="-325755" algn="l" rtl="0">
              <a:spcBef>
                <a:spcPts val="0"/>
              </a:spcBef>
              <a:spcAft>
                <a:spcPts val="0"/>
              </a:spcAft>
              <a:buClr>
                <a:schemeClr val="accent1"/>
              </a:buClr>
              <a:buSzPct val="100000"/>
              <a:buChar char="●"/>
            </a:pPr>
            <a:r>
              <a:rPr lang="en">
                <a:solidFill>
                  <a:schemeClr val="accent1"/>
                </a:solidFill>
                <a:highlight>
                  <a:srgbClr val="FFFFFF"/>
                </a:highlight>
              </a:rPr>
              <a:t>Increased connection to mission of healthcare </a:t>
            </a:r>
            <a:endParaRPr>
              <a:solidFill>
                <a:schemeClr val="accent1"/>
              </a:solidFill>
              <a:highlight>
                <a:srgbClr val="FFFFFF"/>
              </a:highlight>
            </a:endParaRPr>
          </a:p>
          <a:p>
            <a:pPr marL="0" lvl="0" indent="0" algn="l" rtl="0">
              <a:spcBef>
                <a:spcPts val="1200"/>
              </a:spcBef>
              <a:spcAft>
                <a:spcPts val="0"/>
              </a:spcAft>
              <a:buNone/>
            </a:pPr>
            <a:r>
              <a:rPr lang="en" b="1" i="1">
                <a:solidFill>
                  <a:schemeClr val="accent1"/>
                </a:solidFill>
                <a:highlight>
                  <a:srgbClr val="FFFFFF"/>
                </a:highlight>
              </a:rPr>
              <a:t>Patient and Organization Well-being</a:t>
            </a:r>
            <a:endParaRPr b="1" i="1">
              <a:solidFill>
                <a:schemeClr val="accent1"/>
              </a:solidFill>
              <a:highlight>
                <a:srgbClr val="FFFFFF"/>
              </a:highlight>
            </a:endParaRPr>
          </a:p>
          <a:p>
            <a:pPr marL="457200" lvl="0" indent="-325755" algn="l" rtl="0">
              <a:spcBef>
                <a:spcPts val="1200"/>
              </a:spcBef>
              <a:spcAft>
                <a:spcPts val="0"/>
              </a:spcAft>
              <a:buClr>
                <a:schemeClr val="accent1"/>
              </a:buClr>
              <a:buSzPct val="100000"/>
              <a:buChar char="●"/>
            </a:pPr>
            <a:r>
              <a:rPr lang="en">
                <a:solidFill>
                  <a:schemeClr val="accent1"/>
                </a:solidFill>
                <a:highlight>
                  <a:srgbClr val="FFFFFF"/>
                </a:highlight>
              </a:rPr>
              <a:t>Improve patient safety and experience by reducing burnout</a:t>
            </a:r>
            <a:endParaRPr>
              <a:solidFill>
                <a:schemeClr val="accent1"/>
              </a:solidFill>
              <a:highlight>
                <a:srgbClr val="FFFFFF"/>
              </a:highlight>
            </a:endParaRPr>
          </a:p>
          <a:p>
            <a:pPr marL="457200" lvl="0" indent="-325755" algn="l" rtl="0">
              <a:spcBef>
                <a:spcPts val="0"/>
              </a:spcBef>
              <a:spcAft>
                <a:spcPts val="0"/>
              </a:spcAft>
              <a:buClr>
                <a:schemeClr val="accent1"/>
              </a:buClr>
              <a:buSzPct val="100000"/>
              <a:buChar char="●"/>
            </a:pPr>
            <a:r>
              <a:rPr lang="en">
                <a:solidFill>
                  <a:schemeClr val="accent1"/>
                </a:solidFill>
                <a:highlight>
                  <a:srgbClr val="FFFFFF"/>
                </a:highlight>
              </a:rPr>
              <a:t>Aid organizations in achieving financial sustainability</a:t>
            </a:r>
            <a:endParaRPr>
              <a:solidFill>
                <a:schemeClr val="accent1"/>
              </a:solidFill>
              <a:highlight>
                <a:srgbClr val="FFFFFF"/>
              </a:highlight>
            </a:endParaRPr>
          </a:p>
          <a:p>
            <a:pPr marL="0" lvl="0" indent="0" algn="l" rtl="0">
              <a:spcBef>
                <a:spcPts val="1200"/>
              </a:spcBef>
              <a:spcAft>
                <a:spcPts val="1200"/>
              </a:spcAft>
              <a:buNone/>
            </a:pPr>
            <a:endParaRPr/>
          </a:p>
        </p:txBody>
      </p:sp>
      <p:pic>
        <p:nvPicPr>
          <p:cNvPr id="164" name="Google Shape;164;p20"/>
          <p:cNvPicPr preferRelativeResize="0"/>
          <p:nvPr/>
        </p:nvPicPr>
        <p:blipFill>
          <a:blip r:embed="rId3">
            <a:alphaModFix/>
          </a:blip>
          <a:stretch>
            <a:fillRect/>
          </a:stretch>
        </p:blipFill>
        <p:spPr>
          <a:xfrm>
            <a:off x="4932125" y="1139450"/>
            <a:ext cx="3303000" cy="3218400"/>
          </a:xfrm>
          <a:prstGeom prst="roundRect">
            <a:avLst>
              <a:gd name="adj" fmla="val 16667"/>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594600" y="265500"/>
            <a:ext cx="7802400" cy="52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00"/>
              <a:t>Misaligned Priorities Lead to Overtreatment</a:t>
            </a:r>
            <a:endParaRPr sz="2600"/>
          </a:p>
        </p:txBody>
      </p:sp>
      <p:sp>
        <p:nvSpPr>
          <p:cNvPr id="170" name="Google Shape;170;p21"/>
          <p:cNvSpPr txBox="1">
            <a:spLocks noGrp="1"/>
          </p:cNvSpPr>
          <p:nvPr>
            <p:ph type="body" idx="1"/>
          </p:nvPr>
        </p:nvSpPr>
        <p:spPr>
          <a:xfrm>
            <a:off x="665725" y="1026225"/>
            <a:ext cx="3246300" cy="36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i="1">
                <a:solidFill>
                  <a:srgbClr val="B02C20"/>
                </a:solidFill>
                <a:highlight>
                  <a:schemeClr val="lt1"/>
                </a:highlight>
              </a:rPr>
              <a:t>Waste</a:t>
            </a:r>
            <a:endParaRPr sz="1600" b="1" i="1">
              <a:solidFill>
                <a:srgbClr val="B02C20"/>
              </a:solidFill>
              <a:highlight>
                <a:schemeClr val="lt1"/>
              </a:highlight>
            </a:endParaRPr>
          </a:p>
          <a:p>
            <a:pPr marL="0" lvl="0" indent="0" algn="l" rtl="0">
              <a:lnSpc>
                <a:spcPct val="100000"/>
              </a:lnSpc>
              <a:spcBef>
                <a:spcPts val="0"/>
              </a:spcBef>
              <a:spcAft>
                <a:spcPts val="0"/>
              </a:spcAft>
              <a:buNone/>
            </a:pPr>
            <a:r>
              <a:rPr lang="en" sz="1400" i="1">
                <a:solidFill>
                  <a:srgbClr val="2D3B45"/>
                </a:solidFill>
                <a:highlight>
                  <a:schemeClr val="lt1"/>
                </a:highlight>
              </a:rPr>
              <a:t>Physicians are incentivized to over-treat </a:t>
            </a:r>
            <a:endParaRPr sz="1600" b="1" i="1">
              <a:solidFill>
                <a:srgbClr val="2D3B45"/>
              </a:solidFill>
              <a:highlight>
                <a:schemeClr val="lt1"/>
              </a:highlight>
            </a:endParaRPr>
          </a:p>
          <a:p>
            <a:pPr marL="457200" lvl="0" indent="-323850" algn="l" rtl="0">
              <a:spcBef>
                <a:spcPts val="0"/>
              </a:spcBef>
              <a:spcAft>
                <a:spcPts val="0"/>
              </a:spcAft>
              <a:buClr>
                <a:schemeClr val="dk2"/>
              </a:buClr>
              <a:buSzPts val="1500"/>
              <a:buFont typeface="Times New Roman"/>
              <a:buChar char="●"/>
            </a:pPr>
            <a:r>
              <a:rPr lang="en" sz="1500">
                <a:solidFill>
                  <a:srgbClr val="2D3B45"/>
                </a:solidFill>
                <a:highlight>
                  <a:schemeClr val="lt1"/>
                </a:highlight>
              </a:rPr>
              <a:t>Unnecessary services are largest proportion in US</a:t>
            </a:r>
            <a:endParaRPr sz="1500">
              <a:solidFill>
                <a:srgbClr val="2D3B45"/>
              </a:solidFill>
              <a:highlight>
                <a:schemeClr val="lt1"/>
              </a:highlight>
            </a:endParaRPr>
          </a:p>
          <a:p>
            <a:pPr marL="457200" lvl="0" indent="-323850" algn="l" rtl="0">
              <a:spcBef>
                <a:spcPts val="0"/>
              </a:spcBef>
              <a:spcAft>
                <a:spcPts val="0"/>
              </a:spcAft>
              <a:buClr>
                <a:schemeClr val="dk2"/>
              </a:buClr>
              <a:buSzPts val="1500"/>
              <a:buFont typeface="Times New Roman"/>
              <a:buChar char="●"/>
            </a:pPr>
            <a:r>
              <a:rPr lang="en" sz="1500">
                <a:solidFill>
                  <a:srgbClr val="2D3B45"/>
                </a:solidFill>
                <a:highlight>
                  <a:schemeClr val="lt1"/>
                </a:highlight>
              </a:rPr>
              <a:t> $210B of the estimated $750B in excess spending each year </a:t>
            </a:r>
            <a:endParaRPr sz="1600" b="1">
              <a:solidFill>
                <a:srgbClr val="2D3B45"/>
              </a:solidFill>
              <a:highlight>
                <a:schemeClr val="lt1"/>
              </a:highlight>
            </a:endParaRPr>
          </a:p>
          <a:p>
            <a:pPr marL="0" lvl="0" indent="0" algn="l" rtl="0">
              <a:spcBef>
                <a:spcPts val="0"/>
              </a:spcBef>
              <a:spcAft>
                <a:spcPts val="0"/>
              </a:spcAft>
              <a:buNone/>
            </a:pPr>
            <a:r>
              <a:rPr lang="en" sz="1600" b="1" i="1">
                <a:solidFill>
                  <a:srgbClr val="B02C20"/>
                </a:solidFill>
                <a:highlight>
                  <a:schemeClr val="lt1"/>
                </a:highlight>
              </a:rPr>
              <a:t>Patient Impact</a:t>
            </a:r>
            <a:endParaRPr sz="1500" i="1">
              <a:solidFill>
                <a:srgbClr val="2D3B45"/>
              </a:solidFill>
              <a:highlight>
                <a:schemeClr val="lt1"/>
              </a:highlight>
            </a:endParaRPr>
          </a:p>
          <a:p>
            <a:pPr marL="457200" lvl="0" indent="-323850" algn="l" rtl="0">
              <a:spcBef>
                <a:spcPts val="0"/>
              </a:spcBef>
              <a:spcAft>
                <a:spcPts val="0"/>
              </a:spcAft>
              <a:buClr>
                <a:srgbClr val="2D3B45"/>
              </a:buClr>
              <a:buSzPts val="1500"/>
              <a:buChar char="●"/>
            </a:pPr>
            <a:r>
              <a:rPr lang="en" sz="1500">
                <a:solidFill>
                  <a:srgbClr val="2D3B45"/>
                </a:solidFill>
                <a:highlight>
                  <a:schemeClr val="lt1"/>
                </a:highlight>
              </a:rPr>
              <a:t>Physical and financial cost </a:t>
            </a:r>
            <a:endParaRPr sz="1500" i="1">
              <a:solidFill>
                <a:srgbClr val="2D3B45"/>
              </a:solidFill>
              <a:highlight>
                <a:schemeClr val="lt1"/>
              </a:highlight>
            </a:endParaRPr>
          </a:p>
          <a:p>
            <a:pPr marL="457200" lvl="0" indent="-317500" algn="l" rtl="0">
              <a:spcBef>
                <a:spcPts val="0"/>
              </a:spcBef>
              <a:spcAft>
                <a:spcPts val="0"/>
              </a:spcAft>
              <a:buClr>
                <a:srgbClr val="2D3B45"/>
              </a:buClr>
              <a:buSzPts val="1400"/>
              <a:buChar char="●"/>
            </a:pPr>
            <a:r>
              <a:rPr lang="en" sz="1400">
                <a:solidFill>
                  <a:srgbClr val="2D3B45"/>
                </a:solidFill>
                <a:highlight>
                  <a:srgbClr val="FFFFFF"/>
                </a:highlight>
              </a:rPr>
              <a:t>Value incentivize focus on healthy, rich populations</a:t>
            </a:r>
            <a:endParaRPr sz="1400">
              <a:solidFill>
                <a:srgbClr val="2D3B45"/>
              </a:solidFill>
              <a:highlight>
                <a:srgbClr val="FFFFFF"/>
              </a:highlight>
            </a:endParaRPr>
          </a:p>
          <a:p>
            <a:pPr marL="914400" lvl="1" indent="-317500" algn="l" rtl="0">
              <a:spcBef>
                <a:spcPts val="0"/>
              </a:spcBef>
              <a:spcAft>
                <a:spcPts val="0"/>
              </a:spcAft>
              <a:buClr>
                <a:srgbClr val="2D3B45"/>
              </a:buClr>
              <a:buSzPts val="1400"/>
              <a:buChar char="○"/>
            </a:pPr>
            <a:r>
              <a:rPr lang="en">
                <a:solidFill>
                  <a:srgbClr val="2D3B45"/>
                </a:solidFill>
                <a:highlight>
                  <a:srgbClr val="FFFFFF"/>
                </a:highlight>
              </a:rPr>
              <a:t>Excess care on the insured</a:t>
            </a:r>
            <a:endParaRPr>
              <a:solidFill>
                <a:srgbClr val="2D3B45"/>
              </a:solidFill>
              <a:highlight>
                <a:srgbClr val="FFFFFF"/>
              </a:highlight>
            </a:endParaRPr>
          </a:p>
          <a:p>
            <a:pPr marL="914400" lvl="1" indent="-317500" algn="l" rtl="0">
              <a:spcBef>
                <a:spcPts val="0"/>
              </a:spcBef>
              <a:spcAft>
                <a:spcPts val="0"/>
              </a:spcAft>
              <a:buClr>
                <a:srgbClr val="2D3B45"/>
              </a:buClr>
              <a:buSzPts val="1400"/>
              <a:buChar char="○"/>
            </a:pPr>
            <a:r>
              <a:rPr lang="en">
                <a:solidFill>
                  <a:srgbClr val="2D3B45"/>
                </a:solidFill>
                <a:highlight>
                  <a:srgbClr val="FFFFFF"/>
                </a:highlight>
              </a:rPr>
              <a:t>Decline in care for vulnerable, m</a:t>
            </a:r>
            <a:r>
              <a:rPr lang="en" sz="1400">
                <a:solidFill>
                  <a:srgbClr val="2D3B45"/>
                </a:solidFill>
                <a:highlight>
                  <a:srgbClr val="FFFFFF"/>
                </a:highlight>
              </a:rPr>
              <a:t>edically complex </a:t>
            </a:r>
            <a:endParaRPr sz="1400">
              <a:solidFill>
                <a:srgbClr val="2D3B45"/>
              </a:solidFill>
              <a:highlight>
                <a:srgbClr val="FFFFFF"/>
              </a:highlight>
            </a:endParaRPr>
          </a:p>
          <a:p>
            <a:pPr marL="0" lvl="0" indent="0" algn="l" rtl="0">
              <a:spcBef>
                <a:spcPts val="1200"/>
              </a:spcBef>
              <a:spcAft>
                <a:spcPts val="1200"/>
              </a:spcAft>
              <a:buNone/>
            </a:pPr>
            <a:endParaRPr sz="2000"/>
          </a:p>
        </p:txBody>
      </p:sp>
      <p:sp>
        <p:nvSpPr>
          <p:cNvPr id="171" name="Google Shape;171;p21"/>
          <p:cNvSpPr/>
          <p:nvPr/>
        </p:nvSpPr>
        <p:spPr>
          <a:xfrm>
            <a:off x="5445866" y="1235368"/>
            <a:ext cx="2170500" cy="21594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1"/>
          <p:cNvGrpSpPr/>
          <p:nvPr/>
        </p:nvGrpSpPr>
        <p:grpSpPr>
          <a:xfrm>
            <a:off x="4109438" y="1409490"/>
            <a:ext cx="1605685" cy="522020"/>
            <a:chOff x="1576606" y="1315110"/>
            <a:chExt cx="2035862" cy="669600"/>
          </a:xfrm>
        </p:grpSpPr>
        <p:cxnSp>
          <p:nvCxnSpPr>
            <p:cNvPr id="173" name="Google Shape;173;p21"/>
            <p:cNvCxnSpPr/>
            <p:nvPr/>
          </p:nvCxnSpPr>
          <p:spPr>
            <a:xfrm>
              <a:off x="3178969" y="1638300"/>
              <a:ext cx="433500" cy="252300"/>
            </a:xfrm>
            <a:prstGeom prst="straightConnector1">
              <a:avLst/>
            </a:prstGeom>
            <a:noFill/>
            <a:ln w="19050" cap="flat" cmpd="sng">
              <a:solidFill>
                <a:srgbClr val="FFD966"/>
              </a:solidFill>
              <a:prstDash val="solid"/>
              <a:round/>
              <a:headEnd type="oval" w="med" len="med"/>
              <a:tailEnd type="none" w="sm" len="sm"/>
            </a:ln>
          </p:spPr>
        </p:cxnSp>
        <p:sp>
          <p:nvSpPr>
            <p:cNvPr id="174" name="Google Shape;174;p21"/>
            <p:cNvSpPr txBox="1"/>
            <p:nvPr/>
          </p:nvSpPr>
          <p:spPr>
            <a:xfrm>
              <a:off x="1576606" y="1315110"/>
              <a:ext cx="14952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solidFill>
                    <a:srgbClr val="B02C20"/>
                  </a:solidFill>
                  <a:latin typeface="Roboto"/>
                  <a:ea typeface="Roboto"/>
                  <a:cs typeface="Roboto"/>
                  <a:sym typeface="Roboto"/>
                </a:rPr>
                <a:t>OVERTREATMENT</a:t>
              </a:r>
              <a:endParaRPr sz="1100">
                <a:solidFill>
                  <a:srgbClr val="B02C20"/>
                </a:solidFill>
                <a:latin typeface="Roboto"/>
                <a:ea typeface="Roboto"/>
                <a:cs typeface="Roboto"/>
                <a:sym typeface="Roboto"/>
              </a:endParaRPr>
            </a:p>
            <a:p>
              <a:pPr marL="0" lvl="0" indent="0" algn="r" rtl="0">
                <a:lnSpc>
                  <a:spcPct val="115000"/>
                </a:lnSpc>
                <a:spcBef>
                  <a:spcPts val="0"/>
                </a:spcBef>
                <a:spcAft>
                  <a:spcPts val="0"/>
                </a:spcAft>
                <a:buNone/>
              </a:pPr>
              <a:endParaRPr sz="700">
                <a:latin typeface="Roboto"/>
                <a:ea typeface="Roboto"/>
                <a:cs typeface="Roboto"/>
                <a:sym typeface="Roboto"/>
              </a:endParaRPr>
            </a:p>
            <a:p>
              <a:pPr marL="0" lvl="0" indent="0" algn="r" rtl="0">
                <a:lnSpc>
                  <a:spcPct val="115000"/>
                </a:lnSpc>
                <a:spcBef>
                  <a:spcPts val="0"/>
                </a:spcBef>
                <a:spcAft>
                  <a:spcPts val="0"/>
                </a:spcAft>
                <a:buNone/>
              </a:pPr>
              <a:r>
                <a:rPr lang="en" sz="900" b="1">
                  <a:latin typeface="Roboto"/>
                  <a:ea typeface="Roboto"/>
                  <a:cs typeface="Roboto"/>
                  <a:sym typeface="Roboto"/>
                </a:rPr>
                <a:t>No-value </a:t>
              </a:r>
              <a:endParaRPr sz="900" b="1">
                <a:latin typeface="Roboto"/>
                <a:ea typeface="Roboto"/>
                <a:cs typeface="Roboto"/>
                <a:sym typeface="Roboto"/>
              </a:endParaRPr>
            </a:p>
            <a:p>
              <a:pPr marL="0" lvl="0" indent="0" algn="r" rtl="0">
                <a:lnSpc>
                  <a:spcPct val="115000"/>
                </a:lnSpc>
                <a:spcBef>
                  <a:spcPts val="0"/>
                </a:spcBef>
                <a:spcAft>
                  <a:spcPts val="0"/>
                </a:spcAft>
                <a:buNone/>
              </a:pPr>
              <a:r>
                <a:rPr lang="en" sz="900" b="1">
                  <a:latin typeface="Roboto"/>
                  <a:ea typeface="Roboto"/>
                  <a:cs typeface="Roboto"/>
                  <a:sym typeface="Roboto"/>
                </a:rPr>
                <a:t>procedures</a:t>
              </a:r>
              <a:endParaRPr sz="900" b="1">
                <a:latin typeface="Roboto"/>
                <a:ea typeface="Roboto"/>
                <a:cs typeface="Roboto"/>
                <a:sym typeface="Roboto"/>
              </a:endParaRPr>
            </a:p>
            <a:p>
              <a:pPr marL="0" lvl="0" indent="0" algn="r" rtl="0">
                <a:lnSpc>
                  <a:spcPct val="115000"/>
                </a:lnSpc>
                <a:spcBef>
                  <a:spcPts val="0"/>
                </a:spcBef>
                <a:spcAft>
                  <a:spcPts val="0"/>
                </a:spcAft>
                <a:buNone/>
              </a:pPr>
              <a:r>
                <a:rPr lang="en" sz="900" b="1">
                  <a:latin typeface="Roboto"/>
                  <a:ea typeface="Roboto"/>
                  <a:cs typeface="Roboto"/>
                  <a:sym typeface="Roboto"/>
                </a:rPr>
                <a:t>Harm</a:t>
              </a:r>
              <a:endParaRPr sz="900" b="1">
                <a:latin typeface="Roboto"/>
                <a:ea typeface="Roboto"/>
                <a:cs typeface="Roboto"/>
                <a:sym typeface="Roboto"/>
              </a:endParaRPr>
            </a:p>
            <a:p>
              <a:pPr marL="0" lvl="0" indent="0" algn="r" rtl="0">
                <a:lnSpc>
                  <a:spcPct val="115000"/>
                </a:lnSpc>
                <a:spcBef>
                  <a:spcPts val="0"/>
                </a:spcBef>
                <a:spcAft>
                  <a:spcPts val="0"/>
                </a:spcAft>
                <a:buNone/>
              </a:pPr>
              <a:r>
                <a:rPr lang="en" sz="900" b="1">
                  <a:latin typeface="Roboto"/>
                  <a:ea typeface="Roboto"/>
                  <a:cs typeface="Roboto"/>
                  <a:sym typeface="Roboto"/>
                </a:rPr>
                <a:t>Financial Burden</a:t>
              </a:r>
              <a:endParaRPr sz="900" b="1">
                <a:latin typeface="Roboto"/>
                <a:ea typeface="Roboto"/>
                <a:cs typeface="Roboto"/>
                <a:sym typeface="Roboto"/>
              </a:endParaRPr>
            </a:p>
            <a:p>
              <a:pPr marL="0" lvl="0" indent="0" algn="r" rtl="0">
                <a:lnSpc>
                  <a:spcPct val="115000"/>
                </a:lnSpc>
                <a:spcBef>
                  <a:spcPts val="0"/>
                </a:spcBef>
                <a:spcAft>
                  <a:spcPts val="0"/>
                </a:spcAft>
                <a:buNone/>
              </a:pPr>
              <a:r>
                <a:rPr lang="en" sz="900" b="1">
                  <a:latin typeface="Roboto"/>
                  <a:ea typeface="Roboto"/>
                  <a:cs typeface="Roboto"/>
                  <a:sym typeface="Roboto"/>
                </a:rPr>
                <a:t>Equity Decrease</a:t>
              </a:r>
              <a:endParaRPr sz="900" b="1">
                <a:latin typeface="Roboto"/>
                <a:ea typeface="Roboto"/>
                <a:cs typeface="Roboto"/>
                <a:sym typeface="Roboto"/>
              </a:endParaRPr>
            </a:p>
          </p:txBody>
        </p:sp>
      </p:grpSp>
      <p:grpSp>
        <p:nvGrpSpPr>
          <p:cNvPr id="175" name="Google Shape;175;p21"/>
          <p:cNvGrpSpPr/>
          <p:nvPr/>
        </p:nvGrpSpPr>
        <p:grpSpPr>
          <a:xfrm>
            <a:off x="7343145" y="1362305"/>
            <a:ext cx="1657929" cy="569160"/>
            <a:chOff x="5517319" y="1315124"/>
            <a:chExt cx="1940006" cy="669600"/>
          </a:xfrm>
        </p:grpSpPr>
        <p:cxnSp>
          <p:nvCxnSpPr>
            <p:cNvPr id="176" name="Google Shape;176;p21"/>
            <p:cNvCxnSpPr/>
            <p:nvPr/>
          </p:nvCxnSpPr>
          <p:spPr>
            <a:xfrm flipH="1">
              <a:off x="5517319" y="1638300"/>
              <a:ext cx="433500" cy="252300"/>
            </a:xfrm>
            <a:prstGeom prst="straightConnector1">
              <a:avLst/>
            </a:prstGeom>
            <a:noFill/>
            <a:ln w="19050" cap="flat" cmpd="sng">
              <a:solidFill>
                <a:srgbClr val="A61C00"/>
              </a:solidFill>
              <a:prstDash val="solid"/>
              <a:round/>
              <a:headEnd type="oval" w="med" len="med"/>
              <a:tailEnd type="none" w="sm" len="sm"/>
            </a:ln>
          </p:spPr>
        </p:cxnSp>
        <p:sp>
          <p:nvSpPr>
            <p:cNvPr id="177" name="Google Shape;177;p21"/>
            <p:cNvSpPr txBox="1"/>
            <p:nvPr/>
          </p:nvSpPr>
          <p:spPr>
            <a:xfrm>
              <a:off x="5962125" y="1315124"/>
              <a:ext cx="1495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B02C20"/>
                  </a:solidFill>
                  <a:latin typeface="Roboto"/>
                  <a:ea typeface="Roboto"/>
                  <a:cs typeface="Roboto"/>
                  <a:sym typeface="Roboto"/>
                </a:rPr>
                <a:t>INCENTIVES</a:t>
              </a:r>
              <a:endParaRPr sz="900">
                <a:solidFill>
                  <a:srgbClr val="B02C20"/>
                </a:solidFill>
                <a:latin typeface="Roboto"/>
                <a:ea typeface="Roboto"/>
                <a:cs typeface="Roboto"/>
                <a:sym typeface="Roboto"/>
              </a:endParaRPr>
            </a:p>
            <a:p>
              <a:pPr marL="0" lvl="0" indent="0" algn="l" rtl="0">
                <a:lnSpc>
                  <a:spcPct val="115000"/>
                </a:lnSpc>
                <a:spcBef>
                  <a:spcPts val="0"/>
                </a:spcBef>
                <a:spcAft>
                  <a:spcPts val="0"/>
                </a:spcAft>
                <a:buNone/>
              </a:pPr>
              <a:r>
                <a:rPr lang="en" sz="900" b="1">
                  <a:latin typeface="Roboto"/>
                  <a:ea typeface="Roboto"/>
                  <a:cs typeface="Roboto"/>
                  <a:sym typeface="Roboto"/>
                </a:rPr>
                <a:t>Financial Gain </a:t>
              </a:r>
              <a:endParaRPr sz="900" b="1">
                <a:latin typeface="Roboto"/>
                <a:ea typeface="Roboto"/>
                <a:cs typeface="Roboto"/>
                <a:sym typeface="Roboto"/>
              </a:endParaRPr>
            </a:p>
            <a:p>
              <a:pPr marL="0" lvl="0" indent="0" algn="l" rtl="0">
                <a:lnSpc>
                  <a:spcPct val="115000"/>
                </a:lnSpc>
                <a:spcBef>
                  <a:spcPts val="0"/>
                </a:spcBef>
                <a:spcAft>
                  <a:spcPts val="0"/>
                </a:spcAft>
                <a:buNone/>
              </a:pPr>
              <a:r>
                <a:rPr lang="en" sz="900" b="1">
                  <a:latin typeface="Roboto"/>
                  <a:ea typeface="Roboto"/>
                  <a:cs typeface="Roboto"/>
                  <a:sym typeface="Roboto"/>
                </a:rPr>
                <a:t>(70.8%)</a:t>
              </a:r>
              <a:endParaRPr sz="900" b="1">
                <a:latin typeface="Roboto"/>
                <a:ea typeface="Roboto"/>
                <a:cs typeface="Roboto"/>
                <a:sym typeface="Roboto"/>
              </a:endParaRPr>
            </a:p>
            <a:p>
              <a:pPr marL="0" lvl="0" indent="0" algn="l" rtl="0">
                <a:lnSpc>
                  <a:spcPct val="115000"/>
                </a:lnSpc>
                <a:spcBef>
                  <a:spcPts val="0"/>
                </a:spcBef>
                <a:spcAft>
                  <a:spcPts val="0"/>
                </a:spcAft>
                <a:buNone/>
              </a:pPr>
              <a:r>
                <a:rPr lang="en" sz="900" b="1">
                  <a:latin typeface="Roboto"/>
                  <a:ea typeface="Roboto"/>
                  <a:cs typeface="Roboto"/>
                  <a:sym typeface="Roboto"/>
                </a:rPr>
                <a:t>Litigation cost avoidance (84.7%)</a:t>
              </a:r>
              <a:endParaRPr sz="900" b="1">
                <a:latin typeface="Roboto"/>
                <a:ea typeface="Roboto"/>
                <a:cs typeface="Roboto"/>
                <a:sym typeface="Roboto"/>
              </a:endParaRPr>
            </a:p>
            <a:p>
              <a:pPr marL="0" lvl="0" indent="0" algn="l" rtl="0">
                <a:lnSpc>
                  <a:spcPct val="115000"/>
                </a:lnSpc>
                <a:spcBef>
                  <a:spcPts val="0"/>
                </a:spcBef>
                <a:spcAft>
                  <a:spcPts val="0"/>
                </a:spcAft>
                <a:buNone/>
              </a:pPr>
              <a:r>
                <a:rPr lang="en" sz="900" b="1">
                  <a:latin typeface="Roboto"/>
                  <a:ea typeface="Roboto"/>
                  <a:cs typeface="Roboto"/>
                  <a:sym typeface="Roboto"/>
                </a:rPr>
                <a:t>Lack of Patient History</a:t>
              </a:r>
              <a:endParaRPr sz="900" b="1">
                <a:latin typeface="Roboto"/>
                <a:ea typeface="Roboto"/>
                <a:cs typeface="Roboto"/>
                <a:sym typeface="Roboto"/>
              </a:endParaRPr>
            </a:p>
          </p:txBody>
        </p:sp>
      </p:grpSp>
      <p:grpSp>
        <p:nvGrpSpPr>
          <p:cNvPr id="178" name="Google Shape;178;p21"/>
          <p:cNvGrpSpPr/>
          <p:nvPr/>
        </p:nvGrpSpPr>
        <p:grpSpPr>
          <a:xfrm>
            <a:off x="5882555" y="3249320"/>
            <a:ext cx="1277798" cy="972226"/>
            <a:chOff x="3808226" y="3535140"/>
            <a:chExt cx="1495200" cy="1143796"/>
          </a:xfrm>
        </p:grpSpPr>
        <p:cxnSp>
          <p:nvCxnSpPr>
            <p:cNvPr id="179" name="Google Shape;179;p21"/>
            <p:cNvCxnSpPr/>
            <p:nvPr/>
          </p:nvCxnSpPr>
          <p:spPr>
            <a:xfrm rot="10800000">
              <a:off x="4556399" y="3535140"/>
              <a:ext cx="0" cy="460500"/>
            </a:xfrm>
            <a:prstGeom prst="straightConnector1">
              <a:avLst/>
            </a:prstGeom>
            <a:noFill/>
            <a:ln w="19050" cap="flat" cmpd="sng">
              <a:solidFill>
                <a:srgbClr val="CC0000"/>
              </a:solidFill>
              <a:prstDash val="solid"/>
              <a:round/>
              <a:headEnd type="oval" w="med" len="med"/>
              <a:tailEnd type="none" w="sm" len="sm"/>
            </a:ln>
          </p:spPr>
        </p:cxnSp>
        <p:sp>
          <p:nvSpPr>
            <p:cNvPr id="180" name="Google Shape;180;p21"/>
            <p:cNvSpPr txBox="1"/>
            <p:nvPr/>
          </p:nvSpPr>
          <p:spPr>
            <a:xfrm>
              <a:off x="3808226" y="4009336"/>
              <a:ext cx="14952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900">
                  <a:solidFill>
                    <a:srgbClr val="B02C20"/>
                  </a:solidFill>
                  <a:latin typeface="Roboto"/>
                  <a:ea typeface="Roboto"/>
                  <a:cs typeface="Roboto"/>
                  <a:sym typeface="Roboto"/>
                </a:rPr>
                <a:t>PATIENT BEHAVIOR</a:t>
              </a:r>
              <a:endParaRPr sz="900">
                <a:solidFill>
                  <a:srgbClr val="B02C20"/>
                </a:solidFill>
                <a:latin typeface="Roboto"/>
                <a:ea typeface="Roboto"/>
                <a:cs typeface="Roboto"/>
                <a:sym typeface="Roboto"/>
              </a:endParaRPr>
            </a:p>
            <a:p>
              <a:pPr marL="0" lvl="0" indent="0" algn="ctr" rtl="0">
                <a:lnSpc>
                  <a:spcPct val="115000"/>
                </a:lnSpc>
                <a:spcBef>
                  <a:spcPts val="0"/>
                </a:spcBef>
                <a:spcAft>
                  <a:spcPts val="0"/>
                </a:spcAft>
                <a:buNone/>
              </a:pPr>
              <a:endParaRPr sz="700">
                <a:latin typeface="Roboto"/>
                <a:ea typeface="Roboto"/>
                <a:cs typeface="Roboto"/>
                <a:sym typeface="Roboto"/>
              </a:endParaRPr>
            </a:p>
            <a:p>
              <a:pPr marL="0" lvl="0" indent="0" algn="ctr" rtl="0">
                <a:lnSpc>
                  <a:spcPct val="115000"/>
                </a:lnSpc>
                <a:spcBef>
                  <a:spcPts val="0"/>
                </a:spcBef>
                <a:spcAft>
                  <a:spcPts val="0"/>
                </a:spcAft>
                <a:buNone/>
              </a:pPr>
              <a:r>
                <a:rPr lang="en" sz="900" b="1">
                  <a:latin typeface="Roboto"/>
                  <a:ea typeface="Roboto"/>
                  <a:cs typeface="Roboto"/>
                  <a:sym typeface="Roboto"/>
                </a:rPr>
                <a:t>Low Healthcare Literacy</a:t>
              </a:r>
              <a:endParaRPr sz="900" b="1">
                <a:latin typeface="Roboto"/>
                <a:ea typeface="Roboto"/>
                <a:cs typeface="Roboto"/>
                <a:sym typeface="Roboto"/>
              </a:endParaRPr>
            </a:p>
            <a:p>
              <a:pPr marL="0" lvl="0" indent="0" algn="ctr" rtl="0">
                <a:lnSpc>
                  <a:spcPct val="115000"/>
                </a:lnSpc>
                <a:spcBef>
                  <a:spcPts val="0"/>
                </a:spcBef>
                <a:spcAft>
                  <a:spcPts val="0"/>
                </a:spcAft>
                <a:buNone/>
              </a:pPr>
              <a:r>
                <a:rPr lang="en" sz="900" b="1">
                  <a:latin typeface="Roboto"/>
                  <a:ea typeface="Roboto"/>
                  <a:cs typeface="Roboto"/>
                  <a:sym typeface="Roboto"/>
                </a:rPr>
                <a:t>Patient Demand (59.0%)</a:t>
              </a:r>
              <a:endParaRPr sz="900" b="1">
                <a:latin typeface="Roboto"/>
                <a:ea typeface="Roboto"/>
                <a:cs typeface="Roboto"/>
                <a:sym typeface="Roboto"/>
              </a:endParaRPr>
            </a:p>
            <a:p>
              <a:pPr marL="0" lvl="0" indent="0" algn="ctr" rtl="0">
                <a:lnSpc>
                  <a:spcPct val="115000"/>
                </a:lnSpc>
                <a:spcBef>
                  <a:spcPts val="0"/>
                </a:spcBef>
                <a:spcAft>
                  <a:spcPts val="0"/>
                </a:spcAft>
                <a:buNone/>
              </a:pPr>
              <a:endParaRPr sz="900" b="1">
                <a:latin typeface="Roboto"/>
                <a:ea typeface="Roboto"/>
                <a:cs typeface="Roboto"/>
                <a:sym typeface="Roboto"/>
              </a:endParaRPr>
            </a:p>
          </p:txBody>
        </p:sp>
      </p:grpSp>
      <p:sp>
        <p:nvSpPr>
          <p:cNvPr id="181" name="Google Shape;181;p21"/>
          <p:cNvSpPr txBox="1"/>
          <p:nvPr/>
        </p:nvSpPr>
        <p:spPr>
          <a:xfrm>
            <a:off x="5914392" y="1992508"/>
            <a:ext cx="1233600" cy="683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latin typeface="Roboto"/>
                <a:ea typeface="Roboto"/>
                <a:cs typeface="Roboto"/>
                <a:sym typeface="Roboto"/>
              </a:rPr>
              <a:t>Overtreatment Waste:</a:t>
            </a:r>
            <a:endParaRPr sz="1200" b="1">
              <a:latin typeface="Roboto"/>
              <a:ea typeface="Roboto"/>
              <a:cs typeface="Roboto"/>
              <a:sym typeface="Roboto"/>
            </a:endParaRPr>
          </a:p>
          <a:p>
            <a:pPr marL="0" lvl="0" indent="0" algn="ctr" rtl="0">
              <a:lnSpc>
                <a:spcPct val="115000"/>
              </a:lnSpc>
              <a:spcBef>
                <a:spcPts val="0"/>
              </a:spcBef>
              <a:spcAft>
                <a:spcPts val="0"/>
              </a:spcAft>
              <a:buNone/>
            </a:pPr>
            <a:r>
              <a:rPr lang="en" sz="1200" b="1" i="1">
                <a:latin typeface="Roboto"/>
                <a:ea typeface="Roboto"/>
                <a:cs typeface="Roboto"/>
                <a:sym typeface="Roboto"/>
              </a:rPr>
              <a:t>20.6% of Care</a:t>
            </a:r>
            <a:endParaRPr sz="1200" b="1" i="1">
              <a:latin typeface="Roboto"/>
              <a:ea typeface="Roboto"/>
              <a:cs typeface="Roboto"/>
              <a:sym typeface="Roboto"/>
            </a:endParaRPr>
          </a:p>
        </p:txBody>
      </p:sp>
      <p:sp>
        <p:nvSpPr>
          <p:cNvPr id="182" name="Google Shape;182;p21"/>
          <p:cNvSpPr/>
          <p:nvPr/>
        </p:nvSpPr>
        <p:spPr>
          <a:xfrm rot="1792046">
            <a:off x="5381132" y="1166421"/>
            <a:ext cx="2296409" cy="2290315"/>
          </a:xfrm>
          <a:prstGeom prst="blockArc">
            <a:avLst>
              <a:gd name="adj1" fmla="val 14414370"/>
              <a:gd name="adj2" fmla="val 694"/>
              <a:gd name="adj3" fmla="val 9562"/>
            </a:avLst>
          </a:prstGeom>
          <a:solidFill>
            <a:srgbClr val="980000"/>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rot="-1792046" flipH="1">
            <a:off x="5382767" y="1166421"/>
            <a:ext cx="2296409" cy="2290315"/>
          </a:xfrm>
          <a:prstGeom prst="blockArc">
            <a:avLst>
              <a:gd name="adj1" fmla="val 14348563"/>
              <a:gd name="adj2" fmla="val 21472873"/>
              <a:gd name="adj3" fmla="val 9381"/>
            </a:avLst>
          </a:prstGeom>
          <a:solidFill>
            <a:srgbClr val="FFD966"/>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8111781">
            <a:off x="6373636" y="1117558"/>
            <a:ext cx="309502" cy="309502"/>
          </a:xfrm>
          <a:prstGeom prst="rtTriangl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9008899" flipH="1">
            <a:off x="5382021" y="1164988"/>
            <a:ext cx="2295701" cy="2289755"/>
          </a:xfrm>
          <a:prstGeom prst="blockArc">
            <a:avLst>
              <a:gd name="adj1" fmla="val 14316164"/>
              <a:gd name="adj2" fmla="val 21502663"/>
              <a:gd name="adj3" fmla="val 9415"/>
            </a:avLst>
          </a:prstGeom>
          <a:solidFill>
            <a:srgbClr val="CC4125"/>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024174">
            <a:off x="7315753" y="2666895"/>
            <a:ext cx="266751" cy="265890"/>
          </a:xfrm>
          <a:prstGeom prst="rtTriangle">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6363599">
            <a:off x="5462460" y="2664591"/>
            <a:ext cx="309062" cy="310339"/>
          </a:xfrm>
          <a:prstGeom prst="rtTriangle">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 name="Google Shape;188;p21"/>
          <p:cNvPicPr preferRelativeResize="0"/>
          <p:nvPr/>
        </p:nvPicPr>
        <p:blipFill>
          <a:blip r:embed="rId3">
            <a:alphaModFix/>
          </a:blip>
          <a:stretch>
            <a:fillRect/>
          </a:stretch>
        </p:blipFill>
        <p:spPr>
          <a:xfrm>
            <a:off x="7568350" y="3090962"/>
            <a:ext cx="909850" cy="1288950"/>
          </a:xfrm>
          <a:prstGeom prst="rect">
            <a:avLst/>
          </a:prstGeom>
          <a:noFill/>
          <a:ln>
            <a:noFill/>
          </a:ln>
        </p:spPr>
      </p:pic>
      <p:sp>
        <p:nvSpPr>
          <p:cNvPr id="189" name="Google Shape;189;p21"/>
          <p:cNvSpPr txBox="1"/>
          <p:nvPr/>
        </p:nvSpPr>
        <p:spPr>
          <a:xfrm>
            <a:off x="670800" y="672025"/>
            <a:ext cx="542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rgbClr val="999999"/>
                </a:solidFill>
                <a:latin typeface="Source Sans Pro"/>
                <a:ea typeface="Source Sans Pro"/>
                <a:cs typeface="Source Sans Pro"/>
                <a:sym typeface="Source Sans Pro"/>
              </a:rPr>
              <a:t>Overtreatment: Procedures or tests that are not medically necessary</a:t>
            </a:r>
            <a:endParaRPr i="1">
              <a:solidFill>
                <a:srgbClr val="999999"/>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Plum">
  <a:themeElements>
    <a:clrScheme name="Plum">
      <a:dk1>
        <a:srgbClr val="4A86E8"/>
      </a:dk1>
      <a:lt1>
        <a:srgbClr val="FFFFFF"/>
      </a:lt1>
      <a:dk2>
        <a:srgbClr val="000000"/>
      </a:dk2>
      <a:lt2>
        <a:srgbClr val="7F7F7F"/>
      </a:lt2>
      <a:accent1>
        <a:srgbClr val="333333"/>
      </a:accent1>
      <a:accent2>
        <a:srgbClr val="5E2B97"/>
      </a:accent2>
      <a:accent3>
        <a:srgbClr val="7E57C2"/>
      </a:accent3>
      <a:accent4>
        <a:srgbClr val="4A86E8"/>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3944</Words>
  <Application>Microsoft Office PowerPoint</Application>
  <PresentationFormat>On-screen Show (16:9)</PresentationFormat>
  <Paragraphs>345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Georgia</vt:lpstr>
      <vt:lpstr>Raleway</vt:lpstr>
      <vt:lpstr>Roboto</vt:lpstr>
      <vt:lpstr>Source Sans Pro</vt:lpstr>
      <vt:lpstr>Times New Roman</vt:lpstr>
      <vt:lpstr>Plum</vt:lpstr>
      <vt:lpstr>Value-Based Incentive Models and Overtreatment</vt:lpstr>
      <vt:lpstr>Agenda</vt:lpstr>
      <vt:lpstr>Executive Summary: Balancing Incentives to Limit Overtreatment </vt:lpstr>
      <vt:lpstr>Evolution of Incentives and Overtreatment</vt:lpstr>
      <vt:lpstr>Current Incentive Models </vt:lpstr>
      <vt:lpstr>Current Incentive Models </vt:lpstr>
      <vt:lpstr>Current Incentive Models </vt:lpstr>
      <vt:lpstr>Success for Incentive Models</vt:lpstr>
      <vt:lpstr>Misaligned Priorities Lead to Overtreatment</vt:lpstr>
      <vt:lpstr>PowerPoint Presentation</vt:lpstr>
      <vt:lpstr>There is No Simple Fix </vt:lpstr>
      <vt:lpstr>Value + Quality Grant-Based Incentive Model </vt:lpstr>
      <vt:lpstr>Value + Quality Grant-Based Incentive Model </vt:lpstr>
      <vt:lpstr>Choosing the right Value-Based Incentive Program for a healthcare system </vt:lpstr>
      <vt:lpstr>Leverage Performance Profiles in Value-Based Model</vt:lpstr>
      <vt:lpstr>Balanced Incentives</vt:lpstr>
      <vt:lpstr>Multi-faceted Approach to Performance </vt:lpstr>
      <vt:lpstr>Conclusions</vt:lpstr>
      <vt:lpstr>Thank You - Questions?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 Models and Overtreatment</dc:title>
  <cp:lastModifiedBy>Geetanjali Gupta</cp:lastModifiedBy>
  <cp:revision>1</cp:revision>
  <dcterms:modified xsi:type="dcterms:W3CDTF">2022-03-17T14:34:40Z</dcterms:modified>
</cp:coreProperties>
</file>