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629D63E-E706-41AF-9E7D-76CB06B8808C}">
  <a:tblStyle styleId="{7629D63E-E706-41AF-9E7D-76CB06B8808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9c9e40b1f3_2_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9c9e40b1f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7bf650d1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a7bf650d1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a7bf650d1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a7bf650d1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435b15d3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435b15d3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435b15d3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435b15d3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aa1be6b0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aa1be6b0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a1be6b0b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aa1be6b0b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a1be6b0b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a1be6b0b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aa1be6b0b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aa1be6b0b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aa1be6b0b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aa1be6b0b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aa1be6b0b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aa1be6b0b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9c9e40b1f3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9c9e40b1f3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aa1be6b0b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aa1be6b0b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b78404974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b78404974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b1f4ea1c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b1f4ea1c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b1f4ea1ca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b1f4ea1ca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b1f4ea1ca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b1f4ea1ca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b78404974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b78404974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b7840497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b7840497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b78404974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b78404974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b78404974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b78404974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6941f810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6941f810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9c9e40b1f3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9c9e40b1f3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6941f810b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6941f810b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6941f810b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6941f810b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6941f810b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6941f810b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6941f810b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6941f810b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9c9e40b1f3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9c9e40b1f3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9c9e40b1f3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9c9e40b1f3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9c9e40b1f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9c9e40b1f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27cd952f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627cd952f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a12a6f15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a12a6f15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a12a6f150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a12a6f150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28.png"/><Relationship Id="rId5" Type="http://schemas.openxmlformats.org/officeDocument/2006/relationships/image" Target="../media/image25.png"/><Relationship Id="rId6"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6.png"/><Relationship Id="rId4" Type="http://schemas.openxmlformats.org/officeDocument/2006/relationships/image" Target="../media/image21.png"/><Relationship Id="rId5" Type="http://schemas.openxmlformats.org/officeDocument/2006/relationships/image" Target="../media/image24.png"/><Relationship Id="rId6"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7.png"/><Relationship Id="rId4" Type="http://schemas.openxmlformats.org/officeDocument/2006/relationships/image" Target="../media/image30.png"/><Relationship Id="rId5" Type="http://schemas.openxmlformats.org/officeDocument/2006/relationships/image" Target="../media/image35.png"/><Relationship Id="rId6"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Adversarial</a:t>
            </a:r>
            <a:r>
              <a:rPr lang="en"/>
              <a:t> Robustness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Explored b</a:t>
            </a:r>
            <a:r>
              <a:rPr lang="en"/>
              <a:t>y Geetika Vadali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Robustness</a:t>
            </a:r>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Robust optimization is worst-case adversarial optimization.</a:t>
            </a:r>
            <a:endParaRPr/>
          </a:p>
          <a:p>
            <a:pPr indent="0" lvl="0" marL="0" rtl="0" algn="l">
              <a:spcBef>
                <a:spcPts val="1200"/>
              </a:spcBef>
              <a:spcAft>
                <a:spcPts val="0"/>
              </a:spcAft>
              <a:buNone/>
            </a:pPr>
            <a:r>
              <a:rPr lang="en"/>
              <a:t>There is a fundamental trade-off between clean accuracy and robust accuracy and as much as we can get better at robustness, we compromise on the clean test error.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Robust training leads to ‘adversarial directions’??</a:t>
            </a:r>
            <a:endParaRPr/>
          </a:p>
        </p:txBody>
      </p:sp>
      <p:pic>
        <p:nvPicPr>
          <p:cNvPr id="121" name="Google Shape;121;p22"/>
          <p:cNvPicPr preferRelativeResize="0"/>
          <p:nvPr/>
        </p:nvPicPr>
        <p:blipFill>
          <a:blip r:embed="rId3">
            <a:alphaModFix/>
          </a:blip>
          <a:stretch>
            <a:fillRect/>
          </a:stretch>
        </p:blipFill>
        <p:spPr>
          <a:xfrm>
            <a:off x="3520025" y="3607675"/>
            <a:ext cx="4693374" cy="1085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Neural Networks</a:t>
            </a:r>
            <a:endParaRPr/>
          </a:p>
        </p:txBody>
      </p:sp>
      <p:sp>
        <p:nvSpPr>
          <p:cNvPr id="127" name="Google Shape;127;p23"/>
          <p:cNvSpPr txBox="1"/>
          <p:nvPr>
            <p:ph idx="1" type="body"/>
          </p:nvPr>
        </p:nvSpPr>
        <p:spPr>
          <a:xfrm>
            <a:off x="311700" y="861400"/>
            <a:ext cx="8520600" cy="456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Problems with finding optimal adversarial example for NNs:</a:t>
            </a:r>
            <a:endParaRPr/>
          </a:p>
          <a:p>
            <a:pPr indent="-342900" lvl="0" marL="457200" rtl="0" algn="l">
              <a:spcBef>
                <a:spcPts val="1200"/>
              </a:spcBef>
              <a:spcAft>
                <a:spcPts val="0"/>
              </a:spcAft>
              <a:buSzPts val="1800"/>
              <a:buChar char="-"/>
            </a:pPr>
            <a:r>
              <a:rPr lang="en"/>
              <a:t>Loss surface wrt the input (not parameter) is irregular and bumpy. This causes two problems:</a:t>
            </a:r>
            <a:endParaRPr/>
          </a:p>
          <a:p>
            <a:pPr indent="-342900" lvl="0" marL="457200" rtl="0" algn="l">
              <a:spcBef>
                <a:spcPts val="0"/>
              </a:spcBef>
              <a:spcAft>
                <a:spcPts val="0"/>
              </a:spcAft>
              <a:buSzPts val="1800"/>
              <a:buChar char="●"/>
            </a:pPr>
            <a:r>
              <a:rPr lang="en"/>
              <a:t>In high dimensions, the loss is highly sensitive to even very small perturbations due to steep gradients at many points along surface.</a:t>
            </a:r>
            <a:endParaRPr/>
          </a:p>
          <a:p>
            <a:pPr indent="-342900" lvl="0" marL="457200" rtl="0" algn="l">
              <a:spcBef>
                <a:spcPts val="0"/>
              </a:spcBef>
              <a:spcAft>
                <a:spcPts val="0"/>
              </a:spcAft>
              <a:buSzPts val="1800"/>
              <a:buChar char="●"/>
            </a:pPr>
            <a:r>
              <a:rPr lang="en"/>
              <a:t>It is not easy to solve the inner maximisation problem over the perturbation because the loss surface is not purely convex. Will suffer from local optimas - cannot solve the true robust optimization problem to find the optimal perturbation. </a:t>
            </a:r>
            <a:endParaRPr/>
          </a:p>
          <a:p>
            <a:pPr indent="-342900" lvl="0" marL="457200" rtl="0" algn="l">
              <a:spcBef>
                <a:spcPts val="0"/>
              </a:spcBef>
              <a:spcAft>
                <a:spcPts val="0"/>
              </a:spcAft>
              <a:buSzPts val="1800"/>
              <a:buChar char="-"/>
            </a:pPr>
            <a:r>
              <a:rPr lang="en"/>
              <a:t>Approximately solving the inner maximisation problem then : 1. Lower bound, 2. Exact optimization (can be done in some by combinatorial methods) and 3. Upper bounds on relaxations</a:t>
            </a:r>
            <a:endParaRPr/>
          </a:p>
          <a:p>
            <a:pPr indent="0" lvl="0" marL="0" rtl="0" algn="l">
              <a:spcBef>
                <a:spcPts val="1200"/>
              </a:spcBef>
              <a:spcAft>
                <a:spcPts val="1200"/>
              </a:spcAft>
              <a:buNone/>
            </a:pPr>
            <a:r>
              <a:t/>
            </a:r>
            <a:endParaRPr/>
          </a:p>
        </p:txBody>
      </p:sp>
      <p:pic>
        <p:nvPicPr>
          <p:cNvPr id="128" name="Google Shape;128;p23"/>
          <p:cNvPicPr preferRelativeResize="0"/>
          <p:nvPr/>
        </p:nvPicPr>
        <p:blipFill>
          <a:blip r:embed="rId3">
            <a:alphaModFix/>
          </a:blip>
          <a:stretch>
            <a:fillRect/>
          </a:stretch>
        </p:blipFill>
        <p:spPr>
          <a:xfrm>
            <a:off x="6470650" y="0"/>
            <a:ext cx="2204350" cy="1422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Taxonomy of adversarial attacks on the basis of threat model</a:t>
            </a:r>
            <a:endParaRPr/>
          </a:p>
        </p:txBody>
      </p:sp>
      <p:sp>
        <p:nvSpPr>
          <p:cNvPr id="134" name="Google Shape;134;p24"/>
          <p:cNvSpPr txBox="1"/>
          <p:nvPr>
            <p:ph idx="1" type="body"/>
          </p:nvPr>
        </p:nvSpPr>
        <p:spPr>
          <a:xfrm>
            <a:off x="311700" y="1276750"/>
            <a:ext cx="8520600" cy="3292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White box attacks - attacker has access to the model’s parameters</a:t>
            </a:r>
            <a:endParaRPr/>
          </a:p>
          <a:p>
            <a:pPr indent="-342900" lvl="0" marL="457200" rtl="0" algn="l">
              <a:spcBef>
                <a:spcPts val="0"/>
              </a:spcBef>
              <a:spcAft>
                <a:spcPts val="0"/>
              </a:spcAft>
              <a:buSzPts val="1800"/>
              <a:buAutoNum type="arabicPeriod"/>
            </a:pPr>
            <a:r>
              <a:rPr lang="en"/>
              <a:t>Black box attacks - attacker </a:t>
            </a:r>
            <a:r>
              <a:rPr lang="en"/>
              <a:t>does not</a:t>
            </a:r>
            <a:r>
              <a:rPr lang="en"/>
              <a:t> have access to model’s parameters and hence uses a </a:t>
            </a:r>
            <a:r>
              <a:rPr lang="en"/>
              <a:t>different model or no model to generate adversarial examples. </a:t>
            </a:r>
            <a:endParaRPr/>
          </a:p>
          <a:p>
            <a:pPr indent="0" lvl="0" marL="457200" rtl="0" algn="l">
              <a:spcBef>
                <a:spcPts val="1200"/>
              </a:spcBef>
              <a:spcAft>
                <a:spcPts val="0"/>
              </a:spcAft>
              <a:buNone/>
            </a:pPr>
            <a:r>
              <a:rPr lang="en"/>
              <a:t>White Box attacks - </a:t>
            </a:r>
            <a:endParaRPr/>
          </a:p>
          <a:p>
            <a:pPr indent="-342900" lvl="0" marL="457200" rtl="0" algn="l">
              <a:spcBef>
                <a:spcPts val="1200"/>
              </a:spcBef>
              <a:spcAft>
                <a:spcPts val="0"/>
              </a:spcAft>
              <a:buSzPts val="1800"/>
              <a:buChar char="-"/>
            </a:pPr>
            <a:r>
              <a:rPr lang="en"/>
              <a:t>Fast Gradient Sign Method (FGSM) : computes an adversarial image by adding a pixel-wise perturbation of magnitude in the direction of the gradient. </a:t>
            </a:r>
            <a:r>
              <a:rPr i="1" lang="en"/>
              <a:t>(I. J. Goodfellow, J. Shlens, and C. Szegedy, “Explaining and harnessing adversarial examples,” arXiv preprint arXiv:1412.6572, 2014. ) </a:t>
            </a:r>
            <a:endParaRPr i="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idx="1" type="body"/>
          </p:nvPr>
        </p:nvSpPr>
        <p:spPr>
          <a:xfrm>
            <a:off x="311700" y="401275"/>
            <a:ext cx="8520600" cy="4815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Projected gradient descent</a:t>
            </a:r>
            <a:endParaRPr/>
          </a:p>
          <a:p>
            <a:pPr indent="0" lvl="0" marL="457200" rtl="0" algn="l">
              <a:spcBef>
                <a:spcPts val="1200"/>
              </a:spcBef>
              <a:spcAft>
                <a:spcPts val="0"/>
              </a:spcAft>
              <a:buNone/>
            </a:pPr>
            <a:r>
              <a:rPr lang="en"/>
              <a:t>Iterate over gradient ascents on smaller step size and doesn’t consider constraints on amount of time and efforts. Proj{.} will project the updated adversarial sample into the epsilon neighbourhood and a valid range. </a:t>
            </a:r>
            <a:endParaRPr/>
          </a:p>
          <a:p>
            <a:pPr indent="-342900" lvl="0" marL="457200" rtl="0" algn="l">
              <a:spcBef>
                <a:spcPts val="1200"/>
              </a:spcBef>
              <a:spcAft>
                <a:spcPts val="0"/>
              </a:spcAft>
              <a:buSzPts val="1800"/>
              <a:buChar char="-"/>
            </a:pPr>
            <a:r>
              <a:rPr lang="en"/>
              <a:t>DeepFool [1]</a:t>
            </a:r>
            <a:endParaRPr/>
          </a:p>
          <a:p>
            <a:pPr indent="-342900" lvl="0" marL="457200" rtl="0" algn="l">
              <a:spcBef>
                <a:spcPts val="0"/>
              </a:spcBef>
              <a:spcAft>
                <a:spcPts val="0"/>
              </a:spcAft>
              <a:buSzPts val="1800"/>
              <a:buChar char="-"/>
            </a:pPr>
            <a:r>
              <a:rPr lang="en"/>
              <a:t>Carlini and Wagner attack [2]</a:t>
            </a:r>
            <a:endParaRPr/>
          </a:p>
          <a:p>
            <a:pPr indent="-342900" lvl="0" marL="457200" rtl="0" algn="l">
              <a:spcBef>
                <a:spcPts val="0"/>
              </a:spcBef>
              <a:spcAft>
                <a:spcPts val="0"/>
              </a:spcAft>
              <a:buSzPts val="1800"/>
              <a:buChar char="-"/>
            </a:pPr>
            <a:r>
              <a:rPr lang="en"/>
              <a:t>Jacobian based saliency map attack [3]</a:t>
            </a:r>
            <a:endParaRPr/>
          </a:p>
          <a:p>
            <a:pPr indent="-342900" lvl="0" marL="457200" rtl="0" algn="l">
              <a:spcBef>
                <a:spcPts val="0"/>
              </a:spcBef>
              <a:spcAft>
                <a:spcPts val="0"/>
              </a:spcAft>
              <a:buSzPts val="1800"/>
              <a:buChar char="-"/>
            </a:pPr>
            <a:r>
              <a:rPr lang="en"/>
              <a:t>Universal adversarial attack [4]</a:t>
            </a:r>
            <a:endParaRPr/>
          </a:p>
          <a:p>
            <a:pPr indent="0" lvl="0" marL="0" rtl="0" algn="l">
              <a:spcBef>
                <a:spcPts val="1200"/>
              </a:spcBef>
              <a:spcAft>
                <a:spcPts val="0"/>
              </a:spcAft>
              <a:buNone/>
            </a:pPr>
            <a:r>
              <a:rPr i="1" lang="en" sz="1200"/>
              <a:t>[1] : DeepFool: a simple and accurate method to fool deep neural networks, Moosavi-Dezfooli et al., 2016</a:t>
            </a:r>
            <a:endParaRPr i="1" sz="1200"/>
          </a:p>
          <a:p>
            <a:pPr indent="0" lvl="0" marL="0" rtl="0" algn="l">
              <a:spcBef>
                <a:spcPts val="1200"/>
              </a:spcBef>
              <a:spcAft>
                <a:spcPts val="0"/>
              </a:spcAft>
              <a:buNone/>
            </a:pPr>
            <a:r>
              <a:rPr i="1" lang="en" sz="1200"/>
              <a:t>[2] : Towards Evaluating the Robustness of Neural Networks, Carlini and Wagner, 2016</a:t>
            </a:r>
            <a:endParaRPr i="1" sz="1200"/>
          </a:p>
          <a:p>
            <a:pPr indent="0" lvl="0" marL="0" rtl="0" algn="l">
              <a:spcBef>
                <a:spcPts val="1200"/>
              </a:spcBef>
              <a:spcAft>
                <a:spcPts val="0"/>
              </a:spcAft>
              <a:buNone/>
            </a:pPr>
            <a:r>
              <a:rPr i="1" lang="en" sz="1200"/>
              <a:t>[3] : Maximal Jacobian-based Saliency Map Attack, Xu and Wiyatno, 2018</a:t>
            </a:r>
            <a:endParaRPr i="1" sz="1200"/>
          </a:p>
          <a:p>
            <a:pPr indent="0" lvl="0" marL="0" rtl="0" algn="l">
              <a:spcBef>
                <a:spcPts val="1200"/>
              </a:spcBef>
              <a:spcAft>
                <a:spcPts val="1200"/>
              </a:spcAft>
              <a:buNone/>
            </a:pPr>
            <a:r>
              <a:rPr i="1" lang="en" sz="1200"/>
              <a:t>[4] : Universal adversarial perturbations, </a:t>
            </a:r>
            <a:r>
              <a:rPr i="1" lang="en" sz="1200"/>
              <a:t>Moosavi-Dezfooli et al., 2017</a:t>
            </a:r>
            <a:endParaRPr i="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Adversarial_1 code results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latin typeface="Courier New"/>
              <a:ea typeface="Courier New"/>
              <a:cs typeface="Courier New"/>
              <a:sym typeface="Courier New"/>
            </a:endParaRPr>
          </a:p>
          <a:p>
            <a:pPr indent="0" lvl="0" marL="0" rtl="0" algn="l">
              <a:spcBef>
                <a:spcPts val="1200"/>
              </a:spcBef>
              <a:spcAft>
                <a:spcPts val="0"/>
              </a:spcAft>
              <a:buNone/>
            </a:pPr>
            <a:r>
              <a:rPr lang="en">
                <a:latin typeface="Courier New"/>
                <a:ea typeface="Courier New"/>
                <a:cs typeface="Courier New"/>
                <a:sym typeface="Courier New"/>
              </a:rPr>
              <a:t>activations</a:t>
            </a:r>
            <a:r>
              <a:rPr lang="en">
                <a:latin typeface="Courier New"/>
                <a:ea typeface="Courier New"/>
                <a:cs typeface="Courier New"/>
                <a:sym typeface="Courier New"/>
              </a:rPr>
              <a:t> </a:t>
            </a:r>
            <a:r>
              <a:rPr lang="en"/>
              <a:t>represents a numpy array containing the </a:t>
            </a:r>
            <a:r>
              <a:rPr lang="en"/>
              <a:t>intermediate</a:t>
            </a:r>
            <a:r>
              <a:rPr lang="en"/>
              <a:t> layer activations of all the 177 layers for given input image tensor x. </a:t>
            </a:r>
            <a:endParaRPr/>
          </a:p>
          <a:p>
            <a:pPr indent="0" lvl="0" marL="0" rtl="0" algn="l">
              <a:spcBef>
                <a:spcPts val="1200"/>
              </a:spcBef>
              <a:spcAft>
                <a:spcPts val="1200"/>
              </a:spcAft>
              <a:buNone/>
            </a:pPr>
            <a:r>
              <a:rPr lang="en">
                <a:latin typeface="Courier New"/>
                <a:ea typeface="Courier New"/>
                <a:cs typeface="Courier New"/>
                <a:sym typeface="Courier New"/>
              </a:rPr>
              <a:t>activations[50][0][0][0]</a:t>
            </a:r>
            <a:r>
              <a:rPr lang="en"/>
              <a:t> is trying to access the value at the first position (index 0) along all dimensions of the 51st layer's activations tensor.</a:t>
            </a:r>
            <a:endParaRPr/>
          </a:p>
        </p:txBody>
      </p:sp>
      <p:pic>
        <p:nvPicPr>
          <p:cNvPr id="150" name="Google Shape;150;p27"/>
          <p:cNvPicPr preferRelativeResize="0"/>
          <p:nvPr/>
        </p:nvPicPr>
        <p:blipFill>
          <a:blip r:embed="rId3">
            <a:alphaModFix/>
          </a:blip>
          <a:stretch>
            <a:fillRect/>
          </a:stretch>
        </p:blipFill>
        <p:spPr>
          <a:xfrm>
            <a:off x="311700" y="1152475"/>
            <a:ext cx="7557275" cy="1702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6" name="Google Shape;15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7" name="Google Shape;157;p28"/>
          <p:cNvPicPr preferRelativeResize="0"/>
          <p:nvPr/>
        </p:nvPicPr>
        <p:blipFill>
          <a:blip r:embed="rId3">
            <a:alphaModFix/>
          </a:blip>
          <a:stretch>
            <a:fillRect/>
          </a:stretch>
        </p:blipFill>
        <p:spPr>
          <a:xfrm>
            <a:off x="0" y="2571750"/>
            <a:ext cx="9143999" cy="2571750"/>
          </a:xfrm>
          <a:prstGeom prst="rect">
            <a:avLst/>
          </a:prstGeom>
          <a:noFill/>
          <a:ln>
            <a:noFill/>
          </a:ln>
        </p:spPr>
      </p:pic>
      <p:pic>
        <p:nvPicPr>
          <p:cNvPr id="158" name="Google Shape;158;p28"/>
          <p:cNvPicPr preferRelativeResize="0"/>
          <p:nvPr/>
        </p:nvPicPr>
        <p:blipFill>
          <a:blip r:embed="rId4">
            <a:alphaModFix/>
          </a:blip>
          <a:stretch>
            <a:fillRect/>
          </a:stretch>
        </p:blipFill>
        <p:spPr>
          <a:xfrm>
            <a:off x="0" y="-11"/>
            <a:ext cx="9143999" cy="263172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9"/>
          <p:cNvPicPr preferRelativeResize="0"/>
          <p:nvPr/>
        </p:nvPicPr>
        <p:blipFill>
          <a:blip r:embed="rId3">
            <a:alphaModFix/>
          </a:blip>
          <a:stretch>
            <a:fillRect/>
          </a:stretch>
        </p:blipFill>
        <p:spPr>
          <a:xfrm>
            <a:off x="1220766" y="1933391"/>
            <a:ext cx="6702475" cy="2248450"/>
          </a:xfrm>
          <a:prstGeom prst="rect">
            <a:avLst/>
          </a:prstGeom>
          <a:noFill/>
          <a:ln>
            <a:noFill/>
          </a:ln>
        </p:spPr>
      </p:pic>
      <p:sp>
        <p:nvSpPr>
          <p:cNvPr id="164" name="Google Shape;164;p29"/>
          <p:cNvSpPr txBox="1"/>
          <p:nvPr/>
        </p:nvSpPr>
        <p:spPr>
          <a:xfrm>
            <a:off x="865075" y="1030500"/>
            <a:ext cx="2376300" cy="72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High negative activation</a:t>
            </a:r>
            <a:endParaRPr sz="1800">
              <a:solidFill>
                <a:schemeClr val="dk2"/>
              </a:solidFill>
            </a:endParaRPr>
          </a:p>
        </p:txBody>
      </p:sp>
      <p:sp>
        <p:nvSpPr>
          <p:cNvPr id="165" name="Google Shape;165;p29"/>
          <p:cNvSpPr txBox="1"/>
          <p:nvPr/>
        </p:nvSpPr>
        <p:spPr>
          <a:xfrm>
            <a:off x="3366475" y="1046100"/>
            <a:ext cx="2251200" cy="69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High positive activation</a:t>
            </a:r>
            <a:endParaRPr sz="1800">
              <a:solidFill>
                <a:schemeClr val="dk2"/>
              </a:solidFill>
            </a:endParaRPr>
          </a:p>
        </p:txBody>
      </p:sp>
      <p:sp>
        <p:nvSpPr>
          <p:cNvPr id="166" name="Google Shape;166;p29"/>
          <p:cNvSpPr txBox="1"/>
          <p:nvPr/>
        </p:nvSpPr>
        <p:spPr>
          <a:xfrm>
            <a:off x="5742775" y="1112550"/>
            <a:ext cx="1813500" cy="56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Low activation</a:t>
            </a:r>
            <a:endParaRPr sz="18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Adversarial attack - before and after FGSM</a:t>
            </a:r>
            <a:endParaRPr/>
          </a:p>
        </p:txBody>
      </p:sp>
      <p:pic>
        <p:nvPicPr>
          <p:cNvPr id="172" name="Google Shape;172;p30"/>
          <p:cNvPicPr preferRelativeResize="0"/>
          <p:nvPr/>
        </p:nvPicPr>
        <p:blipFill>
          <a:blip r:embed="rId3">
            <a:alphaModFix/>
          </a:blip>
          <a:stretch>
            <a:fillRect/>
          </a:stretch>
        </p:blipFill>
        <p:spPr>
          <a:xfrm>
            <a:off x="661821" y="1152475"/>
            <a:ext cx="3457304" cy="3416401"/>
          </a:xfrm>
          <a:prstGeom prst="rect">
            <a:avLst/>
          </a:prstGeom>
          <a:noFill/>
          <a:ln>
            <a:noFill/>
          </a:ln>
        </p:spPr>
      </p:pic>
      <p:pic>
        <p:nvPicPr>
          <p:cNvPr id="173" name="Google Shape;173;p30"/>
          <p:cNvPicPr preferRelativeResize="0"/>
          <p:nvPr/>
        </p:nvPicPr>
        <p:blipFill>
          <a:blip r:embed="rId4">
            <a:alphaModFix/>
          </a:blip>
          <a:stretch>
            <a:fillRect/>
          </a:stretch>
        </p:blipFill>
        <p:spPr>
          <a:xfrm>
            <a:off x="4025325" y="1152476"/>
            <a:ext cx="3457301" cy="341639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Fast Gradient Sign Method Adversarial Attack</a:t>
            </a:r>
            <a:endParaRPr/>
          </a:p>
        </p:txBody>
      </p:sp>
      <p:pic>
        <p:nvPicPr>
          <p:cNvPr id="179" name="Google Shape;179;p31"/>
          <p:cNvPicPr preferRelativeResize="0"/>
          <p:nvPr/>
        </p:nvPicPr>
        <p:blipFill>
          <a:blip r:embed="rId3">
            <a:alphaModFix/>
          </a:blip>
          <a:stretch>
            <a:fillRect/>
          </a:stretch>
        </p:blipFill>
        <p:spPr>
          <a:xfrm>
            <a:off x="1747013" y="1152473"/>
            <a:ext cx="5649976" cy="3827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Core question to adversarial robustness is can we develop classifiers that are robust to test time perturbations of their inputs? These perturbations are caused by an adversary intent on fooling the classifier to </a:t>
            </a:r>
            <a:r>
              <a:rPr lang="en"/>
              <a:t>misclassify</a:t>
            </a:r>
            <a:r>
              <a:rPr lang="en"/>
              <a:t>. </a:t>
            </a:r>
            <a:endParaRPr/>
          </a:p>
          <a:p>
            <a:pPr indent="0" lvl="0" marL="0" rtl="0" algn="l">
              <a:spcBef>
                <a:spcPts val="1200"/>
              </a:spcBef>
              <a:spcAft>
                <a:spcPts val="1200"/>
              </a:spcAft>
              <a:buNone/>
            </a:pPr>
            <a:r>
              <a:rPr lang="en"/>
              <a:t>From the concept of gradient descent where the gradient computes how a small adjustment to the </a:t>
            </a:r>
            <a:r>
              <a:rPr lang="en"/>
              <a:t>parameters of model affect the loss function. This gradient of loss can also be calculated with respect to the input x itself -&gt; this will tell how a small change in x (our input) affects the loss function.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idx="1" type="body"/>
          </p:nvPr>
        </p:nvSpPr>
        <p:spPr>
          <a:xfrm>
            <a:off x="311700" y="3027725"/>
            <a:ext cx="8520600" cy="154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Defining a basic FGSM adversarial attack on the image and choosing maximum activation specifically for the nth layer (here 171st) of ResNet50. As epsilon (degree of perturbation) ranges from 0.00 to 0.50, we save this particular unit’s activation for our image. Then visualise how activation changes with eps. And this is recorded for a number of layers </a:t>
            </a:r>
            <a:endParaRPr/>
          </a:p>
        </p:txBody>
      </p:sp>
      <p:pic>
        <p:nvPicPr>
          <p:cNvPr id="185" name="Google Shape;185;p32"/>
          <p:cNvPicPr preferRelativeResize="0"/>
          <p:nvPr/>
        </p:nvPicPr>
        <p:blipFill rotWithShape="1">
          <a:blip r:embed="rId3">
            <a:alphaModFix/>
          </a:blip>
          <a:srcRect b="0" l="0" r="19967" t="0"/>
          <a:stretch/>
        </p:blipFill>
        <p:spPr>
          <a:xfrm>
            <a:off x="1833850" y="166750"/>
            <a:ext cx="5103824" cy="2697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graphicFrame>
        <p:nvGraphicFramePr>
          <p:cNvPr id="190" name="Google Shape;190;p33"/>
          <p:cNvGraphicFramePr/>
          <p:nvPr/>
        </p:nvGraphicFramePr>
        <p:xfrm>
          <a:off x="74400" y="98400"/>
          <a:ext cx="3000000" cy="3000000"/>
        </p:xfrm>
        <a:graphic>
          <a:graphicData uri="http://schemas.openxmlformats.org/drawingml/2006/table">
            <a:tbl>
              <a:tblPr>
                <a:noFill/>
                <a:tableStyleId>{7629D63E-E706-41AF-9E7D-76CB06B8808C}</a:tableStyleId>
              </a:tblPr>
              <a:tblGrid>
                <a:gridCol w="2235775"/>
                <a:gridCol w="2235775"/>
                <a:gridCol w="2235775"/>
                <a:gridCol w="2235775"/>
              </a:tblGrid>
              <a:tr h="24056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2405600">
                <a:tc>
                  <a:txBody>
                    <a:bodyPr/>
                    <a:lstStyle/>
                    <a:p>
                      <a:pPr indent="0" lvl="0" marL="0" rtl="0" algn="l">
                        <a:lnSpc>
                          <a:spcPct val="115000"/>
                        </a:lnSpc>
                        <a:spcBef>
                          <a:spcPts val="0"/>
                        </a:spcBef>
                        <a:spcAft>
                          <a:spcPts val="0"/>
                        </a:spcAft>
                        <a:buClr>
                          <a:schemeClr val="dk1"/>
                        </a:buClr>
                        <a:buSzPts val="1100"/>
                        <a:buFont typeface="Arial"/>
                        <a:buNone/>
                      </a:pPr>
                      <a:r>
                        <a:rPr lang="en" sz="1600">
                          <a:solidFill>
                            <a:schemeClr val="dk2"/>
                          </a:solidFill>
                        </a:rPr>
                        <a:t>26th layer first unit</a:t>
                      </a:r>
                      <a:endParaRPr sz="1600">
                        <a:solidFill>
                          <a:schemeClr val="dk2"/>
                        </a:solidFill>
                      </a:endParaRPr>
                    </a:p>
                    <a:p>
                      <a:pPr indent="0" lvl="0" marL="0" rtl="0" algn="l">
                        <a:lnSpc>
                          <a:spcPct val="115000"/>
                        </a:lnSpc>
                        <a:spcBef>
                          <a:spcPts val="1200"/>
                        </a:spcBef>
                        <a:spcAft>
                          <a:spcPts val="1200"/>
                        </a:spcAft>
                        <a:buClr>
                          <a:schemeClr val="dk1"/>
                        </a:buClr>
                        <a:buSzPts val="1100"/>
                        <a:buFont typeface="Arial"/>
                        <a:buNone/>
                      </a:pPr>
                      <a:r>
                        <a:rPr lang="en" sz="1600">
                          <a:solidFill>
                            <a:schemeClr val="dk2"/>
                          </a:solidFill>
                        </a:rPr>
                        <a:t>Steepest (approximately probable linear) decrease in activations at positive degree of perturbation</a:t>
                      </a:r>
                      <a:endParaRPr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700">
                          <a:solidFill>
                            <a:schemeClr val="dk2"/>
                          </a:solidFill>
                        </a:rPr>
                        <a:t>51st Layer First Unit</a:t>
                      </a:r>
                      <a:br>
                        <a:rPr lang="en" sz="1700">
                          <a:solidFill>
                            <a:schemeClr val="dk2"/>
                          </a:solidFill>
                        </a:rPr>
                      </a:br>
                      <a:br>
                        <a:rPr lang="en" sz="1700">
                          <a:solidFill>
                            <a:schemeClr val="dk2"/>
                          </a:solidFill>
                        </a:rPr>
                      </a:br>
                      <a:r>
                        <a:rPr lang="en" sz="1700">
                          <a:solidFill>
                            <a:schemeClr val="dk2"/>
                          </a:solidFill>
                        </a:rPr>
                        <a:t>Activations increase and then keep decreasing (beyond eps=0.50 too)</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700">
                          <a:solidFill>
                            <a:schemeClr val="dk2"/>
                          </a:solidFill>
                        </a:rPr>
                        <a:t>101st Layer First Unit </a:t>
                      </a:r>
                      <a:endParaRPr sz="1700">
                        <a:solidFill>
                          <a:schemeClr val="dk2"/>
                        </a:solidFill>
                      </a:endParaRPr>
                    </a:p>
                    <a:p>
                      <a:pPr indent="0" lvl="0" marL="0" rtl="0" algn="l">
                        <a:spcBef>
                          <a:spcPts val="0"/>
                        </a:spcBef>
                        <a:spcAft>
                          <a:spcPts val="0"/>
                        </a:spcAft>
                        <a:buClr>
                          <a:schemeClr val="dk1"/>
                        </a:buClr>
                        <a:buSzPts val="1100"/>
                        <a:buFont typeface="Arial"/>
                        <a:buNone/>
                      </a:pPr>
                      <a:r>
                        <a:t/>
                      </a:r>
                      <a:endParaRPr sz="1700">
                        <a:solidFill>
                          <a:schemeClr val="dk2"/>
                        </a:solidFill>
                      </a:endParaRPr>
                    </a:p>
                    <a:p>
                      <a:pPr indent="0" lvl="0" marL="0" rtl="0" algn="l">
                        <a:spcBef>
                          <a:spcPts val="0"/>
                        </a:spcBef>
                        <a:spcAft>
                          <a:spcPts val="0"/>
                        </a:spcAft>
                        <a:buClr>
                          <a:schemeClr val="dk1"/>
                        </a:buClr>
                        <a:buSzPts val="1100"/>
                        <a:buFont typeface="Arial"/>
                        <a:buNone/>
                      </a:pPr>
                      <a:r>
                        <a:rPr lang="en" sz="1700">
                          <a:solidFill>
                            <a:schemeClr val="dk2"/>
                          </a:solidFill>
                        </a:rPr>
                        <a:t>Observed decrease in activations but still not halved/near-zero</a:t>
                      </a:r>
                      <a:endParaRPr sz="1700">
                        <a:solidFill>
                          <a:schemeClr val="dk2"/>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171st Layer First Unit</a:t>
                      </a:r>
                      <a:endParaRPr sz="1800">
                        <a:solidFill>
                          <a:schemeClr val="dk2"/>
                        </a:solidFill>
                      </a:endParaRPr>
                    </a:p>
                    <a:p>
                      <a:pPr indent="0" lvl="0" marL="0" rtl="0" algn="l">
                        <a:lnSpc>
                          <a:spcPct val="115000"/>
                        </a:lnSpc>
                        <a:spcBef>
                          <a:spcPts val="1200"/>
                        </a:spcBef>
                        <a:spcAft>
                          <a:spcPts val="1200"/>
                        </a:spcAft>
                        <a:buClr>
                          <a:schemeClr val="dk1"/>
                        </a:buClr>
                        <a:buSzPts val="1100"/>
                        <a:buFont typeface="Arial"/>
                        <a:buNone/>
                      </a:pPr>
                      <a:r>
                        <a:rPr lang="en" sz="1800">
                          <a:solidFill>
                            <a:schemeClr val="dk2"/>
                          </a:solidFill>
                        </a:rPr>
                        <a:t>Haphazard activation changes</a:t>
                      </a:r>
                      <a:endParaRPr/>
                    </a:p>
                  </a:txBody>
                  <a:tcPr marT="91425" marB="91425" marR="91425" marL="91425"/>
                </a:tc>
              </a:tr>
            </a:tbl>
          </a:graphicData>
        </a:graphic>
      </p:graphicFrame>
      <p:pic>
        <p:nvPicPr>
          <p:cNvPr id="191" name="Google Shape;191;p33"/>
          <p:cNvPicPr preferRelativeResize="0"/>
          <p:nvPr/>
        </p:nvPicPr>
        <p:blipFill>
          <a:blip r:embed="rId3">
            <a:alphaModFix/>
          </a:blip>
          <a:stretch>
            <a:fillRect/>
          </a:stretch>
        </p:blipFill>
        <p:spPr>
          <a:xfrm>
            <a:off x="145900" y="199300"/>
            <a:ext cx="2094625" cy="2124926"/>
          </a:xfrm>
          <a:prstGeom prst="rect">
            <a:avLst/>
          </a:prstGeom>
          <a:noFill/>
          <a:ln>
            <a:noFill/>
          </a:ln>
        </p:spPr>
      </p:pic>
      <p:pic>
        <p:nvPicPr>
          <p:cNvPr id="192" name="Google Shape;192;p33"/>
          <p:cNvPicPr preferRelativeResize="0"/>
          <p:nvPr/>
        </p:nvPicPr>
        <p:blipFill>
          <a:blip r:embed="rId4">
            <a:alphaModFix/>
          </a:blip>
          <a:stretch>
            <a:fillRect/>
          </a:stretch>
        </p:blipFill>
        <p:spPr>
          <a:xfrm>
            <a:off x="2373750" y="199288"/>
            <a:ext cx="2094625" cy="2124940"/>
          </a:xfrm>
          <a:prstGeom prst="rect">
            <a:avLst/>
          </a:prstGeom>
          <a:noFill/>
          <a:ln>
            <a:noFill/>
          </a:ln>
        </p:spPr>
      </p:pic>
      <p:pic>
        <p:nvPicPr>
          <p:cNvPr id="193" name="Google Shape;193;p33"/>
          <p:cNvPicPr preferRelativeResize="0"/>
          <p:nvPr/>
        </p:nvPicPr>
        <p:blipFill>
          <a:blip r:embed="rId5">
            <a:alphaModFix/>
          </a:blip>
          <a:stretch>
            <a:fillRect/>
          </a:stretch>
        </p:blipFill>
        <p:spPr>
          <a:xfrm>
            <a:off x="4601600" y="212950"/>
            <a:ext cx="2094626" cy="2097616"/>
          </a:xfrm>
          <a:prstGeom prst="rect">
            <a:avLst/>
          </a:prstGeom>
          <a:noFill/>
          <a:ln>
            <a:noFill/>
          </a:ln>
        </p:spPr>
      </p:pic>
      <p:pic>
        <p:nvPicPr>
          <p:cNvPr id="194" name="Google Shape;194;p33"/>
          <p:cNvPicPr preferRelativeResize="0"/>
          <p:nvPr/>
        </p:nvPicPr>
        <p:blipFill>
          <a:blip r:embed="rId6">
            <a:alphaModFix/>
          </a:blip>
          <a:stretch>
            <a:fillRect/>
          </a:stretch>
        </p:blipFill>
        <p:spPr>
          <a:xfrm>
            <a:off x="6829450" y="199300"/>
            <a:ext cx="2094625" cy="207391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to +2 epsilon for FGSM</a:t>
            </a:r>
            <a:endParaRPr/>
          </a:p>
        </p:txBody>
      </p:sp>
      <p:pic>
        <p:nvPicPr>
          <p:cNvPr id="200" name="Google Shape;200;p34"/>
          <p:cNvPicPr preferRelativeResize="0"/>
          <p:nvPr/>
        </p:nvPicPr>
        <p:blipFill>
          <a:blip r:embed="rId3">
            <a:alphaModFix/>
          </a:blip>
          <a:stretch>
            <a:fillRect/>
          </a:stretch>
        </p:blipFill>
        <p:spPr>
          <a:xfrm>
            <a:off x="152400" y="1170125"/>
            <a:ext cx="2119700" cy="2150375"/>
          </a:xfrm>
          <a:prstGeom prst="rect">
            <a:avLst/>
          </a:prstGeom>
          <a:noFill/>
          <a:ln>
            <a:noFill/>
          </a:ln>
        </p:spPr>
      </p:pic>
      <p:pic>
        <p:nvPicPr>
          <p:cNvPr id="201" name="Google Shape;201;p34"/>
          <p:cNvPicPr preferRelativeResize="0"/>
          <p:nvPr/>
        </p:nvPicPr>
        <p:blipFill>
          <a:blip r:embed="rId4">
            <a:alphaModFix/>
          </a:blip>
          <a:stretch>
            <a:fillRect/>
          </a:stretch>
        </p:blipFill>
        <p:spPr>
          <a:xfrm>
            <a:off x="2424500" y="1170125"/>
            <a:ext cx="2119700" cy="2122728"/>
          </a:xfrm>
          <a:prstGeom prst="rect">
            <a:avLst/>
          </a:prstGeom>
          <a:noFill/>
          <a:ln>
            <a:noFill/>
          </a:ln>
        </p:spPr>
      </p:pic>
      <p:pic>
        <p:nvPicPr>
          <p:cNvPr id="202" name="Google Shape;202;p34"/>
          <p:cNvPicPr preferRelativeResize="0"/>
          <p:nvPr/>
        </p:nvPicPr>
        <p:blipFill>
          <a:blip r:embed="rId5">
            <a:alphaModFix/>
          </a:blip>
          <a:stretch>
            <a:fillRect/>
          </a:stretch>
        </p:blipFill>
        <p:spPr>
          <a:xfrm>
            <a:off x="4696600" y="1170125"/>
            <a:ext cx="2119700" cy="2150372"/>
          </a:xfrm>
          <a:prstGeom prst="rect">
            <a:avLst/>
          </a:prstGeom>
          <a:noFill/>
          <a:ln>
            <a:noFill/>
          </a:ln>
        </p:spPr>
      </p:pic>
      <p:pic>
        <p:nvPicPr>
          <p:cNvPr id="203" name="Google Shape;203;p34"/>
          <p:cNvPicPr preferRelativeResize="0"/>
          <p:nvPr/>
        </p:nvPicPr>
        <p:blipFill>
          <a:blip r:embed="rId6">
            <a:alphaModFix/>
          </a:blip>
          <a:stretch>
            <a:fillRect/>
          </a:stretch>
        </p:blipFill>
        <p:spPr>
          <a:xfrm>
            <a:off x="6871900" y="1170125"/>
            <a:ext cx="2119701" cy="209874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35"/>
          <p:cNvPicPr preferRelativeResize="0"/>
          <p:nvPr/>
        </p:nvPicPr>
        <p:blipFill>
          <a:blip r:embed="rId3">
            <a:alphaModFix/>
          </a:blip>
          <a:stretch>
            <a:fillRect/>
          </a:stretch>
        </p:blipFill>
        <p:spPr>
          <a:xfrm>
            <a:off x="1805030" y="0"/>
            <a:ext cx="5033439" cy="514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idx="1" type="body"/>
          </p:nvPr>
        </p:nvSpPr>
        <p:spPr>
          <a:xfrm>
            <a:off x="311700" y="5352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222222"/>
                </a:solidFill>
                <a:highlight>
                  <a:srgbClr val="FFFFFF"/>
                </a:highlight>
              </a:rPr>
              <a:t>From this, I think the sensitivity of perturbation to the activation of neurons in a layer decreases as we move deeper into the CNN model. More significant changes are when activations are less abstract and more knowledge of the image is retained. But simultaneously, the reactions of activations of deeper layers are extremely uncertain unless I am missing a logical reason behind it.</a:t>
            </a:r>
            <a:endParaRPr sz="1700">
              <a:solidFill>
                <a:srgbClr val="222222"/>
              </a:solidFill>
              <a:highlight>
                <a:srgbClr val="FFFFFF"/>
              </a:highlight>
            </a:endParaRPr>
          </a:p>
          <a:p>
            <a:pPr indent="0" lvl="0" marL="0" rtl="0" algn="l">
              <a:spcBef>
                <a:spcPts val="1200"/>
              </a:spcBef>
              <a:spcAft>
                <a:spcPts val="1200"/>
              </a:spcAft>
              <a:buNone/>
            </a:pPr>
            <a:r>
              <a:rPr lang="en" sz="1700">
                <a:solidFill>
                  <a:srgbClr val="222222"/>
                </a:solidFill>
                <a:highlight>
                  <a:srgbClr val="FFFFFF"/>
                </a:highlight>
              </a:rPr>
              <a:t>From the perspective of a normalised scale (range of values) - the drops in activation are maximum when the neuron layers come earlier. Which proves the intuition that earlier layers are more sensitive to adversarial </a:t>
            </a:r>
            <a:r>
              <a:rPr lang="en" sz="1700">
                <a:solidFill>
                  <a:srgbClr val="222222"/>
                </a:solidFill>
                <a:highlight>
                  <a:srgbClr val="FFFFFF"/>
                </a:highlight>
              </a:rPr>
              <a:t>perturbations. </a:t>
            </a:r>
            <a:endParaRPr sz="1700">
              <a:solidFill>
                <a:srgbClr val="222222"/>
              </a:solidFill>
              <a:highlight>
                <a:srgbClr val="FFFFFF"/>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Loss needs to be tweaked, we want to move in direction of reducing activation and not in direction of reducing cross entropy loss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ph idx="1" type="body"/>
          </p:nvPr>
        </p:nvSpPr>
        <p:spPr>
          <a:xfrm>
            <a:off x="311700" y="260550"/>
            <a:ext cx="8520600" cy="4580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495" u="sng"/>
              <a:t>Original Image Activation (x):</a:t>
            </a:r>
            <a:endParaRPr sz="1495" u="sng"/>
          </a:p>
          <a:p>
            <a:pPr indent="0" lvl="0" marL="0" rtl="0" algn="l">
              <a:lnSpc>
                <a:spcPct val="95000"/>
              </a:lnSpc>
              <a:spcBef>
                <a:spcPts val="1200"/>
              </a:spcBef>
              <a:spcAft>
                <a:spcPts val="0"/>
              </a:spcAft>
              <a:buSzPts val="852"/>
              <a:buNone/>
            </a:pPr>
            <a:r>
              <a:rPr lang="en" sz="1495"/>
              <a:t>   - You have an original image, let's call its activation value x. This activation value represents how the image affects a neural network or some other model.</a:t>
            </a:r>
            <a:endParaRPr sz="1495"/>
          </a:p>
          <a:p>
            <a:pPr indent="0" lvl="0" marL="0" rtl="0" algn="l">
              <a:lnSpc>
                <a:spcPct val="95000"/>
              </a:lnSpc>
              <a:spcBef>
                <a:spcPts val="1200"/>
              </a:spcBef>
              <a:spcAft>
                <a:spcPts val="0"/>
              </a:spcAft>
              <a:buSzPts val="852"/>
              <a:buNone/>
            </a:pPr>
            <a:r>
              <a:rPr lang="en" sz="1495" u="sng"/>
              <a:t>Adversarial Image Activation (adv_x):</a:t>
            </a:r>
            <a:endParaRPr sz="1495" u="sng"/>
          </a:p>
          <a:p>
            <a:pPr indent="0" lvl="0" marL="0" rtl="0" algn="l">
              <a:lnSpc>
                <a:spcPct val="95000"/>
              </a:lnSpc>
              <a:spcBef>
                <a:spcPts val="1200"/>
              </a:spcBef>
              <a:spcAft>
                <a:spcPts val="0"/>
              </a:spcAft>
              <a:buSzPts val="852"/>
              <a:buNone/>
            </a:pPr>
            <a:r>
              <a:rPr lang="en" sz="1495"/>
              <a:t>   - You want to create an adversarial image with a specific activation value, denoted as adv_x.</a:t>
            </a:r>
            <a:endParaRPr sz="1495"/>
          </a:p>
          <a:p>
            <a:pPr indent="0" lvl="0" marL="0" rtl="0" algn="l">
              <a:lnSpc>
                <a:spcPct val="95000"/>
              </a:lnSpc>
              <a:spcBef>
                <a:spcPts val="1200"/>
              </a:spcBef>
              <a:spcAft>
                <a:spcPts val="0"/>
              </a:spcAft>
              <a:buSzPts val="852"/>
              <a:buNone/>
            </a:pPr>
            <a:r>
              <a:rPr lang="en" sz="1495"/>
              <a:t>   - The goal is to make adv_x equal to R times the activation value of the original image x.</a:t>
            </a:r>
            <a:endParaRPr sz="1495"/>
          </a:p>
          <a:p>
            <a:pPr indent="0" lvl="0" marL="0" rtl="0" algn="l">
              <a:lnSpc>
                <a:spcPct val="95000"/>
              </a:lnSpc>
              <a:spcBef>
                <a:spcPts val="1200"/>
              </a:spcBef>
              <a:spcAft>
                <a:spcPts val="0"/>
              </a:spcAft>
              <a:buSzPts val="852"/>
              <a:buNone/>
            </a:pPr>
            <a:r>
              <a:rPr lang="en" sz="1495" u="sng"/>
              <a:t>Epsilon (ε):</a:t>
            </a:r>
            <a:endParaRPr sz="1495" u="sng"/>
          </a:p>
          <a:p>
            <a:pPr indent="0" lvl="0" marL="0" rtl="0" algn="l">
              <a:lnSpc>
                <a:spcPct val="95000"/>
              </a:lnSpc>
              <a:spcBef>
                <a:spcPts val="1200"/>
              </a:spcBef>
              <a:spcAft>
                <a:spcPts val="0"/>
              </a:spcAft>
              <a:buSzPts val="852"/>
              <a:buNone/>
            </a:pPr>
            <a:r>
              <a:rPr lang="en" sz="1495"/>
              <a:t>   - Epsilon is the degree of perturbation you introduce to the original image x to create the adversarial image adv_x.</a:t>
            </a:r>
            <a:endParaRPr sz="1495"/>
          </a:p>
          <a:p>
            <a:pPr indent="0" lvl="0" marL="0" rtl="0" algn="l">
              <a:lnSpc>
                <a:spcPct val="95000"/>
              </a:lnSpc>
              <a:spcBef>
                <a:spcPts val="1200"/>
              </a:spcBef>
              <a:spcAft>
                <a:spcPts val="0"/>
              </a:spcAft>
              <a:buSzPts val="852"/>
              <a:buNone/>
            </a:pPr>
            <a:r>
              <a:rPr lang="en" sz="1495"/>
              <a:t>   - Essentially, you're adding or subtracting a small amount to each pixel of the original image to change its activation value.</a:t>
            </a:r>
            <a:endParaRPr sz="1495"/>
          </a:p>
          <a:p>
            <a:pPr indent="0" lvl="0" marL="0" rtl="0" algn="l">
              <a:lnSpc>
                <a:spcPct val="95000"/>
              </a:lnSpc>
              <a:spcBef>
                <a:spcPts val="1200"/>
              </a:spcBef>
              <a:spcAft>
                <a:spcPts val="0"/>
              </a:spcAft>
              <a:buSzPts val="852"/>
              <a:buNone/>
            </a:pPr>
            <a:r>
              <a:t/>
            </a:r>
            <a:endParaRPr b="1" sz="1495">
              <a:highlight>
                <a:schemeClr val="accent6"/>
              </a:highlight>
            </a:endParaRPr>
          </a:p>
          <a:p>
            <a:pPr indent="0" lvl="0" marL="0" rtl="0" algn="l">
              <a:lnSpc>
                <a:spcPct val="95000"/>
              </a:lnSpc>
              <a:spcBef>
                <a:spcPts val="1200"/>
              </a:spcBef>
              <a:spcAft>
                <a:spcPts val="1200"/>
              </a:spcAft>
              <a:buSzPts val="852"/>
              <a:buNone/>
            </a:pPr>
            <a:r>
              <a:rPr b="1" lang="en" sz="1495">
                <a:highlight>
                  <a:schemeClr val="accent6"/>
                </a:highlight>
              </a:rPr>
              <a:t>So, the task is to find the right degree of perturbation (epsilon) to apply to the original image x so that its activation value becomes R times original activation.</a:t>
            </a:r>
            <a:endParaRPr b="1" sz="1495">
              <a:highlight>
                <a:schemeClr val="accent6"/>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Knowns </a:t>
            </a:r>
            <a:endParaRPr/>
          </a:p>
        </p:txBody>
      </p:sp>
      <p:sp>
        <p:nvSpPr>
          <p:cNvPr id="229" name="Google Shape;229;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Original image - </a:t>
            </a:r>
            <a:r>
              <a:rPr b="1" lang="en"/>
              <a:t>x</a:t>
            </a:r>
            <a:endParaRPr b="1"/>
          </a:p>
          <a:p>
            <a:pPr indent="0" lvl="0" marL="0" rtl="0" algn="l">
              <a:spcBef>
                <a:spcPts val="1200"/>
              </a:spcBef>
              <a:spcAft>
                <a:spcPts val="0"/>
              </a:spcAft>
              <a:buNone/>
            </a:pPr>
            <a:r>
              <a:rPr lang="en"/>
              <a:t>Unit we are focussing on - </a:t>
            </a:r>
            <a:r>
              <a:rPr b="1" lang="en"/>
              <a:t>unit</a:t>
            </a:r>
            <a:endParaRPr b="1"/>
          </a:p>
          <a:p>
            <a:pPr indent="0" lvl="0" marL="0" rtl="0" algn="l">
              <a:spcBef>
                <a:spcPts val="1200"/>
              </a:spcBef>
              <a:spcAft>
                <a:spcPts val="0"/>
              </a:spcAft>
              <a:buNone/>
            </a:pPr>
            <a:r>
              <a:rPr lang="en"/>
              <a:t>Original </a:t>
            </a:r>
            <a:r>
              <a:rPr lang="en"/>
              <a:t>image</a:t>
            </a:r>
            <a:r>
              <a:rPr lang="en"/>
              <a:t> activation - </a:t>
            </a:r>
            <a:r>
              <a:rPr b="1" lang="en"/>
              <a:t>x_act</a:t>
            </a:r>
            <a:endParaRPr b="1"/>
          </a:p>
          <a:p>
            <a:pPr indent="0" lvl="0" marL="0" rtl="0" algn="l">
              <a:spcBef>
                <a:spcPts val="1200"/>
              </a:spcBef>
              <a:spcAft>
                <a:spcPts val="0"/>
              </a:spcAft>
              <a:buNone/>
            </a:pPr>
            <a:r>
              <a:rPr lang="en"/>
              <a:t>Adversarial image activation - </a:t>
            </a:r>
            <a:r>
              <a:rPr b="1" lang="en"/>
              <a:t>adv_x_act</a:t>
            </a:r>
            <a:endParaRPr b="1"/>
          </a:p>
          <a:p>
            <a:pPr indent="0" lvl="0" marL="0" rtl="0" algn="l">
              <a:spcBef>
                <a:spcPts val="1200"/>
              </a:spcBef>
              <a:spcAft>
                <a:spcPts val="0"/>
              </a:spcAft>
              <a:buNone/>
            </a:pPr>
            <a:r>
              <a:rPr lang="en"/>
              <a:t>Target ratio to reduce orig activation by - </a:t>
            </a:r>
            <a:r>
              <a:rPr b="1" lang="en"/>
              <a:t>target_ratio</a:t>
            </a:r>
            <a:endParaRPr b="1"/>
          </a:p>
          <a:p>
            <a:pPr indent="0" lvl="0" marL="0" rtl="0" algn="l">
              <a:spcBef>
                <a:spcPts val="1200"/>
              </a:spcBef>
              <a:spcAft>
                <a:spcPts val="0"/>
              </a:spcAft>
              <a:buNone/>
            </a:pPr>
            <a:r>
              <a:rPr lang="en"/>
              <a:t>Target activation - </a:t>
            </a:r>
            <a:r>
              <a:rPr b="1" lang="en"/>
              <a:t>target_act = target_ratio * x_act</a:t>
            </a:r>
            <a:endParaRPr b="1"/>
          </a:p>
          <a:p>
            <a:pPr indent="0" lvl="0" marL="0" rtl="0" algn="l">
              <a:spcBef>
                <a:spcPts val="1200"/>
              </a:spcBef>
              <a:spcAft>
                <a:spcPts val="1200"/>
              </a:spcAft>
              <a:buNone/>
            </a:pPr>
            <a:r>
              <a:rPr b="1" lang="en">
                <a:highlight>
                  <a:schemeClr val="accent6"/>
                </a:highlight>
              </a:rPr>
              <a:t>Goal is : find epsilon where adv_x_act == target_act</a:t>
            </a:r>
            <a:endParaRPr b="1">
              <a:highlight>
                <a:schemeClr val="accent6"/>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Where epsilon is used</a:t>
            </a:r>
            <a:endParaRPr/>
          </a:p>
        </p:txBody>
      </p:sp>
      <p:sp>
        <p:nvSpPr>
          <p:cNvPr id="235" name="Google Shape;235;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adv_x = x + epsilon*perturbations</a:t>
            </a:r>
            <a:endParaRPr b="1"/>
          </a:p>
          <a:p>
            <a:pPr indent="0" lvl="0" marL="0" rtl="0" algn="l">
              <a:spcBef>
                <a:spcPts val="1200"/>
              </a:spcBef>
              <a:spcAft>
                <a:spcPts val="0"/>
              </a:spcAft>
              <a:buNone/>
            </a:pPr>
            <a:r>
              <a:rPr lang="en"/>
              <a:t>Where the adversarial image is formed by concatenating perturbation (noise) times a certain degree of perturbation (epsilon). </a:t>
            </a:r>
            <a:endParaRPr/>
          </a:p>
          <a:p>
            <a:pPr indent="0" lvl="0" marL="0" rtl="0" algn="l">
              <a:spcBef>
                <a:spcPts val="1200"/>
              </a:spcBef>
              <a:spcAft>
                <a:spcPts val="1200"/>
              </a:spcAft>
              <a:buNone/>
            </a:pPr>
            <a:r>
              <a:rPr lang="en"/>
              <a:t>Perturbation is the signed gradient of the loss function (in our case the difference/change in the activation of adversarial example compared to original image of previous iteration) with respect to the original image.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algorithm</a:t>
            </a:r>
            <a:endParaRPr/>
          </a:p>
        </p:txBody>
      </p:sp>
      <p:sp>
        <p:nvSpPr>
          <p:cNvPr id="241" name="Google Shape;241;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Depending on the convergence of adversarial activation towards the target activation, and the difference between those values</a:t>
            </a:r>
            <a:endParaRPr/>
          </a:p>
          <a:p>
            <a:pPr indent="0" lvl="0" marL="0" rtl="0" algn="l">
              <a:lnSpc>
                <a:spcPct val="135714"/>
              </a:lnSpc>
              <a:spcBef>
                <a:spcPts val="1200"/>
              </a:spcBef>
              <a:spcAft>
                <a:spcPts val="0"/>
              </a:spcAft>
              <a:buClr>
                <a:schemeClr val="dk1"/>
              </a:buClr>
              <a:buSzPts val="1100"/>
              <a:buFont typeface="Arial"/>
              <a:buNone/>
            </a:pPr>
            <a:r>
              <a:rPr lang="en" sz="1350">
                <a:solidFill>
                  <a:srgbClr val="D4D4D4"/>
                </a:solidFill>
                <a:highlight>
                  <a:srgbClr val="1E1E1E"/>
                </a:highlight>
                <a:latin typeface="Courier New"/>
                <a:ea typeface="Courier New"/>
                <a:cs typeface="Courier New"/>
                <a:sym typeface="Courier New"/>
              </a:rPr>
              <a:t>change = </a:t>
            </a:r>
            <a:r>
              <a:rPr lang="en" sz="1350">
                <a:solidFill>
                  <a:srgbClr val="DCDCAA"/>
                </a:solidFill>
                <a:highlight>
                  <a:srgbClr val="1E1E1E"/>
                </a:highlight>
                <a:latin typeface="Courier New"/>
                <a:ea typeface="Courier New"/>
                <a:cs typeface="Courier New"/>
                <a:sym typeface="Courier New"/>
              </a:rPr>
              <a:t>abs</a:t>
            </a:r>
            <a:r>
              <a:rPr lang="en" sz="1350">
                <a:solidFill>
                  <a:srgbClr val="DCDCDC"/>
                </a:solidFill>
                <a:highlight>
                  <a:srgbClr val="1E1E1E"/>
                </a:highlight>
                <a:latin typeface="Courier New"/>
                <a:ea typeface="Courier New"/>
                <a:cs typeface="Courier New"/>
                <a:sym typeface="Courier New"/>
              </a:rPr>
              <a:t>(</a:t>
            </a:r>
            <a:r>
              <a:rPr lang="en" sz="1350">
                <a:solidFill>
                  <a:srgbClr val="D4D4D4"/>
                </a:solidFill>
                <a:highlight>
                  <a:srgbClr val="1E1E1E"/>
                </a:highlight>
                <a:latin typeface="Courier New"/>
                <a:ea typeface="Courier New"/>
                <a:cs typeface="Courier New"/>
                <a:sym typeface="Courier New"/>
              </a:rPr>
              <a:t>adv_x_act_val - target_act</a:t>
            </a:r>
            <a:r>
              <a:rPr lang="en" sz="1350">
                <a:solidFill>
                  <a:srgbClr val="DCDCDC"/>
                </a:solidFill>
                <a:highlight>
                  <a:srgbClr val="1E1E1E"/>
                </a:highlight>
                <a:latin typeface="Courier New"/>
                <a:ea typeface="Courier New"/>
                <a:cs typeface="Courier New"/>
                <a:sym typeface="Courier New"/>
              </a:rPr>
              <a:t>)</a:t>
            </a:r>
            <a:endParaRPr sz="13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50">
                <a:solidFill>
                  <a:srgbClr val="D4D4D4"/>
                </a:solidFill>
                <a:highlight>
                  <a:srgbClr val="1E1E1E"/>
                </a:highlight>
                <a:latin typeface="Courier New"/>
                <a:ea typeface="Courier New"/>
                <a:cs typeface="Courier New"/>
                <a:sym typeface="Courier New"/>
              </a:rPr>
              <a:t>eps += change*eps</a:t>
            </a:r>
            <a:endParaRPr sz="1350">
              <a:solidFill>
                <a:srgbClr val="D4D4D4"/>
              </a:solidFill>
              <a:highlight>
                <a:srgbClr val="1E1E1E"/>
              </a:highlight>
            </a:endParaRPr>
          </a:p>
          <a:p>
            <a:pPr indent="0" lvl="0" marL="0" rtl="0" algn="l">
              <a:lnSpc>
                <a:spcPct val="135714"/>
              </a:lnSpc>
              <a:spcBef>
                <a:spcPts val="0"/>
              </a:spcBef>
              <a:spcAft>
                <a:spcPts val="0"/>
              </a:spcAft>
              <a:buClr>
                <a:schemeClr val="dk1"/>
              </a:buClr>
              <a:buSzPts val="1100"/>
              <a:buFont typeface="Arial"/>
              <a:buNone/>
            </a:pPr>
            <a:r>
              <a:rPr lang="en" sz="1450">
                <a:solidFill>
                  <a:srgbClr val="D4D4D4"/>
                </a:solidFill>
                <a:highlight>
                  <a:srgbClr val="1E1E1E"/>
                </a:highlight>
                <a:latin typeface="Courier New"/>
                <a:ea typeface="Courier New"/>
                <a:cs typeface="Courier New"/>
                <a:sym typeface="Courier New"/>
              </a:rPr>
              <a:t>adv_x = x + eps*perturbation</a:t>
            </a:r>
            <a:endParaRPr sz="14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
              <a:t>As epsilon is updated based on the change, this epsilon is used to generate a new adversarial example. Then the activation of this adversarial example is again iteratively compared to the target activation. </a:t>
            </a:r>
            <a:endParaRPr/>
          </a:p>
          <a:p>
            <a:pPr indent="0" lvl="0" marL="0" rtl="0" algn="l">
              <a:spcBef>
                <a:spcPts val="1200"/>
              </a:spcBef>
              <a:spcAft>
                <a:spcPts val="1200"/>
              </a:spcAft>
              <a:buNone/>
            </a:pPr>
            <a:r>
              <a:rPr lang="en">
                <a:highlight>
                  <a:srgbClr val="DCDCAA"/>
                </a:highlight>
              </a:rPr>
              <a:t>And as this differences decreases, activation is made to converge to target.</a:t>
            </a:r>
            <a:endParaRPr>
              <a:highlight>
                <a:srgbClr val="DCDCAA"/>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an adversarial example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want to adjust (perturb) input x so as to maximise loss. But this perturbation has to done by ensuring that by any “humanly reasonable definition”, the actual semantic of the content doesn’t change. But the classifier’s confidence plummets.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Where ∆ denotes the allowable set of perturbations. A common perturbation set to use is </a:t>
            </a:r>
            <a:endParaRPr/>
          </a:p>
        </p:txBody>
      </p:sp>
      <p:pic>
        <p:nvPicPr>
          <p:cNvPr id="68" name="Google Shape;68;p15"/>
          <p:cNvPicPr preferRelativeResize="0"/>
          <p:nvPr/>
        </p:nvPicPr>
        <p:blipFill>
          <a:blip r:embed="rId3">
            <a:alphaModFix/>
          </a:blip>
          <a:stretch>
            <a:fillRect/>
          </a:stretch>
        </p:blipFill>
        <p:spPr>
          <a:xfrm>
            <a:off x="680050" y="2227450"/>
            <a:ext cx="3621626" cy="864550"/>
          </a:xfrm>
          <a:prstGeom prst="rect">
            <a:avLst/>
          </a:prstGeom>
          <a:noFill/>
          <a:ln>
            <a:noFill/>
          </a:ln>
        </p:spPr>
      </p:pic>
      <p:pic>
        <p:nvPicPr>
          <p:cNvPr id="69" name="Google Shape;69;p15"/>
          <p:cNvPicPr preferRelativeResize="0"/>
          <p:nvPr/>
        </p:nvPicPr>
        <p:blipFill>
          <a:blip r:embed="rId4">
            <a:alphaModFix/>
          </a:blip>
          <a:stretch>
            <a:fillRect/>
          </a:stretch>
        </p:blipFill>
        <p:spPr>
          <a:xfrm>
            <a:off x="1298929" y="3668824"/>
            <a:ext cx="3139426" cy="1074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b="1" lang="en" sz="1950">
                <a:latin typeface="Courier New"/>
                <a:ea typeface="Courier New"/>
                <a:cs typeface="Courier New"/>
                <a:sym typeface="Courier New"/>
              </a:rPr>
              <a:t>control_activation(x, 0.9, 25, label)</a:t>
            </a:r>
            <a:endParaRPr b="1" sz="3700"/>
          </a:p>
        </p:txBody>
      </p:sp>
      <p:sp>
        <p:nvSpPr>
          <p:cNvPr id="247" name="Google Shape;247;p42"/>
          <p:cNvSpPr txBox="1"/>
          <p:nvPr>
            <p:ph idx="1" type="body"/>
          </p:nvPr>
        </p:nvSpPr>
        <p:spPr>
          <a:xfrm>
            <a:off x="311700" y="1105575"/>
            <a:ext cx="5243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For the 25th unit of resnet50, reduce activation by 90%</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rPr lang="en" sz="1600"/>
              <a:t>Original x activation = 4.6042547</a:t>
            </a:r>
            <a:endParaRPr sz="1600"/>
          </a:p>
          <a:p>
            <a:pPr indent="0" lvl="0" marL="0" rtl="0" algn="l">
              <a:spcBef>
                <a:spcPts val="1200"/>
              </a:spcBef>
              <a:spcAft>
                <a:spcPts val="0"/>
              </a:spcAft>
              <a:buNone/>
            </a:pPr>
            <a:r>
              <a:rPr lang="en" sz="1600"/>
              <a:t>Target activation (90%) = 4.143829250335694</a:t>
            </a:r>
            <a:endParaRPr sz="1600"/>
          </a:p>
          <a:p>
            <a:pPr indent="0" lvl="0" marL="0" rtl="0" algn="l">
              <a:spcBef>
                <a:spcPts val="1200"/>
              </a:spcBef>
              <a:spcAft>
                <a:spcPts val="0"/>
              </a:spcAft>
              <a:buNone/>
            </a:pPr>
            <a:r>
              <a:rPr lang="en" sz="1600"/>
              <a:t>Initialised adversarial activation = 4.6042547</a:t>
            </a:r>
            <a:endParaRPr sz="1600"/>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248" name="Google Shape;248;p42"/>
          <p:cNvPicPr preferRelativeResize="0"/>
          <p:nvPr/>
        </p:nvPicPr>
        <p:blipFill>
          <a:blip r:embed="rId3">
            <a:alphaModFix/>
          </a:blip>
          <a:stretch>
            <a:fillRect/>
          </a:stretch>
        </p:blipFill>
        <p:spPr>
          <a:xfrm>
            <a:off x="6051425" y="700988"/>
            <a:ext cx="2576163" cy="382097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3"/>
          <p:cNvSpPr txBox="1"/>
          <p:nvPr>
            <p:ph type="title"/>
          </p:nvPr>
        </p:nvSpPr>
        <p:spPr>
          <a:xfrm>
            <a:off x="362300" y="259200"/>
            <a:ext cx="6103500" cy="5727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990"/>
              <a:buFont typeface="Arial"/>
              <a:buNone/>
            </a:pPr>
            <a:r>
              <a:rPr b="1" lang="en" sz="1854">
                <a:latin typeface="Courier New"/>
                <a:ea typeface="Courier New"/>
                <a:cs typeface="Courier New"/>
                <a:sym typeface="Courier New"/>
              </a:rPr>
              <a:t>control_activation(x, 0.8, 25, label)</a:t>
            </a:r>
            <a:endParaRPr b="1" sz="3430"/>
          </a:p>
          <a:p>
            <a:pPr indent="0" lvl="0" marL="0" rtl="0" algn="l">
              <a:spcBef>
                <a:spcPts val="0"/>
              </a:spcBef>
              <a:spcAft>
                <a:spcPts val="0"/>
              </a:spcAft>
              <a:buSzPts val="990"/>
              <a:buNone/>
            </a:pPr>
            <a:r>
              <a:t/>
            </a:r>
            <a:endParaRPr sz="2520"/>
          </a:p>
        </p:txBody>
      </p:sp>
      <p:sp>
        <p:nvSpPr>
          <p:cNvPr id="254" name="Google Shape;254;p43"/>
          <p:cNvSpPr txBox="1"/>
          <p:nvPr>
            <p:ph idx="1" type="body"/>
          </p:nvPr>
        </p:nvSpPr>
        <p:spPr>
          <a:xfrm>
            <a:off x="362300" y="831900"/>
            <a:ext cx="5102700" cy="347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For the 25th unit of resnet50, reduce activation by 80%</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rPr lang="en" sz="1600"/>
              <a:t>Original x activation = 4.6042547</a:t>
            </a:r>
            <a:endParaRPr sz="1600"/>
          </a:p>
          <a:p>
            <a:pPr indent="0" lvl="0" marL="0" rtl="0" algn="l">
              <a:spcBef>
                <a:spcPts val="1200"/>
              </a:spcBef>
              <a:spcAft>
                <a:spcPts val="0"/>
              </a:spcAft>
              <a:buNone/>
            </a:pPr>
            <a:r>
              <a:rPr lang="en" sz="1600"/>
              <a:t>Target activation (90%) = 3.6834060</a:t>
            </a:r>
            <a:endParaRPr sz="1600"/>
          </a:p>
          <a:p>
            <a:pPr indent="0" lvl="0" marL="0" rtl="0" algn="l">
              <a:spcBef>
                <a:spcPts val="1200"/>
              </a:spcBef>
              <a:spcAft>
                <a:spcPts val="0"/>
              </a:spcAft>
              <a:buClr>
                <a:schemeClr val="dk1"/>
              </a:buClr>
              <a:buSzPts val="1100"/>
              <a:buFont typeface="Arial"/>
              <a:buNone/>
            </a:pPr>
            <a:r>
              <a:rPr lang="en" sz="1600"/>
              <a:t>Initialised adversarial activation = 4.6042547</a:t>
            </a:r>
            <a:endParaRPr sz="1600"/>
          </a:p>
          <a:p>
            <a:pPr indent="0" lvl="0" marL="0" rtl="0" algn="l">
              <a:spcBef>
                <a:spcPts val="1200"/>
              </a:spcBef>
              <a:spcAft>
                <a:spcPts val="1200"/>
              </a:spcAft>
              <a:buNone/>
            </a:pPr>
            <a:r>
              <a:t/>
            </a:r>
            <a:endParaRPr/>
          </a:p>
        </p:txBody>
      </p:sp>
      <p:pic>
        <p:nvPicPr>
          <p:cNvPr id="255" name="Google Shape;255;p43"/>
          <p:cNvPicPr preferRelativeResize="0"/>
          <p:nvPr/>
        </p:nvPicPr>
        <p:blipFill rotWithShape="1">
          <a:blip r:embed="rId3">
            <a:alphaModFix/>
          </a:blip>
          <a:srcRect b="0" l="0" r="41660" t="22269"/>
          <a:stretch/>
        </p:blipFill>
        <p:spPr>
          <a:xfrm>
            <a:off x="5574450" y="831900"/>
            <a:ext cx="3179744" cy="38298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44"/>
          <p:cNvPicPr preferRelativeResize="0"/>
          <p:nvPr/>
        </p:nvPicPr>
        <p:blipFill>
          <a:blip r:embed="rId3">
            <a:alphaModFix/>
          </a:blip>
          <a:stretch>
            <a:fillRect/>
          </a:stretch>
        </p:blipFill>
        <p:spPr>
          <a:xfrm>
            <a:off x="152400" y="152400"/>
            <a:ext cx="5308975" cy="1531275"/>
          </a:xfrm>
          <a:prstGeom prst="rect">
            <a:avLst/>
          </a:prstGeom>
          <a:noFill/>
          <a:ln>
            <a:noFill/>
          </a:ln>
        </p:spPr>
      </p:pic>
      <p:pic>
        <p:nvPicPr>
          <p:cNvPr id="261" name="Google Shape;261;p44"/>
          <p:cNvPicPr preferRelativeResize="0"/>
          <p:nvPr/>
        </p:nvPicPr>
        <p:blipFill rotWithShape="1">
          <a:blip r:embed="rId4">
            <a:alphaModFix/>
          </a:blip>
          <a:srcRect b="0" l="0" r="0" t="48395"/>
          <a:stretch/>
        </p:blipFill>
        <p:spPr>
          <a:xfrm>
            <a:off x="3555238" y="1099625"/>
            <a:ext cx="4427801" cy="737475"/>
          </a:xfrm>
          <a:prstGeom prst="rect">
            <a:avLst/>
          </a:prstGeom>
          <a:noFill/>
          <a:ln>
            <a:noFill/>
          </a:ln>
        </p:spPr>
      </p:pic>
      <p:pic>
        <p:nvPicPr>
          <p:cNvPr id="262" name="Google Shape;262;p44"/>
          <p:cNvPicPr preferRelativeResize="0"/>
          <p:nvPr/>
        </p:nvPicPr>
        <p:blipFill>
          <a:blip r:embed="rId5">
            <a:alphaModFix/>
          </a:blip>
          <a:stretch>
            <a:fillRect/>
          </a:stretch>
        </p:blipFill>
        <p:spPr>
          <a:xfrm>
            <a:off x="152399" y="2138700"/>
            <a:ext cx="5632275" cy="1531275"/>
          </a:xfrm>
          <a:prstGeom prst="rect">
            <a:avLst/>
          </a:prstGeom>
          <a:noFill/>
          <a:ln>
            <a:noFill/>
          </a:ln>
        </p:spPr>
      </p:pic>
      <p:pic>
        <p:nvPicPr>
          <p:cNvPr id="263" name="Google Shape;263;p44"/>
          <p:cNvPicPr preferRelativeResize="0"/>
          <p:nvPr/>
        </p:nvPicPr>
        <p:blipFill>
          <a:blip r:embed="rId6">
            <a:alphaModFix/>
          </a:blip>
          <a:stretch>
            <a:fillRect/>
          </a:stretch>
        </p:blipFill>
        <p:spPr>
          <a:xfrm>
            <a:off x="3555250" y="3104450"/>
            <a:ext cx="4427800" cy="966714"/>
          </a:xfrm>
          <a:prstGeom prst="rect">
            <a:avLst/>
          </a:prstGeom>
          <a:noFill/>
          <a:ln>
            <a:noFill/>
          </a:ln>
        </p:spPr>
      </p:pic>
      <p:sp>
        <p:nvSpPr>
          <p:cNvPr id="264" name="Google Shape;264;p44"/>
          <p:cNvSpPr/>
          <p:nvPr/>
        </p:nvSpPr>
        <p:spPr>
          <a:xfrm>
            <a:off x="2240825" y="495075"/>
            <a:ext cx="3220348" cy="469019"/>
          </a:xfrm>
          <a:custGeom>
            <a:rect b="b" l="l" r="r" t="t"/>
            <a:pathLst>
              <a:path extrusionOk="0" h="31383" w="166771">
                <a:moveTo>
                  <a:pt x="67420" y="3088"/>
                </a:moveTo>
                <a:cubicBezTo>
                  <a:pt x="47026" y="1046"/>
                  <a:pt x="22142" y="-4711"/>
                  <a:pt x="6136" y="8091"/>
                </a:cubicBezTo>
                <a:cubicBezTo>
                  <a:pt x="2018" y="11385"/>
                  <a:pt x="-2030" y="18880"/>
                  <a:pt x="1133" y="23099"/>
                </a:cubicBezTo>
                <a:cubicBezTo>
                  <a:pt x="7047" y="30987"/>
                  <a:pt x="20083" y="29058"/>
                  <a:pt x="29899" y="29978"/>
                </a:cubicBezTo>
                <a:cubicBezTo>
                  <a:pt x="49827" y="31846"/>
                  <a:pt x="69917" y="31228"/>
                  <a:pt x="89933" y="31228"/>
                </a:cubicBezTo>
                <a:cubicBezTo>
                  <a:pt x="109763" y="31228"/>
                  <a:pt x="129861" y="31812"/>
                  <a:pt x="149341" y="28102"/>
                </a:cubicBezTo>
                <a:cubicBezTo>
                  <a:pt x="155391" y="26950"/>
                  <a:pt x="164278" y="26441"/>
                  <a:pt x="166225" y="20598"/>
                </a:cubicBezTo>
                <a:cubicBezTo>
                  <a:pt x="170386" y="8108"/>
                  <a:pt x="142913" y="7290"/>
                  <a:pt x="129955" y="4964"/>
                </a:cubicBezTo>
                <a:cubicBezTo>
                  <a:pt x="109421" y="1279"/>
                  <a:pt x="88282" y="2462"/>
                  <a:pt x="67420" y="2462"/>
                </a:cubicBezTo>
              </a:path>
            </a:pathLst>
          </a:custGeom>
          <a:noFill/>
          <a:ln cap="flat" cmpd="sng" w="38100">
            <a:solidFill>
              <a:schemeClr val="accent6"/>
            </a:solidFill>
            <a:prstDash val="solid"/>
            <a:round/>
            <a:headEnd len="med" w="med" type="none"/>
            <a:tailEnd len="med" w="med" type="none"/>
          </a:ln>
        </p:spPr>
      </p:sp>
      <p:sp>
        <p:nvSpPr>
          <p:cNvPr id="265" name="Google Shape;265;p44"/>
          <p:cNvSpPr/>
          <p:nvPr/>
        </p:nvSpPr>
        <p:spPr>
          <a:xfrm>
            <a:off x="2455775" y="2476625"/>
            <a:ext cx="3220348" cy="469019"/>
          </a:xfrm>
          <a:custGeom>
            <a:rect b="b" l="l" r="r" t="t"/>
            <a:pathLst>
              <a:path extrusionOk="0" h="31383" w="166771">
                <a:moveTo>
                  <a:pt x="67420" y="3088"/>
                </a:moveTo>
                <a:cubicBezTo>
                  <a:pt x="47026" y="1046"/>
                  <a:pt x="22142" y="-4711"/>
                  <a:pt x="6136" y="8091"/>
                </a:cubicBezTo>
                <a:cubicBezTo>
                  <a:pt x="2018" y="11385"/>
                  <a:pt x="-2030" y="18880"/>
                  <a:pt x="1133" y="23099"/>
                </a:cubicBezTo>
                <a:cubicBezTo>
                  <a:pt x="7047" y="30987"/>
                  <a:pt x="20083" y="29058"/>
                  <a:pt x="29899" y="29978"/>
                </a:cubicBezTo>
                <a:cubicBezTo>
                  <a:pt x="49827" y="31846"/>
                  <a:pt x="69917" y="31228"/>
                  <a:pt x="89933" y="31228"/>
                </a:cubicBezTo>
                <a:cubicBezTo>
                  <a:pt x="109763" y="31228"/>
                  <a:pt x="129861" y="31812"/>
                  <a:pt x="149341" y="28102"/>
                </a:cubicBezTo>
                <a:cubicBezTo>
                  <a:pt x="155391" y="26950"/>
                  <a:pt x="164278" y="26441"/>
                  <a:pt x="166225" y="20598"/>
                </a:cubicBezTo>
                <a:cubicBezTo>
                  <a:pt x="170386" y="8108"/>
                  <a:pt x="142913" y="7290"/>
                  <a:pt x="129955" y="4964"/>
                </a:cubicBezTo>
                <a:cubicBezTo>
                  <a:pt x="109421" y="1279"/>
                  <a:pt x="88282" y="2462"/>
                  <a:pt x="67420" y="2462"/>
                </a:cubicBezTo>
              </a:path>
            </a:pathLst>
          </a:custGeom>
          <a:noFill/>
          <a:ln cap="flat" cmpd="sng" w="38100">
            <a:solidFill>
              <a:schemeClr val="accent6"/>
            </a:solidFill>
            <a:prstDash val="solid"/>
            <a:round/>
            <a:headEnd len="med" w="med" type="none"/>
            <a:tailEnd len="med" w="med" type="none"/>
          </a:ln>
        </p:spPr>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1" name="Google Shape;271;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Targeted attack - where we maximise the loss of the correct class and simultaneously minimize the loss of target class.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75" name="Google Shape;75;p16"/>
          <p:cNvPicPr preferRelativeResize="0"/>
          <p:nvPr/>
        </p:nvPicPr>
        <p:blipFill>
          <a:blip r:embed="rId3">
            <a:alphaModFix/>
          </a:blip>
          <a:stretch>
            <a:fillRect/>
          </a:stretch>
        </p:blipFill>
        <p:spPr>
          <a:xfrm>
            <a:off x="1484625" y="1882475"/>
            <a:ext cx="5310090" cy="689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Traditional Training</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Traditional Risk</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Traditional process of training an ML algorithm = minimizing empirical risk on some </a:t>
            </a:r>
            <a:r>
              <a:rPr lang="en"/>
              <a:t>training</a:t>
            </a:r>
            <a:r>
              <a:rPr lang="en"/>
              <a:t> data set D</a:t>
            </a:r>
            <a:r>
              <a:rPr baseline="-25000" lang="en"/>
              <a:t>train</a:t>
            </a:r>
            <a:endParaRPr baseline="-25000"/>
          </a:p>
          <a:p>
            <a:pPr indent="0" lvl="0" marL="0" rtl="0" algn="l">
              <a:spcBef>
                <a:spcPts val="1200"/>
              </a:spcBef>
              <a:spcAft>
                <a:spcPts val="0"/>
              </a:spcAft>
              <a:buNone/>
            </a:pPr>
            <a:r>
              <a:t/>
            </a:r>
            <a:endParaRPr baseline="-25000"/>
          </a:p>
          <a:p>
            <a:pPr indent="0" lvl="0" marL="0" rtl="0" algn="l">
              <a:spcBef>
                <a:spcPts val="1200"/>
              </a:spcBef>
              <a:spcAft>
                <a:spcPts val="1200"/>
              </a:spcAft>
              <a:buClr>
                <a:schemeClr val="dk1"/>
              </a:buClr>
              <a:buSzPts val="1100"/>
              <a:buFont typeface="Arial"/>
              <a:buNone/>
            </a:pPr>
            <a:r>
              <a:t/>
            </a:r>
            <a:endParaRPr/>
          </a:p>
        </p:txBody>
      </p:sp>
      <p:pic>
        <p:nvPicPr>
          <p:cNvPr id="82" name="Google Shape;82;p17"/>
          <p:cNvPicPr preferRelativeResize="0"/>
          <p:nvPr/>
        </p:nvPicPr>
        <p:blipFill rotWithShape="1">
          <a:blip r:embed="rId3">
            <a:alphaModFix/>
          </a:blip>
          <a:srcRect b="58009" l="0" r="0" t="0"/>
          <a:stretch/>
        </p:blipFill>
        <p:spPr>
          <a:xfrm>
            <a:off x="443300" y="1657174"/>
            <a:ext cx="3590201" cy="624575"/>
          </a:xfrm>
          <a:prstGeom prst="rect">
            <a:avLst/>
          </a:prstGeom>
          <a:noFill/>
          <a:ln>
            <a:noFill/>
          </a:ln>
        </p:spPr>
      </p:pic>
      <p:pic>
        <p:nvPicPr>
          <p:cNvPr id="83" name="Google Shape;83;p17"/>
          <p:cNvPicPr preferRelativeResize="0"/>
          <p:nvPr/>
        </p:nvPicPr>
        <p:blipFill rotWithShape="1">
          <a:blip r:embed="rId3">
            <a:alphaModFix/>
          </a:blip>
          <a:srcRect b="0" l="0" r="0" t="41991"/>
          <a:stretch/>
        </p:blipFill>
        <p:spPr>
          <a:xfrm>
            <a:off x="4340775" y="1657175"/>
            <a:ext cx="3590201" cy="862850"/>
          </a:xfrm>
          <a:prstGeom prst="rect">
            <a:avLst/>
          </a:prstGeom>
          <a:noFill/>
          <a:ln>
            <a:noFill/>
          </a:ln>
        </p:spPr>
      </p:pic>
      <p:pic>
        <p:nvPicPr>
          <p:cNvPr id="84" name="Google Shape;84;p17"/>
          <p:cNvPicPr preferRelativeResize="0"/>
          <p:nvPr/>
        </p:nvPicPr>
        <p:blipFill>
          <a:blip r:embed="rId4">
            <a:alphaModFix/>
          </a:blip>
          <a:stretch>
            <a:fillRect/>
          </a:stretch>
        </p:blipFill>
        <p:spPr>
          <a:xfrm>
            <a:off x="2728925" y="3405200"/>
            <a:ext cx="2680475" cy="784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Adversarial Training</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Instead of suffering the loss of each sample point from training data, only the worst case loss in some region around the sample point is suffered. Thus, the risk here measures the worst case loss of the classifier, if we are able to adversarially manipulate every input in the dataset within its allowable set of ∆. </a:t>
            </a:r>
            <a:endParaRPr/>
          </a:p>
          <a:p>
            <a:pPr indent="0" lvl="0" marL="0" rtl="0" algn="l">
              <a:spcBef>
                <a:spcPts val="1200"/>
              </a:spcBef>
              <a:spcAft>
                <a:spcPts val="1200"/>
              </a:spcAft>
              <a:buNone/>
            </a:pPr>
            <a:r>
              <a:t/>
            </a:r>
            <a:endParaRPr/>
          </a:p>
        </p:txBody>
      </p:sp>
      <p:pic>
        <p:nvPicPr>
          <p:cNvPr id="91" name="Google Shape;91;p18"/>
          <p:cNvPicPr preferRelativeResize="0"/>
          <p:nvPr/>
        </p:nvPicPr>
        <p:blipFill>
          <a:blip r:embed="rId3">
            <a:alphaModFix/>
          </a:blip>
          <a:stretch>
            <a:fillRect/>
          </a:stretch>
        </p:blipFill>
        <p:spPr>
          <a:xfrm>
            <a:off x="1958575" y="2506000"/>
            <a:ext cx="5226850" cy="2254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the hypothesis class is linear</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Through this formulation, we can solve the inner maximization for binary optimization and provide a relatively tight upper bound for the case of multi-class classification. This will also result in a globally optimal robust </a:t>
            </a:r>
            <a:r>
              <a:rPr lang="en"/>
              <a:t>classifier</a:t>
            </a:r>
            <a:r>
              <a:rPr lang="en"/>
              <a:t>. </a:t>
            </a:r>
            <a:br>
              <a:rPr lang="en"/>
            </a:br>
            <a:r>
              <a:rPr lang="en"/>
              <a:t>This is not the case with the deep network case where neither of the optimizations can be done globally due to the non-convexity of the network itself. </a:t>
            </a:r>
            <a:endParaRPr/>
          </a:p>
        </p:txBody>
      </p:sp>
      <p:pic>
        <p:nvPicPr>
          <p:cNvPr id="98" name="Google Shape;98;p19"/>
          <p:cNvPicPr preferRelativeResize="0"/>
          <p:nvPr/>
        </p:nvPicPr>
        <p:blipFill>
          <a:blip r:embed="rId3">
            <a:alphaModFix/>
          </a:blip>
          <a:stretch>
            <a:fillRect/>
          </a:stretch>
        </p:blipFill>
        <p:spPr>
          <a:xfrm>
            <a:off x="2286000" y="1152478"/>
            <a:ext cx="4572000" cy="1147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Binary Classification</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Hence for binary classification, the probability of predicting +1 for a data point x would look like - </a:t>
            </a:r>
            <a:endParaRPr/>
          </a:p>
          <a:p>
            <a:pPr indent="0" lvl="0" marL="0" rtl="0" algn="l">
              <a:spcBef>
                <a:spcPts val="1200"/>
              </a:spcBef>
              <a:spcAft>
                <a:spcPts val="1200"/>
              </a:spcAft>
              <a:buNone/>
            </a:pPr>
            <a:r>
              <a:t/>
            </a:r>
            <a:endParaRPr/>
          </a:p>
        </p:txBody>
      </p:sp>
      <p:pic>
        <p:nvPicPr>
          <p:cNvPr id="105" name="Google Shape;105;p20"/>
          <p:cNvPicPr preferRelativeResize="0"/>
          <p:nvPr/>
        </p:nvPicPr>
        <p:blipFill>
          <a:blip r:embed="rId3">
            <a:alphaModFix/>
          </a:blip>
          <a:stretch>
            <a:fillRect/>
          </a:stretch>
        </p:blipFill>
        <p:spPr>
          <a:xfrm>
            <a:off x="311700" y="1152473"/>
            <a:ext cx="6195398" cy="1555350"/>
          </a:xfrm>
          <a:prstGeom prst="rect">
            <a:avLst/>
          </a:prstGeom>
          <a:noFill/>
          <a:ln>
            <a:noFill/>
          </a:ln>
        </p:spPr>
      </p:pic>
      <p:pic>
        <p:nvPicPr>
          <p:cNvPr id="106" name="Google Shape;106;p20"/>
          <p:cNvPicPr preferRelativeResize="0"/>
          <p:nvPr/>
        </p:nvPicPr>
        <p:blipFill>
          <a:blip r:embed="rId4">
            <a:alphaModFix/>
          </a:blip>
          <a:stretch>
            <a:fillRect/>
          </a:stretch>
        </p:blipFill>
        <p:spPr>
          <a:xfrm>
            <a:off x="1495463" y="3784925"/>
            <a:ext cx="3827872" cy="783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Optimal perturbation</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Optimal</a:t>
            </a:r>
            <a:r>
              <a:rPr lang="en"/>
              <a:t> perturbation is not dependent on x (training example), that implies that the best perturbation that can be applied is common for all training examples. </a:t>
            </a:r>
            <a:endParaRPr/>
          </a:p>
          <a:p>
            <a:pPr indent="0" lvl="0" marL="0" rtl="0" algn="l">
              <a:spcBef>
                <a:spcPts val="1200"/>
              </a:spcBef>
              <a:spcAft>
                <a:spcPts val="0"/>
              </a:spcAft>
              <a:buNone/>
            </a:pPr>
            <a:r>
              <a:rPr lang="en"/>
              <a:t>In a standard linear model, we can perform exact robust optimization by incorporating the l1 norm and subtracting term of following form (this for the special case of binary classification where labels are -1/+1)</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3" name="Google Shape;113;p21"/>
          <p:cNvPicPr preferRelativeResize="0"/>
          <p:nvPr/>
        </p:nvPicPr>
        <p:blipFill rotWithShape="1">
          <a:blip r:embed="rId3">
            <a:alphaModFix/>
          </a:blip>
          <a:srcRect b="0" l="13247" r="0" t="39744"/>
          <a:stretch/>
        </p:blipFill>
        <p:spPr>
          <a:xfrm>
            <a:off x="311700" y="1152475"/>
            <a:ext cx="2761400" cy="572700"/>
          </a:xfrm>
          <a:prstGeom prst="rect">
            <a:avLst/>
          </a:prstGeom>
          <a:noFill/>
          <a:ln>
            <a:noFill/>
          </a:ln>
        </p:spPr>
      </p:pic>
      <p:pic>
        <p:nvPicPr>
          <p:cNvPr id="114" name="Google Shape;114;p21"/>
          <p:cNvPicPr preferRelativeResize="0"/>
          <p:nvPr/>
        </p:nvPicPr>
        <p:blipFill>
          <a:blip r:embed="rId4">
            <a:alphaModFix/>
          </a:blip>
          <a:stretch>
            <a:fillRect/>
          </a:stretch>
        </p:blipFill>
        <p:spPr>
          <a:xfrm>
            <a:off x="3601638" y="3460275"/>
            <a:ext cx="1940725" cy="494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