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23"/>
  </p:notesMasterIdLst>
  <p:sldIdLst>
    <p:sldId id="256" r:id="rId2"/>
    <p:sldId id="257" r:id="rId3"/>
    <p:sldId id="259" r:id="rId4"/>
    <p:sldId id="258" r:id="rId5"/>
    <p:sldId id="260" r:id="rId6"/>
    <p:sldId id="261" r:id="rId7"/>
    <p:sldId id="263" r:id="rId8"/>
    <p:sldId id="262" r:id="rId9"/>
    <p:sldId id="265" r:id="rId10"/>
    <p:sldId id="266" r:id="rId11"/>
    <p:sldId id="268" r:id="rId12"/>
    <p:sldId id="269" r:id="rId13"/>
    <p:sldId id="270" r:id="rId14"/>
    <p:sldId id="271" r:id="rId15"/>
    <p:sldId id="264" r:id="rId16"/>
    <p:sldId id="272" r:id="rId17"/>
    <p:sldId id="273" r:id="rId18"/>
    <p:sldId id="274" r:id="rId19"/>
    <p:sldId id="267"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p:restoredTop sz="96327"/>
  </p:normalViewPr>
  <p:slideViewPr>
    <p:cSldViewPr snapToGrid="0" snapToObjects="1">
      <p:cViewPr varScale="1">
        <p:scale>
          <a:sx n="128" d="100"/>
          <a:sy n="128"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ABF0-5910-D945-8459-8909D050504A}"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7CA21-004A-134B-8EC9-E2524C0DF708}" type="slidenum">
              <a:rPr lang="en-US" smtClean="0"/>
              <a:t>‹#›</a:t>
            </a:fld>
            <a:endParaRPr lang="en-US"/>
          </a:p>
        </p:txBody>
      </p:sp>
    </p:spTree>
    <p:extLst>
      <p:ext uri="{BB962C8B-B14F-4D97-AF65-F5344CB8AC3E}">
        <p14:creationId xmlns:p14="http://schemas.microsoft.com/office/powerpoint/2010/main" val="359282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68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887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712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88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09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712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56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589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1/4/22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83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1/4/22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31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151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0519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439603"/>
            <a:ext cx="10058400" cy="476990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1/4/22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097280" y="131660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75892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8" name="Picture 27" descr="Blurred financial stock market data and graph">
            <a:extLst>
              <a:ext uri="{FF2B5EF4-FFF2-40B4-BE49-F238E27FC236}">
                <a16:creationId xmlns:a16="http://schemas.microsoft.com/office/drawing/2014/main" id="{D0BB2EF1-6799-4DB4-8686-7288556E3997}"/>
              </a:ext>
            </a:extLst>
          </p:cNvPr>
          <p:cNvPicPr>
            <a:picLocks noChangeAspect="1"/>
          </p:cNvPicPr>
          <p:nvPr/>
        </p:nvPicPr>
        <p:blipFill rotWithShape="1">
          <a:blip r:embed="rId2">
            <a:alphaModFix amt="35000"/>
          </a:blip>
          <a:srcRect t="6237" b="10737"/>
          <a:stretch/>
        </p:blipFill>
        <p:spPr>
          <a:xfrm>
            <a:off x="20" y="10"/>
            <a:ext cx="12191980" cy="6857990"/>
          </a:xfrm>
          <a:prstGeom prst="rect">
            <a:avLst/>
          </a:prstGeom>
        </p:spPr>
      </p:pic>
      <p:sp>
        <p:nvSpPr>
          <p:cNvPr id="2" name="Title 1">
            <a:extLst>
              <a:ext uri="{FF2B5EF4-FFF2-40B4-BE49-F238E27FC236}">
                <a16:creationId xmlns:a16="http://schemas.microsoft.com/office/drawing/2014/main" id="{E4BDB9FE-952C-C84F-B93C-A5B0B5C72A39}"/>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Lending Club Case Study Presentation</a:t>
            </a:r>
          </a:p>
        </p:txBody>
      </p:sp>
      <p:sp>
        <p:nvSpPr>
          <p:cNvPr id="3" name="Subtitle 2">
            <a:extLst>
              <a:ext uri="{FF2B5EF4-FFF2-40B4-BE49-F238E27FC236}">
                <a16:creationId xmlns:a16="http://schemas.microsoft.com/office/drawing/2014/main" id="{EBCCDAFB-C22D-FB40-AA42-EDC7B8B027BE}"/>
              </a:ext>
            </a:extLst>
          </p:cNvPr>
          <p:cNvSpPr>
            <a:spLocks noGrp="1"/>
          </p:cNvSpPr>
          <p:nvPr>
            <p:ph type="subTitle" idx="1"/>
          </p:nvPr>
        </p:nvSpPr>
        <p:spPr>
          <a:xfrm>
            <a:off x="1100051" y="4455621"/>
            <a:ext cx="10058400" cy="1143000"/>
          </a:xfrm>
        </p:spPr>
        <p:txBody>
          <a:bodyPr>
            <a:normAutofit/>
          </a:bodyPr>
          <a:lstStyle/>
          <a:p>
            <a:r>
              <a:rPr lang="en-US" dirty="0">
                <a:solidFill>
                  <a:schemeClr val="tx1"/>
                </a:solidFill>
              </a:rPr>
              <a:t>Geeta Desai</a:t>
            </a:r>
          </a:p>
        </p:txBody>
      </p:sp>
      <p:cxnSp>
        <p:nvCxnSpPr>
          <p:cNvPr id="39" name="Straight Connector 38">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36DEF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E444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60575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4CBC-1F1E-415B-90E0-CCF031DAE644}"/>
              </a:ext>
            </a:extLst>
          </p:cNvPr>
          <p:cNvSpPr>
            <a:spLocks noGrp="1"/>
          </p:cNvSpPr>
          <p:nvPr>
            <p:ph type="title"/>
          </p:nvPr>
        </p:nvSpPr>
        <p:spPr/>
        <p:txBody>
          <a:bodyPr/>
          <a:lstStyle/>
          <a:p>
            <a:r>
              <a:rPr lang="en-US" dirty="0"/>
              <a:t>Univariate Analysis</a:t>
            </a:r>
          </a:p>
        </p:txBody>
      </p:sp>
      <p:pic>
        <p:nvPicPr>
          <p:cNvPr id="4" name="Picture 3">
            <a:extLst>
              <a:ext uri="{FF2B5EF4-FFF2-40B4-BE49-F238E27FC236}">
                <a16:creationId xmlns:a16="http://schemas.microsoft.com/office/drawing/2014/main" id="{84664DE2-57C1-474D-94F6-091239DF440C}"/>
              </a:ext>
            </a:extLst>
          </p:cNvPr>
          <p:cNvPicPr>
            <a:picLocks noChangeAspect="1"/>
          </p:cNvPicPr>
          <p:nvPr/>
        </p:nvPicPr>
        <p:blipFill>
          <a:blip r:embed="rId2"/>
          <a:stretch>
            <a:fillRect/>
          </a:stretch>
        </p:blipFill>
        <p:spPr>
          <a:xfrm>
            <a:off x="239695" y="1533682"/>
            <a:ext cx="4013615" cy="3790636"/>
          </a:xfrm>
          <a:prstGeom prst="rect">
            <a:avLst/>
          </a:prstGeom>
        </p:spPr>
      </p:pic>
      <p:pic>
        <p:nvPicPr>
          <p:cNvPr id="6" name="Picture 5">
            <a:extLst>
              <a:ext uri="{FF2B5EF4-FFF2-40B4-BE49-F238E27FC236}">
                <a16:creationId xmlns:a16="http://schemas.microsoft.com/office/drawing/2014/main" id="{4570CB75-B743-493C-9B0A-49CB61543652}"/>
              </a:ext>
            </a:extLst>
          </p:cNvPr>
          <p:cNvPicPr>
            <a:picLocks noChangeAspect="1"/>
          </p:cNvPicPr>
          <p:nvPr/>
        </p:nvPicPr>
        <p:blipFill>
          <a:blip r:embed="rId3"/>
          <a:stretch>
            <a:fillRect/>
          </a:stretch>
        </p:blipFill>
        <p:spPr>
          <a:xfrm>
            <a:off x="4052910" y="1533682"/>
            <a:ext cx="4069488" cy="3790637"/>
          </a:xfrm>
          <a:prstGeom prst="rect">
            <a:avLst/>
          </a:prstGeom>
        </p:spPr>
      </p:pic>
      <p:sp>
        <p:nvSpPr>
          <p:cNvPr id="3" name="TextBox 2">
            <a:extLst>
              <a:ext uri="{FF2B5EF4-FFF2-40B4-BE49-F238E27FC236}">
                <a16:creationId xmlns:a16="http://schemas.microsoft.com/office/drawing/2014/main" id="{FA6D0FA0-C6D6-44F2-B210-754DB63CEB89}"/>
              </a:ext>
            </a:extLst>
          </p:cNvPr>
          <p:cNvSpPr txBox="1"/>
          <p:nvPr/>
        </p:nvSpPr>
        <p:spPr>
          <a:xfrm>
            <a:off x="1097280" y="5438775"/>
            <a:ext cx="2779395" cy="577081"/>
          </a:xfrm>
          <a:prstGeom prst="rect">
            <a:avLst/>
          </a:prstGeom>
          <a:noFill/>
        </p:spPr>
        <p:txBody>
          <a:bodyPr wrap="square" rtlCol="0">
            <a:spAutoFit/>
          </a:bodyPr>
          <a:lstStyle/>
          <a:p>
            <a:pPr algn="ctr"/>
            <a:r>
              <a:rPr lang="en-US" sz="1050" dirty="0"/>
              <a:t>No of customers who have taken a loan for 36 months duration are almost thrice those who have taken a loan for 60 months</a:t>
            </a:r>
          </a:p>
        </p:txBody>
      </p:sp>
      <p:sp>
        <p:nvSpPr>
          <p:cNvPr id="7" name="TextBox 6">
            <a:extLst>
              <a:ext uri="{FF2B5EF4-FFF2-40B4-BE49-F238E27FC236}">
                <a16:creationId xmlns:a16="http://schemas.microsoft.com/office/drawing/2014/main" id="{B117B69D-EFCB-4370-A47E-EC51492FEA29}"/>
              </a:ext>
            </a:extLst>
          </p:cNvPr>
          <p:cNvSpPr txBox="1"/>
          <p:nvPr/>
        </p:nvSpPr>
        <p:spPr>
          <a:xfrm>
            <a:off x="4973955" y="5438775"/>
            <a:ext cx="2779395" cy="253916"/>
          </a:xfrm>
          <a:prstGeom prst="rect">
            <a:avLst/>
          </a:prstGeom>
          <a:noFill/>
        </p:spPr>
        <p:txBody>
          <a:bodyPr wrap="square" rtlCol="0">
            <a:spAutoFit/>
          </a:bodyPr>
          <a:lstStyle/>
          <a:p>
            <a:pPr algn="ctr"/>
            <a:r>
              <a:rPr lang="en-US" sz="1050" dirty="0"/>
              <a:t>Most of the customers are non-delinquent</a:t>
            </a:r>
          </a:p>
        </p:txBody>
      </p:sp>
      <p:sp>
        <p:nvSpPr>
          <p:cNvPr id="9" name="TextBox 8">
            <a:extLst>
              <a:ext uri="{FF2B5EF4-FFF2-40B4-BE49-F238E27FC236}">
                <a16:creationId xmlns:a16="http://schemas.microsoft.com/office/drawing/2014/main" id="{652E115D-14EE-475F-973E-403F5BE8939D}"/>
              </a:ext>
            </a:extLst>
          </p:cNvPr>
          <p:cNvSpPr txBox="1"/>
          <p:nvPr/>
        </p:nvSpPr>
        <p:spPr>
          <a:xfrm>
            <a:off x="8628202" y="5412283"/>
            <a:ext cx="2779395" cy="415498"/>
          </a:xfrm>
          <a:prstGeom prst="rect">
            <a:avLst/>
          </a:prstGeom>
          <a:noFill/>
        </p:spPr>
        <p:txBody>
          <a:bodyPr wrap="square" rtlCol="0">
            <a:spAutoFit/>
          </a:bodyPr>
          <a:lstStyle/>
          <a:p>
            <a:pPr algn="ctr"/>
            <a:r>
              <a:rPr lang="en-US" sz="1050" dirty="0"/>
              <a:t>Most of the customers have employee length greater than 10 years </a:t>
            </a:r>
          </a:p>
        </p:txBody>
      </p:sp>
      <p:pic>
        <p:nvPicPr>
          <p:cNvPr id="2050" name="Picture 2">
            <a:extLst>
              <a:ext uri="{FF2B5EF4-FFF2-40B4-BE49-F238E27FC236}">
                <a16:creationId xmlns:a16="http://schemas.microsoft.com/office/drawing/2014/main" id="{B2054A09-AAEF-8A4C-BD24-4E711D473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600" y="1468295"/>
            <a:ext cx="3856023" cy="385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99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2BA-7686-4FE0-AD7D-24D34EEE97B1}"/>
              </a:ext>
            </a:extLst>
          </p:cNvPr>
          <p:cNvSpPr>
            <a:spLocks noGrp="1"/>
          </p:cNvSpPr>
          <p:nvPr>
            <p:ph type="title"/>
          </p:nvPr>
        </p:nvSpPr>
        <p:spPr/>
        <p:txBody>
          <a:bodyPr/>
          <a:lstStyle/>
          <a:p>
            <a:r>
              <a:rPr lang="en-US" dirty="0"/>
              <a:t>Univariate Analysis</a:t>
            </a:r>
          </a:p>
        </p:txBody>
      </p:sp>
      <p:pic>
        <p:nvPicPr>
          <p:cNvPr id="6" name="Picture 5">
            <a:extLst>
              <a:ext uri="{FF2B5EF4-FFF2-40B4-BE49-F238E27FC236}">
                <a16:creationId xmlns:a16="http://schemas.microsoft.com/office/drawing/2014/main" id="{F6F08D4A-8029-498A-AE52-B348D02DC99F}"/>
              </a:ext>
            </a:extLst>
          </p:cNvPr>
          <p:cNvPicPr>
            <a:picLocks noChangeAspect="1"/>
          </p:cNvPicPr>
          <p:nvPr/>
        </p:nvPicPr>
        <p:blipFill>
          <a:blip r:embed="rId2"/>
          <a:stretch>
            <a:fillRect/>
          </a:stretch>
        </p:blipFill>
        <p:spPr>
          <a:xfrm>
            <a:off x="291403" y="1548140"/>
            <a:ext cx="3456633" cy="3039924"/>
          </a:xfrm>
          <a:prstGeom prst="rect">
            <a:avLst/>
          </a:prstGeom>
        </p:spPr>
      </p:pic>
      <p:pic>
        <p:nvPicPr>
          <p:cNvPr id="8" name="Picture 7">
            <a:extLst>
              <a:ext uri="{FF2B5EF4-FFF2-40B4-BE49-F238E27FC236}">
                <a16:creationId xmlns:a16="http://schemas.microsoft.com/office/drawing/2014/main" id="{BCF6326E-129D-45EB-92D8-1F279418FC45}"/>
              </a:ext>
            </a:extLst>
          </p:cNvPr>
          <p:cNvPicPr>
            <a:picLocks noChangeAspect="1"/>
          </p:cNvPicPr>
          <p:nvPr/>
        </p:nvPicPr>
        <p:blipFill>
          <a:blip r:embed="rId3"/>
          <a:stretch>
            <a:fillRect/>
          </a:stretch>
        </p:blipFill>
        <p:spPr>
          <a:xfrm>
            <a:off x="4028865" y="1548140"/>
            <a:ext cx="3527495" cy="3008746"/>
          </a:xfrm>
          <a:prstGeom prst="rect">
            <a:avLst/>
          </a:prstGeom>
        </p:spPr>
      </p:pic>
      <p:sp>
        <p:nvSpPr>
          <p:cNvPr id="9" name="TextBox 8">
            <a:extLst>
              <a:ext uri="{FF2B5EF4-FFF2-40B4-BE49-F238E27FC236}">
                <a16:creationId xmlns:a16="http://schemas.microsoft.com/office/drawing/2014/main" id="{FA07E742-BD57-4997-9721-A8EDB3D92E9B}"/>
              </a:ext>
            </a:extLst>
          </p:cNvPr>
          <p:cNvSpPr txBox="1"/>
          <p:nvPr/>
        </p:nvSpPr>
        <p:spPr>
          <a:xfrm>
            <a:off x="630021" y="4690487"/>
            <a:ext cx="2779395" cy="253916"/>
          </a:xfrm>
          <a:prstGeom prst="rect">
            <a:avLst/>
          </a:prstGeom>
          <a:noFill/>
        </p:spPr>
        <p:txBody>
          <a:bodyPr wrap="square" rtlCol="0">
            <a:spAutoFit/>
          </a:bodyPr>
          <a:lstStyle/>
          <a:p>
            <a:pPr algn="ctr"/>
            <a:r>
              <a:rPr lang="en-US" sz="1050" dirty="0"/>
              <a:t>Most of the customers are A or B graded</a:t>
            </a:r>
          </a:p>
        </p:txBody>
      </p:sp>
      <p:sp>
        <p:nvSpPr>
          <p:cNvPr id="10" name="TextBox 9">
            <a:extLst>
              <a:ext uri="{FF2B5EF4-FFF2-40B4-BE49-F238E27FC236}">
                <a16:creationId xmlns:a16="http://schemas.microsoft.com/office/drawing/2014/main" id="{BAF8DE6F-1AB2-4220-B705-5BD62B36B19E}"/>
              </a:ext>
            </a:extLst>
          </p:cNvPr>
          <p:cNvSpPr txBox="1"/>
          <p:nvPr/>
        </p:nvSpPr>
        <p:spPr>
          <a:xfrm>
            <a:off x="4706302" y="4663594"/>
            <a:ext cx="2779395" cy="253916"/>
          </a:xfrm>
          <a:prstGeom prst="rect">
            <a:avLst/>
          </a:prstGeom>
          <a:noFill/>
        </p:spPr>
        <p:txBody>
          <a:bodyPr wrap="square" rtlCol="0">
            <a:spAutoFit/>
          </a:bodyPr>
          <a:lstStyle/>
          <a:p>
            <a:pPr algn="ctr"/>
            <a:r>
              <a:rPr lang="en-US" sz="1050" dirty="0"/>
              <a:t>Most of the customers are non-delinquent</a:t>
            </a:r>
          </a:p>
        </p:txBody>
      </p:sp>
      <p:pic>
        <p:nvPicPr>
          <p:cNvPr id="12" name="Picture 11">
            <a:extLst>
              <a:ext uri="{FF2B5EF4-FFF2-40B4-BE49-F238E27FC236}">
                <a16:creationId xmlns:a16="http://schemas.microsoft.com/office/drawing/2014/main" id="{758073D8-8291-4406-8779-89E2E206814C}"/>
              </a:ext>
            </a:extLst>
          </p:cNvPr>
          <p:cNvPicPr>
            <a:picLocks noChangeAspect="1"/>
          </p:cNvPicPr>
          <p:nvPr/>
        </p:nvPicPr>
        <p:blipFill>
          <a:blip r:embed="rId4"/>
          <a:stretch>
            <a:fillRect/>
          </a:stretch>
        </p:blipFill>
        <p:spPr>
          <a:xfrm>
            <a:off x="7757326" y="1548140"/>
            <a:ext cx="3527495" cy="2900235"/>
          </a:xfrm>
          <a:prstGeom prst="rect">
            <a:avLst/>
          </a:prstGeom>
        </p:spPr>
      </p:pic>
      <p:sp>
        <p:nvSpPr>
          <p:cNvPr id="11" name="TextBox 10">
            <a:extLst>
              <a:ext uri="{FF2B5EF4-FFF2-40B4-BE49-F238E27FC236}">
                <a16:creationId xmlns:a16="http://schemas.microsoft.com/office/drawing/2014/main" id="{4D7F32EC-C35E-6E4C-9AEA-9B9829831CED}"/>
              </a:ext>
            </a:extLst>
          </p:cNvPr>
          <p:cNvSpPr txBox="1"/>
          <p:nvPr/>
        </p:nvSpPr>
        <p:spPr>
          <a:xfrm>
            <a:off x="8376285" y="4536636"/>
            <a:ext cx="2779395" cy="415498"/>
          </a:xfrm>
          <a:prstGeom prst="rect">
            <a:avLst/>
          </a:prstGeom>
          <a:noFill/>
        </p:spPr>
        <p:txBody>
          <a:bodyPr wrap="square" rtlCol="0">
            <a:spAutoFit/>
          </a:bodyPr>
          <a:lstStyle/>
          <a:p>
            <a:pPr algn="ctr"/>
            <a:r>
              <a:rPr lang="en-US" sz="1050" dirty="0"/>
              <a:t>Most of the customers have either higher or lower revolving balance </a:t>
            </a:r>
          </a:p>
        </p:txBody>
      </p:sp>
    </p:spTree>
    <p:extLst>
      <p:ext uri="{BB962C8B-B14F-4D97-AF65-F5344CB8AC3E}">
        <p14:creationId xmlns:p14="http://schemas.microsoft.com/office/powerpoint/2010/main" val="41638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61AA-38B0-40F7-A07A-B982D2831366}"/>
              </a:ext>
            </a:extLst>
          </p:cNvPr>
          <p:cNvSpPr>
            <a:spLocks noGrp="1"/>
          </p:cNvSpPr>
          <p:nvPr>
            <p:ph type="title"/>
          </p:nvPr>
        </p:nvSpPr>
        <p:spPr/>
        <p:txBody>
          <a:bodyPr/>
          <a:lstStyle/>
          <a:p>
            <a:r>
              <a:rPr lang="en-US" dirty="0"/>
              <a:t>Segmented Univariate Analysis</a:t>
            </a:r>
          </a:p>
        </p:txBody>
      </p:sp>
      <p:pic>
        <p:nvPicPr>
          <p:cNvPr id="4" name="Picture 3">
            <a:extLst>
              <a:ext uri="{FF2B5EF4-FFF2-40B4-BE49-F238E27FC236}">
                <a16:creationId xmlns:a16="http://schemas.microsoft.com/office/drawing/2014/main" id="{B3956505-345D-4019-83D7-69500FA087ED}"/>
              </a:ext>
            </a:extLst>
          </p:cNvPr>
          <p:cNvPicPr>
            <a:picLocks noChangeAspect="1"/>
          </p:cNvPicPr>
          <p:nvPr/>
        </p:nvPicPr>
        <p:blipFill>
          <a:blip r:embed="rId2"/>
          <a:stretch>
            <a:fillRect/>
          </a:stretch>
        </p:blipFill>
        <p:spPr>
          <a:xfrm>
            <a:off x="124348" y="1482299"/>
            <a:ext cx="3181560" cy="2999011"/>
          </a:xfrm>
          <a:prstGeom prst="rect">
            <a:avLst/>
          </a:prstGeom>
        </p:spPr>
      </p:pic>
      <p:pic>
        <p:nvPicPr>
          <p:cNvPr id="6" name="Picture 5">
            <a:extLst>
              <a:ext uri="{FF2B5EF4-FFF2-40B4-BE49-F238E27FC236}">
                <a16:creationId xmlns:a16="http://schemas.microsoft.com/office/drawing/2014/main" id="{86059B1A-BEB0-4771-BFEB-249402787329}"/>
              </a:ext>
            </a:extLst>
          </p:cNvPr>
          <p:cNvPicPr>
            <a:picLocks noChangeAspect="1"/>
          </p:cNvPicPr>
          <p:nvPr/>
        </p:nvPicPr>
        <p:blipFill rotWithShape="1">
          <a:blip r:embed="rId3"/>
          <a:srcRect l="7042"/>
          <a:stretch/>
        </p:blipFill>
        <p:spPr>
          <a:xfrm>
            <a:off x="3339641" y="1494605"/>
            <a:ext cx="2967853" cy="2986705"/>
          </a:xfrm>
          <a:prstGeom prst="rect">
            <a:avLst/>
          </a:prstGeom>
        </p:spPr>
      </p:pic>
      <p:pic>
        <p:nvPicPr>
          <p:cNvPr id="8" name="Picture 7">
            <a:extLst>
              <a:ext uri="{FF2B5EF4-FFF2-40B4-BE49-F238E27FC236}">
                <a16:creationId xmlns:a16="http://schemas.microsoft.com/office/drawing/2014/main" id="{BA584F31-EB3E-4C7C-8C87-0B863371D1AB}"/>
              </a:ext>
            </a:extLst>
          </p:cNvPr>
          <p:cNvPicPr>
            <a:picLocks noChangeAspect="1"/>
          </p:cNvPicPr>
          <p:nvPr/>
        </p:nvPicPr>
        <p:blipFill>
          <a:blip r:embed="rId4"/>
          <a:stretch>
            <a:fillRect/>
          </a:stretch>
        </p:blipFill>
        <p:spPr>
          <a:xfrm>
            <a:off x="6307494" y="1608930"/>
            <a:ext cx="3052162" cy="2782493"/>
          </a:xfrm>
          <a:prstGeom prst="rect">
            <a:avLst/>
          </a:prstGeom>
        </p:spPr>
      </p:pic>
      <p:pic>
        <p:nvPicPr>
          <p:cNvPr id="10" name="Picture 9">
            <a:extLst>
              <a:ext uri="{FF2B5EF4-FFF2-40B4-BE49-F238E27FC236}">
                <a16:creationId xmlns:a16="http://schemas.microsoft.com/office/drawing/2014/main" id="{1D5A1BFC-6B73-4E3A-898F-20768CF88FF2}"/>
              </a:ext>
            </a:extLst>
          </p:cNvPr>
          <p:cNvPicPr>
            <a:picLocks noChangeAspect="1"/>
          </p:cNvPicPr>
          <p:nvPr/>
        </p:nvPicPr>
        <p:blipFill>
          <a:blip r:embed="rId5"/>
          <a:stretch>
            <a:fillRect/>
          </a:stretch>
        </p:blipFill>
        <p:spPr>
          <a:xfrm>
            <a:off x="9275347" y="1666092"/>
            <a:ext cx="2769189" cy="2668168"/>
          </a:xfrm>
          <a:prstGeom prst="rect">
            <a:avLst/>
          </a:prstGeom>
        </p:spPr>
      </p:pic>
      <p:sp>
        <p:nvSpPr>
          <p:cNvPr id="7" name="TextBox 6">
            <a:extLst>
              <a:ext uri="{FF2B5EF4-FFF2-40B4-BE49-F238E27FC236}">
                <a16:creationId xmlns:a16="http://schemas.microsoft.com/office/drawing/2014/main" id="{4BAE5EAB-6DF8-4B47-8003-AABBEF00EDE3}"/>
              </a:ext>
            </a:extLst>
          </p:cNvPr>
          <p:cNvSpPr txBox="1"/>
          <p:nvPr/>
        </p:nvSpPr>
        <p:spPr>
          <a:xfrm>
            <a:off x="630021" y="4631551"/>
            <a:ext cx="2779395" cy="253916"/>
          </a:xfrm>
          <a:prstGeom prst="rect">
            <a:avLst/>
          </a:prstGeom>
          <a:noFill/>
        </p:spPr>
        <p:txBody>
          <a:bodyPr wrap="square" rtlCol="0">
            <a:spAutoFit/>
          </a:bodyPr>
          <a:lstStyle/>
          <a:p>
            <a:pPr algn="ctr"/>
            <a:r>
              <a:rPr lang="en-US" sz="1050" dirty="0"/>
              <a:t>Most of the customers are A or B graded</a:t>
            </a:r>
          </a:p>
        </p:txBody>
      </p:sp>
      <p:sp>
        <p:nvSpPr>
          <p:cNvPr id="9" name="TextBox 8">
            <a:extLst>
              <a:ext uri="{FF2B5EF4-FFF2-40B4-BE49-F238E27FC236}">
                <a16:creationId xmlns:a16="http://schemas.microsoft.com/office/drawing/2014/main" id="{D4901B9D-6356-C046-ADDE-3BFCE2442784}"/>
              </a:ext>
            </a:extLst>
          </p:cNvPr>
          <p:cNvSpPr txBox="1"/>
          <p:nvPr/>
        </p:nvSpPr>
        <p:spPr>
          <a:xfrm>
            <a:off x="3305908" y="4631551"/>
            <a:ext cx="2779395" cy="253916"/>
          </a:xfrm>
          <a:prstGeom prst="rect">
            <a:avLst/>
          </a:prstGeom>
          <a:noFill/>
        </p:spPr>
        <p:txBody>
          <a:bodyPr wrap="square" rtlCol="0">
            <a:spAutoFit/>
          </a:bodyPr>
          <a:lstStyle/>
          <a:p>
            <a:pPr algn="ctr"/>
            <a:r>
              <a:rPr lang="en-US" sz="1050" dirty="0"/>
              <a:t>Most of the customers are A or B graded</a:t>
            </a:r>
          </a:p>
        </p:txBody>
      </p:sp>
      <p:sp>
        <p:nvSpPr>
          <p:cNvPr id="11" name="TextBox 10">
            <a:extLst>
              <a:ext uri="{FF2B5EF4-FFF2-40B4-BE49-F238E27FC236}">
                <a16:creationId xmlns:a16="http://schemas.microsoft.com/office/drawing/2014/main" id="{F6E1E451-7328-2B49-B91F-F8F3A237F1ED}"/>
              </a:ext>
            </a:extLst>
          </p:cNvPr>
          <p:cNvSpPr txBox="1"/>
          <p:nvPr/>
        </p:nvSpPr>
        <p:spPr>
          <a:xfrm>
            <a:off x="6307494" y="4631551"/>
            <a:ext cx="2779395" cy="253916"/>
          </a:xfrm>
          <a:prstGeom prst="rect">
            <a:avLst/>
          </a:prstGeom>
          <a:noFill/>
        </p:spPr>
        <p:txBody>
          <a:bodyPr wrap="square" rtlCol="0">
            <a:spAutoFit/>
          </a:bodyPr>
          <a:lstStyle/>
          <a:p>
            <a:pPr algn="ctr"/>
            <a:r>
              <a:rPr lang="en-US" sz="1050" dirty="0"/>
              <a:t>Most of the customers are A or B graded</a:t>
            </a:r>
          </a:p>
        </p:txBody>
      </p:sp>
      <p:sp>
        <p:nvSpPr>
          <p:cNvPr id="12" name="TextBox 11">
            <a:extLst>
              <a:ext uri="{FF2B5EF4-FFF2-40B4-BE49-F238E27FC236}">
                <a16:creationId xmlns:a16="http://schemas.microsoft.com/office/drawing/2014/main" id="{098F3ACF-8800-4D48-BBAD-1FC004BF8491}"/>
              </a:ext>
            </a:extLst>
          </p:cNvPr>
          <p:cNvSpPr txBox="1"/>
          <p:nvPr/>
        </p:nvSpPr>
        <p:spPr>
          <a:xfrm>
            <a:off x="9412605" y="4631551"/>
            <a:ext cx="2779395" cy="253916"/>
          </a:xfrm>
          <a:prstGeom prst="rect">
            <a:avLst/>
          </a:prstGeom>
          <a:noFill/>
        </p:spPr>
        <p:txBody>
          <a:bodyPr wrap="square" rtlCol="0">
            <a:spAutoFit/>
          </a:bodyPr>
          <a:lstStyle/>
          <a:p>
            <a:pPr algn="ctr"/>
            <a:r>
              <a:rPr lang="en-US" sz="1050" dirty="0"/>
              <a:t>Most of the customers are A or B graded</a:t>
            </a:r>
          </a:p>
        </p:txBody>
      </p:sp>
    </p:spTree>
    <p:extLst>
      <p:ext uri="{BB962C8B-B14F-4D97-AF65-F5344CB8AC3E}">
        <p14:creationId xmlns:p14="http://schemas.microsoft.com/office/powerpoint/2010/main" val="286867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1A41-30D0-44FA-9BA8-C1848EC52C58}"/>
              </a:ext>
            </a:extLst>
          </p:cNvPr>
          <p:cNvSpPr>
            <a:spLocks noGrp="1"/>
          </p:cNvSpPr>
          <p:nvPr>
            <p:ph type="title"/>
          </p:nvPr>
        </p:nvSpPr>
        <p:spPr/>
        <p:txBody>
          <a:bodyPr/>
          <a:lstStyle/>
          <a:p>
            <a:r>
              <a:rPr lang="en-US" dirty="0"/>
              <a:t>Segmented Univariate Analysis</a:t>
            </a:r>
          </a:p>
        </p:txBody>
      </p:sp>
      <p:pic>
        <p:nvPicPr>
          <p:cNvPr id="4" name="Picture 3">
            <a:extLst>
              <a:ext uri="{FF2B5EF4-FFF2-40B4-BE49-F238E27FC236}">
                <a16:creationId xmlns:a16="http://schemas.microsoft.com/office/drawing/2014/main" id="{E1AA2384-2565-472A-B095-4D110E228FA2}"/>
              </a:ext>
            </a:extLst>
          </p:cNvPr>
          <p:cNvPicPr>
            <a:picLocks noChangeAspect="1"/>
          </p:cNvPicPr>
          <p:nvPr/>
        </p:nvPicPr>
        <p:blipFill>
          <a:blip r:embed="rId2"/>
          <a:stretch>
            <a:fillRect/>
          </a:stretch>
        </p:blipFill>
        <p:spPr>
          <a:xfrm>
            <a:off x="114157" y="1594416"/>
            <a:ext cx="3036068" cy="3010119"/>
          </a:xfrm>
          <a:prstGeom prst="rect">
            <a:avLst/>
          </a:prstGeom>
        </p:spPr>
      </p:pic>
      <p:pic>
        <p:nvPicPr>
          <p:cNvPr id="6" name="Picture 5">
            <a:extLst>
              <a:ext uri="{FF2B5EF4-FFF2-40B4-BE49-F238E27FC236}">
                <a16:creationId xmlns:a16="http://schemas.microsoft.com/office/drawing/2014/main" id="{FED004BE-45D2-4D12-8143-CAE7A70A3B68}"/>
              </a:ext>
            </a:extLst>
          </p:cNvPr>
          <p:cNvPicPr>
            <a:picLocks noChangeAspect="1"/>
          </p:cNvPicPr>
          <p:nvPr/>
        </p:nvPicPr>
        <p:blipFill>
          <a:blip r:embed="rId3"/>
          <a:stretch>
            <a:fillRect/>
          </a:stretch>
        </p:blipFill>
        <p:spPr>
          <a:xfrm>
            <a:off x="3369947" y="1374914"/>
            <a:ext cx="3138940" cy="3229621"/>
          </a:xfrm>
          <a:prstGeom prst="rect">
            <a:avLst/>
          </a:prstGeom>
        </p:spPr>
      </p:pic>
      <p:pic>
        <p:nvPicPr>
          <p:cNvPr id="8" name="Picture 7">
            <a:extLst>
              <a:ext uri="{FF2B5EF4-FFF2-40B4-BE49-F238E27FC236}">
                <a16:creationId xmlns:a16="http://schemas.microsoft.com/office/drawing/2014/main" id="{C9A9B59B-FFF5-4026-B34F-C809FDD9609C}"/>
              </a:ext>
            </a:extLst>
          </p:cNvPr>
          <p:cNvPicPr>
            <a:picLocks noChangeAspect="1"/>
          </p:cNvPicPr>
          <p:nvPr/>
        </p:nvPicPr>
        <p:blipFill>
          <a:blip r:embed="rId4"/>
          <a:stretch>
            <a:fillRect/>
          </a:stretch>
        </p:blipFill>
        <p:spPr>
          <a:xfrm>
            <a:off x="6432014" y="1760905"/>
            <a:ext cx="2744895" cy="2692333"/>
          </a:xfrm>
          <a:prstGeom prst="rect">
            <a:avLst/>
          </a:prstGeom>
        </p:spPr>
      </p:pic>
      <p:pic>
        <p:nvPicPr>
          <p:cNvPr id="10" name="Picture 9">
            <a:extLst>
              <a:ext uri="{FF2B5EF4-FFF2-40B4-BE49-F238E27FC236}">
                <a16:creationId xmlns:a16="http://schemas.microsoft.com/office/drawing/2014/main" id="{C2BE6AA2-B9BE-48EA-B78A-CDF62A0EA4C0}"/>
              </a:ext>
            </a:extLst>
          </p:cNvPr>
          <p:cNvPicPr>
            <a:picLocks noChangeAspect="1"/>
          </p:cNvPicPr>
          <p:nvPr/>
        </p:nvPicPr>
        <p:blipFill>
          <a:blip r:embed="rId5"/>
          <a:stretch>
            <a:fillRect/>
          </a:stretch>
        </p:blipFill>
        <p:spPr>
          <a:xfrm>
            <a:off x="9158822" y="1629397"/>
            <a:ext cx="2744895" cy="2823841"/>
          </a:xfrm>
          <a:prstGeom prst="rect">
            <a:avLst/>
          </a:prstGeom>
        </p:spPr>
      </p:pic>
      <p:sp>
        <p:nvSpPr>
          <p:cNvPr id="7" name="TextBox 6">
            <a:extLst>
              <a:ext uri="{FF2B5EF4-FFF2-40B4-BE49-F238E27FC236}">
                <a16:creationId xmlns:a16="http://schemas.microsoft.com/office/drawing/2014/main" id="{BEF634FF-EB37-254E-B35C-969DAC47B2D4}"/>
              </a:ext>
            </a:extLst>
          </p:cNvPr>
          <p:cNvSpPr txBox="1"/>
          <p:nvPr/>
        </p:nvSpPr>
        <p:spPr>
          <a:xfrm>
            <a:off x="630021" y="4690487"/>
            <a:ext cx="2779395" cy="253916"/>
          </a:xfrm>
          <a:prstGeom prst="rect">
            <a:avLst/>
          </a:prstGeom>
          <a:noFill/>
        </p:spPr>
        <p:txBody>
          <a:bodyPr wrap="square" rtlCol="0">
            <a:spAutoFit/>
          </a:bodyPr>
          <a:lstStyle/>
          <a:p>
            <a:pPr algn="ctr"/>
            <a:r>
              <a:rPr lang="en-US" sz="1050" dirty="0"/>
              <a:t>Most of the customers are A or B graded</a:t>
            </a:r>
          </a:p>
        </p:txBody>
      </p:sp>
      <p:sp>
        <p:nvSpPr>
          <p:cNvPr id="9" name="TextBox 8">
            <a:extLst>
              <a:ext uri="{FF2B5EF4-FFF2-40B4-BE49-F238E27FC236}">
                <a16:creationId xmlns:a16="http://schemas.microsoft.com/office/drawing/2014/main" id="{5AF7642E-BEBC-274D-BB06-B49184E729CA}"/>
              </a:ext>
            </a:extLst>
          </p:cNvPr>
          <p:cNvSpPr txBox="1"/>
          <p:nvPr/>
        </p:nvSpPr>
        <p:spPr>
          <a:xfrm>
            <a:off x="3409416" y="4689704"/>
            <a:ext cx="2779395" cy="253916"/>
          </a:xfrm>
          <a:prstGeom prst="rect">
            <a:avLst/>
          </a:prstGeom>
          <a:noFill/>
        </p:spPr>
        <p:txBody>
          <a:bodyPr wrap="square" rtlCol="0">
            <a:spAutoFit/>
          </a:bodyPr>
          <a:lstStyle/>
          <a:p>
            <a:pPr algn="ctr"/>
            <a:r>
              <a:rPr lang="en-US" sz="1050" dirty="0"/>
              <a:t>Most of the customers are A or B graded</a:t>
            </a:r>
          </a:p>
        </p:txBody>
      </p:sp>
      <p:sp>
        <p:nvSpPr>
          <p:cNvPr id="11" name="TextBox 10">
            <a:extLst>
              <a:ext uri="{FF2B5EF4-FFF2-40B4-BE49-F238E27FC236}">
                <a16:creationId xmlns:a16="http://schemas.microsoft.com/office/drawing/2014/main" id="{D862BE3E-8C6B-9A4A-B12E-840EFDF8F6FB}"/>
              </a:ext>
            </a:extLst>
          </p:cNvPr>
          <p:cNvSpPr txBox="1"/>
          <p:nvPr/>
        </p:nvSpPr>
        <p:spPr>
          <a:xfrm>
            <a:off x="6596812" y="4689704"/>
            <a:ext cx="2779395" cy="415498"/>
          </a:xfrm>
          <a:prstGeom prst="rect">
            <a:avLst/>
          </a:prstGeom>
          <a:noFill/>
        </p:spPr>
        <p:txBody>
          <a:bodyPr wrap="square" rtlCol="0">
            <a:spAutoFit/>
          </a:bodyPr>
          <a:lstStyle/>
          <a:p>
            <a:pPr algn="ctr"/>
            <a:r>
              <a:rPr lang="en-US" sz="1050" dirty="0"/>
              <a:t>Most of the Fully Paid loaners are pf 36 months tenure</a:t>
            </a:r>
          </a:p>
        </p:txBody>
      </p:sp>
      <p:sp>
        <p:nvSpPr>
          <p:cNvPr id="12" name="TextBox 11">
            <a:extLst>
              <a:ext uri="{FF2B5EF4-FFF2-40B4-BE49-F238E27FC236}">
                <a16:creationId xmlns:a16="http://schemas.microsoft.com/office/drawing/2014/main" id="{CC0A05E6-D50E-DF44-AB2B-BB58BBFD5E9E}"/>
              </a:ext>
            </a:extLst>
          </p:cNvPr>
          <p:cNvSpPr txBox="1"/>
          <p:nvPr/>
        </p:nvSpPr>
        <p:spPr>
          <a:xfrm>
            <a:off x="9376207" y="4685888"/>
            <a:ext cx="2779395" cy="253916"/>
          </a:xfrm>
          <a:prstGeom prst="rect">
            <a:avLst/>
          </a:prstGeom>
          <a:noFill/>
        </p:spPr>
        <p:txBody>
          <a:bodyPr wrap="square" rtlCol="0">
            <a:spAutoFit/>
          </a:bodyPr>
          <a:lstStyle/>
          <a:p>
            <a:pPr algn="ctr"/>
            <a:r>
              <a:rPr lang="en-US" sz="1050" dirty="0"/>
              <a:t>May defaulters  have 60 months tenure</a:t>
            </a:r>
          </a:p>
        </p:txBody>
      </p:sp>
    </p:spTree>
    <p:extLst>
      <p:ext uri="{BB962C8B-B14F-4D97-AF65-F5344CB8AC3E}">
        <p14:creationId xmlns:p14="http://schemas.microsoft.com/office/powerpoint/2010/main" val="427835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23DB-02B5-40FC-8485-4EF767A4BA1E}"/>
              </a:ext>
            </a:extLst>
          </p:cNvPr>
          <p:cNvSpPr>
            <a:spLocks noGrp="1"/>
          </p:cNvSpPr>
          <p:nvPr>
            <p:ph type="title"/>
          </p:nvPr>
        </p:nvSpPr>
        <p:spPr/>
        <p:txBody>
          <a:bodyPr/>
          <a:lstStyle/>
          <a:p>
            <a:r>
              <a:rPr lang="en-US" dirty="0"/>
              <a:t>Segmented Univariate Analysis</a:t>
            </a:r>
          </a:p>
        </p:txBody>
      </p:sp>
      <p:pic>
        <p:nvPicPr>
          <p:cNvPr id="4" name="Picture 3">
            <a:extLst>
              <a:ext uri="{FF2B5EF4-FFF2-40B4-BE49-F238E27FC236}">
                <a16:creationId xmlns:a16="http://schemas.microsoft.com/office/drawing/2014/main" id="{0A46F9BF-B435-4D9E-9921-1F52BE9A03B3}"/>
              </a:ext>
            </a:extLst>
          </p:cNvPr>
          <p:cNvPicPr>
            <a:picLocks noChangeAspect="1"/>
          </p:cNvPicPr>
          <p:nvPr/>
        </p:nvPicPr>
        <p:blipFill>
          <a:blip r:embed="rId2"/>
          <a:stretch>
            <a:fillRect/>
          </a:stretch>
        </p:blipFill>
        <p:spPr>
          <a:xfrm>
            <a:off x="170926" y="1609620"/>
            <a:ext cx="2434093" cy="2362200"/>
          </a:xfrm>
          <a:prstGeom prst="rect">
            <a:avLst/>
          </a:prstGeom>
        </p:spPr>
      </p:pic>
      <p:pic>
        <p:nvPicPr>
          <p:cNvPr id="6" name="Picture 5">
            <a:extLst>
              <a:ext uri="{FF2B5EF4-FFF2-40B4-BE49-F238E27FC236}">
                <a16:creationId xmlns:a16="http://schemas.microsoft.com/office/drawing/2014/main" id="{B8A6EB17-6037-49BD-B591-DFFB039C79A5}"/>
              </a:ext>
            </a:extLst>
          </p:cNvPr>
          <p:cNvPicPr>
            <a:picLocks noChangeAspect="1"/>
          </p:cNvPicPr>
          <p:nvPr/>
        </p:nvPicPr>
        <p:blipFill>
          <a:blip r:embed="rId3"/>
          <a:stretch>
            <a:fillRect/>
          </a:stretch>
        </p:blipFill>
        <p:spPr>
          <a:xfrm>
            <a:off x="2574875" y="1589524"/>
            <a:ext cx="2244813" cy="2352196"/>
          </a:xfrm>
          <a:prstGeom prst="rect">
            <a:avLst/>
          </a:prstGeom>
        </p:spPr>
      </p:pic>
      <p:pic>
        <p:nvPicPr>
          <p:cNvPr id="8" name="Picture 7">
            <a:extLst>
              <a:ext uri="{FF2B5EF4-FFF2-40B4-BE49-F238E27FC236}">
                <a16:creationId xmlns:a16="http://schemas.microsoft.com/office/drawing/2014/main" id="{924D6675-E049-4B1B-809D-3A1D923DACFD}"/>
              </a:ext>
            </a:extLst>
          </p:cNvPr>
          <p:cNvPicPr>
            <a:picLocks noChangeAspect="1"/>
          </p:cNvPicPr>
          <p:nvPr/>
        </p:nvPicPr>
        <p:blipFill>
          <a:blip r:embed="rId4"/>
          <a:stretch>
            <a:fillRect/>
          </a:stretch>
        </p:blipFill>
        <p:spPr>
          <a:xfrm>
            <a:off x="5784329" y="1686838"/>
            <a:ext cx="2465928" cy="2352196"/>
          </a:xfrm>
          <a:prstGeom prst="rect">
            <a:avLst/>
          </a:prstGeom>
        </p:spPr>
      </p:pic>
      <p:pic>
        <p:nvPicPr>
          <p:cNvPr id="10" name="Picture 9">
            <a:extLst>
              <a:ext uri="{FF2B5EF4-FFF2-40B4-BE49-F238E27FC236}">
                <a16:creationId xmlns:a16="http://schemas.microsoft.com/office/drawing/2014/main" id="{88C7CD80-7631-48B2-ACFA-855B3AF54F51}"/>
              </a:ext>
            </a:extLst>
          </p:cNvPr>
          <p:cNvPicPr>
            <a:picLocks noChangeAspect="1"/>
          </p:cNvPicPr>
          <p:nvPr/>
        </p:nvPicPr>
        <p:blipFill>
          <a:blip r:embed="rId5"/>
          <a:stretch>
            <a:fillRect/>
          </a:stretch>
        </p:blipFill>
        <p:spPr>
          <a:xfrm>
            <a:off x="8209501" y="1609620"/>
            <a:ext cx="2465927" cy="2392161"/>
          </a:xfrm>
          <a:prstGeom prst="rect">
            <a:avLst/>
          </a:prstGeom>
        </p:spPr>
      </p:pic>
      <p:sp>
        <p:nvSpPr>
          <p:cNvPr id="7" name="TextBox 6">
            <a:extLst>
              <a:ext uri="{FF2B5EF4-FFF2-40B4-BE49-F238E27FC236}">
                <a16:creationId xmlns:a16="http://schemas.microsoft.com/office/drawing/2014/main" id="{C67D6F2C-07AC-B94E-AFD0-E7A8B2529B75}"/>
              </a:ext>
            </a:extLst>
          </p:cNvPr>
          <p:cNvSpPr txBox="1"/>
          <p:nvPr/>
        </p:nvSpPr>
        <p:spPr>
          <a:xfrm>
            <a:off x="341786" y="4181916"/>
            <a:ext cx="2779395" cy="253916"/>
          </a:xfrm>
          <a:prstGeom prst="rect">
            <a:avLst/>
          </a:prstGeom>
          <a:noFill/>
        </p:spPr>
        <p:txBody>
          <a:bodyPr wrap="square" rtlCol="0">
            <a:spAutoFit/>
          </a:bodyPr>
          <a:lstStyle/>
          <a:p>
            <a:pPr algn="ctr"/>
            <a:r>
              <a:rPr lang="en-US" sz="1050" dirty="0"/>
              <a:t>Most of the customers have delinquency as 0</a:t>
            </a:r>
          </a:p>
        </p:txBody>
      </p:sp>
      <p:sp>
        <p:nvSpPr>
          <p:cNvPr id="9" name="TextBox 8">
            <a:extLst>
              <a:ext uri="{FF2B5EF4-FFF2-40B4-BE49-F238E27FC236}">
                <a16:creationId xmlns:a16="http://schemas.microsoft.com/office/drawing/2014/main" id="{296188CD-BF49-DA4F-BCD1-4F540C9D3A5A}"/>
              </a:ext>
            </a:extLst>
          </p:cNvPr>
          <p:cNvSpPr txBox="1"/>
          <p:nvPr/>
        </p:nvSpPr>
        <p:spPr>
          <a:xfrm>
            <a:off x="2863431" y="4181916"/>
            <a:ext cx="2779395" cy="415498"/>
          </a:xfrm>
          <a:prstGeom prst="rect">
            <a:avLst/>
          </a:prstGeom>
          <a:noFill/>
        </p:spPr>
        <p:txBody>
          <a:bodyPr wrap="square" rtlCol="0">
            <a:spAutoFit/>
          </a:bodyPr>
          <a:lstStyle/>
          <a:p>
            <a:pPr algn="ctr"/>
            <a:r>
              <a:rPr lang="en-US" sz="1050" dirty="0"/>
              <a:t>Most of the customers have delinquency as 0</a:t>
            </a:r>
          </a:p>
          <a:p>
            <a:pPr algn="ctr"/>
            <a:endParaRPr lang="en-US" sz="1050" dirty="0"/>
          </a:p>
        </p:txBody>
      </p:sp>
      <p:sp>
        <p:nvSpPr>
          <p:cNvPr id="11" name="TextBox 10">
            <a:extLst>
              <a:ext uri="{FF2B5EF4-FFF2-40B4-BE49-F238E27FC236}">
                <a16:creationId xmlns:a16="http://schemas.microsoft.com/office/drawing/2014/main" id="{65D9EBFE-A889-2041-B751-AD696EED0081}"/>
              </a:ext>
            </a:extLst>
          </p:cNvPr>
          <p:cNvSpPr txBox="1"/>
          <p:nvPr/>
        </p:nvSpPr>
        <p:spPr>
          <a:xfrm>
            <a:off x="5784329" y="4181916"/>
            <a:ext cx="2779395" cy="253916"/>
          </a:xfrm>
          <a:prstGeom prst="rect">
            <a:avLst/>
          </a:prstGeom>
          <a:noFill/>
        </p:spPr>
        <p:txBody>
          <a:bodyPr wrap="square" rtlCol="0">
            <a:spAutoFit/>
          </a:bodyPr>
          <a:lstStyle/>
          <a:p>
            <a:pPr algn="ctr"/>
            <a:r>
              <a:rPr lang="en-US" sz="1050" dirty="0"/>
              <a:t>Most of the customers are A or B graded</a:t>
            </a:r>
          </a:p>
        </p:txBody>
      </p:sp>
      <p:sp>
        <p:nvSpPr>
          <p:cNvPr id="12" name="TextBox 11">
            <a:extLst>
              <a:ext uri="{FF2B5EF4-FFF2-40B4-BE49-F238E27FC236}">
                <a16:creationId xmlns:a16="http://schemas.microsoft.com/office/drawing/2014/main" id="{EFD3D293-91AA-064B-8CBA-9787B0FAE08F}"/>
              </a:ext>
            </a:extLst>
          </p:cNvPr>
          <p:cNvSpPr txBox="1"/>
          <p:nvPr/>
        </p:nvSpPr>
        <p:spPr>
          <a:xfrm>
            <a:off x="8376285" y="4181916"/>
            <a:ext cx="2779395" cy="253916"/>
          </a:xfrm>
          <a:prstGeom prst="rect">
            <a:avLst/>
          </a:prstGeom>
          <a:noFill/>
        </p:spPr>
        <p:txBody>
          <a:bodyPr wrap="square" rtlCol="0">
            <a:spAutoFit/>
          </a:bodyPr>
          <a:lstStyle/>
          <a:p>
            <a:pPr algn="ctr"/>
            <a:r>
              <a:rPr lang="en-US" sz="1050" dirty="0"/>
              <a:t>Most of the customers are A or B or D graded</a:t>
            </a:r>
          </a:p>
        </p:txBody>
      </p:sp>
    </p:spTree>
    <p:extLst>
      <p:ext uri="{BB962C8B-B14F-4D97-AF65-F5344CB8AC3E}">
        <p14:creationId xmlns:p14="http://schemas.microsoft.com/office/powerpoint/2010/main" val="71720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DA06-3489-436F-90B0-98040C9A931F}"/>
              </a:ext>
            </a:extLst>
          </p:cNvPr>
          <p:cNvSpPr>
            <a:spLocks noGrp="1"/>
          </p:cNvSpPr>
          <p:nvPr>
            <p:ph type="title"/>
          </p:nvPr>
        </p:nvSpPr>
        <p:spPr/>
        <p:txBody>
          <a:bodyPr/>
          <a:lstStyle/>
          <a:p>
            <a:r>
              <a:rPr lang="en-US" dirty="0"/>
              <a:t>Bivariate / Multivariate Analysis</a:t>
            </a:r>
          </a:p>
        </p:txBody>
      </p:sp>
      <p:pic>
        <p:nvPicPr>
          <p:cNvPr id="5" name="Picture 4">
            <a:extLst>
              <a:ext uri="{FF2B5EF4-FFF2-40B4-BE49-F238E27FC236}">
                <a16:creationId xmlns:a16="http://schemas.microsoft.com/office/drawing/2014/main" id="{8054D2E4-25C3-4C6B-AD61-6884DF12DDB7}"/>
              </a:ext>
            </a:extLst>
          </p:cNvPr>
          <p:cNvPicPr>
            <a:picLocks noChangeAspect="1"/>
          </p:cNvPicPr>
          <p:nvPr/>
        </p:nvPicPr>
        <p:blipFill>
          <a:blip r:embed="rId2"/>
          <a:stretch>
            <a:fillRect/>
          </a:stretch>
        </p:blipFill>
        <p:spPr>
          <a:xfrm>
            <a:off x="582532" y="1562785"/>
            <a:ext cx="4753143" cy="4305910"/>
          </a:xfrm>
          <a:prstGeom prst="rect">
            <a:avLst/>
          </a:prstGeom>
        </p:spPr>
      </p:pic>
      <p:sp>
        <p:nvSpPr>
          <p:cNvPr id="7" name="TextBox 6">
            <a:extLst>
              <a:ext uri="{FF2B5EF4-FFF2-40B4-BE49-F238E27FC236}">
                <a16:creationId xmlns:a16="http://schemas.microsoft.com/office/drawing/2014/main" id="{CEC449ED-04FA-4F57-8EFE-DF30B2E5BBB7}"/>
              </a:ext>
            </a:extLst>
          </p:cNvPr>
          <p:cNvSpPr txBox="1"/>
          <p:nvPr/>
        </p:nvSpPr>
        <p:spPr>
          <a:xfrm>
            <a:off x="6561574" y="2467982"/>
            <a:ext cx="3044650" cy="2585323"/>
          </a:xfrm>
          <a:prstGeom prst="rect">
            <a:avLst/>
          </a:prstGeom>
          <a:noFill/>
        </p:spPr>
        <p:txBody>
          <a:bodyPr wrap="square" rtlCol="0">
            <a:spAutoFit/>
          </a:bodyPr>
          <a:lstStyle/>
          <a:p>
            <a:r>
              <a:rPr lang="en-US" dirty="0"/>
              <a:t>Variables that are highly correlated are … </a:t>
            </a:r>
          </a:p>
          <a:p>
            <a:endParaRPr lang="en-US" dirty="0"/>
          </a:p>
          <a:p>
            <a:r>
              <a:rPr lang="en-US" dirty="0"/>
              <a:t>Variables that are moderately correlated are…</a:t>
            </a:r>
          </a:p>
          <a:p>
            <a:endParaRPr lang="en-US" dirty="0"/>
          </a:p>
          <a:p>
            <a:r>
              <a:rPr lang="en-US" dirty="0"/>
              <a:t>Variables that are poorly correlated are…</a:t>
            </a:r>
          </a:p>
          <a:p>
            <a:endParaRPr lang="en-US" dirty="0"/>
          </a:p>
        </p:txBody>
      </p:sp>
    </p:spTree>
    <p:extLst>
      <p:ext uri="{BB962C8B-B14F-4D97-AF65-F5344CB8AC3E}">
        <p14:creationId xmlns:p14="http://schemas.microsoft.com/office/powerpoint/2010/main" val="386104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EFC7-6B82-4781-8E69-C93C3F2F0CB3}"/>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8BDB3456-E0F2-487C-91DD-AD54D07058CB}"/>
              </a:ext>
            </a:extLst>
          </p:cNvPr>
          <p:cNvPicPr>
            <a:picLocks noChangeAspect="1"/>
          </p:cNvPicPr>
          <p:nvPr/>
        </p:nvPicPr>
        <p:blipFill>
          <a:blip r:embed="rId2"/>
          <a:stretch>
            <a:fillRect/>
          </a:stretch>
        </p:blipFill>
        <p:spPr>
          <a:xfrm>
            <a:off x="311499" y="1700212"/>
            <a:ext cx="5078557" cy="3082803"/>
          </a:xfrm>
          <a:prstGeom prst="rect">
            <a:avLst/>
          </a:prstGeom>
        </p:spPr>
      </p:pic>
      <p:pic>
        <p:nvPicPr>
          <p:cNvPr id="6" name="Picture 5">
            <a:extLst>
              <a:ext uri="{FF2B5EF4-FFF2-40B4-BE49-F238E27FC236}">
                <a16:creationId xmlns:a16="http://schemas.microsoft.com/office/drawing/2014/main" id="{2B726CA8-53B6-48AB-A348-B7D8E1D2FEDF}"/>
              </a:ext>
            </a:extLst>
          </p:cNvPr>
          <p:cNvPicPr>
            <a:picLocks noChangeAspect="1"/>
          </p:cNvPicPr>
          <p:nvPr/>
        </p:nvPicPr>
        <p:blipFill>
          <a:blip r:embed="rId3"/>
          <a:stretch>
            <a:fillRect/>
          </a:stretch>
        </p:blipFill>
        <p:spPr>
          <a:xfrm>
            <a:off x="5702649" y="1700212"/>
            <a:ext cx="4780456" cy="3082803"/>
          </a:xfrm>
          <a:prstGeom prst="rect">
            <a:avLst/>
          </a:prstGeom>
        </p:spPr>
      </p:pic>
      <p:sp>
        <p:nvSpPr>
          <p:cNvPr id="5" name="TextBox 4">
            <a:extLst>
              <a:ext uri="{FF2B5EF4-FFF2-40B4-BE49-F238E27FC236}">
                <a16:creationId xmlns:a16="http://schemas.microsoft.com/office/drawing/2014/main" id="{3101EA4E-9D01-5048-8461-6928EAB17304}"/>
              </a:ext>
            </a:extLst>
          </p:cNvPr>
          <p:cNvSpPr txBox="1"/>
          <p:nvPr/>
        </p:nvSpPr>
        <p:spPr>
          <a:xfrm>
            <a:off x="1027586" y="4903872"/>
            <a:ext cx="3941979" cy="253916"/>
          </a:xfrm>
          <a:prstGeom prst="rect">
            <a:avLst/>
          </a:prstGeom>
          <a:noFill/>
        </p:spPr>
        <p:txBody>
          <a:bodyPr wrap="square" rtlCol="0">
            <a:spAutoFit/>
          </a:bodyPr>
          <a:lstStyle/>
          <a:p>
            <a:pPr algn="ctr"/>
            <a:r>
              <a:rPr lang="en-US" sz="1050" dirty="0"/>
              <a:t>Median for 60 months tenure is higher </a:t>
            </a:r>
          </a:p>
        </p:txBody>
      </p:sp>
      <p:sp>
        <p:nvSpPr>
          <p:cNvPr id="7" name="TextBox 6">
            <a:extLst>
              <a:ext uri="{FF2B5EF4-FFF2-40B4-BE49-F238E27FC236}">
                <a16:creationId xmlns:a16="http://schemas.microsoft.com/office/drawing/2014/main" id="{191808B1-287F-4545-AF83-CFEDD5896B1C}"/>
              </a:ext>
            </a:extLst>
          </p:cNvPr>
          <p:cNvSpPr txBox="1"/>
          <p:nvPr/>
        </p:nvSpPr>
        <p:spPr>
          <a:xfrm>
            <a:off x="5927577" y="4903872"/>
            <a:ext cx="4438936" cy="253916"/>
          </a:xfrm>
          <a:prstGeom prst="rect">
            <a:avLst/>
          </a:prstGeom>
          <a:noFill/>
        </p:spPr>
        <p:txBody>
          <a:bodyPr wrap="square" rtlCol="0">
            <a:spAutoFit/>
          </a:bodyPr>
          <a:lstStyle/>
          <a:p>
            <a:pPr algn="ctr"/>
            <a:r>
              <a:rPr lang="en-US" sz="1050" dirty="0"/>
              <a:t>Median for 60 months tenure is higher </a:t>
            </a:r>
          </a:p>
        </p:txBody>
      </p:sp>
    </p:spTree>
    <p:extLst>
      <p:ext uri="{BB962C8B-B14F-4D97-AF65-F5344CB8AC3E}">
        <p14:creationId xmlns:p14="http://schemas.microsoft.com/office/powerpoint/2010/main" val="404686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D44B-8DAB-4A5F-82CF-35AE18681CD9}"/>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A8A69C78-E81C-44CA-B652-9535678AA29C}"/>
              </a:ext>
            </a:extLst>
          </p:cNvPr>
          <p:cNvPicPr>
            <a:picLocks noChangeAspect="1"/>
          </p:cNvPicPr>
          <p:nvPr/>
        </p:nvPicPr>
        <p:blipFill>
          <a:blip r:embed="rId2"/>
          <a:stretch>
            <a:fillRect/>
          </a:stretch>
        </p:blipFill>
        <p:spPr>
          <a:xfrm>
            <a:off x="0" y="1460413"/>
            <a:ext cx="5173933" cy="3181925"/>
          </a:xfrm>
          <a:prstGeom prst="rect">
            <a:avLst/>
          </a:prstGeom>
        </p:spPr>
      </p:pic>
      <p:pic>
        <p:nvPicPr>
          <p:cNvPr id="6" name="Picture 5">
            <a:extLst>
              <a:ext uri="{FF2B5EF4-FFF2-40B4-BE49-F238E27FC236}">
                <a16:creationId xmlns:a16="http://schemas.microsoft.com/office/drawing/2014/main" id="{F142594A-010E-4B1A-9CB2-C7444444E3A7}"/>
              </a:ext>
            </a:extLst>
          </p:cNvPr>
          <p:cNvPicPr>
            <a:picLocks noChangeAspect="1"/>
          </p:cNvPicPr>
          <p:nvPr/>
        </p:nvPicPr>
        <p:blipFill>
          <a:blip r:embed="rId3"/>
          <a:stretch>
            <a:fillRect/>
          </a:stretch>
        </p:blipFill>
        <p:spPr>
          <a:xfrm>
            <a:off x="5311928" y="1530751"/>
            <a:ext cx="5010182" cy="3111587"/>
          </a:xfrm>
          <a:prstGeom prst="rect">
            <a:avLst/>
          </a:prstGeom>
        </p:spPr>
      </p:pic>
      <p:sp>
        <p:nvSpPr>
          <p:cNvPr id="5" name="TextBox 4">
            <a:extLst>
              <a:ext uri="{FF2B5EF4-FFF2-40B4-BE49-F238E27FC236}">
                <a16:creationId xmlns:a16="http://schemas.microsoft.com/office/drawing/2014/main" id="{52AF784A-4D5D-4245-8E97-A6D8B26772EE}"/>
              </a:ext>
            </a:extLst>
          </p:cNvPr>
          <p:cNvSpPr txBox="1"/>
          <p:nvPr/>
        </p:nvSpPr>
        <p:spPr>
          <a:xfrm>
            <a:off x="1027586" y="4903872"/>
            <a:ext cx="3941979" cy="253916"/>
          </a:xfrm>
          <a:prstGeom prst="rect">
            <a:avLst/>
          </a:prstGeom>
          <a:noFill/>
        </p:spPr>
        <p:txBody>
          <a:bodyPr wrap="square" rtlCol="0">
            <a:spAutoFit/>
          </a:bodyPr>
          <a:lstStyle/>
          <a:p>
            <a:pPr algn="ctr"/>
            <a:r>
              <a:rPr lang="en-US" sz="1050" dirty="0"/>
              <a:t>Charged off Customers have lower  total payment median  </a:t>
            </a:r>
          </a:p>
        </p:txBody>
      </p:sp>
      <p:sp>
        <p:nvSpPr>
          <p:cNvPr id="7" name="TextBox 6">
            <a:extLst>
              <a:ext uri="{FF2B5EF4-FFF2-40B4-BE49-F238E27FC236}">
                <a16:creationId xmlns:a16="http://schemas.microsoft.com/office/drawing/2014/main" id="{2406C563-8DAB-F648-8182-9763E6607F3B}"/>
              </a:ext>
            </a:extLst>
          </p:cNvPr>
          <p:cNvSpPr txBox="1"/>
          <p:nvPr/>
        </p:nvSpPr>
        <p:spPr>
          <a:xfrm>
            <a:off x="5692351" y="4903872"/>
            <a:ext cx="3941979" cy="253916"/>
          </a:xfrm>
          <a:prstGeom prst="rect">
            <a:avLst/>
          </a:prstGeom>
          <a:noFill/>
        </p:spPr>
        <p:txBody>
          <a:bodyPr wrap="square" rtlCol="0">
            <a:spAutoFit/>
          </a:bodyPr>
          <a:lstStyle/>
          <a:p>
            <a:pPr algn="ctr"/>
            <a:r>
              <a:rPr lang="en-US" sz="1050" dirty="0"/>
              <a:t>Charged off customers have paid higher  late fee for 60 months term </a:t>
            </a:r>
          </a:p>
        </p:txBody>
      </p:sp>
    </p:spTree>
    <p:extLst>
      <p:ext uri="{BB962C8B-B14F-4D97-AF65-F5344CB8AC3E}">
        <p14:creationId xmlns:p14="http://schemas.microsoft.com/office/powerpoint/2010/main" val="8491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5768-F0B4-4029-8B10-A7D03E073715}"/>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9A0A6C5C-B0C7-4666-AD81-C99F94667A8B}"/>
              </a:ext>
            </a:extLst>
          </p:cNvPr>
          <p:cNvPicPr>
            <a:picLocks noChangeAspect="1"/>
          </p:cNvPicPr>
          <p:nvPr/>
        </p:nvPicPr>
        <p:blipFill>
          <a:blip r:embed="rId2"/>
          <a:stretch>
            <a:fillRect/>
          </a:stretch>
        </p:blipFill>
        <p:spPr>
          <a:xfrm>
            <a:off x="71647" y="1714500"/>
            <a:ext cx="3859757" cy="2485711"/>
          </a:xfrm>
          <a:prstGeom prst="rect">
            <a:avLst/>
          </a:prstGeom>
        </p:spPr>
      </p:pic>
      <p:pic>
        <p:nvPicPr>
          <p:cNvPr id="6" name="Picture 5">
            <a:extLst>
              <a:ext uri="{FF2B5EF4-FFF2-40B4-BE49-F238E27FC236}">
                <a16:creationId xmlns:a16="http://schemas.microsoft.com/office/drawing/2014/main" id="{23D7CEAE-D91E-4DB8-ADF5-9638F7170274}"/>
              </a:ext>
            </a:extLst>
          </p:cNvPr>
          <p:cNvPicPr>
            <a:picLocks noChangeAspect="1"/>
          </p:cNvPicPr>
          <p:nvPr/>
        </p:nvPicPr>
        <p:blipFill>
          <a:blip r:embed="rId3"/>
          <a:stretch>
            <a:fillRect/>
          </a:stretch>
        </p:blipFill>
        <p:spPr>
          <a:xfrm>
            <a:off x="3931404" y="1753427"/>
            <a:ext cx="3976649" cy="2507921"/>
          </a:xfrm>
          <a:prstGeom prst="rect">
            <a:avLst/>
          </a:prstGeom>
        </p:spPr>
      </p:pic>
      <p:pic>
        <p:nvPicPr>
          <p:cNvPr id="8" name="Picture 7">
            <a:extLst>
              <a:ext uri="{FF2B5EF4-FFF2-40B4-BE49-F238E27FC236}">
                <a16:creationId xmlns:a16="http://schemas.microsoft.com/office/drawing/2014/main" id="{6C895492-183A-4046-865F-CD939F70FAEE}"/>
              </a:ext>
            </a:extLst>
          </p:cNvPr>
          <p:cNvPicPr>
            <a:picLocks noChangeAspect="1"/>
          </p:cNvPicPr>
          <p:nvPr/>
        </p:nvPicPr>
        <p:blipFill>
          <a:blip r:embed="rId4"/>
          <a:stretch>
            <a:fillRect/>
          </a:stretch>
        </p:blipFill>
        <p:spPr>
          <a:xfrm>
            <a:off x="8137267" y="1771032"/>
            <a:ext cx="3745593" cy="2401546"/>
          </a:xfrm>
          <a:prstGeom prst="rect">
            <a:avLst/>
          </a:prstGeom>
        </p:spPr>
      </p:pic>
      <p:sp>
        <p:nvSpPr>
          <p:cNvPr id="7" name="TextBox 6">
            <a:extLst>
              <a:ext uri="{FF2B5EF4-FFF2-40B4-BE49-F238E27FC236}">
                <a16:creationId xmlns:a16="http://schemas.microsoft.com/office/drawing/2014/main" id="{8A663350-F772-1141-A6BE-5253405E4716}"/>
              </a:ext>
            </a:extLst>
          </p:cNvPr>
          <p:cNvSpPr txBox="1"/>
          <p:nvPr/>
        </p:nvSpPr>
        <p:spPr>
          <a:xfrm>
            <a:off x="202638" y="4300275"/>
            <a:ext cx="3941979" cy="253916"/>
          </a:xfrm>
          <a:prstGeom prst="rect">
            <a:avLst/>
          </a:prstGeom>
          <a:noFill/>
        </p:spPr>
        <p:txBody>
          <a:bodyPr wrap="square" rtlCol="0">
            <a:spAutoFit/>
          </a:bodyPr>
          <a:lstStyle/>
          <a:p>
            <a:pPr algn="ctr"/>
            <a:r>
              <a:rPr lang="en-US" sz="1050" dirty="0"/>
              <a:t>Charged off customers have higher bankruptcies</a:t>
            </a:r>
          </a:p>
        </p:txBody>
      </p:sp>
      <p:sp>
        <p:nvSpPr>
          <p:cNvPr id="9" name="TextBox 8">
            <a:extLst>
              <a:ext uri="{FF2B5EF4-FFF2-40B4-BE49-F238E27FC236}">
                <a16:creationId xmlns:a16="http://schemas.microsoft.com/office/drawing/2014/main" id="{39C3131E-6ED7-624C-9C8F-324146309872}"/>
              </a:ext>
            </a:extLst>
          </p:cNvPr>
          <p:cNvSpPr txBox="1"/>
          <p:nvPr/>
        </p:nvSpPr>
        <p:spPr>
          <a:xfrm>
            <a:off x="3966074" y="4307675"/>
            <a:ext cx="3941979" cy="253916"/>
          </a:xfrm>
          <a:prstGeom prst="rect">
            <a:avLst/>
          </a:prstGeom>
          <a:noFill/>
        </p:spPr>
        <p:txBody>
          <a:bodyPr wrap="square" rtlCol="0">
            <a:spAutoFit/>
          </a:bodyPr>
          <a:lstStyle/>
          <a:p>
            <a:pPr algn="ctr"/>
            <a:r>
              <a:rPr lang="en-US" sz="1050" dirty="0"/>
              <a:t>Less customers with delinquency </a:t>
            </a:r>
          </a:p>
        </p:txBody>
      </p:sp>
      <p:sp>
        <p:nvSpPr>
          <p:cNvPr id="10" name="TextBox 9">
            <a:extLst>
              <a:ext uri="{FF2B5EF4-FFF2-40B4-BE49-F238E27FC236}">
                <a16:creationId xmlns:a16="http://schemas.microsoft.com/office/drawing/2014/main" id="{A0DAAD25-788D-554B-830C-0F2AEA4E9E7A}"/>
              </a:ext>
            </a:extLst>
          </p:cNvPr>
          <p:cNvSpPr txBox="1"/>
          <p:nvPr/>
        </p:nvSpPr>
        <p:spPr>
          <a:xfrm>
            <a:off x="8047385" y="4300275"/>
            <a:ext cx="3941979" cy="253916"/>
          </a:xfrm>
          <a:prstGeom prst="rect">
            <a:avLst/>
          </a:prstGeom>
          <a:noFill/>
        </p:spPr>
        <p:txBody>
          <a:bodyPr wrap="square" rtlCol="0">
            <a:spAutoFit/>
          </a:bodyPr>
          <a:lstStyle/>
          <a:p>
            <a:pPr algn="ctr"/>
            <a:r>
              <a:rPr lang="en-US" sz="1050" dirty="0"/>
              <a:t>Charged off customers have more outliers in 60 months period</a:t>
            </a:r>
          </a:p>
        </p:txBody>
      </p:sp>
    </p:spTree>
    <p:extLst>
      <p:ext uri="{BB962C8B-B14F-4D97-AF65-F5344CB8AC3E}">
        <p14:creationId xmlns:p14="http://schemas.microsoft.com/office/powerpoint/2010/main" val="164131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5648-C802-424A-8CA9-C2D6FC296766}"/>
              </a:ext>
            </a:extLst>
          </p:cNvPr>
          <p:cNvSpPr>
            <a:spLocks noGrp="1"/>
          </p:cNvSpPr>
          <p:nvPr>
            <p:ph type="title"/>
          </p:nvPr>
        </p:nvSpPr>
        <p:spPr/>
        <p:txBody>
          <a:bodyPr/>
          <a:lstStyle/>
          <a:p>
            <a:r>
              <a:rPr lang="en-US" dirty="0"/>
              <a:t>Bivariate Analysis</a:t>
            </a:r>
          </a:p>
        </p:txBody>
      </p:sp>
      <p:pic>
        <p:nvPicPr>
          <p:cNvPr id="4" name="Picture 3">
            <a:extLst>
              <a:ext uri="{FF2B5EF4-FFF2-40B4-BE49-F238E27FC236}">
                <a16:creationId xmlns:a16="http://schemas.microsoft.com/office/drawing/2014/main" id="{D0BECDB8-EDA0-4CD1-A655-E5EA7C13A122}"/>
              </a:ext>
            </a:extLst>
          </p:cNvPr>
          <p:cNvPicPr>
            <a:picLocks noChangeAspect="1"/>
          </p:cNvPicPr>
          <p:nvPr/>
        </p:nvPicPr>
        <p:blipFill>
          <a:blip r:embed="rId2"/>
          <a:stretch>
            <a:fillRect/>
          </a:stretch>
        </p:blipFill>
        <p:spPr>
          <a:xfrm>
            <a:off x="0" y="1823463"/>
            <a:ext cx="3518339" cy="2236072"/>
          </a:xfrm>
          <a:prstGeom prst="rect">
            <a:avLst/>
          </a:prstGeom>
        </p:spPr>
      </p:pic>
      <p:pic>
        <p:nvPicPr>
          <p:cNvPr id="6" name="Picture 5">
            <a:extLst>
              <a:ext uri="{FF2B5EF4-FFF2-40B4-BE49-F238E27FC236}">
                <a16:creationId xmlns:a16="http://schemas.microsoft.com/office/drawing/2014/main" id="{3B36D664-24B7-4A3E-B230-9D6701B73921}"/>
              </a:ext>
            </a:extLst>
          </p:cNvPr>
          <p:cNvPicPr>
            <a:picLocks noChangeAspect="1"/>
          </p:cNvPicPr>
          <p:nvPr/>
        </p:nvPicPr>
        <p:blipFill>
          <a:blip r:embed="rId3"/>
          <a:stretch>
            <a:fillRect/>
          </a:stretch>
        </p:blipFill>
        <p:spPr>
          <a:xfrm>
            <a:off x="3599950" y="1823463"/>
            <a:ext cx="3612988" cy="2313580"/>
          </a:xfrm>
          <a:prstGeom prst="rect">
            <a:avLst/>
          </a:prstGeom>
        </p:spPr>
      </p:pic>
      <p:pic>
        <p:nvPicPr>
          <p:cNvPr id="8" name="Picture 7">
            <a:extLst>
              <a:ext uri="{FF2B5EF4-FFF2-40B4-BE49-F238E27FC236}">
                <a16:creationId xmlns:a16="http://schemas.microsoft.com/office/drawing/2014/main" id="{ACD3B005-6D40-4547-A122-55B35E122BD3}"/>
              </a:ext>
            </a:extLst>
          </p:cNvPr>
          <p:cNvPicPr>
            <a:picLocks noChangeAspect="1"/>
          </p:cNvPicPr>
          <p:nvPr/>
        </p:nvPicPr>
        <p:blipFill>
          <a:blip r:embed="rId4"/>
          <a:stretch>
            <a:fillRect/>
          </a:stretch>
        </p:blipFill>
        <p:spPr>
          <a:xfrm>
            <a:off x="7528415" y="1823463"/>
            <a:ext cx="3627265" cy="2236072"/>
          </a:xfrm>
          <a:prstGeom prst="rect">
            <a:avLst/>
          </a:prstGeom>
        </p:spPr>
      </p:pic>
      <p:sp>
        <p:nvSpPr>
          <p:cNvPr id="7" name="TextBox 6">
            <a:extLst>
              <a:ext uri="{FF2B5EF4-FFF2-40B4-BE49-F238E27FC236}">
                <a16:creationId xmlns:a16="http://schemas.microsoft.com/office/drawing/2014/main" id="{651ADF8C-8B44-2947-9051-F532D3CE9D1C}"/>
              </a:ext>
            </a:extLst>
          </p:cNvPr>
          <p:cNvSpPr txBox="1"/>
          <p:nvPr/>
        </p:nvSpPr>
        <p:spPr>
          <a:xfrm>
            <a:off x="202639" y="4317463"/>
            <a:ext cx="3941979" cy="253916"/>
          </a:xfrm>
          <a:prstGeom prst="rect">
            <a:avLst/>
          </a:prstGeom>
          <a:noFill/>
        </p:spPr>
        <p:txBody>
          <a:bodyPr wrap="square" rtlCol="0">
            <a:spAutoFit/>
          </a:bodyPr>
          <a:lstStyle/>
          <a:p>
            <a:pPr algn="ctr"/>
            <a:r>
              <a:rPr lang="en-US" sz="1050" dirty="0"/>
              <a:t>Employee Length is higher for Fully Paid customers</a:t>
            </a:r>
          </a:p>
        </p:txBody>
      </p:sp>
      <p:sp>
        <p:nvSpPr>
          <p:cNvPr id="9" name="TextBox 8">
            <a:extLst>
              <a:ext uri="{FF2B5EF4-FFF2-40B4-BE49-F238E27FC236}">
                <a16:creationId xmlns:a16="http://schemas.microsoft.com/office/drawing/2014/main" id="{1CD82FE6-6E2C-7A4B-855C-9581019DDB23}"/>
              </a:ext>
            </a:extLst>
          </p:cNvPr>
          <p:cNvSpPr txBox="1"/>
          <p:nvPr/>
        </p:nvSpPr>
        <p:spPr>
          <a:xfrm>
            <a:off x="3599950" y="4317463"/>
            <a:ext cx="3941979" cy="253916"/>
          </a:xfrm>
          <a:prstGeom prst="rect">
            <a:avLst/>
          </a:prstGeom>
          <a:noFill/>
        </p:spPr>
        <p:txBody>
          <a:bodyPr wrap="square" rtlCol="0">
            <a:spAutoFit/>
          </a:bodyPr>
          <a:lstStyle/>
          <a:p>
            <a:pPr algn="ctr"/>
            <a:r>
              <a:rPr lang="en-US" sz="1050" dirty="0"/>
              <a:t>Most Fully Paid customers are having grade A or B Or D </a:t>
            </a:r>
          </a:p>
        </p:txBody>
      </p:sp>
      <p:sp>
        <p:nvSpPr>
          <p:cNvPr id="10" name="TextBox 9">
            <a:extLst>
              <a:ext uri="{FF2B5EF4-FFF2-40B4-BE49-F238E27FC236}">
                <a16:creationId xmlns:a16="http://schemas.microsoft.com/office/drawing/2014/main" id="{7229BC56-6548-FC47-8A28-4C96EC948FC2}"/>
              </a:ext>
            </a:extLst>
          </p:cNvPr>
          <p:cNvSpPr txBox="1"/>
          <p:nvPr/>
        </p:nvSpPr>
        <p:spPr>
          <a:xfrm>
            <a:off x="7528415" y="4317463"/>
            <a:ext cx="3941979" cy="415498"/>
          </a:xfrm>
          <a:prstGeom prst="rect">
            <a:avLst/>
          </a:prstGeom>
          <a:noFill/>
        </p:spPr>
        <p:txBody>
          <a:bodyPr wrap="square" rtlCol="0">
            <a:spAutoFit/>
          </a:bodyPr>
          <a:lstStyle/>
          <a:p>
            <a:pPr algn="ctr"/>
            <a:r>
              <a:rPr lang="en-US" sz="1050" dirty="0"/>
              <a:t>Revolving Balance has similar median for Fully Paid and Charged off across 36/60 months tenure</a:t>
            </a:r>
          </a:p>
        </p:txBody>
      </p:sp>
    </p:spTree>
    <p:extLst>
      <p:ext uri="{BB962C8B-B14F-4D97-AF65-F5344CB8AC3E}">
        <p14:creationId xmlns:p14="http://schemas.microsoft.com/office/powerpoint/2010/main" val="389874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8DB6-9899-304C-8749-57B061296B1B}"/>
              </a:ext>
            </a:extLst>
          </p:cNvPr>
          <p:cNvSpPr>
            <a:spLocks noGrp="1"/>
          </p:cNvSpPr>
          <p:nvPr>
            <p:ph idx="1"/>
          </p:nvPr>
        </p:nvSpPr>
        <p:spPr>
          <a:xfrm>
            <a:off x="1097280" y="1439604"/>
            <a:ext cx="10058400" cy="2189422"/>
          </a:xfrm>
        </p:spPr>
        <p:txBody>
          <a:bodyPr anchor="ctr">
            <a:normAutofit/>
          </a:bodyPr>
          <a:lstStyle/>
          <a:p>
            <a:pPr marL="457200" indent="-457200">
              <a:buFont typeface="Wingdings" panose="05000000000000000000" pitchFamily="2" charset="2"/>
              <a:buChar char="q"/>
            </a:pPr>
            <a:r>
              <a:rPr lang="en-IN" dirty="0"/>
              <a:t>Lending loans to ‘risky’ applicants is the largest source of financial loss (called credit loss). </a:t>
            </a:r>
            <a:r>
              <a:rPr lang="en-US" dirty="0"/>
              <a:t> </a:t>
            </a:r>
          </a:p>
          <a:p>
            <a:pPr marL="457200" indent="-457200">
              <a:buFont typeface="Wingdings" panose="05000000000000000000" pitchFamily="2" charset="2"/>
              <a:buChar char="q"/>
            </a:pPr>
            <a:r>
              <a:rPr lang="en-IN" dirty="0"/>
              <a:t>In other words, borrowers who </a:t>
            </a:r>
            <a:r>
              <a:rPr lang="en-IN" b="1" dirty="0"/>
              <a:t>default</a:t>
            </a:r>
            <a:r>
              <a:rPr lang="en-IN" dirty="0"/>
              <a:t> cause the largest amount of loss to the lenders.</a:t>
            </a:r>
          </a:p>
          <a:p>
            <a:pPr marL="457200" indent="-457200">
              <a:buFont typeface="Wingdings" panose="05000000000000000000" pitchFamily="2" charset="2"/>
              <a:buChar char="q"/>
            </a:pPr>
            <a:r>
              <a:rPr lang="en-IN" dirty="0"/>
              <a:t>We need to figure out the </a:t>
            </a:r>
            <a:r>
              <a:rPr lang="en-IN" b="1" dirty="0"/>
              <a:t>driving factors (or driver variables) </a:t>
            </a:r>
            <a:r>
              <a:rPr lang="en-IN" dirty="0"/>
              <a:t>behind loan default, i.e. the variables which are strong indicators of default.  The company can utilize this knowledge for its portfolio and risk assessment. </a:t>
            </a:r>
            <a:endParaRPr lang="en-US" dirty="0"/>
          </a:p>
        </p:txBody>
      </p:sp>
      <p:sp>
        <p:nvSpPr>
          <p:cNvPr id="5" name="Title 4">
            <a:extLst>
              <a:ext uri="{FF2B5EF4-FFF2-40B4-BE49-F238E27FC236}">
                <a16:creationId xmlns:a16="http://schemas.microsoft.com/office/drawing/2014/main" id="{F221D265-AD49-B844-8B6B-633AE1278666}"/>
              </a:ext>
            </a:extLst>
          </p:cNvPr>
          <p:cNvSpPr>
            <a:spLocks noGrp="1"/>
          </p:cNvSpPr>
          <p:nvPr>
            <p:ph type="title"/>
          </p:nvPr>
        </p:nvSpPr>
        <p:spPr/>
        <p:txBody>
          <a:bodyPr/>
          <a:lstStyle/>
          <a:p>
            <a:r>
              <a:rPr lang="en-US">
                <a:solidFill>
                  <a:schemeClr val="tx2"/>
                </a:solidFill>
              </a:rPr>
              <a:t>Lending Club Case Study –Problem Statement</a:t>
            </a:r>
            <a:endParaRPr lang="en-US" dirty="0"/>
          </a:p>
        </p:txBody>
      </p:sp>
    </p:spTree>
    <p:extLst>
      <p:ext uri="{BB962C8B-B14F-4D97-AF65-F5344CB8AC3E}">
        <p14:creationId xmlns:p14="http://schemas.microsoft.com/office/powerpoint/2010/main" val="287176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5648-C802-424A-8CA9-C2D6FC296766}"/>
              </a:ext>
            </a:extLst>
          </p:cNvPr>
          <p:cNvSpPr>
            <a:spLocks noGrp="1"/>
          </p:cNvSpPr>
          <p:nvPr>
            <p:ph type="title"/>
          </p:nvPr>
        </p:nvSpPr>
        <p:spPr/>
        <p:txBody>
          <a:bodyPr/>
          <a:lstStyle/>
          <a:p>
            <a:r>
              <a:rPr lang="en-US" dirty="0"/>
              <a:t>Bivariate Analysis</a:t>
            </a:r>
          </a:p>
        </p:txBody>
      </p:sp>
      <p:sp>
        <p:nvSpPr>
          <p:cNvPr id="7" name="TextBox 6">
            <a:extLst>
              <a:ext uri="{FF2B5EF4-FFF2-40B4-BE49-F238E27FC236}">
                <a16:creationId xmlns:a16="http://schemas.microsoft.com/office/drawing/2014/main" id="{651ADF8C-8B44-2947-9051-F532D3CE9D1C}"/>
              </a:ext>
            </a:extLst>
          </p:cNvPr>
          <p:cNvSpPr txBox="1"/>
          <p:nvPr/>
        </p:nvSpPr>
        <p:spPr>
          <a:xfrm>
            <a:off x="1748229" y="5050839"/>
            <a:ext cx="3941979" cy="253916"/>
          </a:xfrm>
          <a:prstGeom prst="rect">
            <a:avLst/>
          </a:prstGeom>
          <a:noFill/>
        </p:spPr>
        <p:txBody>
          <a:bodyPr wrap="square" rtlCol="0">
            <a:spAutoFit/>
          </a:bodyPr>
          <a:lstStyle/>
          <a:p>
            <a:pPr algn="ctr"/>
            <a:r>
              <a:rPr lang="en-US" sz="1050" dirty="0"/>
              <a:t>Defaulting Customers  are having less total payments</a:t>
            </a:r>
          </a:p>
        </p:txBody>
      </p:sp>
      <p:pic>
        <p:nvPicPr>
          <p:cNvPr id="3074" name="Picture 2">
            <a:extLst>
              <a:ext uri="{FF2B5EF4-FFF2-40B4-BE49-F238E27FC236}">
                <a16:creationId xmlns:a16="http://schemas.microsoft.com/office/drawing/2014/main" id="{B094F17D-5C8D-3749-8E3A-1F09981B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19" y="1553245"/>
            <a:ext cx="51054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71C3F13-2DD1-2548-A63E-93202CCC3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424" y="1553245"/>
            <a:ext cx="5092700" cy="33401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8BA8C52-3318-FA41-AFF2-4CDD3912160F}"/>
              </a:ext>
            </a:extLst>
          </p:cNvPr>
          <p:cNvSpPr txBox="1"/>
          <p:nvPr/>
        </p:nvSpPr>
        <p:spPr>
          <a:xfrm>
            <a:off x="7213701" y="5000873"/>
            <a:ext cx="3941979" cy="253916"/>
          </a:xfrm>
          <a:prstGeom prst="rect">
            <a:avLst/>
          </a:prstGeom>
          <a:noFill/>
        </p:spPr>
        <p:txBody>
          <a:bodyPr wrap="square" rtlCol="0">
            <a:spAutoFit/>
          </a:bodyPr>
          <a:lstStyle/>
          <a:p>
            <a:pPr algn="ctr"/>
            <a:r>
              <a:rPr lang="en-US" sz="1050" dirty="0"/>
              <a:t>Defaulting Customers  have rented or mortgage home ownership</a:t>
            </a:r>
          </a:p>
        </p:txBody>
      </p:sp>
    </p:spTree>
    <p:extLst>
      <p:ext uri="{BB962C8B-B14F-4D97-AF65-F5344CB8AC3E}">
        <p14:creationId xmlns:p14="http://schemas.microsoft.com/office/powerpoint/2010/main" val="387438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5648-C802-424A-8CA9-C2D6FC296766}"/>
              </a:ext>
            </a:extLst>
          </p:cNvPr>
          <p:cNvSpPr>
            <a:spLocks noGrp="1"/>
          </p:cNvSpPr>
          <p:nvPr>
            <p:ph type="title"/>
          </p:nvPr>
        </p:nvSpPr>
        <p:spPr/>
        <p:txBody>
          <a:bodyPr/>
          <a:lstStyle/>
          <a:p>
            <a:r>
              <a:rPr lang="en-US" dirty="0"/>
              <a:t>Final Analysis</a:t>
            </a:r>
          </a:p>
        </p:txBody>
      </p:sp>
      <p:sp>
        <p:nvSpPr>
          <p:cNvPr id="11" name="Rectangle 10">
            <a:extLst>
              <a:ext uri="{FF2B5EF4-FFF2-40B4-BE49-F238E27FC236}">
                <a16:creationId xmlns:a16="http://schemas.microsoft.com/office/drawing/2014/main" id="{70B68DAD-3B44-1C40-9213-E73BE4F6CF82}"/>
              </a:ext>
            </a:extLst>
          </p:cNvPr>
          <p:cNvSpPr/>
          <p:nvPr/>
        </p:nvSpPr>
        <p:spPr>
          <a:xfrm>
            <a:off x="1097279" y="1658612"/>
            <a:ext cx="10531503" cy="2929007"/>
          </a:xfrm>
          <a:prstGeom prst="rect">
            <a:avLst/>
          </a:prstGeom>
        </p:spPr>
        <p:txBody>
          <a:bodyPr wrap="square">
            <a:spAutoFit/>
          </a:bodyPr>
          <a:lstStyle/>
          <a:p>
            <a:pPr marL="457200" lvl="0"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US" sz="2000" dirty="0">
                <a:solidFill>
                  <a:prstClr val="black">
                    <a:lumMod val="75000"/>
                    <a:lumOff val="25000"/>
                  </a:prstClr>
                </a:solidFill>
              </a:rPr>
              <a:t>Based on the above EDA performed  the </a:t>
            </a:r>
            <a:r>
              <a:rPr lang="en-IN" sz="2000" b="1" dirty="0">
                <a:solidFill>
                  <a:prstClr val="black">
                    <a:lumMod val="75000"/>
                    <a:lumOff val="25000"/>
                  </a:prstClr>
                </a:solidFill>
              </a:rPr>
              <a:t>driving factors (or driver variables) </a:t>
            </a:r>
            <a:r>
              <a:rPr lang="en-IN" sz="2000" dirty="0">
                <a:solidFill>
                  <a:prstClr val="black">
                    <a:lumMod val="75000"/>
                    <a:lumOff val="25000"/>
                  </a:prstClr>
                </a:solidFill>
              </a:rPr>
              <a:t>behind loan default can be </a:t>
            </a:r>
            <a:endParaRPr lang="en-US" sz="2000" dirty="0">
              <a:solidFill>
                <a:prstClr val="black">
                  <a:lumMod val="75000"/>
                  <a:lumOff val="25000"/>
                </a:prstClr>
              </a:solidFill>
            </a:endParaRPr>
          </a:p>
          <a:p>
            <a:pPr marL="914400" lvl="1"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IN" sz="2000" dirty="0">
                <a:solidFill>
                  <a:prstClr val="black">
                    <a:lumMod val="75000"/>
                    <a:lumOff val="25000"/>
                  </a:prstClr>
                </a:solidFill>
              </a:rPr>
              <a:t>Employee length</a:t>
            </a:r>
          </a:p>
          <a:p>
            <a:pPr marL="914400" lvl="1"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IN" sz="2000" dirty="0" err="1">
                <a:solidFill>
                  <a:prstClr val="black">
                    <a:lumMod val="75000"/>
                    <a:lumOff val="25000"/>
                  </a:prstClr>
                </a:solidFill>
              </a:rPr>
              <a:t>Installment</a:t>
            </a:r>
            <a:endParaRPr lang="en-IN" sz="2000" dirty="0">
              <a:solidFill>
                <a:prstClr val="black">
                  <a:lumMod val="75000"/>
                  <a:lumOff val="25000"/>
                </a:prstClr>
              </a:solidFill>
            </a:endParaRPr>
          </a:p>
          <a:p>
            <a:pPr marL="914400" lvl="1"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IN" sz="2000" dirty="0">
                <a:solidFill>
                  <a:prstClr val="black">
                    <a:lumMod val="75000"/>
                    <a:lumOff val="25000"/>
                  </a:prstClr>
                </a:solidFill>
              </a:rPr>
              <a:t>Total received late fee</a:t>
            </a:r>
          </a:p>
          <a:p>
            <a:pPr marL="914400" lvl="1"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IN" sz="2000" dirty="0">
                <a:solidFill>
                  <a:prstClr val="black">
                    <a:lumMod val="75000"/>
                    <a:lumOff val="25000"/>
                  </a:prstClr>
                </a:solidFill>
              </a:rPr>
              <a:t>Total payment</a:t>
            </a:r>
          </a:p>
          <a:p>
            <a:pPr marL="914400" lvl="1" indent="-457200" defTabSz="914400">
              <a:lnSpc>
                <a:spcPct val="90000"/>
              </a:lnSpc>
              <a:spcBef>
                <a:spcPts val="1200"/>
              </a:spcBef>
              <a:spcAft>
                <a:spcPts val="200"/>
              </a:spcAft>
              <a:buClr>
                <a:srgbClr val="1CADE4"/>
              </a:buClr>
              <a:buSzPct val="100000"/>
              <a:buFont typeface="Wingdings" panose="05000000000000000000" pitchFamily="2" charset="2"/>
              <a:buChar char="q"/>
            </a:pPr>
            <a:r>
              <a:rPr lang="en-IN" sz="2000" dirty="0">
                <a:solidFill>
                  <a:prstClr val="black">
                    <a:lumMod val="75000"/>
                    <a:lumOff val="25000"/>
                  </a:prstClr>
                </a:solidFill>
              </a:rPr>
              <a:t>Home ownership</a:t>
            </a:r>
          </a:p>
        </p:txBody>
      </p:sp>
    </p:spTree>
    <p:extLst>
      <p:ext uri="{BB962C8B-B14F-4D97-AF65-F5344CB8AC3E}">
        <p14:creationId xmlns:p14="http://schemas.microsoft.com/office/powerpoint/2010/main" val="51590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BAF4E2-6993-8643-ADC0-D8FE4F9558F8}"/>
              </a:ext>
            </a:extLst>
          </p:cNvPr>
          <p:cNvSpPr/>
          <p:nvPr/>
        </p:nvSpPr>
        <p:spPr>
          <a:xfrm>
            <a:off x="1227897" y="1594145"/>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D063FD-B59F-2C45-9B83-3307CDB97174}"/>
              </a:ext>
            </a:extLst>
          </p:cNvPr>
          <p:cNvSpPr txBox="1"/>
          <p:nvPr/>
        </p:nvSpPr>
        <p:spPr>
          <a:xfrm>
            <a:off x="1513446" y="1851770"/>
            <a:ext cx="1125501" cy="369332"/>
          </a:xfrm>
          <a:prstGeom prst="rect">
            <a:avLst/>
          </a:prstGeom>
          <a:noFill/>
        </p:spPr>
        <p:txBody>
          <a:bodyPr wrap="none" rtlCol="0">
            <a:spAutoFit/>
          </a:bodyPr>
          <a:lstStyle/>
          <a:p>
            <a:r>
              <a:rPr lang="en-US" dirty="0"/>
              <a:t>Load Data</a:t>
            </a:r>
          </a:p>
        </p:txBody>
      </p:sp>
      <p:sp>
        <p:nvSpPr>
          <p:cNvPr id="6" name="Rectangle 5">
            <a:extLst>
              <a:ext uri="{FF2B5EF4-FFF2-40B4-BE49-F238E27FC236}">
                <a16:creationId xmlns:a16="http://schemas.microsoft.com/office/drawing/2014/main" id="{080BB8DA-A8C4-EE4C-AA10-70A6C0BB38E3}"/>
              </a:ext>
            </a:extLst>
          </p:cNvPr>
          <p:cNvSpPr/>
          <p:nvPr/>
        </p:nvSpPr>
        <p:spPr>
          <a:xfrm>
            <a:off x="1227897" y="2736353"/>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EEC56B-3D4B-684A-BBB6-8BFD2456DAAB}"/>
              </a:ext>
            </a:extLst>
          </p:cNvPr>
          <p:cNvSpPr txBox="1"/>
          <p:nvPr/>
        </p:nvSpPr>
        <p:spPr>
          <a:xfrm>
            <a:off x="1227897" y="2939570"/>
            <a:ext cx="1838004" cy="369332"/>
          </a:xfrm>
          <a:prstGeom prst="rect">
            <a:avLst/>
          </a:prstGeom>
          <a:noFill/>
        </p:spPr>
        <p:txBody>
          <a:bodyPr wrap="none" rtlCol="0">
            <a:spAutoFit/>
          </a:bodyPr>
          <a:lstStyle/>
          <a:p>
            <a:r>
              <a:rPr lang="en-US" dirty="0"/>
              <a:t>Check Meta Data</a:t>
            </a:r>
          </a:p>
        </p:txBody>
      </p:sp>
      <p:sp>
        <p:nvSpPr>
          <p:cNvPr id="8" name="Rectangle 7">
            <a:extLst>
              <a:ext uri="{FF2B5EF4-FFF2-40B4-BE49-F238E27FC236}">
                <a16:creationId xmlns:a16="http://schemas.microsoft.com/office/drawing/2014/main" id="{BA6345C3-55D0-CB40-975D-E6142B50268E}"/>
              </a:ext>
            </a:extLst>
          </p:cNvPr>
          <p:cNvSpPr/>
          <p:nvPr/>
        </p:nvSpPr>
        <p:spPr>
          <a:xfrm>
            <a:off x="1227897" y="3889656"/>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EF0950C-CFC3-0E44-A33C-8315DF6ADB86}"/>
              </a:ext>
            </a:extLst>
          </p:cNvPr>
          <p:cNvSpPr txBox="1"/>
          <p:nvPr/>
        </p:nvSpPr>
        <p:spPr>
          <a:xfrm>
            <a:off x="1405010" y="4092873"/>
            <a:ext cx="1534266" cy="369332"/>
          </a:xfrm>
          <a:prstGeom prst="rect">
            <a:avLst/>
          </a:prstGeom>
          <a:noFill/>
        </p:spPr>
        <p:txBody>
          <a:bodyPr wrap="none" rtlCol="0">
            <a:spAutoFit/>
          </a:bodyPr>
          <a:lstStyle/>
          <a:p>
            <a:r>
              <a:rPr lang="en-US" dirty="0"/>
              <a:t>Data Cleaning </a:t>
            </a:r>
          </a:p>
        </p:txBody>
      </p:sp>
      <p:sp>
        <p:nvSpPr>
          <p:cNvPr id="10" name="Rectangle 9">
            <a:extLst>
              <a:ext uri="{FF2B5EF4-FFF2-40B4-BE49-F238E27FC236}">
                <a16:creationId xmlns:a16="http://schemas.microsoft.com/office/drawing/2014/main" id="{90928AFF-5B11-974B-99A6-0F8CBBAA0942}"/>
              </a:ext>
            </a:extLst>
          </p:cNvPr>
          <p:cNvSpPr/>
          <p:nvPr/>
        </p:nvSpPr>
        <p:spPr>
          <a:xfrm>
            <a:off x="1227897" y="4987098"/>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5AD38D-2C41-944A-99CD-7C6E50542523}"/>
              </a:ext>
            </a:extLst>
          </p:cNvPr>
          <p:cNvSpPr txBox="1"/>
          <p:nvPr/>
        </p:nvSpPr>
        <p:spPr>
          <a:xfrm>
            <a:off x="1407043" y="5225350"/>
            <a:ext cx="1560042" cy="646331"/>
          </a:xfrm>
          <a:prstGeom prst="rect">
            <a:avLst/>
          </a:prstGeom>
          <a:noFill/>
        </p:spPr>
        <p:txBody>
          <a:bodyPr wrap="none" rtlCol="0">
            <a:spAutoFit/>
          </a:bodyPr>
          <a:lstStyle/>
          <a:p>
            <a:r>
              <a:rPr lang="en-US" dirty="0"/>
              <a:t>Missing Values</a:t>
            </a:r>
          </a:p>
          <a:p>
            <a:r>
              <a:rPr lang="en-US" dirty="0"/>
              <a:t> Imputation</a:t>
            </a:r>
          </a:p>
        </p:txBody>
      </p:sp>
      <p:sp>
        <p:nvSpPr>
          <p:cNvPr id="12" name="Rectangle 11">
            <a:extLst>
              <a:ext uri="{FF2B5EF4-FFF2-40B4-BE49-F238E27FC236}">
                <a16:creationId xmlns:a16="http://schemas.microsoft.com/office/drawing/2014/main" id="{71173165-5484-9742-87F7-0C24F740AEC6}"/>
              </a:ext>
            </a:extLst>
          </p:cNvPr>
          <p:cNvSpPr/>
          <p:nvPr/>
        </p:nvSpPr>
        <p:spPr>
          <a:xfrm>
            <a:off x="4070090" y="4987098"/>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DDF8B18-06A4-2046-BC89-D27FC07FAAF1}"/>
              </a:ext>
            </a:extLst>
          </p:cNvPr>
          <p:cNvSpPr txBox="1"/>
          <p:nvPr/>
        </p:nvSpPr>
        <p:spPr>
          <a:xfrm>
            <a:off x="4044292" y="5233914"/>
            <a:ext cx="1897764" cy="646331"/>
          </a:xfrm>
          <a:prstGeom prst="rect">
            <a:avLst/>
          </a:prstGeom>
          <a:noFill/>
        </p:spPr>
        <p:txBody>
          <a:bodyPr wrap="none" rtlCol="0">
            <a:spAutoFit/>
          </a:bodyPr>
          <a:lstStyle/>
          <a:p>
            <a:r>
              <a:rPr lang="en-US" dirty="0"/>
              <a:t>Outlier Detection/</a:t>
            </a:r>
          </a:p>
          <a:p>
            <a:r>
              <a:rPr lang="en-US" dirty="0"/>
              <a:t>Treatment</a:t>
            </a:r>
          </a:p>
        </p:txBody>
      </p:sp>
      <p:sp>
        <p:nvSpPr>
          <p:cNvPr id="14" name="Rectangle 13">
            <a:extLst>
              <a:ext uri="{FF2B5EF4-FFF2-40B4-BE49-F238E27FC236}">
                <a16:creationId xmlns:a16="http://schemas.microsoft.com/office/drawing/2014/main" id="{1AD6CA8E-CAB9-7047-8948-2585CD6352F8}"/>
              </a:ext>
            </a:extLst>
          </p:cNvPr>
          <p:cNvSpPr/>
          <p:nvPr/>
        </p:nvSpPr>
        <p:spPr>
          <a:xfrm>
            <a:off x="6246499" y="4987098"/>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D609399-5F48-D54F-A0B4-7137438A62AD}"/>
              </a:ext>
            </a:extLst>
          </p:cNvPr>
          <p:cNvSpPr txBox="1"/>
          <p:nvPr/>
        </p:nvSpPr>
        <p:spPr>
          <a:xfrm>
            <a:off x="6906118" y="5225350"/>
            <a:ext cx="569195" cy="369332"/>
          </a:xfrm>
          <a:prstGeom prst="rect">
            <a:avLst/>
          </a:prstGeom>
          <a:noFill/>
        </p:spPr>
        <p:txBody>
          <a:bodyPr wrap="none" rtlCol="0">
            <a:spAutoFit/>
          </a:bodyPr>
          <a:lstStyle/>
          <a:p>
            <a:r>
              <a:rPr lang="en-US" dirty="0"/>
              <a:t>EDA</a:t>
            </a:r>
          </a:p>
        </p:txBody>
      </p:sp>
      <p:sp>
        <p:nvSpPr>
          <p:cNvPr id="16" name="Rectangle 15">
            <a:extLst>
              <a:ext uri="{FF2B5EF4-FFF2-40B4-BE49-F238E27FC236}">
                <a16:creationId xmlns:a16="http://schemas.microsoft.com/office/drawing/2014/main" id="{5CA6DBAF-DF81-B443-8B8B-076E56B42B2A}"/>
              </a:ext>
            </a:extLst>
          </p:cNvPr>
          <p:cNvSpPr/>
          <p:nvPr/>
        </p:nvSpPr>
        <p:spPr>
          <a:xfrm>
            <a:off x="8335172" y="2235016"/>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BD512-1FB4-CA42-AF16-604F178FBACB}"/>
              </a:ext>
            </a:extLst>
          </p:cNvPr>
          <p:cNvSpPr txBox="1"/>
          <p:nvPr/>
        </p:nvSpPr>
        <p:spPr>
          <a:xfrm>
            <a:off x="8325801" y="2442890"/>
            <a:ext cx="1955472" cy="369332"/>
          </a:xfrm>
          <a:prstGeom prst="rect">
            <a:avLst/>
          </a:prstGeom>
          <a:noFill/>
        </p:spPr>
        <p:txBody>
          <a:bodyPr wrap="none" rtlCol="0">
            <a:spAutoFit/>
          </a:bodyPr>
          <a:lstStyle/>
          <a:p>
            <a:r>
              <a:rPr lang="en-US" dirty="0"/>
              <a:t>Univariate Analysis</a:t>
            </a:r>
          </a:p>
        </p:txBody>
      </p:sp>
      <p:sp>
        <p:nvSpPr>
          <p:cNvPr id="18" name="Rectangle 17">
            <a:extLst>
              <a:ext uri="{FF2B5EF4-FFF2-40B4-BE49-F238E27FC236}">
                <a16:creationId xmlns:a16="http://schemas.microsoft.com/office/drawing/2014/main" id="{F183B0C5-BCD0-2244-8298-7F85BED66CAA}"/>
              </a:ext>
            </a:extLst>
          </p:cNvPr>
          <p:cNvSpPr/>
          <p:nvPr/>
        </p:nvSpPr>
        <p:spPr>
          <a:xfrm>
            <a:off x="8335172" y="3634622"/>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5E7E3FB-6712-B743-9E4E-6EC83DBF3549}"/>
              </a:ext>
            </a:extLst>
          </p:cNvPr>
          <p:cNvSpPr txBox="1"/>
          <p:nvPr/>
        </p:nvSpPr>
        <p:spPr>
          <a:xfrm>
            <a:off x="8370192" y="3845220"/>
            <a:ext cx="1955472" cy="646331"/>
          </a:xfrm>
          <a:prstGeom prst="rect">
            <a:avLst/>
          </a:prstGeom>
          <a:noFill/>
        </p:spPr>
        <p:txBody>
          <a:bodyPr wrap="none" rtlCol="0">
            <a:spAutoFit/>
          </a:bodyPr>
          <a:lstStyle/>
          <a:p>
            <a:r>
              <a:rPr lang="en-US" dirty="0"/>
              <a:t>Segmented </a:t>
            </a:r>
          </a:p>
          <a:p>
            <a:r>
              <a:rPr lang="en-US" dirty="0"/>
              <a:t>Univariate Analysis</a:t>
            </a:r>
          </a:p>
        </p:txBody>
      </p:sp>
      <p:sp>
        <p:nvSpPr>
          <p:cNvPr id="20" name="Rectangle 19">
            <a:extLst>
              <a:ext uri="{FF2B5EF4-FFF2-40B4-BE49-F238E27FC236}">
                <a16:creationId xmlns:a16="http://schemas.microsoft.com/office/drawing/2014/main" id="{9345D0A9-AF5F-4544-81C4-E48A2BEB76E0}"/>
              </a:ext>
            </a:extLst>
          </p:cNvPr>
          <p:cNvSpPr/>
          <p:nvPr/>
        </p:nvSpPr>
        <p:spPr>
          <a:xfrm>
            <a:off x="8335172" y="4987098"/>
            <a:ext cx="1888435" cy="88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587945-8574-FD49-88E2-C7D26EE0D07B}"/>
              </a:ext>
            </a:extLst>
          </p:cNvPr>
          <p:cNvSpPr txBox="1"/>
          <p:nvPr/>
        </p:nvSpPr>
        <p:spPr>
          <a:xfrm>
            <a:off x="8312525" y="5201964"/>
            <a:ext cx="1934632" cy="369332"/>
          </a:xfrm>
          <a:prstGeom prst="rect">
            <a:avLst/>
          </a:prstGeom>
          <a:noFill/>
        </p:spPr>
        <p:txBody>
          <a:bodyPr wrap="none" rtlCol="0">
            <a:spAutoFit/>
          </a:bodyPr>
          <a:lstStyle/>
          <a:p>
            <a:r>
              <a:rPr lang="en-US" dirty="0"/>
              <a:t>Bi-variate Analysis</a:t>
            </a:r>
          </a:p>
        </p:txBody>
      </p:sp>
      <p:cxnSp>
        <p:nvCxnSpPr>
          <p:cNvPr id="23" name="Straight Arrow Connector 22">
            <a:extLst>
              <a:ext uri="{FF2B5EF4-FFF2-40B4-BE49-F238E27FC236}">
                <a16:creationId xmlns:a16="http://schemas.microsoft.com/office/drawing/2014/main" id="{626DEC6F-BBE8-9D48-8C47-2E7E04FF3E21}"/>
              </a:ext>
            </a:extLst>
          </p:cNvPr>
          <p:cNvCxnSpPr>
            <a:stCxn id="4" idx="2"/>
            <a:endCxn id="6" idx="0"/>
          </p:cNvCxnSpPr>
          <p:nvPr/>
        </p:nvCxnSpPr>
        <p:spPr>
          <a:xfrm>
            <a:off x="2172115" y="2478728"/>
            <a:ext cx="0" cy="2576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78D57-9916-DA44-B733-7705EF8BF6A7}"/>
              </a:ext>
            </a:extLst>
          </p:cNvPr>
          <p:cNvCxnSpPr/>
          <p:nvPr/>
        </p:nvCxnSpPr>
        <p:spPr>
          <a:xfrm>
            <a:off x="2129309" y="3607166"/>
            <a:ext cx="0" cy="2576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62E0F9-983A-AE4F-8720-38E4981B3430}"/>
              </a:ext>
            </a:extLst>
          </p:cNvPr>
          <p:cNvCxnSpPr>
            <a:cxnSpLocks/>
          </p:cNvCxnSpPr>
          <p:nvPr/>
        </p:nvCxnSpPr>
        <p:spPr>
          <a:xfrm>
            <a:off x="2129309" y="4768145"/>
            <a:ext cx="0" cy="2576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05DDB6-CCB6-9E40-A740-1DB48BF09DF2}"/>
              </a:ext>
            </a:extLst>
          </p:cNvPr>
          <p:cNvCxnSpPr>
            <a:cxnSpLocks/>
          </p:cNvCxnSpPr>
          <p:nvPr/>
        </p:nvCxnSpPr>
        <p:spPr>
          <a:xfrm flipV="1">
            <a:off x="3124188" y="5410016"/>
            <a:ext cx="945902" cy="3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39F45E0-AA90-1345-9987-15B527FD0CD5}"/>
              </a:ext>
            </a:extLst>
          </p:cNvPr>
          <p:cNvCxnSpPr>
            <a:cxnSpLocks/>
          </p:cNvCxnSpPr>
          <p:nvPr/>
        </p:nvCxnSpPr>
        <p:spPr>
          <a:xfrm flipV="1">
            <a:off x="5999242" y="5418580"/>
            <a:ext cx="251999" cy="3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A06AA4-A278-A545-8640-1016185CCC6B}"/>
              </a:ext>
            </a:extLst>
          </p:cNvPr>
          <p:cNvCxnSpPr>
            <a:cxnSpLocks/>
          </p:cNvCxnSpPr>
          <p:nvPr/>
        </p:nvCxnSpPr>
        <p:spPr>
          <a:xfrm flipV="1">
            <a:off x="8124276" y="5416870"/>
            <a:ext cx="216000" cy="3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0DE8D6-8D00-BC48-8183-76C0F91232CC}"/>
              </a:ext>
            </a:extLst>
          </p:cNvPr>
          <p:cNvCxnSpPr>
            <a:cxnSpLocks/>
          </p:cNvCxnSpPr>
          <p:nvPr/>
        </p:nvCxnSpPr>
        <p:spPr>
          <a:xfrm flipV="1">
            <a:off x="7355162" y="4096271"/>
            <a:ext cx="945902" cy="3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336D75-361E-5445-A009-F924DBD5474A}"/>
              </a:ext>
            </a:extLst>
          </p:cNvPr>
          <p:cNvCxnSpPr>
            <a:cxnSpLocks/>
          </p:cNvCxnSpPr>
          <p:nvPr/>
        </p:nvCxnSpPr>
        <p:spPr>
          <a:xfrm>
            <a:off x="7384015" y="2715805"/>
            <a:ext cx="0" cy="229434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890E9B3-7EF7-1449-97AE-7983237FDECC}"/>
              </a:ext>
            </a:extLst>
          </p:cNvPr>
          <p:cNvCxnSpPr>
            <a:cxnSpLocks/>
          </p:cNvCxnSpPr>
          <p:nvPr/>
        </p:nvCxnSpPr>
        <p:spPr>
          <a:xfrm flipV="1">
            <a:off x="7404822" y="2717829"/>
            <a:ext cx="945902" cy="3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859BDFA6-A9C9-423C-8E24-FCC1B7A00C50}"/>
              </a:ext>
            </a:extLst>
          </p:cNvPr>
          <p:cNvSpPr>
            <a:spLocks noGrp="1"/>
          </p:cNvSpPr>
          <p:nvPr>
            <p:ph type="title"/>
          </p:nvPr>
        </p:nvSpPr>
        <p:spPr/>
        <p:txBody>
          <a:bodyPr/>
          <a:lstStyle/>
          <a:p>
            <a:r>
              <a:rPr lang="en-US" dirty="0"/>
              <a:t>Analytics Approach</a:t>
            </a:r>
          </a:p>
        </p:txBody>
      </p:sp>
    </p:spTree>
    <p:extLst>
      <p:ext uri="{BB962C8B-B14F-4D97-AF65-F5344CB8AC3E}">
        <p14:creationId xmlns:p14="http://schemas.microsoft.com/office/powerpoint/2010/main" val="80321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A62B5-F51D-46BC-A1BB-6D62DEB13DB6}"/>
              </a:ext>
            </a:extLst>
          </p:cNvPr>
          <p:cNvSpPr>
            <a:spLocks noGrp="1"/>
          </p:cNvSpPr>
          <p:nvPr>
            <p:ph type="title"/>
          </p:nvPr>
        </p:nvSpPr>
        <p:spPr>
          <a:xfrm>
            <a:off x="1097280" y="286604"/>
            <a:ext cx="10058400" cy="905197"/>
          </a:xfrm>
        </p:spPr>
        <p:txBody>
          <a:bodyPr/>
          <a:lstStyle/>
          <a:p>
            <a:r>
              <a:rPr lang="en-US" dirty="0"/>
              <a:t>Data Cleaning</a:t>
            </a:r>
          </a:p>
        </p:txBody>
      </p:sp>
      <p:sp>
        <p:nvSpPr>
          <p:cNvPr id="5" name="Content Placeholder 4">
            <a:extLst>
              <a:ext uri="{FF2B5EF4-FFF2-40B4-BE49-F238E27FC236}">
                <a16:creationId xmlns:a16="http://schemas.microsoft.com/office/drawing/2014/main" id="{6CC18D5E-7041-C34F-BA07-3403681D7BFC}"/>
              </a:ext>
            </a:extLst>
          </p:cNvPr>
          <p:cNvSpPr>
            <a:spLocks noGrp="1"/>
          </p:cNvSpPr>
          <p:nvPr>
            <p:ph idx="1"/>
          </p:nvPr>
        </p:nvSpPr>
        <p:spPr>
          <a:xfrm>
            <a:off x="1097280" y="1439603"/>
            <a:ext cx="10058400" cy="4769903"/>
          </a:xfrm>
        </p:spPr>
        <p:txBody>
          <a:bodyPr/>
          <a:lstStyle/>
          <a:p>
            <a:pPr marL="285750" indent="-285750">
              <a:buFont typeface="Wingdings" panose="05000000000000000000" pitchFamily="2" charset="2"/>
              <a:buChar char="q"/>
            </a:pPr>
            <a:r>
              <a:rPr lang="en-IN" dirty="0"/>
              <a:t>Remove columns with more than 50% null.</a:t>
            </a:r>
          </a:p>
          <a:p>
            <a:pPr marL="285750" indent="-285750">
              <a:buFont typeface="Wingdings" panose="05000000000000000000" pitchFamily="2" charset="2"/>
              <a:buChar char="q"/>
            </a:pPr>
            <a:r>
              <a:rPr lang="en-IN" dirty="0"/>
              <a:t>Check and remove the columns which do not have an impact on EDA. The columns that do not have duplicates and are totally unique or all values are same these columns will not have impact on EDA and hence can be removed. This reduces columns from 111 to 36</a:t>
            </a:r>
          </a:p>
          <a:p>
            <a:pPr marL="285750" indent="-285750">
              <a:buFont typeface="Wingdings" panose="05000000000000000000" pitchFamily="2" charset="2"/>
              <a:buChar char="q"/>
            </a:pPr>
            <a:r>
              <a:rPr lang="en-IN" dirty="0"/>
              <a:t>Checking for rows with null. Only two rows have null columns and hence can be ignored </a:t>
            </a:r>
          </a:p>
          <a:p>
            <a:pPr marL="285750" indent="-285750">
              <a:buFont typeface="Wingdings" panose="05000000000000000000" pitchFamily="2" charset="2"/>
              <a:buChar char="q"/>
            </a:pPr>
            <a:r>
              <a:rPr lang="en-IN" dirty="0"/>
              <a:t>Checking for duplicate rows. There are no duplicate rows.</a:t>
            </a:r>
          </a:p>
          <a:p>
            <a:pPr marL="285750" indent="-285750">
              <a:buFont typeface="Wingdings" panose="05000000000000000000" pitchFamily="2" charset="2"/>
              <a:buChar char="q"/>
            </a:pPr>
            <a:r>
              <a:rPr lang="en-IN" dirty="0"/>
              <a:t>Standardize the columns like round off, conversion, etc </a:t>
            </a:r>
          </a:p>
          <a:p>
            <a:pPr marL="285750" indent="-285750">
              <a:buFont typeface="Wingdings" panose="05000000000000000000" pitchFamily="2" charset="2"/>
              <a:buChar char="q"/>
            </a:pPr>
            <a:r>
              <a:rPr lang="en-IN" dirty="0"/>
              <a:t>Impute columns where necessary like employee length column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a:p>
            <a:pPr marL="285750" indent="-90488"/>
            <a:endParaRPr lang="en-IN" dirty="0"/>
          </a:p>
          <a:p>
            <a:endParaRPr lang="en-US" dirty="0"/>
          </a:p>
        </p:txBody>
      </p:sp>
    </p:spTree>
    <p:extLst>
      <p:ext uri="{BB962C8B-B14F-4D97-AF65-F5344CB8AC3E}">
        <p14:creationId xmlns:p14="http://schemas.microsoft.com/office/powerpoint/2010/main" val="321582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902C7E-B003-4EC8-80C0-22F4E6530AA4}"/>
              </a:ext>
            </a:extLst>
          </p:cNvPr>
          <p:cNvSpPr>
            <a:spLocks noGrp="1"/>
          </p:cNvSpPr>
          <p:nvPr>
            <p:ph type="title"/>
          </p:nvPr>
        </p:nvSpPr>
        <p:spPr/>
        <p:txBody>
          <a:bodyPr/>
          <a:lstStyle/>
          <a:p>
            <a:r>
              <a:rPr lang="en-US" dirty="0"/>
              <a:t>Outliers in Data</a:t>
            </a:r>
          </a:p>
        </p:txBody>
      </p:sp>
      <p:sp>
        <p:nvSpPr>
          <p:cNvPr id="5" name="Content Placeholder 4">
            <a:extLst>
              <a:ext uri="{FF2B5EF4-FFF2-40B4-BE49-F238E27FC236}">
                <a16:creationId xmlns:a16="http://schemas.microsoft.com/office/drawing/2014/main" id="{6CC18D5E-7041-C34F-BA07-3403681D7BFC}"/>
              </a:ext>
            </a:extLst>
          </p:cNvPr>
          <p:cNvSpPr>
            <a:spLocks noGrp="1"/>
          </p:cNvSpPr>
          <p:nvPr>
            <p:ph idx="1"/>
          </p:nvPr>
        </p:nvSpPr>
        <p:spPr>
          <a:xfrm>
            <a:off x="1097280" y="1439603"/>
            <a:ext cx="10058400" cy="4769903"/>
          </a:xfrm>
        </p:spPr>
        <p:txBody>
          <a:bodyPr/>
          <a:lstStyle/>
          <a:p>
            <a:r>
              <a:rPr lang="en-IN" dirty="0"/>
              <a:t>Box plot of continuous variables shows there are many columns with outliers</a:t>
            </a:r>
          </a:p>
          <a:p>
            <a:endParaRPr lang="en-IN" dirty="0"/>
          </a:p>
          <a:p>
            <a:endParaRPr lang="en-IN" dirty="0"/>
          </a:p>
          <a:p>
            <a:endParaRPr lang="en-IN" dirty="0"/>
          </a:p>
          <a:p>
            <a:endParaRPr lang="en-IN" dirty="0"/>
          </a:p>
          <a:p>
            <a:endParaRPr lang="en-IN" dirty="0"/>
          </a:p>
          <a:p>
            <a:endParaRPr lang="en-US" dirty="0"/>
          </a:p>
        </p:txBody>
      </p:sp>
      <p:pic>
        <p:nvPicPr>
          <p:cNvPr id="3" name="Picture 2">
            <a:extLst>
              <a:ext uri="{FF2B5EF4-FFF2-40B4-BE49-F238E27FC236}">
                <a16:creationId xmlns:a16="http://schemas.microsoft.com/office/drawing/2014/main" id="{0F76724A-B246-0240-9F28-9AF2BB332523}"/>
              </a:ext>
            </a:extLst>
          </p:cNvPr>
          <p:cNvPicPr>
            <a:picLocks noChangeAspect="1"/>
          </p:cNvPicPr>
          <p:nvPr/>
        </p:nvPicPr>
        <p:blipFill>
          <a:blip r:embed="rId3"/>
          <a:stretch>
            <a:fillRect/>
          </a:stretch>
        </p:blipFill>
        <p:spPr>
          <a:xfrm>
            <a:off x="3125164" y="2015068"/>
            <a:ext cx="4686100" cy="4080138"/>
          </a:xfrm>
          <a:prstGeom prst="rect">
            <a:avLst/>
          </a:prstGeom>
        </p:spPr>
      </p:pic>
    </p:spTree>
    <p:extLst>
      <p:ext uri="{BB962C8B-B14F-4D97-AF65-F5344CB8AC3E}">
        <p14:creationId xmlns:p14="http://schemas.microsoft.com/office/powerpoint/2010/main" val="33394092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CC18D5E-7041-C34F-BA07-3403681D7BFC}"/>
              </a:ext>
            </a:extLst>
          </p:cNvPr>
          <p:cNvSpPr>
            <a:spLocks noGrp="1"/>
          </p:cNvSpPr>
          <p:nvPr>
            <p:ph idx="1"/>
          </p:nvPr>
        </p:nvSpPr>
        <p:spPr>
          <a:xfrm>
            <a:off x="1097280" y="1439603"/>
            <a:ext cx="4608194" cy="4769903"/>
          </a:xfrm>
        </p:spPr>
        <p:txBody>
          <a:bodyPr/>
          <a:lstStyle/>
          <a:p>
            <a:pPr marL="285750" indent="-285750">
              <a:buFont typeface="Wingdings" pitchFamily="2" charset="2"/>
              <a:buChar char="q"/>
            </a:pPr>
            <a:r>
              <a:rPr lang="en-IN" b="1" dirty="0"/>
              <a:t>Check outliers with 0.25 and 0.75 quantile.  </a:t>
            </a:r>
          </a:p>
          <a:p>
            <a:pPr marL="285750" indent="-285750">
              <a:buFont typeface="Wingdings" pitchFamily="2" charset="2"/>
              <a:buChar char="q"/>
            </a:pPr>
            <a:r>
              <a:rPr lang="en-IN" b="1" dirty="0"/>
              <a:t>Remove outlier values if they are less than 50 %</a:t>
            </a:r>
          </a:p>
          <a:p>
            <a:pPr marL="285750" indent="-285750">
              <a:buFont typeface="Wingdings" pitchFamily="2" charset="2"/>
              <a:buChar char="q"/>
            </a:pPr>
            <a:r>
              <a:rPr lang="en-IN" b="1" dirty="0"/>
              <a:t>If outlier values are more than 50%, treat them like imputing with lower range and upper range and box plot again. Now all required columns outliers are treated.  </a:t>
            </a:r>
          </a:p>
          <a:p>
            <a:pPr marL="228600" indent="-228600">
              <a:buFont typeface="Wingdings" pitchFamily="2" charset="2"/>
              <a:buChar char="q"/>
            </a:pPr>
            <a:endParaRPr lang="en-IN" b="1" dirty="0"/>
          </a:p>
          <a:p>
            <a:pPr marL="228600" indent="-228600">
              <a:buFont typeface="Wingdings" pitchFamily="2" charset="2"/>
              <a:buChar char="q"/>
            </a:pPr>
            <a:endParaRPr lang="en-IN" b="1" dirty="0"/>
          </a:p>
          <a:p>
            <a:pPr>
              <a:buFont typeface="Wingdings" pitchFamily="2" charset="2"/>
              <a:buChar char="q"/>
            </a:pPr>
            <a:endParaRPr lang="en-IN" b="1" dirty="0"/>
          </a:p>
          <a:p>
            <a:pPr marL="0" indent="0">
              <a:buNone/>
            </a:pPr>
            <a:endParaRPr lang="en-IN" b="1" dirty="0"/>
          </a:p>
          <a:p>
            <a:pPr>
              <a:buFont typeface="Wingdings" pitchFamily="2" charset="2"/>
              <a:buChar char="q"/>
            </a:pPr>
            <a:endParaRPr lang="en-IN" b="1" dirty="0"/>
          </a:p>
          <a:p>
            <a:pPr>
              <a:buFont typeface="Wingdings" pitchFamily="2" charset="2"/>
              <a:buChar char="q"/>
            </a:pPr>
            <a:endParaRPr lang="en-IN" b="1" dirty="0"/>
          </a:p>
          <a:p>
            <a:pPr>
              <a:buFont typeface="Wingdings" pitchFamily="2" charset="2"/>
              <a:buChar char="q"/>
            </a:pPr>
            <a:endParaRPr lang="en-IN" b="1" dirty="0"/>
          </a:p>
          <a:p>
            <a:pPr>
              <a:buFont typeface="Wingdings" pitchFamily="2" charset="2"/>
              <a:buChar char="q"/>
            </a:pPr>
            <a:endParaRPr lang="en-US" dirty="0"/>
          </a:p>
        </p:txBody>
      </p:sp>
      <p:pic>
        <p:nvPicPr>
          <p:cNvPr id="4" name="Picture 3">
            <a:extLst>
              <a:ext uri="{FF2B5EF4-FFF2-40B4-BE49-F238E27FC236}">
                <a16:creationId xmlns:a16="http://schemas.microsoft.com/office/drawing/2014/main" id="{B9221F34-961F-404B-A654-E5379846B358}"/>
              </a:ext>
            </a:extLst>
          </p:cNvPr>
          <p:cNvPicPr>
            <a:picLocks noChangeAspect="1"/>
          </p:cNvPicPr>
          <p:nvPr/>
        </p:nvPicPr>
        <p:blipFill>
          <a:blip r:embed="rId2"/>
          <a:stretch>
            <a:fillRect/>
          </a:stretch>
        </p:blipFill>
        <p:spPr>
          <a:xfrm>
            <a:off x="5705474" y="1399737"/>
            <a:ext cx="5389246" cy="4583956"/>
          </a:xfrm>
          <a:prstGeom prst="rect">
            <a:avLst/>
          </a:prstGeom>
        </p:spPr>
      </p:pic>
      <p:sp>
        <p:nvSpPr>
          <p:cNvPr id="3" name="Title 2">
            <a:extLst>
              <a:ext uri="{FF2B5EF4-FFF2-40B4-BE49-F238E27FC236}">
                <a16:creationId xmlns:a16="http://schemas.microsoft.com/office/drawing/2014/main" id="{201A6EAF-F80A-4B9B-8FF4-7CB54C07CCF3}"/>
              </a:ext>
            </a:extLst>
          </p:cNvPr>
          <p:cNvSpPr>
            <a:spLocks noGrp="1"/>
          </p:cNvSpPr>
          <p:nvPr>
            <p:ph type="title"/>
          </p:nvPr>
        </p:nvSpPr>
        <p:spPr/>
        <p:txBody>
          <a:bodyPr/>
          <a:lstStyle/>
          <a:p>
            <a:r>
              <a:rPr lang="en-US" dirty="0"/>
              <a:t>Outlier Handling</a:t>
            </a:r>
          </a:p>
        </p:txBody>
      </p:sp>
    </p:spTree>
    <p:extLst>
      <p:ext uri="{BB962C8B-B14F-4D97-AF65-F5344CB8AC3E}">
        <p14:creationId xmlns:p14="http://schemas.microsoft.com/office/powerpoint/2010/main" val="32709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77CD-A49B-473A-91C3-E07167D093EC}"/>
              </a:ext>
            </a:extLst>
          </p:cNvPr>
          <p:cNvSpPr>
            <a:spLocks noGrp="1"/>
          </p:cNvSpPr>
          <p:nvPr>
            <p:ph type="title"/>
          </p:nvPr>
        </p:nvSpPr>
        <p:spPr/>
        <p:txBody>
          <a:bodyPr/>
          <a:lstStyle/>
          <a:p>
            <a:r>
              <a:rPr lang="en-US" dirty="0"/>
              <a:t>Outlier detection and treatment</a:t>
            </a:r>
          </a:p>
        </p:txBody>
      </p:sp>
      <p:pic>
        <p:nvPicPr>
          <p:cNvPr id="4" name="Picture 3">
            <a:extLst>
              <a:ext uri="{FF2B5EF4-FFF2-40B4-BE49-F238E27FC236}">
                <a16:creationId xmlns:a16="http://schemas.microsoft.com/office/drawing/2014/main" id="{11200426-83DD-4329-8B94-EBD7BA2228AD}"/>
              </a:ext>
            </a:extLst>
          </p:cNvPr>
          <p:cNvPicPr>
            <a:picLocks noChangeAspect="1"/>
          </p:cNvPicPr>
          <p:nvPr/>
        </p:nvPicPr>
        <p:blipFill>
          <a:blip r:embed="rId2"/>
          <a:stretch>
            <a:fillRect/>
          </a:stretch>
        </p:blipFill>
        <p:spPr>
          <a:xfrm>
            <a:off x="7567267" y="2100105"/>
            <a:ext cx="3051536" cy="2657789"/>
          </a:xfrm>
          <a:prstGeom prst="rect">
            <a:avLst/>
          </a:prstGeom>
        </p:spPr>
      </p:pic>
      <p:pic>
        <p:nvPicPr>
          <p:cNvPr id="5" name="Picture 4">
            <a:extLst>
              <a:ext uri="{FF2B5EF4-FFF2-40B4-BE49-F238E27FC236}">
                <a16:creationId xmlns:a16="http://schemas.microsoft.com/office/drawing/2014/main" id="{23F1A889-9794-4E65-98CA-147443EE4CC7}"/>
              </a:ext>
            </a:extLst>
          </p:cNvPr>
          <p:cNvPicPr>
            <a:picLocks noChangeAspect="1"/>
          </p:cNvPicPr>
          <p:nvPr/>
        </p:nvPicPr>
        <p:blipFill>
          <a:blip r:embed="rId3"/>
          <a:stretch>
            <a:fillRect/>
          </a:stretch>
        </p:blipFill>
        <p:spPr>
          <a:xfrm>
            <a:off x="610682" y="1510054"/>
            <a:ext cx="5588049" cy="4307942"/>
          </a:xfrm>
          <a:prstGeom prst="rect">
            <a:avLst/>
          </a:prstGeom>
        </p:spPr>
      </p:pic>
      <p:sp>
        <p:nvSpPr>
          <p:cNvPr id="7" name="TextBox 6">
            <a:extLst>
              <a:ext uri="{FF2B5EF4-FFF2-40B4-BE49-F238E27FC236}">
                <a16:creationId xmlns:a16="http://schemas.microsoft.com/office/drawing/2014/main" id="{3DB39ACF-0D53-44B8-AEDE-2532F771038E}"/>
              </a:ext>
            </a:extLst>
          </p:cNvPr>
          <p:cNvSpPr txBox="1"/>
          <p:nvPr/>
        </p:nvSpPr>
        <p:spPr>
          <a:xfrm>
            <a:off x="7205773" y="5059295"/>
            <a:ext cx="3300198" cy="600164"/>
          </a:xfrm>
          <a:prstGeom prst="rect">
            <a:avLst/>
          </a:prstGeom>
          <a:noFill/>
        </p:spPr>
        <p:txBody>
          <a:bodyPr wrap="square" rtlCol="0">
            <a:spAutoFit/>
          </a:bodyPr>
          <a:lstStyle/>
          <a:p>
            <a:pPr algn="ctr"/>
            <a:r>
              <a:rPr lang="en-US" sz="1100" dirty="0"/>
              <a:t>Outliers are detected in multiple numerical variables- For example Annual_inc, these outliers were removed by replaced by restricting the value to the Upper range</a:t>
            </a:r>
          </a:p>
        </p:txBody>
      </p:sp>
    </p:spTree>
    <p:extLst>
      <p:ext uri="{BB962C8B-B14F-4D97-AF65-F5344CB8AC3E}">
        <p14:creationId xmlns:p14="http://schemas.microsoft.com/office/powerpoint/2010/main" val="411518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182AAC-4C16-384D-8814-86C11F11AA17}"/>
              </a:ext>
            </a:extLst>
          </p:cNvPr>
          <p:cNvPicPr>
            <a:picLocks noChangeAspect="1"/>
          </p:cNvPicPr>
          <p:nvPr/>
        </p:nvPicPr>
        <p:blipFill>
          <a:blip r:embed="rId2"/>
          <a:stretch>
            <a:fillRect/>
          </a:stretch>
        </p:blipFill>
        <p:spPr>
          <a:xfrm>
            <a:off x="474345" y="1701115"/>
            <a:ext cx="3107576" cy="2159765"/>
          </a:xfrm>
          <a:prstGeom prst="rect">
            <a:avLst/>
          </a:prstGeom>
        </p:spPr>
      </p:pic>
      <p:sp>
        <p:nvSpPr>
          <p:cNvPr id="13" name="TextBox 12">
            <a:extLst>
              <a:ext uri="{FF2B5EF4-FFF2-40B4-BE49-F238E27FC236}">
                <a16:creationId xmlns:a16="http://schemas.microsoft.com/office/drawing/2014/main" id="{AE72A9A0-8BFD-BC4E-8AC1-6399B6EED353}"/>
              </a:ext>
            </a:extLst>
          </p:cNvPr>
          <p:cNvSpPr txBox="1"/>
          <p:nvPr/>
        </p:nvSpPr>
        <p:spPr>
          <a:xfrm>
            <a:off x="914828" y="4172161"/>
            <a:ext cx="2571322" cy="430887"/>
          </a:xfrm>
          <a:prstGeom prst="rect">
            <a:avLst/>
          </a:prstGeom>
          <a:noFill/>
        </p:spPr>
        <p:txBody>
          <a:bodyPr wrap="square" rtlCol="0">
            <a:spAutoFit/>
          </a:bodyPr>
          <a:lstStyle/>
          <a:p>
            <a:pPr algn="ctr"/>
            <a:r>
              <a:rPr lang="en-US" sz="1100" dirty="0"/>
              <a:t>Fully paid customers are approx. 6 times greater than Charged of customers</a:t>
            </a:r>
          </a:p>
        </p:txBody>
      </p:sp>
      <p:sp>
        <p:nvSpPr>
          <p:cNvPr id="3" name="Title 2">
            <a:extLst>
              <a:ext uri="{FF2B5EF4-FFF2-40B4-BE49-F238E27FC236}">
                <a16:creationId xmlns:a16="http://schemas.microsoft.com/office/drawing/2014/main" id="{8295FF7E-8CE9-41E3-9A46-571D38A7BDA0}"/>
              </a:ext>
            </a:extLst>
          </p:cNvPr>
          <p:cNvSpPr>
            <a:spLocks noGrp="1"/>
          </p:cNvSpPr>
          <p:nvPr>
            <p:ph type="title"/>
          </p:nvPr>
        </p:nvSpPr>
        <p:spPr/>
        <p:txBody>
          <a:bodyPr/>
          <a:lstStyle/>
          <a:p>
            <a:r>
              <a:rPr lang="en-US" dirty="0"/>
              <a:t>Univariate Analysis</a:t>
            </a:r>
          </a:p>
        </p:txBody>
      </p:sp>
      <p:sp>
        <p:nvSpPr>
          <p:cNvPr id="7" name="TextBox 6">
            <a:extLst>
              <a:ext uri="{FF2B5EF4-FFF2-40B4-BE49-F238E27FC236}">
                <a16:creationId xmlns:a16="http://schemas.microsoft.com/office/drawing/2014/main" id="{7FB35F29-1CCE-41C9-9A12-F5BCF1C5D8A6}"/>
              </a:ext>
            </a:extLst>
          </p:cNvPr>
          <p:cNvSpPr txBox="1"/>
          <p:nvPr/>
        </p:nvSpPr>
        <p:spPr>
          <a:xfrm>
            <a:off x="5072276" y="4812360"/>
            <a:ext cx="4809697" cy="600164"/>
          </a:xfrm>
          <a:prstGeom prst="rect">
            <a:avLst/>
          </a:prstGeom>
          <a:noFill/>
        </p:spPr>
        <p:txBody>
          <a:bodyPr wrap="square" rtlCol="0">
            <a:spAutoFit/>
          </a:bodyPr>
          <a:lstStyle/>
          <a:p>
            <a:pPr algn="ctr"/>
            <a:r>
              <a:rPr lang="en-US" sz="1100" dirty="0"/>
              <a:t>Histogram plots for loan amount and funded amount show that there are peaks at an interval of 5K . The patterns of count of loan amount and fund amount  are exactly matching</a:t>
            </a:r>
          </a:p>
        </p:txBody>
      </p:sp>
      <p:pic>
        <p:nvPicPr>
          <p:cNvPr id="6" name="Picture 5">
            <a:extLst>
              <a:ext uri="{FF2B5EF4-FFF2-40B4-BE49-F238E27FC236}">
                <a16:creationId xmlns:a16="http://schemas.microsoft.com/office/drawing/2014/main" id="{FB1AAE20-182E-48B3-9B07-AF340FD5CA8F}"/>
              </a:ext>
            </a:extLst>
          </p:cNvPr>
          <p:cNvPicPr>
            <a:picLocks noChangeAspect="1"/>
          </p:cNvPicPr>
          <p:nvPr/>
        </p:nvPicPr>
        <p:blipFill>
          <a:blip r:embed="rId3"/>
          <a:stretch>
            <a:fillRect/>
          </a:stretch>
        </p:blipFill>
        <p:spPr>
          <a:xfrm>
            <a:off x="4079554" y="1614753"/>
            <a:ext cx="3107576" cy="2941572"/>
          </a:xfrm>
          <a:prstGeom prst="rect">
            <a:avLst/>
          </a:prstGeom>
          <a:ln>
            <a:solidFill>
              <a:schemeClr val="bg2"/>
            </a:solidFill>
          </a:ln>
        </p:spPr>
      </p:pic>
      <p:pic>
        <p:nvPicPr>
          <p:cNvPr id="8" name="Picture 7">
            <a:extLst>
              <a:ext uri="{FF2B5EF4-FFF2-40B4-BE49-F238E27FC236}">
                <a16:creationId xmlns:a16="http://schemas.microsoft.com/office/drawing/2014/main" id="{8E6E8D97-DD57-43DA-94B1-8317B90A0E6F}"/>
              </a:ext>
            </a:extLst>
          </p:cNvPr>
          <p:cNvPicPr>
            <a:picLocks noChangeAspect="1"/>
          </p:cNvPicPr>
          <p:nvPr/>
        </p:nvPicPr>
        <p:blipFill>
          <a:blip r:embed="rId4"/>
          <a:stretch>
            <a:fillRect/>
          </a:stretch>
        </p:blipFill>
        <p:spPr>
          <a:xfrm>
            <a:off x="7477125" y="1663279"/>
            <a:ext cx="3107577" cy="2881923"/>
          </a:xfrm>
          <a:prstGeom prst="rect">
            <a:avLst/>
          </a:prstGeom>
          <a:ln>
            <a:solidFill>
              <a:schemeClr val="bg2"/>
            </a:solidFill>
          </a:ln>
        </p:spPr>
      </p:pic>
    </p:spTree>
    <p:extLst>
      <p:ext uri="{BB962C8B-B14F-4D97-AF65-F5344CB8AC3E}">
        <p14:creationId xmlns:p14="http://schemas.microsoft.com/office/powerpoint/2010/main" val="322726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EFC3-7834-4DB9-B59F-7738FB16B410}"/>
              </a:ext>
            </a:extLst>
          </p:cNvPr>
          <p:cNvSpPr>
            <a:spLocks noGrp="1"/>
          </p:cNvSpPr>
          <p:nvPr>
            <p:ph type="title"/>
          </p:nvPr>
        </p:nvSpPr>
        <p:spPr/>
        <p:txBody>
          <a:bodyPr/>
          <a:lstStyle/>
          <a:p>
            <a:r>
              <a:rPr lang="en-US" dirty="0"/>
              <a:t>Univariate Analysis</a:t>
            </a:r>
          </a:p>
        </p:txBody>
      </p:sp>
      <p:pic>
        <p:nvPicPr>
          <p:cNvPr id="6" name="Picture 5">
            <a:extLst>
              <a:ext uri="{FF2B5EF4-FFF2-40B4-BE49-F238E27FC236}">
                <a16:creationId xmlns:a16="http://schemas.microsoft.com/office/drawing/2014/main" id="{1FF73C7C-A21D-4F49-8EFA-A067AD590067}"/>
              </a:ext>
            </a:extLst>
          </p:cNvPr>
          <p:cNvPicPr>
            <a:picLocks noChangeAspect="1"/>
          </p:cNvPicPr>
          <p:nvPr/>
        </p:nvPicPr>
        <p:blipFill>
          <a:blip r:embed="rId2"/>
          <a:stretch>
            <a:fillRect/>
          </a:stretch>
        </p:blipFill>
        <p:spPr>
          <a:xfrm>
            <a:off x="1534729" y="4168025"/>
            <a:ext cx="2691007" cy="1956549"/>
          </a:xfrm>
          <a:prstGeom prst="rect">
            <a:avLst/>
          </a:prstGeom>
        </p:spPr>
      </p:pic>
      <p:sp>
        <p:nvSpPr>
          <p:cNvPr id="5" name="TextBox 4">
            <a:extLst>
              <a:ext uri="{FF2B5EF4-FFF2-40B4-BE49-F238E27FC236}">
                <a16:creationId xmlns:a16="http://schemas.microsoft.com/office/drawing/2014/main" id="{A2463E5D-F88B-44E6-BBD2-5427025CDD48}"/>
              </a:ext>
            </a:extLst>
          </p:cNvPr>
          <p:cNvSpPr txBox="1"/>
          <p:nvPr/>
        </p:nvSpPr>
        <p:spPr>
          <a:xfrm>
            <a:off x="5196102" y="3250591"/>
            <a:ext cx="3300198" cy="938719"/>
          </a:xfrm>
          <a:prstGeom prst="rect">
            <a:avLst/>
          </a:prstGeom>
          <a:noFill/>
        </p:spPr>
        <p:txBody>
          <a:bodyPr wrap="square" rtlCol="0">
            <a:spAutoFit/>
          </a:bodyPr>
          <a:lstStyle/>
          <a:p>
            <a:pPr algn="ctr"/>
            <a:r>
              <a:rPr lang="en-US" sz="1100" dirty="0"/>
              <a:t>Histogram plot for monthly payment owed by the borrowers (installment) is right-skewed with the most common installment amount of </a:t>
            </a:r>
            <a:r>
              <a:rPr lang="en-US" sz="1100" dirty="0" err="1"/>
              <a:t>Approx</a:t>
            </a:r>
            <a:r>
              <a:rPr lang="en-US" sz="1100" dirty="0"/>
              <a:t> 200.</a:t>
            </a:r>
          </a:p>
          <a:p>
            <a:pPr algn="ctr"/>
            <a:r>
              <a:rPr lang="en-US" sz="1100" dirty="0"/>
              <a:t>The box plot shows that there are outliers on the higher range of the installment amount</a:t>
            </a:r>
          </a:p>
        </p:txBody>
      </p:sp>
      <p:pic>
        <p:nvPicPr>
          <p:cNvPr id="1026" name="Picture 2">
            <a:extLst>
              <a:ext uri="{FF2B5EF4-FFF2-40B4-BE49-F238E27FC236}">
                <a16:creationId xmlns:a16="http://schemas.microsoft.com/office/drawing/2014/main" id="{8F9F6E19-9720-0246-8FA4-D92F45CBF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626152"/>
            <a:ext cx="3122619" cy="207120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3249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{F21CEE5E-FE05-DB44-89B7-2CD7EF57F3AE}tf10001060</Template>
  <TotalTime>3020</TotalTime>
  <Words>770</Words>
  <Application>Microsoft Macintosh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Lending Club Case Study Presentation</vt:lpstr>
      <vt:lpstr>Lending Club Case Study –Problem Statement</vt:lpstr>
      <vt:lpstr>Analytics Approach</vt:lpstr>
      <vt:lpstr>Data Cleaning</vt:lpstr>
      <vt:lpstr>Outliers in Data</vt:lpstr>
      <vt:lpstr>Outlier Handling</vt:lpstr>
      <vt:lpstr>Outlier detection and treatment</vt:lpstr>
      <vt:lpstr>Univariate Analysis</vt:lpstr>
      <vt:lpstr>Univariate Analysis</vt:lpstr>
      <vt:lpstr>Univariate Analysis</vt:lpstr>
      <vt:lpstr>Univariate Analysis</vt:lpstr>
      <vt:lpstr>Segmented Univariate Analysis</vt:lpstr>
      <vt:lpstr>Segmented Univariate Analysis</vt:lpstr>
      <vt:lpstr>Segmented Univariate Analysis</vt:lpstr>
      <vt:lpstr>Bivariate / Multivariate Analysis</vt:lpstr>
      <vt:lpstr>Bivariate analysis</vt:lpstr>
      <vt:lpstr>Bivariate Analysis</vt:lpstr>
      <vt:lpstr>Bivariate Analysis</vt:lpstr>
      <vt:lpstr>Bivariate Analysis</vt:lpstr>
      <vt:lpstr>Bivariate Analysis</vt:lpstr>
      <vt:lpstr>Final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Chaos Engineering FOR FINANCE SERVICES </dc:title>
  <dc:creator>Milind Desai</dc:creator>
  <cp:lastModifiedBy>Milind Desai</cp:lastModifiedBy>
  <cp:revision>24</cp:revision>
  <dcterms:created xsi:type="dcterms:W3CDTF">2021-12-27T02:10:32Z</dcterms:created>
  <dcterms:modified xsi:type="dcterms:W3CDTF">2022-01-05T06:04:36Z</dcterms:modified>
</cp:coreProperties>
</file>