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 id="2147483777" r:id="rId2"/>
  </p:sldMasterIdLst>
  <p:sldIdLst>
    <p:sldId id="269" r:id="rId3"/>
    <p:sldId id="256" r:id="rId4"/>
    <p:sldId id="257" r:id="rId5"/>
    <p:sldId id="258" r:id="rId6"/>
    <p:sldId id="259" r:id="rId7"/>
    <p:sldId id="260" r:id="rId8"/>
    <p:sldId id="266" r:id="rId9"/>
    <p:sldId id="267" r:id="rId10"/>
    <p:sldId id="268" r:id="rId11"/>
    <p:sldId id="261" r:id="rId12"/>
    <p:sldId id="262" r:id="rId13"/>
    <p:sldId id="264" r:id="rId14"/>
    <p:sldId id="265" r:id="rId15"/>
    <p:sldId id="272" r:id="rId16"/>
    <p:sldId id="263" r:id="rId17"/>
    <p:sldId id="273"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3051741"/>
      </p:ext>
    </p:extLst>
  </p:cSld>
  <p:clrMapOvr>
    <a:masterClrMapping/>
  </p:clrMapOvr>
  <p:transition spd="slow">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1614104"/>
      </p:ext>
    </p:extLst>
  </p:cSld>
  <p:clrMapOvr>
    <a:masterClrMapping/>
  </p:clrMapOvr>
  <p:transition spd="slow">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186041"/>
      </p:ext>
    </p:extLst>
  </p:cSld>
  <p:clrMapOvr>
    <a:masterClrMapping/>
  </p:clrMapOvr>
  <p:transition spd="slow">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5392891"/>
      </p:ext>
    </p:extLst>
  </p:cSld>
  <p:clrMapOvr>
    <a:masterClrMapping/>
  </p:clrMapOvr>
  <p:transition spd="slow">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8611742"/>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4124595"/>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0627250"/>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5144340"/>
      </p:ext>
    </p:extLst>
  </p:cSld>
  <p:clrMapOvr>
    <a:masterClrMapping/>
  </p:clrMapOvr>
  <p:transition spd="slow">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773920"/>
      </p:ext>
    </p:extLst>
  </p:cSld>
  <p:clrMapOvr>
    <a:masterClrMapping/>
  </p:clrMapOvr>
  <p:transition spd="slow">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5142713"/>
      </p:ext>
    </p:extLst>
  </p:cSld>
  <p:clrMapOvr>
    <a:masterClrMapping/>
  </p:clrMapOvr>
  <p:transition spd="slow">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8746138"/>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9397953"/>
      </p:ext>
    </p:extLst>
  </p:cSld>
  <p:clrMapOvr>
    <a:masterClrMapping/>
  </p:clrMapOvr>
  <p:transition spd="slow">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5724412"/>
      </p:ext>
    </p:extLst>
  </p:cSld>
  <p:clrMapOvr>
    <a:masterClrMapping/>
  </p:clrMapOvr>
  <p:transition spd="slow">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9907477"/>
      </p:ext>
    </p:extLst>
  </p:cSld>
  <p:clrMapOvr>
    <a:masterClrMapping/>
  </p:clrMapOvr>
  <p:transition spd="slow">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8531162"/>
      </p:ext>
    </p:extLst>
  </p:cSld>
  <p:clrMapOvr>
    <a:masterClrMapping/>
  </p:clrMapOvr>
  <p:transition spd="slow">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3679760"/>
      </p:ext>
    </p:extLst>
  </p:cSld>
  <p:clrMapOvr>
    <a:masterClrMapping/>
  </p:clrMapOvr>
  <p:transition spd="slow">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8615301"/>
      </p:ext>
    </p:extLst>
  </p:cSld>
  <p:clrMapOvr>
    <a:masterClrMapping/>
  </p:clrMapOvr>
  <p:transition spd="slow">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664371"/>
      </p:ext>
    </p:extLst>
  </p:cSld>
  <p:clrMapOvr>
    <a:masterClrMapping/>
  </p:clrMapOvr>
  <p:transition spd="slow">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688217"/>
      </p:ext>
    </p:extLst>
  </p:cSld>
  <p:clrMapOvr>
    <a:masterClrMapping/>
  </p:clrMapOvr>
  <p:transition spd="slow">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5957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9005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36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1029726"/>
      </p:ext>
    </p:extLst>
  </p:cSld>
  <p:clrMapOvr>
    <a:masterClrMapping/>
  </p:clrMapOvr>
  <p:transition spd="slow">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18814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2553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0536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57411379"/>
      </p:ext>
    </p:extLst>
  </p:cSld>
  <p:clrMapOvr>
    <a:masterClrMapping/>
  </p:clrMapOvr>
  <p:transition spd="slow">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6020608"/>
      </p:ext>
    </p:extLst>
  </p:cSld>
  <p:clrMapOvr>
    <a:masterClrMapping/>
  </p:clrMapOvr>
  <p:transition spd="slow">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4054278"/>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8033177"/>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379755"/>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6962710"/>
      </p:ext>
    </p:extLst>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8637654"/>
      </p:ext>
    </p:extLst>
  </p:cSld>
  <p:clrMapOvr>
    <a:masterClrMapping/>
  </p:clrMapOvr>
  <p:transition spd="slow">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1116656"/>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4/28/2015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816899"/>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ransition spd="slow">
    <p:wipe dir="r"/>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4/28/2015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2452042"/>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ransition spd="slow">
    <p:wipe dir="r"/>
  </p:transition>
  <p:timing>
    <p:tnLst>
      <p:par>
        <p:cTn id="1" dur="indefinite" restart="never" nodeType="tmRoot"/>
      </p:par>
    </p:tnLst>
  </p:timing>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6728" y="916301"/>
            <a:ext cx="8791575" cy="2148871"/>
          </a:xfrm>
          <a:effectLst>
            <a:outerShdw blurRad="50800" dist="38100" dir="2700000" algn="tl" rotWithShape="0">
              <a:prstClr val="black">
                <a:alpha val="40000"/>
              </a:prstClr>
            </a:outerShdw>
            <a:reflection blurRad="6350" stA="50000" endA="300" endPos="55500" dist="50800" dir="5400000" sy="-100000" algn="bl" rotWithShape="0"/>
          </a:effectLst>
        </p:spPr>
        <p:txBody>
          <a:bodyPr>
            <a:normAutofit fontScale="90000"/>
          </a:bodyPr>
          <a:lstStyle/>
          <a:p>
            <a:pPr algn="ctr"/>
            <a:r>
              <a:rPr lang="en-US" sz="15000" b="1" cap="none" dirty="0" smtClean="0">
                <a:solidFill>
                  <a:srgbClr val="FF0000"/>
                </a:solidFill>
                <a:effectLst>
                  <a:outerShdw blurRad="38100" dist="38100" dir="2700000" algn="tl">
                    <a:srgbClr val="000000">
                      <a:alpha val="43137"/>
                    </a:srgbClr>
                  </a:outerShdw>
                </a:effectLst>
                <a:latin typeface="Chiller" panose="04020404031007020602" pitchFamily="82" charset="0"/>
              </a:rPr>
              <a:t>Gun Zombie</a:t>
            </a:r>
            <a:endParaRPr lang="en-US" sz="15000" b="1" cap="none" dirty="0">
              <a:solidFill>
                <a:srgbClr val="FF0000"/>
              </a:solidFill>
              <a:effectLst>
                <a:outerShdw blurRad="38100" dist="38100" dir="2700000" algn="tl">
                  <a:srgbClr val="000000">
                    <a:alpha val="43137"/>
                  </a:srgbClr>
                </a:outerShdw>
              </a:effectLst>
              <a:latin typeface="Chiller" panose="04020404031007020602" pitchFamily="82" charset="0"/>
            </a:endParaRPr>
          </a:p>
        </p:txBody>
      </p:sp>
      <p:sp>
        <p:nvSpPr>
          <p:cNvPr id="3" name="Subtitle 2"/>
          <p:cNvSpPr>
            <a:spLocks noGrp="1"/>
          </p:cNvSpPr>
          <p:nvPr>
            <p:ph type="subTitle" idx="1"/>
          </p:nvPr>
        </p:nvSpPr>
        <p:spPr>
          <a:xfrm>
            <a:off x="7547019" y="3679311"/>
            <a:ext cx="3301283" cy="2000272"/>
          </a:xfrm>
        </p:spPr>
        <p:txBody>
          <a:bodyPr/>
          <a:lstStyle/>
          <a:p>
            <a:r>
              <a:rPr lang="en-US" dirty="0" smtClean="0">
                <a:solidFill>
                  <a:srgbClr val="FF0000"/>
                </a:solidFill>
              </a:rPr>
              <a:t>Project by</a:t>
            </a:r>
          </a:p>
          <a:p>
            <a:r>
              <a:rPr lang="en-US" dirty="0" smtClean="0">
                <a:solidFill>
                  <a:srgbClr val="FF0000"/>
                </a:solidFill>
              </a:rPr>
              <a:t>Geetanjali Agarwal(01)</a:t>
            </a:r>
          </a:p>
          <a:p>
            <a:r>
              <a:rPr lang="en-US" dirty="0" err="1" smtClean="0">
                <a:solidFill>
                  <a:srgbClr val="FF0000"/>
                </a:solidFill>
              </a:rPr>
              <a:t>Akansha</a:t>
            </a:r>
            <a:r>
              <a:rPr lang="en-US" dirty="0" smtClean="0">
                <a:solidFill>
                  <a:srgbClr val="FF0000"/>
                </a:solidFill>
              </a:rPr>
              <a:t> </a:t>
            </a:r>
            <a:r>
              <a:rPr lang="en-US" dirty="0" err="1">
                <a:solidFill>
                  <a:srgbClr val="FF0000"/>
                </a:solidFill>
              </a:rPr>
              <a:t>B</a:t>
            </a:r>
            <a:r>
              <a:rPr lang="en-US" dirty="0" err="1" smtClean="0">
                <a:solidFill>
                  <a:srgbClr val="FF0000"/>
                </a:solidFill>
              </a:rPr>
              <a:t>athija</a:t>
            </a:r>
            <a:r>
              <a:rPr lang="en-US" dirty="0" smtClean="0">
                <a:solidFill>
                  <a:srgbClr val="FF0000"/>
                </a:solidFill>
              </a:rPr>
              <a:t> (05)</a:t>
            </a:r>
          </a:p>
          <a:p>
            <a:r>
              <a:rPr lang="en-US" dirty="0" smtClean="0">
                <a:solidFill>
                  <a:srgbClr val="FF0000"/>
                </a:solidFill>
              </a:rPr>
              <a:t>Ashish </a:t>
            </a:r>
            <a:r>
              <a:rPr lang="en-US" dirty="0" err="1">
                <a:solidFill>
                  <a:srgbClr val="FF0000"/>
                </a:solidFill>
              </a:rPr>
              <a:t>B</a:t>
            </a:r>
            <a:r>
              <a:rPr lang="en-US" dirty="0" err="1" smtClean="0">
                <a:solidFill>
                  <a:srgbClr val="FF0000"/>
                </a:solidFill>
              </a:rPr>
              <a:t>alani</a:t>
            </a:r>
            <a:r>
              <a:rPr lang="en-US" dirty="0" smtClean="0">
                <a:solidFill>
                  <a:srgbClr val="FF0000"/>
                </a:solidFill>
              </a:rPr>
              <a:t> (04)</a:t>
            </a:r>
            <a:endParaRPr lang="en-US" dirty="0">
              <a:solidFill>
                <a:srgbClr val="FF0000"/>
              </a:solidFill>
            </a:endParaRPr>
          </a:p>
        </p:txBody>
      </p:sp>
    </p:spTree>
    <p:extLst>
      <p:ext uri="{BB962C8B-B14F-4D97-AF65-F5344CB8AC3E}">
        <p14:creationId xmlns:p14="http://schemas.microsoft.com/office/powerpoint/2010/main" val="1151445442"/>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6600" b="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601" y="1262461"/>
            <a:ext cx="7329621" cy="4636395"/>
          </a:xfrm>
        </p:spPr>
      </p:pic>
    </p:spTree>
    <p:extLst>
      <p:ext uri="{BB962C8B-B14F-4D97-AF65-F5344CB8AC3E}">
        <p14:creationId xmlns:p14="http://schemas.microsoft.com/office/powerpoint/2010/main" val="1658689967"/>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80636"/>
            <a:ext cx="9905998" cy="514823"/>
          </a:xfrm>
        </p:spPr>
        <p:txBody>
          <a:bodyPr>
            <a:normAutofit fontScale="90000"/>
          </a:bodyPr>
          <a:lstStyle/>
          <a:p>
            <a:pPr algn="ctr"/>
            <a:r>
              <a:rPr lang="en-US" sz="6600" b="1" cap="none" dirty="0" smtClean="0">
                <a:solidFill>
                  <a:schemeClr val="bg1"/>
                </a:solidFill>
                <a:latin typeface="Times New Roman" panose="02020603050405020304" pitchFamily="18" charset="0"/>
                <a:cs typeface="Times New Roman" panose="02020603050405020304" pitchFamily="18" charset="0"/>
              </a:rPr>
              <a:t>Introduction</a:t>
            </a:r>
            <a:endParaRPr lang="en-US" sz="6600"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953037"/>
            <a:ext cx="9905999" cy="4838164"/>
          </a:xfrm>
        </p:spPr>
        <p:txBody>
          <a:bodyPr/>
          <a:lstStyle/>
          <a:p>
            <a:pPr algn="just"/>
            <a:r>
              <a:rPr lang="en-US" sz="2800" b="1" dirty="0" smtClean="0">
                <a:solidFill>
                  <a:schemeClr val="bg1"/>
                </a:solidFill>
                <a:latin typeface="Times New Roman" panose="02020603050405020304" pitchFamily="18" charset="0"/>
                <a:cs typeface="Times New Roman" panose="02020603050405020304" pitchFamily="18" charset="0"/>
              </a:rPr>
              <a:t>Unity</a:t>
            </a:r>
            <a:r>
              <a:rPr lang="en-US" sz="2800" dirty="0" smtClean="0">
                <a:solidFill>
                  <a:schemeClr val="bg1"/>
                </a:solidFill>
                <a:latin typeface="Times New Roman" panose="02020603050405020304" pitchFamily="18" charset="0"/>
                <a:cs typeface="Times New Roman" panose="02020603050405020304" pitchFamily="18" charset="0"/>
              </a:rPr>
              <a:t> is a multi-platform, integrated IDE for scripting games and working with 3D virtual worlds including:</a:t>
            </a:r>
          </a:p>
          <a:p>
            <a:pPr>
              <a:buSzPct val="100000"/>
              <a:buFont typeface="Wingdings" panose="05000000000000000000" pitchFamily="2" charset="2"/>
              <a:buChar char="§"/>
            </a:pPr>
            <a:r>
              <a:rPr lang="en-US" sz="2800" dirty="0" smtClean="0">
                <a:solidFill>
                  <a:schemeClr val="bg1"/>
                </a:solidFill>
                <a:latin typeface="Times New Roman" panose="02020603050405020304" pitchFamily="18" charset="0"/>
                <a:cs typeface="Times New Roman" panose="02020603050405020304" pitchFamily="18" charset="0"/>
              </a:rPr>
              <a:t>Game Engine- 3D objects/lighting/physics/animation/scripting</a:t>
            </a:r>
          </a:p>
          <a:p>
            <a:pPr>
              <a:buSzPct val="100000"/>
              <a:buFont typeface="Wingdings" panose="05000000000000000000" pitchFamily="2" charset="2"/>
              <a:buChar char="§"/>
            </a:pPr>
            <a:r>
              <a:rPr lang="en-US" sz="2800" dirty="0" smtClean="0">
                <a:solidFill>
                  <a:schemeClr val="bg1"/>
                </a:solidFill>
                <a:latin typeface="Times New Roman" panose="02020603050405020304" pitchFamily="18" charset="0"/>
                <a:cs typeface="Times New Roman" panose="02020603050405020304" pitchFamily="18" charset="0"/>
              </a:rPr>
              <a:t>GUI system</a:t>
            </a:r>
          </a:p>
          <a:p>
            <a:pPr>
              <a:buSzPct val="100000"/>
              <a:buFont typeface="Wingdings" panose="05000000000000000000" pitchFamily="2" charset="2"/>
              <a:buChar char="§"/>
            </a:pPr>
            <a:r>
              <a:rPr lang="en-US" sz="2800" dirty="0" smtClean="0">
                <a:solidFill>
                  <a:schemeClr val="bg1"/>
                </a:solidFill>
                <a:latin typeface="Times New Roman" panose="02020603050405020304" pitchFamily="18" charset="0"/>
                <a:cs typeface="Times New Roman" panose="02020603050405020304" pitchFamily="18" charset="0"/>
              </a:rPr>
              <a:t>3D object animation manager </a:t>
            </a:r>
          </a:p>
          <a:p>
            <a:pPr algn="just"/>
            <a:r>
              <a:rPr lang="en-US" sz="2800" dirty="0" smtClean="0">
                <a:solidFill>
                  <a:schemeClr val="bg1"/>
                </a:solidFill>
                <a:latin typeface="Times New Roman" panose="02020603050405020304" pitchFamily="18" charset="0"/>
                <a:cs typeface="Times New Roman" panose="02020603050405020304" pitchFamily="18" charset="0"/>
              </a:rPr>
              <a:t>The extension of a unity file is .unity. We can make games on unity for different platforms that include Android and OS</a:t>
            </a: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079383504"/>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8789"/>
            <a:ext cx="9905998" cy="811369"/>
          </a:xfrm>
        </p:spPr>
        <p:txBody>
          <a:bodyPr>
            <a:normAutofit fontScale="90000"/>
          </a:bodyPr>
          <a:lstStyle/>
          <a:p>
            <a:pPr algn="ctr"/>
            <a:r>
              <a:rPr lang="en-US" sz="6000" b="1" cap="none" dirty="0" smtClean="0">
                <a:solidFill>
                  <a:schemeClr val="bg1"/>
                </a:solidFill>
                <a:latin typeface="Times New Roman" panose="02020603050405020304" pitchFamily="18" charset="0"/>
                <a:cs typeface="Times New Roman" panose="02020603050405020304" pitchFamily="18" charset="0"/>
              </a:rPr>
              <a:t>Unity Basics</a:t>
            </a:r>
            <a:endParaRPr lang="en-US" sz="6000"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46220"/>
            <a:ext cx="10204875" cy="5589431"/>
          </a:xfrm>
        </p:spPr>
        <p:txBody>
          <a:bodyPr>
            <a:normAutofit lnSpcReduction="10000"/>
          </a:bodyPr>
          <a:lstStyle/>
          <a:p>
            <a:pPr marL="0" indent="0" algn="just">
              <a:buNone/>
            </a:pPr>
            <a:r>
              <a:rPr lang="en-US" sz="2800" b="1" dirty="0" smtClean="0">
                <a:solidFill>
                  <a:schemeClr val="bg1"/>
                </a:solidFill>
                <a:latin typeface="Times New Roman" panose="02020603050405020304" pitchFamily="18" charset="0"/>
                <a:cs typeface="Times New Roman" panose="02020603050405020304" pitchFamily="18" charset="0"/>
              </a:rPr>
              <a:t>1.</a:t>
            </a:r>
            <a:r>
              <a:rPr lang="en-US" sz="2800" b="1" u="sng" dirty="0" smtClean="0">
                <a:solidFill>
                  <a:schemeClr val="bg1"/>
                </a:solidFill>
                <a:latin typeface="Times New Roman" panose="02020603050405020304" pitchFamily="18" charset="0"/>
                <a:cs typeface="Times New Roman" panose="02020603050405020304" pitchFamily="18" charset="0"/>
              </a:rPr>
              <a:t> Scene</a:t>
            </a:r>
            <a:r>
              <a:rPr lang="en-US" sz="2800" dirty="0" smtClean="0">
                <a:solidFill>
                  <a:schemeClr val="bg1"/>
                </a:solidFill>
                <a:latin typeface="Times New Roman" panose="02020603050405020304" pitchFamily="18" charset="0"/>
                <a:cs typeface="Times New Roman" panose="02020603050405020304" pitchFamily="18" charset="0"/>
              </a:rPr>
              <a:t>:</a:t>
            </a:r>
          </a:p>
          <a:p>
            <a:pPr algn="just"/>
            <a:r>
              <a:rPr lang="en-US" sz="2800" dirty="0" smtClean="0">
                <a:solidFill>
                  <a:schemeClr val="bg1"/>
                </a:solidFill>
                <a:latin typeface="Times New Roman" panose="02020603050405020304" pitchFamily="18" charset="0"/>
                <a:cs typeface="Times New Roman" panose="02020603050405020304" pitchFamily="18" charset="0"/>
              </a:rPr>
              <a:t>Scene is same as Hierarchy= same, just different views</a:t>
            </a:r>
          </a:p>
          <a:p>
            <a:pPr algn="just"/>
            <a:r>
              <a:rPr lang="en-US" sz="2800" dirty="0" smtClean="0">
                <a:solidFill>
                  <a:schemeClr val="bg1"/>
                </a:solidFill>
                <a:latin typeface="Times New Roman" panose="02020603050405020304" pitchFamily="18" charset="0"/>
                <a:cs typeface="Times New Roman" panose="02020603050405020304" pitchFamily="18" charset="0"/>
              </a:rPr>
              <a:t>Editable 3D game objects in current scene</a:t>
            </a:r>
          </a:p>
          <a:p>
            <a:pPr marL="0" indent="0" algn="just">
              <a:buNone/>
            </a:pPr>
            <a:r>
              <a:rPr lang="en-US" sz="2800" b="1" dirty="0" smtClean="0">
                <a:solidFill>
                  <a:schemeClr val="bg1"/>
                </a:solidFill>
                <a:latin typeface="Times New Roman" panose="02020603050405020304" pitchFamily="18" charset="0"/>
                <a:cs typeface="Times New Roman" panose="02020603050405020304" pitchFamily="18" charset="0"/>
              </a:rPr>
              <a:t>2. </a:t>
            </a:r>
            <a:r>
              <a:rPr lang="en-US" sz="2800" b="1" u="sng" dirty="0" smtClean="0">
                <a:solidFill>
                  <a:schemeClr val="bg1"/>
                </a:solidFill>
                <a:latin typeface="Times New Roman" panose="02020603050405020304" pitchFamily="18" charset="0"/>
                <a:cs typeface="Times New Roman" panose="02020603050405020304" pitchFamily="18" charset="0"/>
              </a:rPr>
              <a:t>Hierarchy</a:t>
            </a:r>
            <a:r>
              <a:rPr lang="en-US" sz="2800" dirty="0" smtClean="0">
                <a:solidFill>
                  <a:schemeClr val="bg1"/>
                </a:solidFill>
                <a:latin typeface="Times New Roman" panose="02020603050405020304" pitchFamily="18" charset="0"/>
                <a:cs typeface="Times New Roman" panose="02020603050405020304" pitchFamily="18" charset="0"/>
              </a:rPr>
              <a:t>:</a:t>
            </a:r>
          </a:p>
          <a:p>
            <a:pPr algn="just"/>
            <a:r>
              <a:rPr lang="en-US" sz="2800" dirty="0" smtClean="0">
                <a:solidFill>
                  <a:schemeClr val="bg1"/>
                </a:solidFill>
                <a:latin typeface="Times New Roman" panose="02020603050405020304" pitchFamily="18" charset="0"/>
                <a:cs typeface="Times New Roman" panose="02020603050405020304" pitchFamily="18" charset="0"/>
              </a:rPr>
              <a:t>Text list of game objects and sub-objects in the current scene</a:t>
            </a:r>
          </a:p>
          <a:p>
            <a:pPr marL="0" indent="0" algn="just">
              <a:buNone/>
            </a:pPr>
            <a:r>
              <a:rPr lang="en-US" sz="2800" b="1" dirty="0" smtClean="0">
                <a:solidFill>
                  <a:schemeClr val="bg1"/>
                </a:solidFill>
                <a:latin typeface="Times New Roman" panose="02020603050405020304" pitchFamily="18" charset="0"/>
                <a:cs typeface="Times New Roman" panose="02020603050405020304" pitchFamily="18" charset="0"/>
              </a:rPr>
              <a:t>3. </a:t>
            </a:r>
            <a:r>
              <a:rPr lang="en-US" sz="2800" b="1" u="sng" dirty="0" smtClean="0">
                <a:solidFill>
                  <a:schemeClr val="bg1"/>
                </a:solidFill>
                <a:latin typeface="Times New Roman" panose="02020603050405020304" pitchFamily="18" charset="0"/>
                <a:cs typeface="Times New Roman" panose="02020603050405020304" pitchFamily="18" charset="0"/>
              </a:rPr>
              <a:t>Inspector</a:t>
            </a:r>
            <a:r>
              <a:rPr lang="en-US" sz="2800" dirty="0" smtClean="0">
                <a:solidFill>
                  <a:schemeClr val="bg1"/>
                </a:solidFill>
                <a:latin typeface="Times New Roman" panose="02020603050405020304" pitchFamily="18" charset="0"/>
                <a:cs typeface="Times New Roman" panose="02020603050405020304" pitchFamily="18" charset="0"/>
              </a:rPr>
              <a:t>:</a:t>
            </a:r>
          </a:p>
          <a:p>
            <a:pPr algn="just"/>
            <a:r>
              <a:rPr lang="en-US" sz="2800" dirty="0" smtClean="0">
                <a:solidFill>
                  <a:schemeClr val="bg1"/>
                </a:solidFill>
                <a:latin typeface="Times New Roman" panose="02020603050405020304" pitchFamily="18" charset="0"/>
                <a:cs typeface="Times New Roman" panose="02020603050405020304" pitchFamily="18" charset="0"/>
              </a:rPr>
              <a:t>Properties for currently selected</a:t>
            </a:r>
          </a:p>
          <a:p>
            <a:pPr marL="0" indent="0" algn="just">
              <a:buNone/>
            </a:pPr>
            <a:r>
              <a:rPr lang="en-US" sz="2800" b="1" dirty="0" smtClean="0">
                <a:solidFill>
                  <a:schemeClr val="bg1"/>
                </a:solidFill>
                <a:latin typeface="Times New Roman" panose="02020603050405020304" pitchFamily="18" charset="0"/>
                <a:cs typeface="Times New Roman" panose="02020603050405020304" pitchFamily="18" charset="0"/>
              </a:rPr>
              <a:t>4. </a:t>
            </a:r>
            <a:r>
              <a:rPr lang="en-US" sz="2800" b="1" u="sng" dirty="0" smtClean="0">
                <a:solidFill>
                  <a:schemeClr val="bg1"/>
                </a:solidFill>
                <a:latin typeface="Times New Roman" panose="02020603050405020304" pitchFamily="18" charset="0"/>
                <a:cs typeface="Times New Roman" panose="02020603050405020304" pitchFamily="18" charset="0"/>
              </a:rPr>
              <a:t>Game</a:t>
            </a:r>
            <a:r>
              <a:rPr lang="en-US" sz="2800" b="1" dirty="0" smtClean="0">
                <a:solidFill>
                  <a:schemeClr val="bg1"/>
                </a:solidFill>
                <a:latin typeface="Times New Roman" panose="02020603050405020304" pitchFamily="18" charset="0"/>
                <a:cs typeface="Times New Roman" panose="02020603050405020304" pitchFamily="18" charset="0"/>
              </a:rPr>
              <a:t>:</a:t>
            </a:r>
          </a:p>
          <a:p>
            <a:pPr algn="just"/>
            <a:r>
              <a:rPr lang="en-US" sz="2800" dirty="0" smtClean="0">
                <a:solidFill>
                  <a:schemeClr val="bg1"/>
                </a:solidFill>
                <a:latin typeface="Times New Roman" panose="02020603050405020304" pitchFamily="18" charset="0"/>
                <a:cs typeface="Times New Roman" panose="02020603050405020304" pitchFamily="18" charset="0"/>
              </a:rPr>
              <a:t>Preview of how game will look when executing</a:t>
            </a:r>
          </a:p>
          <a:p>
            <a:pPr marL="0" indent="0">
              <a:buNone/>
            </a:pPr>
            <a:endParaRPr lang="en-US" dirty="0" smtClean="0">
              <a:solidFill>
                <a:schemeClr val="bg1"/>
              </a:solidFill>
            </a:endParaRPr>
          </a:p>
        </p:txBody>
      </p:sp>
    </p:spTree>
    <p:extLst>
      <p:ext uri="{BB962C8B-B14F-4D97-AF65-F5344CB8AC3E}">
        <p14:creationId xmlns:p14="http://schemas.microsoft.com/office/powerpoint/2010/main" val="3724983013"/>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624" y="245030"/>
            <a:ext cx="9905998" cy="1004220"/>
          </a:xfrm>
        </p:spPr>
        <p:txBody>
          <a:bodyPr>
            <a:normAutofit/>
          </a:bodyPr>
          <a:lstStyle/>
          <a:p>
            <a:pPr algn="ctr"/>
            <a:r>
              <a:rPr lang="en-US" sz="6000" b="1" cap="none" dirty="0" smtClean="0">
                <a:solidFill>
                  <a:schemeClr val="bg1"/>
                </a:solidFill>
                <a:latin typeface="Times New Roman" panose="02020603050405020304" pitchFamily="18" charset="0"/>
                <a:cs typeface="Times New Roman" panose="02020603050405020304" pitchFamily="18" charset="0"/>
              </a:rPr>
              <a:t>Scripting</a:t>
            </a:r>
            <a:endParaRPr lang="en-US" sz="6000"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558344"/>
            <a:ext cx="9905999" cy="4232857"/>
          </a:xfrm>
        </p:spPr>
        <p:txBody>
          <a:bodyPr>
            <a:noAutofit/>
          </a:bodyPr>
          <a:lstStyle/>
          <a:p>
            <a:r>
              <a:rPr lang="en-US" sz="2800" dirty="0" smtClean="0">
                <a:solidFill>
                  <a:schemeClr val="bg1"/>
                </a:solidFill>
                <a:latin typeface="Times New Roman" panose="02020603050405020304" pitchFamily="18" charset="0"/>
                <a:cs typeface="Times New Roman" panose="02020603050405020304" pitchFamily="18" charset="0"/>
              </a:rPr>
              <a:t>Unity implements a MONO compiler</a:t>
            </a:r>
          </a:p>
          <a:p>
            <a:r>
              <a:rPr lang="en-US" sz="2800" dirty="0" smtClean="0">
                <a:solidFill>
                  <a:schemeClr val="bg1"/>
                </a:solidFill>
                <a:latin typeface="Times New Roman" panose="02020603050405020304" pitchFamily="18" charset="0"/>
                <a:cs typeface="Times New Roman" panose="02020603050405020304" pitchFamily="18" charset="0"/>
              </a:rPr>
              <a:t>Scripts can be written in:</a:t>
            </a:r>
          </a:p>
          <a:p>
            <a:pPr>
              <a:buFont typeface="Wingdings" panose="05000000000000000000" pitchFamily="2" charset="2"/>
              <a:buChar char="§"/>
            </a:pPr>
            <a:r>
              <a:rPr lang="en-US" sz="2800" b="1" dirty="0" smtClean="0">
                <a:solidFill>
                  <a:schemeClr val="bg1"/>
                </a:solidFill>
                <a:latin typeface="Times New Roman" panose="02020603050405020304" pitchFamily="18" charset="0"/>
                <a:cs typeface="Times New Roman" panose="02020603050405020304" pitchFamily="18" charset="0"/>
              </a:rPr>
              <a:t>JAVA script</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  	Most introductory tutorials are written in Java script</a:t>
            </a:r>
            <a:endParaRPr lang="en-US" sz="28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b="1" dirty="0" smtClean="0">
                <a:solidFill>
                  <a:schemeClr val="bg1"/>
                </a:solidFill>
                <a:latin typeface="Times New Roman" panose="02020603050405020304" pitchFamily="18" charset="0"/>
                <a:cs typeface="Times New Roman" panose="02020603050405020304" pitchFamily="18" charset="0"/>
              </a:rPr>
              <a:t>C#</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Very similar to Java, Unity can be integrated with the Microsoft Visual 	Studio Editor, get full benefits of code completion, source version control, </a:t>
            </a:r>
            <a:r>
              <a:rPr lang="en-US" sz="2800" dirty="0" err="1" smtClean="0">
                <a:solidFill>
                  <a:schemeClr val="bg1"/>
                </a:solidFill>
                <a:latin typeface="Times New Roman" panose="02020603050405020304" pitchFamily="18" charset="0"/>
                <a:cs typeface="Times New Roman" panose="02020603050405020304" pitchFamily="18" charset="0"/>
              </a:rPr>
              <a:t>etc</a:t>
            </a:r>
            <a:endParaRPr lang="en-US" sz="28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177286"/>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68352"/>
            <a:ext cx="9905998" cy="633507"/>
          </a:xfrm>
        </p:spPr>
        <p:txBody>
          <a:bodyPr>
            <a:noAutofit/>
          </a:bodyPr>
          <a:lstStyle/>
          <a:p>
            <a:pPr algn="ctr"/>
            <a:r>
              <a:rPr lang="en-US" sz="6000" b="1" cap="none" dirty="0" smtClean="0">
                <a:solidFill>
                  <a:schemeClr val="bg1"/>
                </a:solidFill>
                <a:latin typeface="Times New Roman" panose="02020603050405020304" pitchFamily="18" charset="0"/>
                <a:cs typeface="Times New Roman" panose="02020603050405020304" pitchFamily="18" charset="0"/>
              </a:rPr>
              <a:t>Networking In Unity</a:t>
            </a:r>
            <a:endParaRPr lang="en-US" sz="6000"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026942"/>
            <a:ext cx="9905999" cy="4764259"/>
          </a:xfrm>
        </p:spPr>
        <p:txBody>
          <a:bodyPr>
            <a:noAutofit/>
          </a:bodyPr>
          <a:lstStyle/>
          <a:p>
            <a:r>
              <a:rPr lang="en-US" dirty="0" smtClean="0">
                <a:solidFill>
                  <a:schemeClr val="bg1"/>
                </a:solidFill>
                <a:latin typeface="Times New Roman" panose="02020603050405020304" pitchFamily="18" charset="0"/>
                <a:cs typeface="Times New Roman" panose="02020603050405020304" pitchFamily="18" charset="0"/>
              </a:rPr>
              <a:t>Networking is a very large detailed topic, </a:t>
            </a:r>
            <a:r>
              <a:rPr lang="en-US" dirty="0" err="1" smtClean="0">
                <a:solidFill>
                  <a:schemeClr val="bg1"/>
                </a:solidFill>
                <a:latin typeface="Times New Roman" panose="02020603050405020304" pitchFamily="18" charset="0"/>
                <a:cs typeface="Times New Roman" panose="02020603050405020304" pitchFamily="18" charset="0"/>
              </a:rPr>
              <a:t>bt</a:t>
            </a:r>
            <a:r>
              <a:rPr lang="en-US" dirty="0" smtClean="0">
                <a:solidFill>
                  <a:schemeClr val="bg1"/>
                </a:solidFill>
                <a:latin typeface="Times New Roman" panose="02020603050405020304" pitchFamily="18" charset="0"/>
                <a:cs typeface="Times New Roman" panose="02020603050405020304" pitchFamily="18" charset="0"/>
              </a:rPr>
              <a:t> in Unity it is extremely simple to create network functionality.</a:t>
            </a:r>
          </a:p>
          <a:p>
            <a:r>
              <a:rPr lang="en-US" dirty="0" smtClean="0">
                <a:solidFill>
                  <a:schemeClr val="bg1"/>
                </a:solidFill>
                <a:latin typeface="Times New Roman" panose="02020603050405020304" pitchFamily="18" charset="0"/>
                <a:cs typeface="Times New Roman" panose="02020603050405020304" pitchFamily="18" charset="0"/>
              </a:rPr>
              <a:t>Unity makes extensive use of Network View components to share data over the network. One of the functions provided by it is Remote Procedure </a:t>
            </a:r>
            <a:r>
              <a:rPr lang="en-US" dirty="0">
                <a:solidFill>
                  <a:schemeClr val="bg1"/>
                </a:solidFill>
                <a:latin typeface="Times New Roman" panose="02020603050405020304" pitchFamily="18" charset="0"/>
                <a:cs typeface="Times New Roman" panose="02020603050405020304" pitchFamily="18" charset="0"/>
              </a:rPr>
              <a:t>C</a:t>
            </a:r>
            <a:r>
              <a:rPr lang="en-US" dirty="0" smtClean="0">
                <a:solidFill>
                  <a:schemeClr val="bg1"/>
                </a:solidFill>
                <a:latin typeface="Times New Roman" panose="02020603050405020304" pitchFamily="18" charset="0"/>
                <a:cs typeface="Times New Roman" panose="02020603050405020304" pitchFamily="18" charset="0"/>
              </a:rPr>
              <a:t>alls or RPC</a:t>
            </a:r>
            <a:endParaRPr lang="en-US"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Maintenance: </a:t>
            </a:r>
          </a:p>
          <a:p>
            <a:pPr marL="0" indent="0">
              <a:buNone/>
            </a:pP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1.State Synchronization is a method of regularly updating specific set of  	data </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across two or more game instances running across the network</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    	2.Network instantiation can be used to handle this task</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	3.A master server can be used as a place to advertise a game system and 	allow 	people to join.</a:t>
            </a:r>
          </a:p>
        </p:txBody>
      </p:sp>
    </p:spTree>
    <p:extLst>
      <p:ext uri="{BB962C8B-B14F-4D97-AF65-F5344CB8AC3E}">
        <p14:creationId xmlns:p14="http://schemas.microsoft.com/office/powerpoint/2010/main" val="3223421417"/>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0305"/>
            <a:ext cx="9905998" cy="708338"/>
          </a:xfrm>
        </p:spPr>
        <p:txBody>
          <a:bodyPr>
            <a:normAutofit fontScale="90000"/>
          </a:bodyPr>
          <a:lstStyle/>
          <a:p>
            <a:pPr algn="ctr"/>
            <a:r>
              <a:rPr lang="en-US" sz="6000" b="1" cap="none" dirty="0" smtClean="0">
                <a:solidFill>
                  <a:schemeClr val="bg1"/>
                </a:solidFill>
                <a:latin typeface="Times New Roman" panose="02020603050405020304" pitchFamily="18" charset="0"/>
                <a:cs typeface="Times New Roman" panose="02020603050405020304" pitchFamily="18" charset="0"/>
              </a:rPr>
              <a:t>Graphics In Unity</a:t>
            </a:r>
            <a:endParaRPr lang="en-US" sz="6000" b="1" cap="none"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052" y="1043189"/>
            <a:ext cx="7254719" cy="3159528"/>
          </a:xfrm>
        </p:spPr>
      </p:pic>
      <p:sp>
        <p:nvSpPr>
          <p:cNvPr id="5" name="TextBox 4"/>
          <p:cNvSpPr txBox="1"/>
          <p:nvPr/>
        </p:nvSpPr>
        <p:spPr>
          <a:xfrm>
            <a:off x="2034862" y="4520485"/>
            <a:ext cx="8783392" cy="1569660"/>
          </a:xfrm>
          <a:prstGeom prst="rect">
            <a:avLst/>
          </a:prstGeom>
          <a:noFill/>
        </p:spPr>
        <p:txBody>
          <a:bodyPr wrap="square" rtlCol="0">
            <a:spAutoFit/>
          </a:bodyPr>
          <a:lstStyle/>
          <a:p>
            <a:pPr algn="just"/>
            <a:r>
              <a:rPr lang="en-US" sz="2400" dirty="0" smtClean="0">
                <a:solidFill>
                  <a:schemeClr val="bg1"/>
                </a:solidFill>
                <a:latin typeface="Times New Roman" panose="02020603050405020304" pitchFamily="18" charset="0"/>
                <a:cs typeface="Times New Roman" panose="02020603050405020304" pitchFamily="18" charset="0"/>
              </a:rPr>
              <a:t>As we can see in the above picture, the graphics are realistic. The shadow of tree is according to the sun and the rest of graphics is also giving a realistic view. Most of the games today are developed using Unity Engine.</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893192"/>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287" y="232013"/>
            <a:ext cx="9905998" cy="827846"/>
          </a:xfrm>
        </p:spPr>
        <p:txBody>
          <a:bodyPr>
            <a:noAutofit/>
          </a:bodyPr>
          <a:lstStyle/>
          <a:p>
            <a:pPr algn="ctr"/>
            <a:r>
              <a:rPr lang="en-US" sz="5400" b="1" cap="none" dirty="0" smtClean="0">
                <a:solidFill>
                  <a:schemeClr val="bg1"/>
                </a:solidFill>
                <a:latin typeface="Times New Roman" panose="02020603050405020304" pitchFamily="18" charset="0"/>
                <a:cs typeface="Times New Roman" panose="02020603050405020304" pitchFamily="18" charset="0"/>
              </a:rPr>
              <a:t>Designed Map</a:t>
            </a:r>
            <a:endParaRPr lang="en-US" sz="5400" b="1" cap="none"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868" y="1155394"/>
            <a:ext cx="8434315" cy="5313644"/>
          </a:xfrm>
        </p:spPr>
      </p:pic>
    </p:spTree>
    <p:extLst>
      <p:ext uri="{BB962C8B-B14F-4D97-AF65-F5344CB8AC3E}">
        <p14:creationId xmlns:p14="http://schemas.microsoft.com/office/powerpoint/2010/main" val="2724911235"/>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4285"/>
            <a:ext cx="9905998" cy="872657"/>
          </a:xfrm>
        </p:spPr>
        <p:txBody>
          <a:bodyPr>
            <a:normAutofit fontScale="90000"/>
          </a:bodyPr>
          <a:lstStyle/>
          <a:p>
            <a:pPr algn="ctr"/>
            <a:r>
              <a:rPr lang="en-US" sz="6000" cap="none" dirty="0" smtClean="0">
                <a:solidFill>
                  <a:schemeClr val="bg1"/>
                </a:solidFill>
                <a:latin typeface="Times New Roman" panose="02020603050405020304" pitchFamily="18" charset="0"/>
                <a:cs typeface="Times New Roman" panose="02020603050405020304" pitchFamily="18" charset="0"/>
              </a:rPr>
              <a:t>Screenshots</a:t>
            </a:r>
            <a:endParaRPr lang="en-US" sz="6000" cap="none"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4388" y="1154113"/>
            <a:ext cx="7666892" cy="4637087"/>
          </a:xfrm>
        </p:spPr>
      </p:pic>
      <p:sp>
        <p:nvSpPr>
          <p:cNvPr id="6" name="Rectangle 5"/>
          <p:cNvSpPr/>
          <p:nvPr/>
        </p:nvSpPr>
        <p:spPr>
          <a:xfrm>
            <a:off x="5892308" y="5791200"/>
            <a:ext cx="1031051" cy="646331"/>
          </a:xfrm>
          <a:prstGeom prst="rect">
            <a:avLst/>
          </a:prstGeom>
        </p:spPr>
        <p:txBody>
          <a:bodyPr wrap="non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Map</a:t>
            </a:r>
          </a:p>
        </p:txBody>
      </p:sp>
    </p:spTree>
    <p:extLst>
      <p:ext uri="{BB962C8B-B14F-4D97-AF65-F5344CB8AC3E}">
        <p14:creationId xmlns:p14="http://schemas.microsoft.com/office/powerpoint/2010/main" val="3245885345"/>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6640" y="618518"/>
            <a:ext cx="6555543" cy="4440702"/>
          </a:xfrm>
        </p:spPr>
      </p:pic>
      <p:sp>
        <p:nvSpPr>
          <p:cNvPr id="5" name="TextBox 4"/>
          <p:cNvSpPr txBox="1"/>
          <p:nvPr/>
        </p:nvSpPr>
        <p:spPr>
          <a:xfrm>
            <a:off x="5053100" y="5247249"/>
            <a:ext cx="2082621" cy="646331"/>
          </a:xfrm>
          <a:prstGeom prst="rect">
            <a:avLst/>
          </a:prstGeom>
          <a:noFill/>
        </p:spPr>
        <p:txBody>
          <a:bodyPr wrap="none" rtlCol="0">
            <a:spAutoFit/>
          </a:bodyPr>
          <a:lstStyle/>
          <a:p>
            <a:pPr algn="ctr"/>
            <a:r>
              <a:rPr lang="en-US" sz="3600" dirty="0" smtClean="0">
                <a:solidFill>
                  <a:schemeClr val="bg1"/>
                </a:solidFill>
                <a:latin typeface="Times New Roman" panose="02020603050405020304" pitchFamily="18" charset="0"/>
                <a:cs typeface="Times New Roman" panose="02020603050405020304" pitchFamily="18" charset="0"/>
              </a:rPr>
              <a:t>Gameplay</a:t>
            </a:r>
            <a:endParaRPr lang="en-US"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541244"/>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3096" y="206062"/>
            <a:ext cx="8791575" cy="908431"/>
          </a:xfrm>
        </p:spPr>
        <p:txBody>
          <a:bodyPr>
            <a:normAutofit fontScale="90000"/>
          </a:bodyPr>
          <a:lstStyle/>
          <a:p>
            <a:pPr algn="ctr"/>
            <a:r>
              <a:rPr lang="en-US" sz="6600" b="1" cap="none" dirty="0" smtClean="0">
                <a:solidFill>
                  <a:schemeClr val="bg1"/>
                </a:solidFill>
                <a:latin typeface="Times New Roman" panose="02020603050405020304" pitchFamily="18" charset="0"/>
                <a:cs typeface="Times New Roman" panose="02020603050405020304" pitchFamily="18" charset="0"/>
              </a:rPr>
              <a:t>Networks</a:t>
            </a:r>
            <a:endParaRPr lang="en-US" sz="6600" b="1" cap="none"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44710" y="1270962"/>
            <a:ext cx="10019763" cy="5361658"/>
          </a:xfrm>
        </p:spPr>
        <p:txBody>
          <a:bodyPr>
            <a:normAutofit/>
          </a:bodyPr>
          <a:lstStyle/>
          <a:p>
            <a:pPr marL="342900" indent="-342900" algn="just">
              <a:buFont typeface="Arial" panose="020B0604020202020204" pitchFamily="34" charset="0"/>
              <a:buChar char="•"/>
            </a:pPr>
            <a:r>
              <a:rPr lang="en-US" sz="2800" cap="none" dirty="0" smtClean="0">
                <a:solidFill>
                  <a:schemeClr val="bg1"/>
                </a:solidFill>
                <a:latin typeface="Times New Roman" panose="02020603050405020304" pitchFamily="18" charset="0"/>
                <a:cs typeface="Times New Roman" panose="02020603050405020304" pitchFamily="18" charset="0"/>
              </a:rPr>
              <a:t>Collection of autonomous computers interconnected by a single technology is called a computer network</a:t>
            </a:r>
          </a:p>
          <a:p>
            <a:pPr marL="342900" indent="-342900" algn="just">
              <a:buFont typeface="Arial" panose="020B0604020202020204" pitchFamily="34" charset="0"/>
              <a:buChar char="•"/>
            </a:pPr>
            <a:r>
              <a:rPr lang="en-US" sz="2800" cap="none" dirty="0" smtClean="0">
                <a:solidFill>
                  <a:schemeClr val="bg1"/>
                </a:solidFill>
                <a:latin typeface="Times New Roman" panose="02020603050405020304" pitchFamily="18" charset="0"/>
                <a:cs typeface="Times New Roman" panose="02020603050405020304" pitchFamily="18" charset="0"/>
              </a:rPr>
              <a:t>Two computers are said to be interconnected if they are able to exchange information</a:t>
            </a:r>
          </a:p>
          <a:p>
            <a:pPr marL="342900" indent="-342900" algn="just">
              <a:buFont typeface="Arial" panose="020B0604020202020204" pitchFamily="34" charset="0"/>
              <a:buChar char="•"/>
            </a:pPr>
            <a:r>
              <a:rPr lang="en-US" sz="2800" cap="none" dirty="0" smtClean="0">
                <a:solidFill>
                  <a:schemeClr val="bg1"/>
                </a:solidFill>
                <a:latin typeface="Times New Roman" panose="02020603050405020304" pitchFamily="18" charset="0"/>
                <a:cs typeface="Times New Roman" panose="02020603050405020304" pitchFamily="18" charset="0"/>
              </a:rPr>
              <a:t>Connection can be through a copper wire, fiber optics, microwaves or satellite</a:t>
            </a:r>
          </a:p>
          <a:p>
            <a:pPr marL="342900" indent="-342900" algn="just">
              <a:buFont typeface="Arial" panose="020B0604020202020204" pitchFamily="34" charset="0"/>
              <a:buChar char="•"/>
            </a:pPr>
            <a:r>
              <a:rPr lang="en-US" sz="2800" cap="none" dirty="0" smtClean="0">
                <a:solidFill>
                  <a:schemeClr val="bg1"/>
                </a:solidFill>
                <a:latin typeface="Times New Roman" panose="02020603050405020304" pitchFamily="18" charset="0"/>
                <a:cs typeface="Times New Roman" panose="02020603050405020304" pitchFamily="18" charset="0"/>
              </a:rPr>
              <a:t> An example is a local area network (LAN)</a:t>
            </a:r>
            <a:endParaRPr lang="en-US" sz="28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043398"/>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23" y="0"/>
            <a:ext cx="9905998" cy="937989"/>
          </a:xfrm>
        </p:spPr>
        <p:txBody>
          <a:bodyPr>
            <a:normAutofit/>
          </a:bodyPr>
          <a:lstStyle/>
          <a:p>
            <a:pPr algn="ctr"/>
            <a:r>
              <a:rPr lang="en-US" sz="6000" b="1" cap="none" dirty="0" smtClean="0">
                <a:solidFill>
                  <a:schemeClr val="bg1"/>
                </a:solidFill>
                <a:latin typeface="Times New Roman" panose="02020603050405020304" pitchFamily="18" charset="0"/>
                <a:cs typeface="Times New Roman" panose="02020603050405020304" pitchFamily="18" charset="0"/>
              </a:rPr>
              <a:t>Local Area Network</a:t>
            </a:r>
            <a:endParaRPr lang="en-US" sz="6000"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2021" y="1193418"/>
            <a:ext cx="9905999" cy="5503595"/>
          </a:xfrm>
        </p:spPr>
        <p:txBody>
          <a:bodyPr>
            <a:noAutofit/>
          </a:bodyPr>
          <a:lstStyle/>
          <a:p>
            <a:pPr algn="just"/>
            <a:r>
              <a:rPr lang="en-US" sz="2800" dirty="0" smtClean="0">
                <a:solidFill>
                  <a:schemeClr val="bg1"/>
                </a:solidFill>
                <a:latin typeface="Times New Roman" panose="02020603050405020304" pitchFamily="18" charset="0"/>
                <a:cs typeface="Times New Roman" panose="02020603050405020304" pitchFamily="18" charset="0"/>
              </a:rPr>
              <a:t>A Local Area Network (LAN) is a collection of networking equipment located geographically close together.</a:t>
            </a:r>
          </a:p>
          <a:p>
            <a:pPr algn="just"/>
            <a:r>
              <a:rPr lang="en-US" sz="2800" dirty="0" smtClean="0">
                <a:solidFill>
                  <a:schemeClr val="bg1"/>
                </a:solidFill>
                <a:latin typeface="Times New Roman" panose="02020603050405020304" pitchFamily="18" charset="0"/>
                <a:cs typeface="Times New Roman" panose="02020603050405020304" pitchFamily="18" charset="0"/>
              </a:rPr>
              <a:t>Data transferred in high speed which ranges from 100 Mbps to gigabit for system development and have a low implementation cost.</a:t>
            </a:r>
          </a:p>
          <a:p>
            <a:pPr algn="just"/>
            <a:r>
              <a:rPr lang="en-US" sz="2800" dirty="0" smtClean="0">
                <a:solidFill>
                  <a:schemeClr val="bg1"/>
                </a:solidFill>
                <a:latin typeface="Times New Roman" panose="02020603050405020304" pitchFamily="18" charset="0"/>
                <a:cs typeface="Times New Roman" panose="02020603050405020304" pitchFamily="18" charset="0"/>
              </a:rPr>
              <a:t>Designed to share resources between PCs and workstation such as hardware or data </a:t>
            </a:r>
          </a:p>
          <a:p>
            <a:pPr algn="just"/>
            <a:r>
              <a:rPr lang="en-US" sz="2800" dirty="0" smtClean="0">
                <a:solidFill>
                  <a:schemeClr val="bg1"/>
                </a:solidFill>
                <a:latin typeface="Times New Roman" panose="02020603050405020304" pitchFamily="18" charset="0"/>
                <a:cs typeface="Times New Roman" panose="02020603050405020304" pitchFamily="18" charset="0"/>
              </a:rPr>
              <a:t>Usage: A work to internet connections would most likely require broadcast network (LAN) with a connection to the internet (Packet Switched Network)</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381742"/>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5030"/>
            <a:ext cx="9905998" cy="154214"/>
          </a:xfrm>
        </p:spPr>
        <p:txBody>
          <a:bodyPr>
            <a:normAutofit fontScale="90000"/>
          </a:bodyPr>
          <a:lstStyle/>
          <a:p>
            <a:endParaRPr lang="en-US" dirty="0"/>
          </a:p>
        </p:txBody>
      </p:sp>
      <p:sp>
        <p:nvSpPr>
          <p:cNvPr id="3" name="Content Placeholder 2"/>
          <p:cNvSpPr>
            <a:spLocks noGrp="1"/>
          </p:cNvSpPr>
          <p:nvPr>
            <p:ph idx="1"/>
          </p:nvPr>
        </p:nvSpPr>
        <p:spPr>
          <a:xfrm>
            <a:off x="1141412" y="399244"/>
            <a:ext cx="9905999" cy="6458755"/>
          </a:xfrm>
        </p:spPr>
        <p:txBody>
          <a:bodyPr/>
          <a:lstStyle/>
          <a:p>
            <a:pPr marL="0" indent="0" algn="just">
              <a:buNone/>
            </a:pPr>
            <a:r>
              <a:rPr lang="en-US" b="1" dirty="0" smtClean="0">
                <a:solidFill>
                  <a:schemeClr val="bg1"/>
                </a:solidFill>
                <a:latin typeface="Times New Roman" panose="02020603050405020304" pitchFamily="18" charset="0"/>
                <a:cs typeface="Times New Roman" panose="02020603050405020304" pitchFamily="18" charset="0"/>
              </a:rPr>
              <a:t>Merits:</a:t>
            </a:r>
          </a:p>
          <a:p>
            <a:pPr algn="just"/>
            <a:r>
              <a:rPr lang="en-US" dirty="0" smtClean="0">
                <a:solidFill>
                  <a:schemeClr val="bg1"/>
                </a:solidFill>
                <a:latin typeface="Times New Roman" panose="02020603050405020304" pitchFamily="18" charset="0"/>
                <a:cs typeface="Times New Roman" panose="02020603050405020304" pitchFamily="18" charset="0"/>
              </a:rPr>
              <a:t>Cost reduction through sharing of information and databases , resources and network services</a:t>
            </a:r>
          </a:p>
          <a:p>
            <a:pPr algn="just"/>
            <a:r>
              <a:rPr lang="en-US" dirty="0" smtClean="0">
                <a:solidFill>
                  <a:schemeClr val="bg1"/>
                </a:solidFill>
                <a:latin typeface="Times New Roman" panose="02020603050405020304" pitchFamily="18" charset="0"/>
                <a:cs typeface="Times New Roman" panose="02020603050405020304" pitchFamily="18" charset="0"/>
              </a:rPr>
              <a:t>Increased information exchange between different departments in an organization or between individuals</a:t>
            </a:r>
          </a:p>
          <a:p>
            <a:pPr algn="just"/>
            <a:r>
              <a:rPr lang="en-US" dirty="0" smtClean="0">
                <a:solidFill>
                  <a:schemeClr val="bg1"/>
                </a:solidFill>
                <a:latin typeface="Times New Roman" panose="02020603050405020304" pitchFamily="18" charset="0"/>
                <a:cs typeface="Times New Roman" panose="02020603050405020304" pitchFamily="18" charset="0"/>
              </a:rPr>
              <a:t>The trend to automate communication and manufacturing process</a:t>
            </a:r>
          </a:p>
          <a:p>
            <a:pPr marL="0" indent="0" algn="just">
              <a:buNone/>
            </a:pPr>
            <a:r>
              <a:rPr lang="en-US" b="1" dirty="0" smtClean="0">
                <a:solidFill>
                  <a:schemeClr val="bg1"/>
                </a:solidFill>
                <a:latin typeface="Times New Roman" panose="02020603050405020304" pitchFamily="18" charset="0"/>
                <a:cs typeface="Times New Roman" panose="02020603050405020304" pitchFamily="18" charset="0"/>
              </a:rPr>
              <a:t>Demerits:</a:t>
            </a:r>
          </a:p>
          <a:p>
            <a:pPr algn="just"/>
            <a:r>
              <a:rPr lang="en-US" dirty="0" smtClean="0">
                <a:solidFill>
                  <a:schemeClr val="bg1"/>
                </a:solidFill>
                <a:latin typeface="Times New Roman" panose="02020603050405020304" pitchFamily="18" charset="0"/>
                <a:cs typeface="Times New Roman" panose="02020603050405020304" pitchFamily="18" charset="0"/>
              </a:rPr>
              <a:t>Special security measures are needed to stop users from using programs and data that they should not have access to</a:t>
            </a:r>
          </a:p>
          <a:p>
            <a:pPr algn="just"/>
            <a:r>
              <a:rPr lang="en-US" dirty="0" smtClean="0">
                <a:solidFill>
                  <a:schemeClr val="bg1"/>
                </a:solidFill>
                <a:latin typeface="Times New Roman" panose="02020603050405020304" pitchFamily="18" charset="0"/>
                <a:cs typeface="Times New Roman" panose="02020603050405020304" pitchFamily="18" charset="0"/>
              </a:rPr>
              <a:t>Difficult to setup and need to be maintained by skilled technicians</a:t>
            </a:r>
          </a:p>
          <a:p>
            <a:pPr algn="just"/>
            <a:r>
              <a:rPr lang="en-US" dirty="0" smtClean="0">
                <a:solidFill>
                  <a:schemeClr val="bg1"/>
                </a:solidFill>
                <a:latin typeface="Times New Roman" panose="02020603050405020304" pitchFamily="18" charset="0"/>
                <a:cs typeface="Times New Roman" panose="02020603050405020304" pitchFamily="18" charset="0"/>
              </a:rPr>
              <a:t>If the file server develops a serious fault, all the users are affected</a:t>
            </a:r>
          </a:p>
          <a:p>
            <a:pPr algn="just"/>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66775029"/>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3363"/>
            <a:ext cx="9905998" cy="1004220"/>
          </a:xfrm>
        </p:spPr>
        <p:txBody>
          <a:bodyPr>
            <a:normAutofit/>
          </a:bodyPr>
          <a:lstStyle/>
          <a:p>
            <a:pPr algn="ctr"/>
            <a:r>
              <a:rPr lang="en-US" sz="6000" b="1" dirty="0" err="1" smtClean="0">
                <a:solidFill>
                  <a:schemeClr val="bg1"/>
                </a:solidFill>
                <a:latin typeface="Times New Roman" panose="02020603050405020304" pitchFamily="18" charset="0"/>
                <a:cs typeface="Times New Roman" panose="02020603050405020304" pitchFamily="18" charset="0"/>
              </a:rPr>
              <a:t>Lan</a:t>
            </a:r>
            <a:r>
              <a:rPr lang="en-US" sz="6000" b="1" dirty="0" smtClean="0">
                <a:solidFill>
                  <a:schemeClr val="bg1"/>
                </a:solidFill>
                <a:latin typeface="Times New Roman" panose="02020603050405020304" pitchFamily="18" charset="0"/>
                <a:cs typeface="Times New Roman" panose="02020603050405020304" pitchFamily="18" charset="0"/>
              </a:rPr>
              <a:t> </a:t>
            </a:r>
            <a:r>
              <a:rPr lang="en-US" sz="6000" b="1" cap="none" dirty="0" smtClean="0">
                <a:solidFill>
                  <a:schemeClr val="bg1"/>
                </a:solidFill>
                <a:latin typeface="Times New Roman" panose="02020603050405020304" pitchFamily="18" charset="0"/>
                <a:cs typeface="Times New Roman" panose="02020603050405020304" pitchFamily="18" charset="0"/>
              </a:rPr>
              <a:t>Topologies</a:t>
            </a:r>
            <a:endParaRPr lang="en-US" sz="6000" b="1"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5775" y="1468192"/>
            <a:ext cx="6465194" cy="5074276"/>
          </a:xfrm>
        </p:spPr>
      </p:pic>
    </p:spTree>
    <p:extLst>
      <p:ext uri="{BB962C8B-B14F-4D97-AF65-F5344CB8AC3E}">
        <p14:creationId xmlns:p14="http://schemas.microsoft.com/office/powerpoint/2010/main" val="4290951933"/>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468" y="1082157"/>
            <a:ext cx="7868991" cy="5404834"/>
          </a:xfrm>
        </p:spPr>
      </p:pic>
    </p:spTree>
    <p:extLst>
      <p:ext uri="{BB962C8B-B14F-4D97-AF65-F5344CB8AC3E}">
        <p14:creationId xmlns:p14="http://schemas.microsoft.com/office/powerpoint/2010/main" val="2561449653"/>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184"/>
            <a:ext cx="9905998" cy="824248"/>
          </a:xfrm>
        </p:spPr>
        <p:txBody>
          <a:bodyPr>
            <a:normAutofit fontScale="90000"/>
          </a:bodyPr>
          <a:lstStyle/>
          <a:p>
            <a:pPr algn="ctr"/>
            <a:r>
              <a:rPr lang="en-US" sz="6000" b="1" cap="none" dirty="0" smtClean="0">
                <a:solidFill>
                  <a:schemeClr val="bg1"/>
                </a:solidFill>
                <a:latin typeface="Times New Roman" panose="02020603050405020304" pitchFamily="18" charset="0"/>
                <a:cs typeface="Times New Roman" panose="02020603050405020304" pitchFamily="18" charset="0"/>
              </a:rPr>
              <a:t>Bus Topology</a:t>
            </a:r>
            <a:endParaRPr lang="en-US" sz="6000"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017432"/>
            <a:ext cx="9905999" cy="5537914"/>
          </a:xfrm>
        </p:spPr>
        <p:txBody>
          <a:bodyPr>
            <a:normAutofit lnSpcReduction="10000"/>
          </a:bodyPr>
          <a:lstStyle/>
          <a:p>
            <a:r>
              <a:rPr lang="en-US" dirty="0">
                <a:solidFill>
                  <a:schemeClr val="bg1"/>
                </a:solidFill>
                <a:latin typeface="Times New Roman" panose="02020603050405020304" pitchFamily="18" charset="0"/>
                <a:cs typeface="Times New Roman" panose="02020603050405020304" pitchFamily="18" charset="0"/>
              </a:rPr>
              <a:t>In local area networks where bus topology is used, each node is connected to a single </a:t>
            </a:r>
            <a:r>
              <a:rPr lang="en-US" dirty="0" smtClean="0">
                <a:solidFill>
                  <a:schemeClr val="bg1"/>
                </a:solidFill>
                <a:latin typeface="Times New Roman" panose="02020603050405020304" pitchFamily="18" charset="0"/>
                <a:cs typeface="Times New Roman" panose="02020603050405020304" pitchFamily="18" charset="0"/>
              </a:rPr>
              <a:t>cable. </a:t>
            </a:r>
          </a:p>
          <a:p>
            <a:r>
              <a:rPr lang="en-US" dirty="0" smtClean="0">
                <a:solidFill>
                  <a:schemeClr val="bg1"/>
                </a:solidFill>
                <a:latin typeface="Times New Roman" panose="02020603050405020304" pitchFamily="18" charset="0"/>
                <a:cs typeface="Times New Roman" panose="02020603050405020304" pitchFamily="18" charset="0"/>
              </a:rPr>
              <a:t>A </a:t>
            </a:r>
            <a:r>
              <a:rPr lang="en-US" dirty="0">
                <a:solidFill>
                  <a:schemeClr val="bg1"/>
                </a:solidFill>
                <a:latin typeface="Times New Roman" panose="02020603050405020304" pitchFamily="18" charset="0"/>
                <a:cs typeface="Times New Roman" panose="02020603050405020304" pitchFamily="18" charset="0"/>
              </a:rPr>
              <a:t>signal from the source travels in both directions to all machines connected on the bus cable until it finds the intended recipient</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If the machine address does not match the intended address for the data, the machine ignores the data. Alternatively, if the data matches the machine address, the data is accepted.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Because </a:t>
            </a:r>
            <a:r>
              <a:rPr lang="en-US" dirty="0">
                <a:solidFill>
                  <a:schemeClr val="bg1"/>
                </a:solidFill>
                <a:latin typeface="Times New Roman" panose="02020603050405020304" pitchFamily="18" charset="0"/>
                <a:cs typeface="Times New Roman" panose="02020603050405020304" pitchFamily="18" charset="0"/>
              </a:rPr>
              <a:t>the bus topology consists of only one wire, it is rather inexpensive to implement when compared to other topologies.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However</a:t>
            </a:r>
            <a:r>
              <a:rPr lang="en-US" dirty="0">
                <a:solidFill>
                  <a:schemeClr val="bg1"/>
                </a:solidFill>
                <a:latin typeface="Times New Roman" panose="02020603050405020304" pitchFamily="18" charset="0"/>
                <a:cs typeface="Times New Roman" panose="02020603050405020304" pitchFamily="18" charset="0"/>
              </a:rPr>
              <a:t>, the low cost of implementing the technology is offset by the high cost of managing the network. Additionally, because only one cable is utilized, it can be the single point of failure.</a:t>
            </a:r>
          </a:p>
          <a:p>
            <a:endParaRPr lang="en-US" dirty="0">
              <a:solidFill>
                <a:schemeClr val="bg1"/>
              </a:solidFill>
            </a:endParaRPr>
          </a:p>
        </p:txBody>
      </p:sp>
    </p:spTree>
    <p:extLst>
      <p:ext uri="{BB962C8B-B14F-4D97-AF65-F5344CB8AC3E}">
        <p14:creationId xmlns:p14="http://schemas.microsoft.com/office/powerpoint/2010/main" val="3325354897"/>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0456"/>
            <a:ext cx="9905998" cy="656823"/>
          </a:xfrm>
        </p:spPr>
        <p:txBody>
          <a:bodyPr>
            <a:normAutofit fontScale="90000"/>
          </a:bodyPr>
          <a:lstStyle/>
          <a:p>
            <a:pPr algn="ctr"/>
            <a:r>
              <a:rPr lang="en-US" sz="6000" b="1" cap="none" dirty="0" smtClean="0">
                <a:solidFill>
                  <a:schemeClr val="bg1"/>
                </a:solidFill>
                <a:latin typeface="Times New Roman" panose="02020603050405020304" pitchFamily="18" charset="0"/>
                <a:cs typeface="Times New Roman" panose="02020603050405020304" pitchFamily="18" charset="0"/>
              </a:rPr>
              <a:t>Star Topology</a:t>
            </a:r>
            <a:endParaRPr lang="en-US" sz="6000"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20462"/>
            <a:ext cx="9905999" cy="467073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E</a:t>
            </a:r>
            <a:r>
              <a:rPr lang="en-US" dirty="0" smtClean="0">
                <a:solidFill>
                  <a:schemeClr val="bg1"/>
                </a:solidFill>
                <a:latin typeface="Times New Roman" panose="02020603050405020304" pitchFamily="18" charset="0"/>
                <a:cs typeface="Times New Roman" panose="02020603050405020304" pitchFamily="18" charset="0"/>
              </a:rPr>
              <a:t>ach </a:t>
            </a:r>
            <a:r>
              <a:rPr lang="en-US" dirty="0">
                <a:solidFill>
                  <a:schemeClr val="bg1"/>
                </a:solidFill>
                <a:latin typeface="Times New Roman" panose="02020603050405020304" pitchFamily="18" charset="0"/>
                <a:cs typeface="Times New Roman" panose="02020603050405020304" pitchFamily="18" charset="0"/>
              </a:rPr>
              <a:t>network host is connected to a central hub with a point-to-point connection.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In </a:t>
            </a:r>
            <a:r>
              <a:rPr lang="en-US" dirty="0">
                <a:solidFill>
                  <a:schemeClr val="bg1"/>
                </a:solidFill>
                <a:latin typeface="Times New Roman" panose="02020603050405020304" pitchFamily="18" charset="0"/>
                <a:cs typeface="Times New Roman" panose="02020603050405020304" pitchFamily="18" charset="0"/>
              </a:rPr>
              <a:t>Star topology every node (computer workstation or any other peripheral) is connected to a central node called hub or switch</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The </a:t>
            </a:r>
            <a:r>
              <a:rPr lang="en-US" dirty="0">
                <a:solidFill>
                  <a:schemeClr val="bg1"/>
                </a:solidFill>
                <a:latin typeface="Times New Roman" panose="02020603050405020304" pitchFamily="18" charset="0"/>
                <a:cs typeface="Times New Roman" panose="02020603050405020304" pitchFamily="18" charset="0"/>
              </a:rPr>
              <a:t>star topology is considered the easiest topology to design and implement.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An </a:t>
            </a:r>
            <a:r>
              <a:rPr lang="en-US" dirty="0">
                <a:solidFill>
                  <a:schemeClr val="bg1"/>
                </a:solidFill>
                <a:latin typeface="Times New Roman" panose="02020603050405020304" pitchFamily="18" charset="0"/>
                <a:cs typeface="Times New Roman" panose="02020603050405020304" pitchFamily="18" charset="0"/>
              </a:rPr>
              <a:t>advantage of the star topology is the simplicity of adding additional nodes</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 primary disadvantage of the star topology is that the hub represents a single point of failure.</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450619"/>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3336"/>
            <a:ext cx="9905998" cy="566670"/>
          </a:xfrm>
        </p:spPr>
        <p:txBody>
          <a:bodyPr>
            <a:normAutofit fontScale="90000"/>
          </a:bodyPr>
          <a:lstStyle/>
          <a:p>
            <a:pPr algn="ctr"/>
            <a:r>
              <a:rPr lang="en-US" sz="6000" b="1" cap="none" dirty="0" smtClean="0">
                <a:solidFill>
                  <a:schemeClr val="bg1"/>
                </a:solidFill>
                <a:latin typeface="Times New Roman" panose="02020603050405020304" pitchFamily="18" charset="0"/>
                <a:cs typeface="Times New Roman" panose="02020603050405020304" pitchFamily="18" charset="0"/>
              </a:rPr>
              <a:t>Ring Topology</a:t>
            </a:r>
            <a:endParaRPr lang="en-US" sz="6000" b="1"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030310"/>
            <a:ext cx="9905999" cy="4760891"/>
          </a:xfrm>
        </p:spPr>
        <p:txBody>
          <a:bodyPr>
            <a:normAutofit lnSpcReduction="10000"/>
          </a:bodyPr>
          <a:lstStyle/>
          <a:p>
            <a:r>
              <a:rPr lang="en-US" dirty="0">
                <a:solidFill>
                  <a:schemeClr val="bg1"/>
                </a:solidFill>
                <a:latin typeface="Times New Roman" panose="02020603050405020304" pitchFamily="18" charset="0"/>
                <a:cs typeface="Times New Roman" panose="02020603050405020304" pitchFamily="18" charset="0"/>
              </a:rPr>
              <a:t>In a ring network, every device has exactly two neighbors for communication purposes.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All </a:t>
            </a:r>
            <a:r>
              <a:rPr lang="en-US" dirty="0">
                <a:solidFill>
                  <a:schemeClr val="bg1"/>
                </a:solidFill>
                <a:latin typeface="Times New Roman" panose="02020603050405020304" pitchFamily="18" charset="0"/>
                <a:cs typeface="Times New Roman" panose="02020603050405020304" pitchFamily="18" charset="0"/>
              </a:rPr>
              <a:t>messages travel through a ring in the same direction (either "clockwise" or "counterclockwise</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 failure in any cable or device breaks the loop and can take down the entire network.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To </a:t>
            </a:r>
            <a:r>
              <a:rPr lang="en-US" dirty="0">
                <a:solidFill>
                  <a:schemeClr val="bg1"/>
                </a:solidFill>
                <a:latin typeface="Times New Roman" panose="02020603050405020304" pitchFamily="18" charset="0"/>
                <a:cs typeface="Times New Roman" panose="02020603050405020304" pitchFamily="18" charset="0"/>
              </a:rPr>
              <a:t>implement a ring network, one typically uses FDDI, SONET, or Token Ring technology. Ring topologies are found in some office buildings or school campuses. </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863464"/>
      </p:ext>
    </p:extLst>
  </p:cSld>
  <p:clrMapOvr>
    <a:masterClrMapping/>
  </p:clrMapOvr>
  <p:transition spd="slow">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elesti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381</TotalTime>
  <Words>773</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Chiller</vt:lpstr>
      <vt:lpstr>Times New Roman</vt:lpstr>
      <vt:lpstr>Trebuchet MS</vt:lpstr>
      <vt:lpstr>Tw Cen MT</vt:lpstr>
      <vt:lpstr>Wingdings</vt:lpstr>
      <vt:lpstr>Circuit</vt:lpstr>
      <vt:lpstr>Celestial</vt:lpstr>
      <vt:lpstr>Gun Zombie</vt:lpstr>
      <vt:lpstr>Networks</vt:lpstr>
      <vt:lpstr>Local Area Network</vt:lpstr>
      <vt:lpstr>PowerPoint Presentation</vt:lpstr>
      <vt:lpstr>Lan Topologies</vt:lpstr>
      <vt:lpstr>PowerPoint Presentation</vt:lpstr>
      <vt:lpstr>Bus Topology</vt:lpstr>
      <vt:lpstr>Star Topology</vt:lpstr>
      <vt:lpstr>Ring Topology</vt:lpstr>
      <vt:lpstr>PowerPoint Presentation</vt:lpstr>
      <vt:lpstr>Introduction</vt:lpstr>
      <vt:lpstr>Unity Basics</vt:lpstr>
      <vt:lpstr>Scripting</vt:lpstr>
      <vt:lpstr>Networking In Unity</vt:lpstr>
      <vt:lpstr>Graphics In Unity</vt:lpstr>
      <vt:lpstr>Designed Map</vt:lpstr>
      <vt:lpstr>Screenshots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dc:title>
  <dc:creator>Geetanjali Agarwal</dc:creator>
  <cp:lastModifiedBy>Geetanjali Agarwal</cp:lastModifiedBy>
  <cp:revision>27</cp:revision>
  <dcterms:created xsi:type="dcterms:W3CDTF">2015-04-06T18:30:30Z</dcterms:created>
  <dcterms:modified xsi:type="dcterms:W3CDTF">2015-04-28T04:31:38Z</dcterms:modified>
</cp:coreProperties>
</file>