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sldIdLst>
    <p:sldId id="256" r:id="rId2"/>
    <p:sldId id="276" r:id="rId3"/>
    <p:sldId id="258" r:id="rId4"/>
    <p:sldId id="275" r:id="rId5"/>
    <p:sldId id="264" r:id="rId6"/>
    <p:sldId id="278" r:id="rId7"/>
    <p:sldId id="265" r:id="rId8"/>
    <p:sldId id="266" r:id="rId9"/>
    <p:sldId id="267" r:id="rId10"/>
    <p:sldId id="268" r:id="rId11"/>
    <p:sldId id="279" r:id="rId12"/>
    <p:sldId id="280" r:id="rId13"/>
    <p:sldId id="302" r:id="rId14"/>
    <p:sldId id="292" r:id="rId15"/>
    <p:sldId id="293" r:id="rId16"/>
    <p:sldId id="298" r:id="rId17"/>
    <p:sldId id="299" r:id="rId18"/>
    <p:sldId id="294" r:id="rId19"/>
    <p:sldId id="295" r:id="rId20"/>
    <p:sldId id="296" r:id="rId21"/>
    <p:sldId id="297" r:id="rId22"/>
    <p:sldId id="300" r:id="rId23"/>
    <p:sldId id="269" r:id="rId24"/>
    <p:sldId id="282" r:id="rId25"/>
    <p:sldId id="283" r:id="rId26"/>
    <p:sldId id="281" r:id="rId27"/>
    <p:sldId id="284" r:id="rId28"/>
    <p:sldId id="286" r:id="rId29"/>
    <p:sldId id="287" r:id="rId30"/>
    <p:sldId id="289" r:id="rId31"/>
    <p:sldId id="290" r:id="rId32"/>
    <p:sldId id="291" r:id="rId33"/>
    <p:sldId id="285" r:id="rId34"/>
    <p:sldId id="301" r:id="rId35"/>
    <p:sldId id="27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111" d="100"/>
          <a:sy n="111" d="100"/>
        </p:scale>
        <p:origin x="67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B58297-ADD4-42B6-AD33-9AC6473F309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DE7EACA-A7D8-454A-A94B-62D0E563D6E1}">
      <dgm:prSet/>
      <dgm:spPr/>
      <dgm:t>
        <a:bodyPr/>
        <a:lstStyle/>
        <a:p>
          <a:r>
            <a:rPr lang="en-US" dirty="0"/>
            <a:t>PYTHON</a:t>
          </a:r>
        </a:p>
      </dgm:t>
    </dgm:pt>
    <dgm:pt modelId="{16A64AAB-34F2-4583-AC83-C05C1E177CCA}" type="parTrans" cxnId="{0AF4DFE1-A010-41BE-86D7-B9D2B50AA30B}">
      <dgm:prSet/>
      <dgm:spPr/>
      <dgm:t>
        <a:bodyPr/>
        <a:lstStyle/>
        <a:p>
          <a:endParaRPr lang="en-US"/>
        </a:p>
      </dgm:t>
    </dgm:pt>
    <dgm:pt modelId="{01D26B4D-14D7-412B-874F-8E04690A6E3C}" type="sibTrans" cxnId="{0AF4DFE1-A010-41BE-86D7-B9D2B50AA30B}">
      <dgm:prSet/>
      <dgm:spPr/>
      <dgm:t>
        <a:bodyPr/>
        <a:lstStyle/>
        <a:p>
          <a:endParaRPr lang="en-US"/>
        </a:p>
      </dgm:t>
    </dgm:pt>
    <dgm:pt modelId="{C09D8349-2502-4A83-B2E8-B22376129E69}">
      <dgm:prSet/>
      <dgm:spPr/>
      <dgm:t>
        <a:bodyPr/>
        <a:lstStyle/>
        <a:p>
          <a:r>
            <a:rPr lang="en-US" dirty="0"/>
            <a:t>HIVE</a:t>
          </a:r>
        </a:p>
      </dgm:t>
    </dgm:pt>
    <dgm:pt modelId="{DE811C19-9280-4C19-9AE8-E7FFA5FC8318}" type="parTrans" cxnId="{F5F12F02-9B70-417D-A4A9-FB3CCA8E213A}">
      <dgm:prSet/>
      <dgm:spPr/>
      <dgm:t>
        <a:bodyPr/>
        <a:lstStyle/>
        <a:p>
          <a:endParaRPr lang="en-US"/>
        </a:p>
      </dgm:t>
    </dgm:pt>
    <dgm:pt modelId="{679AC770-ECC0-4B4D-AA05-07EB77850B64}" type="sibTrans" cxnId="{F5F12F02-9B70-417D-A4A9-FB3CCA8E213A}">
      <dgm:prSet/>
      <dgm:spPr/>
      <dgm:t>
        <a:bodyPr/>
        <a:lstStyle/>
        <a:p>
          <a:endParaRPr lang="en-US"/>
        </a:p>
      </dgm:t>
    </dgm:pt>
    <dgm:pt modelId="{5F530734-BB50-40E1-A01B-9D135B284E59}">
      <dgm:prSet/>
      <dgm:spPr/>
      <dgm:t>
        <a:bodyPr/>
        <a:lstStyle/>
        <a:p>
          <a:r>
            <a:rPr lang="en-US" dirty="0"/>
            <a:t>HADOOP</a:t>
          </a:r>
        </a:p>
      </dgm:t>
    </dgm:pt>
    <dgm:pt modelId="{190B6743-D062-42BA-A1CE-D3A97CFF7F57}" type="parTrans" cxnId="{56A33E67-CB8D-4740-9FE7-FB12AFC3EC40}">
      <dgm:prSet/>
      <dgm:spPr/>
      <dgm:t>
        <a:bodyPr/>
        <a:lstStyle/>
        <a:p>
          <a:endParaRPr lang="en-US"/>
        </a:p>
      </dgm:t>
    </dgm:pt>
    <dgm:pt modelId="{AD528478-E0BB-4E57-815C-4AFA912B45D0}" type="sibTrans" cxnId="{56A33E67-CB8D-4740-9FE7-FB12AFC3EC40}">
      <dgm:prSet/>
      <dgm:spPr/>
      <dgm:t>
        <a:bodyPr/>
        <a:lstStyle/>
        <a:p>
          <a:endParaRPr lang="en-US"/>
        </a:p>
      </dgm:t>
    </dgm:pt>
    <dgm:pt modelId="{AC6390D2-552B-45DD-AB1F-CA8A1D7C4611}">
      <dgm:prSet/>
      <dgm:spPr/>
      <dgm:t>
        <a:bodyPr/>
        <a:lstStyle/>
        <a:p>
          <a:r>
            <a:rPr lang="en-US" dirty="0"/>
            <a:t>SPARK</a:t>
          </a:r>
        </a:p>
      </dgm:t>
    </dgm:pt>
    <dgm:pt modelId="{F72A8C0E-4B67-4893-853B-54A4B5891939}" type="parTrans" cxnId="{409911B4-9B5C-42CD-A222-E15509A8DE74}">
      <dgm:prSet/>
      <dgm:spPr/>
      <dgm:t>
        <a:bodyPr/>
        <a:lstStyle/>
        <a:p>
          <a:endParaRPr lang="en-US"/>
        </a:p>
      </dgm:t>
    </dgm:pt>
    <dgm:pt modelId="{AFEB99E1-B69B-4046-825A-4F12563B52E7}" type="sibTrans" cxnId="{409911B4-9B5C-42CD-A222-E15509A8DE74}">
      <dgm:prSet/>
      <dgm:spPr/>
      <dgm:t>
        <a:bodyPr/>
        <a:lstStyle/>
        <a:p>
          <a:endParaRPr lang="en-US"/>
        </a:p>
      </dgm:t>
    </dgm:pt>
    <dgm:pt modelId="{ADD44D50-B4D9-4DFE-95A4-206B851DE497}">
      <dgm:prSet/>
      <dgm:spPr/>
      <dgm:t>
        <a:bodyPr/>
        <a:lstStyle/>
        <a:p>
          <a:endParaRPr lang="en-US" dirty="0"/>
        </a:p>
        <a:p>
          <a:r>
            <a:rPr lang="en-US" dirty="0"/>
            <a:t>GRAPHFRAMES</a:t>
          </a:r>
        </a:p>
        <a:p>
          <a:r>
            <a:rPr lang="en-US" dirty="0"/>
            <a:t> </a:t>
          </a:r>
        </a:p>
      </dgm:t>
    </dgm:pt>
    <dgm:pt modelId="{C7B905BC-A2BB-4365-B3CE-F2093DF1A026}" type="parTrans" cxnId="{77FDB628-25C3-41A4-8C33-0758F340F526}">
      <dgm:prSet/>
      <dgm:spPr/>
      <dgm:t>
        <a:bodyPr/>
        <a:lstStyle/>
        <a:p>
          <a:endParaRPr lang="en-US"/>
        </a:p>
      </dgm:t>
    </dgm:pt>
    <dgm:pt modelId="{4968AA33-901C-4143-9752-FAD9369F2F06}" type="sibTrans" cxnId="{77FDB628-25C3-41A4-8C33-0758F340F526}">
      <dgm:prSet/>
      <dgm:spPr/>
      <dgm:t>
        <a:bodyPr/>
        <a:lstStyle/>
        <a:p>
          <a:endParaRPr lang="en-US"/>
        </a:p>
      </dgm:t>
    </dgm:pt>
    <dgm:pt modelId="{BF337E77-4ECC-4B4C-B22E-5940174019F9}">
      <dgm:prSet/>
      <dgm:spPr/>
      <dgm:t>
        <a:bodyPr/>
        <a:lstStyle/>
        <a:p>
          <a:r>
            <a:rPr lang="en-US" dirty="0"/>
            <a:t>DOCKER</a:t>
          </a:r>
        </a:p>
      </dgm:t>
    </dgm:pt>
    <dgm:pt modelId="{49427000-1507-4326-A42C-47761B2E4AFC}" type="parTrans" cxnId="{3865260C-DA55-4AF9-9ECC-F1E29AA0610D}">
      <dgm:prSet/>
      <dgm:spPr/>
      <dgm:t>
        <a:bodyPr/>
        <a:lstStyle/>
        <a:p>
          <a:endParaRPr lang="en-US"/>
        </a:p>
      </dgm:t>
    </dgm:pt>
    <dgm:pt modelId="{289E4665-C126-4BFE-A3B6-BD593F78F220}" type="sibTrans" cxnId="{3865260C-DA55-4AF9-9ECC-F1E29AA0610D}">
      <dgm:prSet/>
      <dgm:spPr/>
      <dgm:t>
        <a:bodyPr/>
        <a:lstStyle/>
        <a:p>
          <a:endParaRPr lang="en-US"/>
        </a:p>
      </dgm:t>
    </dgm:pt>
    <dgm:pt modelId="{A4DF81E4-0437-9942-9FE8-3431682C358A}" type="pres">
      <dgm:prSet presAssocID="{4EB58297-ADD4-42B6-AD33-9AC6473F3099}" presName="diagram" presStyleCnt="0">
        <dgm:presLayoutVars>
          <dgm:dir/>
          <dgm:resizeHandles val="exact"/>
        </dgm:presLayoutVars>
      </dgm:prSet>
      <dgm:spPr/>
    </dgm:pt>
    <dgm:pt modelId="{F5383163-9772-F04F-8AC4-F97B934A4C0A}" type="pres">
      <dgm:prSet presAssocID="{9DE7EACA-A7D8-454A-A94B-62D0E563D6E1}" presName="node" presStyleLbl="node1" presStyleIdx="0" presStyleCnt="6">
        <dgm:presLayoutVars>
          <dgm:bulletEnabled val="1"/>
        </dgm:presLayoutVars>
      </dgm:prSet>
      <dgm:spPr/>
    </dgm:pt>
    <dgm:pt modelId="{24D1AEE4-DA2B-4A4D-810D-D7CAD633E8AA}" type="pres">
      <dgm:prSet presAssocID="{01D26B4D-14D7-412B-874F-8E04690A6E3C}" presName="sibTrans" presStyleCnt="0"/>
      <dgm:spPr/>
    </dgm:pt>
    <dgm:pt modelId="{2EA49699-AC66-9542-B9BC-2703C2CF3937}" type="pres">
      <dgm:prSet presAssocID="{C09D8349-2502-4A83-B2E8-B22376129E69}" presName="node" presStyleLbl="node1" presStyleIdx="1" presStyleCnt="6">
        <dgm:presLayoutVars>
          <dgm:bulletEnabled val="1"/>
        </dgm:presLayoutVars>
      </dgm:prSet>
      <dgm:spPr/>
    </dgm:pt>
    <dgm:pt modelId="{E1A18059-559F-D44C-A1FF-84DD4CA5D2E1}" type="pres">
      <dgm:prSet presAssocID="{679AC770-ECC0-4B4D-AA05-07EB77850B64}" presName="sibTrans" presStyleCnt="0"/>
      <dgm:spPr/>
    </dgm:pt>
    <dgm:pt modelId="{3260E689-8491-5247-AE23-A5AA98E3D183}" type="pres">
      <dgm:prSet presAssocID="{5F530734-BB50-40E1-A01B-9D135B284E59}" presName="node" presStyleLbl="node1" presStyleIdx="2" presStyleCnt="6">
        <dgm:presLayoutVars>
          <dgm:bulletEnabled val="1"/>
        </dgm:presLayoutVars>
      </dgm:prSet>
      <dgm:spPr/>
    </dgm:pt>
    <dgm:pt modelId="{22AFBD11-2F67-D945-AA91-98F0DF462810}" type="pres">
      <dgm:prSet presAssocID="{AD528478-E0BB-4E57-815C-4AFA912B45D0}" presName="sibTrans" presStyleCnt="0"/>
      <dgm:spPr/>
    </dgm:pt>
    <dgm:pt modelId="{51A078A4-1328-DF4D-A1CD-E0E60A12142E}" type="pres">
      <dgm:prSet presAssocID="{AC6390D2-552B-45DD-AB1F-CA8A1D7C4611}" presName="node" presStyleLbl="node1" presStyleIdx="3" presStyleCnt="6">
        <dgm:presLayoutVars>
          <dgm:bulletEnabled val="1"/>
        </dgm:presLayoutVars>
      </dgm:prSet>
      <dgm:spPr/>
    </dgm:pt>
    <dgm:pt modelId="{67B733EC-DA0F-E94F-8F6B-C6E0EA552B7B}" type="pres">
      <dgm:prSet presAssocID="{AFEB99E1-B69B-4046-825A-4F12563B52E7}" presName="sibTrans" presStyleCnt="0"/>
      <dgm:spPr/>
    </dgm:pt>
    <dgm:pt modelId="{C4A3A105-E1BF-DA49-8132-4F50DCCAC4BB}" type="pres">
      <dgm:prSet presAssocID="{ADD44D50-B4D9-4DFE-95A4-206B851DE497}" presName="node" presStyleLbl="node1" presStyleIdx="4" presStyleCnt="6">
        <dgm:presLayoutVars>
          <dgm:bulletEnabled val="1"/>
        </dgm:presLayoutVars>
      </dgm:prSet>
      <dgm:spPr/>
    </dgm:pt>
    <dgm:pt modelId="{E5AE53A4-E158-2A4F-AB56-841728F56C49}" type="pres">
      <dgm:prSet presAssocID="{4968AA33-901C-4143-9752-FAD9369F2F06}" presName="sibTrans" presStyleCnt="0"/>
      <dgm:spPr/>
    </dgm:pt>
    <dgm:pt modelId="{2397CF09-F04B-DF4A-9F07-D150E78B4FDF}" type="pres">
      <dgm:prSet presAssocID="{BF337E77-4ECC-4B4C-B22E-5940174019F9}" presName="node" presStyleLbl="node1" presStyleIdx="5" presStyleCnt="6">
        <dgm:presLayoutVars>
          <dgm:bulletEnabled val="1"/>
        </dgm:presLayoutVars>
      </dgm:prSet>
      <dgm:spPr/>
    </dgm:pt>
  </dgm:ptLst>
  <dgm:cxnLst>
    <dgm:cxn modelId="{F5F12F02-9B70-417D-A4A9-FB3CCA8E213A}" srcId="{4EB58297-ADD4-42B6-AD33-9AC6473F3099}" destId="{C09D8349-2502-4A83-B2E8-B22376129E69}" srcOrd="1" destOrd="0" parTransId="{DE811C19-9280-4C19-9AE8-E7FFA5FC8318}" sibTransId="{679AC770-ECC0-4B4D-AA05-07EB77850B64}"/>
    <dgm:cxn modelId="{4156F507-FA68-154B-A73F-82E5B38F78F0}" type="presOf" srcId="{BF337E77-4ECC-4B4C-B22E-5940174019F9}" destId="{2397CF09-F04B-DF4A-9F07-D150E78B4FDF}" srcOrd="0" destOrd="0" presId="urn:microsoft.com/office/officeart/2005/8/layout/default"/>
    <dgm:cxn modelId="{3865260C-DA55-4AF9-9ECC-F1E29AA0610D}" srcId="{4EB58297-ADD4-42B6-AD33-9AC6473F3099}" destId="{BF337E77-4ECC-4B4C-B22E-5940174019F9}" srcOrd="5" destOrd="0" parTransId="{49427000-1507-4326-A42C-47761B2E4AFC}" sibTransId="{289E4665-C126-4BFE-A3B6-BD593F78F220}"/>
    <dgm:cxn modelId="{77FDB628-25C3-41A4-8C33-0758F340F526}" srcId="{4EB58297-ADD4-42B6-AD33-9AC6473F3099}" destId="{ADD44D50-B4D9-4DFE-95A4-206B851DE497}" srcOrd="4" destOrd="0" parTransId="{C7B905BC-A2BB-4365-B3CE-F2093DF1A026}" sibTransId="{4968AA33-901C-4143-9752-FAD9369F2F06}"/>
    <dgm:cxn modelId="{54103F36-03B0-C84D-A54A-BDD22E58B44C}" type="presOf" srcId="{AC6390D2-552B-45DD-AB1F-CA8A1D7C4611}" destId="{51A078A4-1328-DF4D-A1CD-E0E60A12142E}" srcOrd="0" destOrd="0" presId="urn:microsoft.com/office/officeart/2005/8/layout/default"/>
    <dgm:cxn modelId="{892D2254-54B2-5B4D-9256-7E5E2E3F1FC2}" type="presOf" srcId="{C09D8349-2502-4A83-B2E8-B22376129E69}" destId="{2EA49699-AC66-9542-B9BC-2703C2CF3937}" srcOrd="0" destOrd="0" presId="urn:microsoft.com/office/officeart/2005/8/layout/default"/>
    <dgm:cxn modelId="{8975A459-1171-6047-8BD3-64CCB10D8FA0}" type="presOf" srcId="{ADD44D50-B4D9-4DFE-95A4-206B851DE497}" destId="{C4A3A105-E1BF-DA49-8132-4F50DCCAC4BB}" srcOrd="0" destOrd="0" presId="urn:microsoft.com/office/officeart/2005/8/layout/default"/>
    <dgm:cxn modelId="{56A33E67-CB8D-4740-9FE7-FB12AFC3EC40}" srcId="{4EB58297-ADD4-42B6-AD33-9AC6473F3099}" destId="{5F530734-BB50-40E1-A01B-9D135B284E59}" srcOrd="2" destOrd="0" parTransId="{190B6743-D062-42BA-A1CE-D3A97CFF7F57}" sibTransId="{AD528478-E0BB-4E57-815C-4AFA912B45D0}"/>
    <dgm:cxn modelId="{7DE6189F-8303-A548-9ABD-4803EF5E621C}" type="presOf" srcId="{4EB58297-ADD4-42B6-AD33-9AC6473F3099}" destId="{A4DF81E4-0437-9942-9FE8-3431682C358A}" srcOrd="0" destOrd="0" presId="urn:microsoft.com/office/officeart/2005/8/layout/default"/>
    <dgm:cxn modelId="{409911B4-9B5C-42CD-A222-E15509A8DE74}" srcId="{4EB58297-ADD4-42B6-AD33-9AC6473F3099}" destId="{AC6390D2-552B-45DD-AB1F-CA8A1D7C4611}" srcOrd="3" destOrd="0" parTransId="{F72A8C0E-4B67-4893-853B-54A4B5891939}" sibTransId="{AFEB99E1-B69B-4046-825A-4F12563B52E7}"/>
    <dgm:cxn modelId="{0AF4DFE1-A010-41BE-86D7-B9D2B50AA30B}" srcId="{4EB58297-ADD4-42B6-AD33-9AC6473F3099}" destId="{9DE7EACA-A7D8-454A-A94B-62D0E563D6E1}" srcOrd="0" destOrd="0" parTransId="{16A64AAB-34F2-4583-AC83-C05C1E177CCA}" sibTransId="{01D26B4D-14D7-412B-874F-8E04690A6E3C}"/>
    <dgm:cxn modelId="{90678CF6-5D32-9047-976F-72D8E4EAADCD}" type="presOf" srcId="{9DE7EACA-A7D8-454A-A94B-62D0E563D6E1}" destId="{F5383163-9772-F04F-8AC4-F97B934A4C0A}" srcOrd="0" destOrd="0" presId="urn:microsoft.com/office/officeart/2005/8/layout/default"/>
    <dgm:cxn modelId="{C83B89FD-5473-364D-A0CB-C5252F3F0159}" type="presOf" srcId="{5F530734-BB50-40E1-A01B-9D135B284E59}" destId="{3260E689-8491-5247-AE23-A5AA98E3D183}" srcOrd="0" destOrd="0" presId="urn:microsoft.com/office/officeart/2005/8/layout/default"/>
    <dgm:cxn modelId="{E226C832-F416-B64F-90D8-70D74725FB63}" type="presParOf" srcId="{A4DF81E4-0437-9942-9FE8-3431682C358A}" destId="{F5383163-9772-F04F-8AC4-F97B934A4C0A}" srcOrd="0" destOrd="0" presId="urn:microsoft.com/office/officeart/2005/8/layout/default"/>
    <dgm:cxn modelId="{D73A2CBA-57A2-A743-8C8C-D35160844FFF}" type="presParOf" srcId="{A4DF81E4-0437-9942-9FE8-3431682C358A}" destId="{24D1AEE4-DA2B-4A4D-810D-D7CAD633E8AA}" srcOrd="1" destOrd="0" presId="urn:microsoft.com/office/officeart/2005/8/layout/default"/>
    <dgm:cxn modelId="{8DBCD0D1-14DF-DD4F-AAB5-D449371219B0}" type="presParOf" srcId="{A4DF81E4-0437-9942-9FE8-3431682C358A}" destId="{2EA49699-AC66-9542-B9BC-2703C2CF3937}" srcOrd="2" destOrd="0" presId="urn:microsoft.com/office/officeart/2005/8/layout/default"/>
    <dgm:cxn modelId="{7814D93B-CFA5-C54C-A5E6-8304796AC0B6}" type="presParOf" srcId="{A4DF81E4-0437-9942-9FE8-3431682C358A}" destId="{E1A18059-559F-D44C-A1FF-84DD4CA5D2E1}" srcOrd="3" destOrd="0" presId="urn:microsoft.com/office/officeart/2005/8/layout/default"/>
    <dgm:cxn modelId="{390D27F9-8854-6543-8DA1-108E9314FD3F}" type="presParOf" srcId="{A4DF81E4-0437-9942-9FE8-3431682C358A}" destId="{3260E689-8491-5247-AE23-A5AA98E3D183}" srcOrd="4" destOrd="0" presId="urn:microsoft.com/office/officeart/2005/8/layout/default"/>
    <dgm:cxn modelId="{AE31056C-CCA0-234F-BB93-83164CD42D3A}" type="presParOf" srcId="{A4DF81E4-0437-9942-9FE8-3431682C358A}" destId="{22AFBD11-2F67-D945-AA91-98F0DF462810}" srcOrd="5" destOrd="0" presId="urn:microsoft.com/office/officeart/2005/8/layout/default"/>
    <dgm:cxn modelId="{1426508D-566E-824F-A681-5188C2784B79}" type="presParOf" srcId="{A4DF81E4-0437-9942-9FE8-3431682C358A}" destId="{51A078A4-1328-DF4D-A1CD-E0E60A12142E}" srcOrd="6" destOrd="0" presId="urn:microsoft.com/office/officeart/2005/8/layout/default"/>
    <dgm:cxn modelId="{6D6369A0-381B-E840-BA41-424EF2A2FA13}" type="presParOf" srcId="{A4DF81E4-0437-9942-9FE8-3431682C358A}" destId="{67B733EC-DA0F-E94F-8F6B-C6E0EA552B7B}" srcOrd="7" destOrd="0" presId="urn:microsoft.com/office/officeart/2005/8/layout/default"/>
    <dgm:cxn modelId="{5E6A73CA-5A4F-3340-9889-BF745E163E5A}" type="presParOf" srcId="{A4DF81E4-0437-9942-9FE8-3431682C358A}" destId="{C4A3A105-E1BF-DA49-8132-4F50DCCAC4BB}" srcOrd="8" destOrd="0" presId="urn:microsoft.com/office/officeart/2005/8/layout/default"/>
    <dgm:cxn modelId="{5F32CAD5-371F-BB4C-8626-76BE2F492084}" type="presParOf" srcId="{A4DF81E4-0437-9942-9FE8-3431682C358A}" destId="{E5AE53A4-E158-2A4F-AB56-841728F56C49}" srcOrd="9" destOrd="0" presId="urn:microsoft.com/office/officeart/2005/8/layout/default"/>
    <dgm:cxn modelId="{2C1E02F3-A6AF-A142-B58F-69937A232701}" type="presParOf" srcId="{A4DF81E4-0437-9942-9FE8-3431682C358A}" destId="{2397CF09-F04B-DF4A-9F07-D150E78B4FD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2235EB-41D4-46A4-8B9D-35DA2D67258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2C6135-349A-4957-A1B0-3043B80B6768}">
      <dgm:prSet/>
      <dgm:spPr/>
      <dgm:t>
        <a:bodyPr/>
        <a:lstStyle/>
        <a:p>
          <a:r>
            <a:rPr lang="en-US"/>
            <a:t>Displaying the edges of the graph created,</a:t>
          </a:r>
        </a:p>
      </dgm:t>
    </dgm:pt>
    <dgm:pt modelId="{321D5DB8-8B29-452B-8314-BC405F0F448E}" type="parTrans" cxnId="{385207FA-0B57-418E-B585-7838AEA07046}">
      <dgm:prSet/>
      <dgm:spPr/>
      <dgm:t>
        <a:bodyPr/>
        <a:lstStyle/>
        <a:p>
          <a:endParaRPr lang="en-US"/>
        </a:p>
      </dgm:t>
    </dgm:pt>
    <dgm:pt modelId="{ECE57005-B9A0-492A-92D6-5644968C9787}" type="sibTrans" cxnId="{385207FA-0B57-418E-B585-7838AEA07046}">
      <dgm:prSet/>
      <dgm:spPr/>
      <dgm:t>
        <a:bodyPr/>
        <a:lstStyle/>
        <a:p>
          <a:endParaRPr lang="en-US"/>
        </a:p>
      </dgm:t>
    </dgm:pt>
    <dgm:pt modelId="{BCE09FBB-5242-4D4C-A185-DE21AA654028}">
      <dgm:prSet/>
      <dgm:spPr/>
      <dgm:t>
        <a:bodyPr/>
        <a:lstStyle/>
        <a:p>
          <a:r>
            <a:rPr lang="en-US"/>
            <a:t>Displaying the vertices of the graph created,</a:t>
          </a:r>
        </a:p>
      </dgm:t>
    </dgm:pt>
    <dgm:pt modelId="{459017BA-EA09-4F95-B58B-6A2509CB36BF}" type="parTrans" cxnId="{7365EC4D-FA2C-4ADD-87FA-C7DAA5B39521}">
      <dgm:prSet/>
      <dgm:spPr/>
      <dgm:t>
        <a:bodyPr/>
        <a:lstStyle/>
        <a:p>
          <a:endParaRPr lang="en-US"/>
        </a:p>
      </dgm:t>
    </dgm:pt>
    <dgm:pt modelId="{3D3C0C96-5E37-4DB1-A1C3-055435D4F631}" type="sibTrans" cxnId="{7365EC4D-FA2C-4ADD-87FA-C7DAA5B39521}">
      <dgm:prSet/>
      <dgm:spPr/>
      <dgm:t>
        <a:bodyPr/>
        <a:lstStyle/>
        <a:p>
          <a:endParaRPr lang="en-US"/>
        </a:p>
      </dgm:t>
    </dgm:pt>
    <dgm:pt modelId="{2B510F81-4F5D-4303-A651-BF88B1767906}">
      <dgm:prSet/>
      <dgm:spPr/>
      <dgm:t>
        <a:bodyPr/>
        <a:lstStyle/>
        <a:p>
          <a:r>
            <a:rPr lang="en-US"/>
            <a:t>Calculated the Indegree and Outdegree for the graph</a:t>
          </a:r>
        </a:p>
      </dgm:t>
    </dgm:pt>
    <dgm:pt modelId="{FD0054AA-9AEC-49D4-85AA-CDD3BF45453D}" type="parTrans" cxnId="{BA0F7309-3782-47BA-B43E-FF21273E5091}">
      <dgm:prSet/>
      <dgm:spPr/>
      <dgm:t>
        <a:bodyPr/>
        <a:lstStyle/>
        <a:p>
          <a:endParaRPr lang="en-US"/>
        </a:p>
      </dgm:t>
    </dgm:pt>
    <dgm:pt modelId="{9633B0AE-6575-4AD2-A688-81809C1B8A22}" type="sibTrans" cxnId="{BA0F7309-3782-47BA-B43E-FF21273E5091}">
      <dgm:prSet/>
      <dgm:spPr/>
      <dgm:t>
        <a:bodyPr/>
        <a:lstStyle/>
        <a:p>
          <a:endParaRPr lang="en-US"/>
        </a:p>
      </dgm:t>
    </dgm:pt>
    <dgm:pt modelId="{4631FFBF-35A3-4B8F-B39D-AA851AE27D7C}">
      <dgm:prSet/>
      <dgm:spPr/>
      <dgm:t>
        <a:bodyPr/>
        <a:lstStyle/>
        <a:p>
          <a:r>
            <a:rPr lang="en-US"/>
            <a:t>Calculated the Triangle count for the graph</a:t>
          </a:r>
        </a:p>
      </dgm:t>
    </dgm:pt>
    <dgm:pt modelId="{5C21B249-5E0F-4655-B9CD-4D048ECF3140}" type="parTrans" cxnId="{EC5A55B2-0E49-40C3-B0E1-7E5AFB8125FF}">
      <dgm:prSet/>
      <dgm:spPr/>
      <dgm:t>
        <a:bodyPr/>
        <a:lstStyle/>
        <a:p>
          <a:endParaRPr lang="en-US"/>
        </a:p>
      </dgm:t>
    </dgm:pt>
    <dgm:pt modelId="{4A5A432F-1055-4C2E-87D3-D58DB92873F6}" type="sibTrans" cxnId="{EC5A55B2-0E49-40C3-B0E1-7E5AFB8125FF}">
      <dgm:prSet/>
      <dgm:spPr/>
      <dgm:t>
        <a:bodyPr/>
        <a:lstStyle/>
        <a:p>
          <a:endParaRPr lang="en-US"/>
        </a:p>
      </dgm:t>
    </dgm:pt>
    <dgm:pt modelId="{A1CA5050-D2F5-4CD1-AE8A-9E3FCDDC53BA}" type="pres">
      <dgm:prSet presAssocID="{AD2235EB-41D4-46A4-8B9D-35DA2D672586}" presName="root" presStyleCnt="0">
        <dgm:presLayoutVars>
          <dgm:dir/>
          <dgm:resizeHandles val="exact"/>
        </dgm:presLayoutVars>
      </dgm:prSet>
      <dgm:spPr/>
    </dgm:pt>
    <dgm:pt modelId="{9A5742F0-8ADA-40CA-80DE-66C5EC1B45E8}" type="pres">
      <dgm:prSet presAssocID="{9E2C6135-349A-4957-A1B0-3043B80B6768}" presName="compNode" presStyleCnt="0"/>
      <dgm:spPr/>
    </dgm:pt>
    <dgm:pt modelId="{3981C361-83BB-45FB-9C36-6BC6EC334724}" type="pres">
      <dgm:prSet presAssocID="{9E2C6135-349A-4957-A1B0-3043B80B676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0DB5FFB-74A1-4894-9F04-F3C89C205BDE}" type="pres">
      <dgm:prSet presAssocID="{9E2C6135-349A-4957-A1B0-3043B80B6768}" presName="spaceRect" presStyleCnt="0"/>
      <dgm:spPr/>
    </dgm:pt>
    <dgm:pt modelId="{2F6543D5-C7C4-4E40-BDB9-40386CA951C5}" type="pres">
      <dgm:prSet presAssocID="{9E2C6135-349A-4957-A1B0-3043B80B6768}" presName="textRect" presStyleLbl="revTx" presStyleIdx="0" presStyleCnt="4">
        <dgm:presLayoutVars>
          <dgm:chMax val="1"/>
          <dgm:chPref val="1"/>
        </dgm:presLayoutVars>
      </dgm:prSet>
      <dgm:spPr/>
    </dgm:pt>
    <dgm:pt modelId="{E543F36A-5355-4161-A93C-FA5E695AE5DB}" type="pres">
      <dgm:prSet presAssocID="{ECE57005-B9A0-492A-92D6-5644968C9787}" presName="sibTrans" presStyleCnt="0"/>
      <dgm:spPr/>
    </dgm:pt>
    <dgm:pt modelId="{BF145CE1-00D1-40BC-B720-F521A02F52AC}" type="pres">
      <dgm:prSet presAssocID="{BCE09FBB-5242-4D4C-A185-DE21AA654028}" presName="compNode" presStyleCnt="0"/>
      <dgm:spPr/>
    </dgm:pt>
    <dgm:pt modelId="{93EFF372-8CEF-405C-AFA6-9BE58E56A52C}" type="pres">
      <dgm:prSet presAssocID="{BCE09FBB-5242-4D4C-A185-DE21AA65402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F9199A7A-C66E-42D6-99DB-819764CD3B69}" type="pres">
      <dgm:prSet presAssocID="{BCE09FBB-5242-4D4C-A185-DE21AA654028}" presName="spaceRect" presStyleCnt="0"/>
      <dgm:spPr/>
    </dgm:pt>
    <dgm:pt modelId="{735CDC95-328C-442B-A70C-B4FC318CAE0C}" type="pres">
      <dgm:prSet presAssocID="{BCE09FBB-5242-4D4C-A185-DE21AA654028}" presName="textRect" presStyleLbl="revTx" presStyleIdx="1" presStyleCnt="4">
        <dgm:presLayoutVars>
          <dgm:chMax val="1"/>
          <dgm:chPref val="1"/>
        </dgm:presLayoutVars>
      </dgm:prSet>
      <dgm:spPr/>
    </dgm:pt>
    <dgm:pt modelId="{C44B3FAD-1570-46B7-AC22-AD59913D80F8}" type="pres">
      <dgm:prSet presAssocID="{3D3C0C96-5E37-4DB1-A1C3-055435D4F631}" presName="sibTrans" presStyleCnt="0"/>
      <dgm:spPr/>
    </dgm:pt>
    <dgm:pt modelId="{27BD57DF-85DF-43E2-A9FE-2E41E2BAC6E0}" type="pres">
      <dgm:prSet presAssocID="{2B510F81-4F5D-4303-A651-BF88B1767906}" presName="compNode" presStyleCnt="0"/>
      <dgm:spPr/>
    </dgm:pt>
    <dgm:pt modelId="{B805FE84-CFA0-4C13-9B62-81AD2E9F5209}" type="pres">
      <dgm:prSet presAssocID="{2B510F81-4F5D-4303-A651-BF88B17679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212B8BDF-5526-4F34-97D7-F8F49DE17F1D}" type="pres">
      <dgm:prSet presAssocID="{2B510F81-4F5D-4303-A651-BF88B1767906}" presName="spaceRect" presStyleCnt="0"/>
      <dgm:spPr/>
    </dgm:pt>
    <dgm:pt modelId="{D42A69A7-36B4-4A57-B61A-016EE1A2BCB0}" type="pres">
      <dgm:prSet presAssocID="{2B510F81-4F5D-4303-A651-BF88B1767906}" presName="textRect" presStyleLbl="revTx" presStyleIdx="2" presStyleCnt="4">
        <dgm:presLayoutVars>
          <dgm:chMax val="1"/>
          <dgm:chPref val="1"/>
        </dgm:presLayoutVars>
      </dgm:prSet>
      <dgm:spPr/>
    </dgm:pt>
    <dgm:pt modelId="{86BA9F3F-703C-4A0E-B541-F1B40483EAEA}" type="pres">
      <dgm:prSet presAssocID="{9633B0AE-6575-4AD2-A688-81809C1B8A22}" presName="sibTrans" presStyleCnt="0"/>
      <dgm:spPr/>
    </dgm:pt>
    <dgm:pt modelId="{F19A81E1-FE19-45A3-8B26-C78D219E668E}" type="pres">
      <dgm:prSet presAssocID="{4631FFBF-35A3-4B8F-B39D-AA851AE27D7C}" presName="compNode" presStyleCnt="0"/>
      <dgm:spPr/>
    </dgm:pt>
    <dgm:pt modelId="{A1798CBE-D254-4C18-BABB-D8912EB3CE09}" type="pres">
      <dgm:prSet presAssocID="{4631FFBF-35A3-4B8F-B39D-AA851AE27D7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thematics"/>
        </a:ext>
      </dgm:extLst>
    </dgm:pt>
    <dgm:pt modelId="{1C8679FD-527A-4678-9182-46A89BED405A}" type="pres">
      <dgm:prSet presAssocID="{4631FFBF-35A3-4B8F-B39D-AA851AE27D7C}" presName="spaceRect" presStyleCnt="0"/>
      <dgm:spPr/>
    </dgm:pt>
    <dgm:pt modelId="{81422C9E-24BB-47D8-B720-5DEDF1FCF00A}" type="pres">
      <dgm:prSet presAssocID="{4631FFBF-35A3-4B8F-B39D-AA851AE27D7C}" presName="textRect" presStyleLbl="revTx" presStyleIdx="3" presStyleCnt="4">
        <dgm:presLayoutVars>
          <dgm:chMax val="1"/>
          <dgm:chPref val="1"/>
        </dgm:presLayoutVars>
      </dgm:prSet>
      <dgm:spPr/>
    </dgm:pt>
  </dgm:ptLst>
  <dgm:cxnLst>
    <dgm:cxn modelId="{BA0F7309-3782-47BA-B43E-FF21273E5091}" srcId="{AD2235EB-41D4-46A4-8B9D-35DA2D672586}" destId="{2B510F81-4F5D-4303-A651-BF88B1767906}" srcOrd="2" destOrd="0" parTransId="{FD0054AA-9AEC-49D4-85AA-CDD3BF45453D}" sibTransId="{9633B0AE-6575-4AD2-A688-81809C1B8A22}"/>
    <dgm:cxn modelId="{7365EC4D-FA2C-4ADD-87FA-C7DAA5B39521}" srcId="{AD2235EB-41D4-46A4-8B9D-35DA2D672586}" destId="{BCE09FBB-5242-4D4C-A185-DE21AA654028}" srcOrd="1" destOrd="0" parTransId="{459017BA-EA09-4F95-B58B-6A2509CB36BF}" sibTransId="{3D3C0C96-5E37-4DB1-A1C3-055435D4F631}"/>
    <dgm:cxn modelId="{CA92E56F-D5D9-40D0-BDA0-C60DF7F3AFE4}" type="presOf" srcId="{AD2235EB-41D4-46A4-8B9D-35DA2D672586}" destId="{A1CA5050-D2F5-4CD1-AE8A-9E3FCDDC53BA}" srcOrd="0" destOrd="0" presId="urn:microsoft.com/office/officeart/2018/2/layout/IconLabelList"/>
    <dgm:cxn modelId="{F6792687-93E5-4F9C-8761-C456E6E17E82}" type="presOf" srcId="{4631FFBF-35A3-4B8F-B39D-AA851AE27D7C}" destId="{81422C9E-24BB-47D8-B720-5DEDF1FCF00A}" srcOrd="0" destOrd="0" presId="urn:microsoft.com/office/officeart/2018/2/layout/IconLabelList"/>
    <dgm:cxn modelId="{9D899398-F1EE-409B-912B-2BF4000263E8}" type="presOf" srcId="{2B510F81-4F5D-4303-A651-BF88B1767906}" destId="{D42A69A7-36B4-4A57-B61A-016EE1A2BCB0}" srcOrd="0" destOrd="0" presId="urn:microsoft.com/office/officeart/2018/2/layout/IconLabelList"/>
    <dgm:cxn modelId="{8D537DAD-DE55-4D27-92BE-75EAD05F014B}" type="presOf" srcId="{BCE09FBB-5242-4D4C-A185-DE21AA654028}" destId="{735CDC95-328C-442B-A70C-B4FC318CAE0C}" srcOrd="0" destOrd="0" presId="urn:microsoft.com/office/officeart/2018/2/layout/IconLabelList"/>
    <dgm:cxn modelId="{EC5A55B2-0E49-40C3-B0E1-7E5AFB8125FF}" srcId="{AD2235EB-41D4-46A4-8B9D-35DA2D672586}" destId="{4631FFBF-35A3-4B8F-B39D-AA851AE27D7C}" srcOrd="3" destOrd="0" parTransId="{5C21B249-5E0F-4655-B9CD-4D048ECF3140}" sibTransId="{4A5A432F-1055-4C2E-87D3-D58DB92873F6}"/>
    <dgm:cxn modelId="{FE881BDB-215D-4F4E-88FE-B94F84B8D709}" type="presOf" srcId="{9E2C6135-349A-4957-A1B0-3043B80B6768}" destId="{2F6543D5-C7C4-4E40-BDB9-40386CA951C5}" srcOrd="0" destOrd="0" presId="urn:microsoft.com/office/officeart/2018/2/layout/IconLabelList"/>
    <dgm:cxn modelId="{385207FA-0B57-418E-B585-7838AEA07046}" srcId="{AD2235EB-41D4-46A4-8B9D-35DA2D672586}" destId="{9E2C6135-349A-4957-A1B0-3043B80B6768}" srcOrd="0" destOrd="0" parTransId="{321D5DB8-8B29-452B-8314-BC405F0F448E}" sibTransId="{ECE57005-B9A0-492A-92D6-5644968C9787}"/>
    <dgm:cxn modelId="{7151042A-FF0D-4F59-8220-6E060234EAC1}" type="presParOf" srcId="{A1CA5050-D2F5-4CD1-AE8A-9E3FCDDC53BA}" destId="{9A5742F0-8ADA-40CA-80DE-66C5EC1B45E8}" srcOrd="0" destOrd="0" presId="urn:microsoft.com/office/officeart/2018/2/layout/IconLabelList"/>
    <dgm:cxn modelId="{FD8E19D9-E98D-47D6-AB34-EDD77A1F81E3}" type="presParOf" srcId="{9A5742F0-8ADA-40CA-80DE-66C5EC1B45E8}" destId="{3981C361-83BB-45FB-9C36-6BC6EC334724}" srcOrd="0" destOrd="0" presId="urn:microsoft.com/office/officeart/2018/2/layout/IconLabelList"/>
    <dgm:cxn modelId="{1B307E21-0636-418B-9B5D-BD6B130B7549}" type="presParOf" srcId="{9A5742F0-8ADA-40CA-80DE-66C5EC1B45E8}" destId="{10DB5FFB-74A1-4894-9F04-F3C89C205BDE}" srcOrd="1" destOrd="0" presId="urn:microsoft.com/office/officeart/2018/2/layout/IconLabelList"/>
    <dgm:cxn modelId="{EF4B0ABF-F2BF-4225-8E79-D067E09AB09F}" type="presParOf" srcId="{9A5742F0-8ADA-40CA-80DE-66C5EC1B45E8}" destId="{2F6543D5-C7C4-4E40-BDB9-40386CA951C5}" srcOrd="2" destOrd="0" presId="urn:microsoft.com/office/officeart/2018/2/layout/IconLabelList"/>
    <dgm:cxn modelId="{832BCB35-C1FD-475B-A6D3-8BD5AE62CC98}" type="presParOf" srcId="{A1CA5050-D2F5-4CD1-AE8A-9E3FCDDC53BA}" destId="{E543F36A-5355-4161-A93C-FA5E695AE5DB}" srcOrd="1" destOrd="0" presId="urn:microsoft.com/office/officeart/2018/2/layout/IconLabelList"/>
    <dgm:cxn modelId="{0AACCFD5-8786-4CA4-9740-A5A6E940506F}" type="presParOf" srcId="{A1CA5050-D2F5-4CD1-AE8A-9E3FCDDC53BA}" destId="{BF145CE1-00D1-40BC-B720-F521A02F52AC}" srcOrd="2" destOrd="0" presId="urn:microsoft.com/office/officeart/2018/2/layout/IconLabelList"/>
    <dgm:cxn modelId="{EE7B0031-6AE7-4DF3-B581-0818DCACE487}" type="presParOf" srcId="{BF145CE1-00D1-40BC-B720-F521A02F52AC}" destId="{93EFF372-8CEF-405C-AFA6-9BE58E56A52C}" srcOrd="0" destOrd="0" presId="urn:microsoft.com/office/officeart/2018/2/layout/IconLabelList"/>
    <dgm:cxn modelId="{AB4099D3-D9FB-4121-96DB-F739AEB6E945}" type="presParOf" srcId="{BF145CE1-00D1-40BC-B720-F521A02F52AC}" destId="{F9199A7A-C66E-42D6-99DB-819764CD3B69}" srcOrd="1" destOrd="0" presId="urn:microsoft.com/office/officeart/2018/2/layout/IconLabelList"/>
    <dgm:cxn modelId="{D8287751-F9E9-4B21-B3BB-FD473B6529E3}" type="presParOf" srcId="{BF145CE1-00D1-40BC-B720-F521A02F52AC}" destId="{735CDC95-328C-442B-A70C-B4FC318CAE0C}" srcOrd="2" destOrd="0" presId="urn:microsoft.com/office/officeart/2018/2/layout/IconLabelList"/>
    <dgm:cxn modelId="{01F1FF1F-3676-4010-918A-66E884EFADD6}" type="presParOf" srcId="{A1CA5050-D2F5-4CD1-AE8A-9E3FCDDC53BA}" destId="{C44B3FAD-1570-46B7-AC22-AD59913D80F8}" srcOrd="3" destOrd="0" presId="urn:microsoft.com/office/officeart/2018/2/layout/IconLabelList"/>
    <dgm:cxn modelId="{E7CF2978-7E3F-4639-B173-E51E5ABBEEAB}" type="presParOf" srcId="{A1CA5050-D2F5-4CD1-AE8A-9E3FCDDC53BA}" destId="{27BD57DF-85DF-43E2-A9FE-2E41E2BAC6E0}" srcOrd="4" destOrd="0" presId="urn:microsoft.com/office/officeart/2018/2/layout/IconLabelList"/>
    <dgm:cxn modelId="{37773334-7F8E-48FC-95FE-0A18313D799D}" type="presParOf" srcId="{27BD57DF-85DF-43E2-A9FE-2E41E2BAC6E0}" destId="{B805FE84-CFA0-4C13-9B62-81AD2E9F5209}" srcOrd="0" destOrd="0" presId="urn:microsoft.com/office/officeart/2018/2/layout/IconLabelList"/>
    <dgm:cxn modelId="{A8FCC752-4CAC-4C52-B032-842B1B157591}" type="presParOf" srcId="{27BD57DF-85DF-43E2-A9FE-2E41E2BAC6E0}" destId="{212B8BDF-5526-4F34-97D7-F8F49DE17F1D}" srcOrd="1" destOrd="0" presId="urn:microsoft.com/office/officeart/2018/2/layout/IconLabelList"/>
    <dgm:cxn modelId="{B6EB9A26-D80C-48FC-BBE4-AD6332CE266D}" type="presParOf" srcId="{27BD57DF-85DF-43E2-A9FE-2E41E2BAC6E0}" destId="{D42A69A7-36B4-4A57-B61A-016EE1A2BCB0}" srcOrd="2" destOrd="0" presId="urn:microsoft.com/office/officeart/2018/2/layout/IconLabelList"/>
    <dgm:cxn modelId="{59E866FD-5B53-4929-B136-3947CFD8FA17}" type="presParOf" srcId="{A1CA5050-D2F5-4CD1-AE8A-9E3FCDDC53BA}" destId="{86BA9F3F-703C-4A0E-B541-F1B40483EAEA}" srcOrd="5" destOrd="0" presId="urn:microsoft.com/office/officeart/2018/2/layout/IconLabelList"/>
    <dgm:cxn modelId="{067620EE-132C-4564-99C4-409ED2119967}" type="presParOf" srcId="{A1CA5050-D2F5-4CD1-AE8A-9E3FCDDC53BA}" destId="{F19A81E1-FE19-45A3-8B26-C78D219E668E}" srcOrd="6" destOrd="0" presId="urn:microsoft.com/office/officeart/2018/2/layout/IconLabelList"/>
    <dgm:cxn modelId="{EBA27851-A430-4CB0-9F80-2DB3C9877EBA}" type="presParOf" srcId="{F19A81E1-FE19-45A3-8B26-C78D219E668E}" destId="{A1798CBE-D254-4C18-BABB-D8912EB3CE09}" srcOrd="0" destOrd="0" presId="urn:microsoft.com/office/officeart/2018/2/layout/IconLabelList"/>
    <dgm:cxn modelId="{CBE28CF9-A39F-4EEA-B103-1B898E37D4A0}" type="presParOf" srcId="{F19A81E1-FE19-45A3-8B26-C78D219E668E}" destId="{1C8679FD-527A-4678-9182-46A89BED405A}" srcOrd="1" destOrd="0" presId="urn:microsoft.com/office/officeart/2018/2/layout/IconLabelList"/>
    <dgm:cxn modelId="{95E44E0A-CFED-47F9-9539-9B85FA437386}" type="presParOf" srcId="{F19A81E1-FE19-45A3-8B26-C78D219E668E}" destId="{81422C9E-24BB-47D8-B720-5DEDF1FCF00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83163-9772-F04F-8AC4-F97B934A4C0A}">
      <dsp:nvSpPr>
        <dsp:cNvPr id="0" name=""/>
        <dsp:cNvSpPr/>
      </dsp:nvSpPr>
      <dsp:spPr>
        <a:xfrm>
          <a:off x="1108166" y="12"/>
          <a:ext cx="2542919" cy="15257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PYTHON</a:t>
          </a:r>
        </a:p>
      </dsp:txBody>
      <dsp:txXfrm>
        <a:off x="1108166" y="12"/>
        <a:ext cx="2542919" cy="1525751"/>
      </dsp:txXfrm>
    </dsp:sp>
    <dsp:sp modelId="{2EA49699-AC66-9542-B9BC-2703C2CF3937}">
      <dsp:nvSpPr>
        <dsp:cNvPr id="0" name=""/>
        <dsp:cNvSpPr/>
      </dsp:nvSpPr>
      <dsp:spPr>
        <a:xfrm>
          <a:off x="3905377" y="12"/>
          <a:ext cx="2542919" cy="152575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HIVE</a:t>
          </a:r>
        </a:p>
      </dsp:txBody>
      <dsp:txXfrm>
        <a:off x="3905377" y="12"/>
        <a:ext cx="2542919" cy="1525751"/>
      </dsp:txXfrm>
    </dsp:sp>
    <dsp:sp modelId="{3260E689-8491-5247-AE23-A5AA98E3D183}">
      <dsp:nvSpPr>
        <dsp:cNvPr id="0" name=""/>
        <dsp:cNvSpPr/>
      </dsp:nvSpPr>
      <dsp:spPr>
        <a:xfrm>
          <a:off x="6702589" y="12"/>
          <a:ext cx="2542919" cy="152575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HADOOP</a:t>
          </a:r>
        </a:p>
      </dsp:txBody>
      <dsp:txXfrm>
        <a:off x="6702589" y="12"/>
        <a:ext cx="2542919" cy="1525751"/>
      </dsp:txXfrm>
    </dsp:sp>
    <dsp:sp modelId="{51A078A4-1328-DF4D-A1CD-E0E60A12142E}">
      <dsp:nvSpPr>
        <dsp:cNvPr id="0" name=""/>
        <dsp:cNvSpPr/>
      </dsp:nvSpPr>
      <dsp:spPr>
        <a:xfrm>
          <a:off x="1108166" y="1780055"/>
          <a:ext cx="2542919" cy="152575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SPARK</a:t>
          </a:r>
        </a:p>
      </dsp:txBody>
      <dsp:txXfrm>
        <a:off x="1108166" y="1780055"/>
        <a:ext cx="2542919" cy="1525751"/>
      </dsp:txXfrm>
    </dsp:sp>
    <dsp:sp modelId="{C4A3A105-E1BF-DA49-8132-4F50DCCAC4BB}">
      <dsp:nvSpPr>
        <dsp:cNvPr id="0" name=""/>
        <dsp:cNvSpPr/>
      </dsp:nvSpPr>
      <dsp:spPr>
        <a:xfrm>
          <a:off x="3905377" y="1780055"/>
          <a:ext cx="2542919" cy="152575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endParaRPr lang="en-US" sz="2500" kern="1200" dirty="0"/>
        </a:p>
        <a:p>
          <a:pPr marL="0" lvl="0" indent="0" algn="ctr" defTabSz="1111250">
            <a:lnSpc>
              <a:spcPct val="90000"/>
            </a:lnSpc>
            <a:spcBef>
              <a:spcPct val="0"/>
            </a:spcBef>
            <a:spcAft>
              <a:spcPct val="35000"/>
            </a:spcAft>
            <a:buNone/>
          </a:pPr>
          <a:r>
            <a:rPr lang="en-US" sz="2500" kern="1200" dirty="0"/>
            <a:t>GRAPHFRAMES</a:t>
          </a:r>
        </a:p>
        <a:p>
          <a:pPr marL="0" lvl="0" indent="0" algn="ctr" defTabSz="1111250">
            <a:lnSpc>
              <a:spcPct val="90000"/>
            </a:lnSpc>
            <a:spcBef>
              <a:spcPct val="0"/>
            </a:spcBef>
            <a:spcAft>
              <a:spcPct val="35000"/>
            </a:spcAft>
            <a:buNone/>
          </a:pPr>
          <a:r>
            <a:rPr lang="en-US" sz="2500" kern="1200" dirty="0"/>
            <a:t> </a:t>
          </a:r>
        </a:p>
      </dsp:txBody>
      <dsp:txXfrm>
        <a:off x="3905377" y="1780055"/>
        <a:ext cx="2542919" cy="1525751"/>
      </dsp:txXfrm>
    </dsp:sp>
    <dsp:sp modelId="{2397CF09-F04B-DF4A-9F07-D150E78B4FDF}">
      <dsp:nvSpPr>
        <dsp:cNvPr id="0" name=""/>
        <dsp:cNvSpPr/>
      </dsp:nvSpPr>
      <dsp:spPr>
        <a:xfrm>
          <a:off x="6702589" y="1780055"/>
          <a:ext cx="2542919" cy="152575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DOCKER</a:t>
          </a:r>
        </a:p>
      </dsp:txBody>
      <dsp:txXfrm>
        <a:off x="6702589" y="1780055"/>
        <a:ext cx="2542919" cy="1525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1C361-83BB-45FB-9C36-6BC6EC334724}">
      <dsp:nvSpPr>
        <dsp:cNvPr id="0" name=""/>
        <dsp:cNvSpPr/>
      </dsp:nvSpPr>
      <dsp:spPr>
        <a:xfrm>
          <a:off x="1068074" y="682104"/>
          <a:ext cx="930286" cy="9302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6543D5-C7C4-4E40-BDB9-40386CA951C5}">
      <dsp:nvSpPr>
        <dsp:cNvPr id="0" name=""/>
        <dsp:cNvSpPr/>
      </dsp:nvSpPr>
      <dsp:spPr>
        <a:xfrm>
          <a:off x="499565" y="1903715"/>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Displaying the edges of the graph created,</a:t>
          </a:r>
        </a:p>
      </dsp:txBody>
      <dsp:txXfrm>
        <a:off x="499565" y="1903715"/>
        <a:ext cx="2067302" cy="720000"/>
      </dsp:txXfrm>
    </dsp:sp>
    <dsp:sp modelId="{93EFF372-8CEF-405C-AFA6-9BE58E56A52C}">
      <dsp:nvSpPr>
        <dsp:cNvPr id="0" name=""/>
        <dsp:cNvSpPr/>
      </dsp:nvSpPr>
      <dsp:spPr>
        <a:xfrm>
          <a:off x="3497154" y="682104"/>
          <a:ext cx="930286" cy="9302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5CDC95-328C-442B-A70C-B4FC318CAE0C}">
      <dsp:nvSpPr>
        <dsp:cNvPr id="0" name=""/>
        <dsp:cNvSpPr/>
      </dsp:nvSpPr>
      <dsp:spPr>
        <a:xfrm>
          <a:off x="2928646" y="1903715"/>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Displaying the vertices of the graph created,</a:t>
          </a:r>
        </a:p>
      </dsp:txBody>
      <dsp:txXfrm>
        <a:off x="2928646" y="1903715"/>
        <a:ext cx="2067302" cy="720000"/>
      </dsp:txXfrm>
    </dsp:sp>
    <dsp:sp modelId="{B805FE84-CFA0-4C13-9B62-81AD2E9F5209}">
      <dsp:nvSpPr>
        <dsp:cNvPr id="0" name=""/>
        <dsp:cNvSpPr/>
      </dsp:nvSpPr>
      <dsp:spPr>
        <a:xfrm>
          <a:off x="5926234" y="682104"/>
          <a:ext cx="930286" cy="9302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2A69A7-36B4-4A57-B61A-016EE1A2BCB0}">
      <dsp:nvSpPr>
        <dsp:cNvPr id="0" name=""/>
        <dsp:cNvSpPr/>
      </dsp:nvSpPr>
      <dsp:spPr>
        <a:xfrm>
          <a:off x="5357726" y="1903715"/>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Calculated the Indegree and Outdegree for the graph</a:t>
          </a:r>
        </a:p>
      </dsp:txBody>
      <dsp:txXfrm>
        <a:off x="5357726" y="1903715"/>
        <a:ext cx="2067302" cy="720000"/>
      </dsp:txXfrm>
    </dsp:sp>
    <dsp:sp modelId="{A1798CBE-D254-4C18-BABB-D8912EB3CE09}">
      <dsp:nvSpPr>
        <dsp:cNvPr id="0" name=""/>
        <dsp:cNvSpPr/>
      </dsp:nvSpPr>
      <dsp:spPr>
        <a:xfrm>
          <a:off x="8355314" y="682104"/>
          <a:ext cx="930286" cy="9302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422C9E-24BB-47D8-B720-5DEDF1FCF00A}">
      <dsp:nvSpPr>
        <dsp:cNvPr id="0" name=""/>
        <dsp:cNvSpPr/>
      </dsp:nvSpPr>
      <dsp:spPr>
        <a:xfrm>
          <a:off x="7786806" y="1903715"/>
          <a:ext cx="206730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Calculated the Triangle count for the graph</a:t>
          </a:r>
        </a:p>
      </dsp:txBody>
      <dsp:txXfrm>
        <a:off x="7786806" y="1903715"/>
        <a:ext cx="2067302"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t>12/14/20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t>‹#›</a:t>
            </a:fld>
            <a:endParaRPr lang="en-US"/>
          </a:p>
        </p:txBody>
      </p:sp>
    </p:spTree>
    <p:extLst>
      <p:ext uri="{BB962C8B-B14F-4D97-AF65-F5344CB8AC3E}">
        <p14:creationId xmlns:p14="http://schemas.microsoft.com/office/powerpoint/2010/main" val="3922641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52775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492968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3611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101615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392311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735023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692733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335222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375223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42681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361505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194225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7388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55951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416403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5E8B7-F220-42D2-BB61-4E5E24A05506}" type="datetimeFigureOut">
              <a:rPr lang="en-US" smtClean="0"/>
              <a:pPr/>
              <a:t>12/14/20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08ADF-3ADD-483D-A721-14E3EEE2C135}" type="slidenum">
              <a:rPr lang="en-US" smtClean="0"/>
              <a:pPr/>
              <a:t>‹#›</a:t>
            </a:fld>
            <a:endParaRPr lang="en-US"/>
          </a:p>
        </p:txBody>
      </p:sp>
    </p:spTree>
    <p:extLst>
      <p:ext uri="{BB962C8B-B14F-4D97-AF65-F5344CB8AC3E}">
        <p14:creationId xmlns:p14="http://schemas.microsoft.com/office/powerpoint/2010/main" val="240960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7A5E8B7-F220-42D2-BB61-4E5E24A05506}" type="datetimeFigureOut">
              <a:rPr lang="en-US" smtClean="0"/>
              <a:pPr/>
              <a:t>12/14/20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E208ADF-3ADD-483D-A721-14E3EEE2C135}" type="slidenum">
              <a:rPr lang="en-US" smtClean="0"/>
              <a:pPr/>
              <a:t>‹#›</a:t>
            </a:fld>
            <a:endParaRPr lang="en-US"/>
          </a:p>
        </p:txBody>
      </p:sp>
    </p:spTree>
    <p:extLst>
      <p:ext uri="{BB962C8B-B14F-4D97-AF65-F5344CB8AC3E}">
        <p14:creationId xmlns:p14="http://schemas.microsoft.com/office/powerpoint/2010/main" val="1232259232"/>
      </p:ext>
    </p:extLst>
  </p:cSld>
  <p:clrMap bg1="dk1" tx1="lt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info.com/serp?q=twitter%20data%20visualization&amp;segment=info.0376&amp;s1aid=144007235&amp;s1cid=357227086&amp;s1agid=1264438724330452&amp;s1kid=kwd-79027647541819:loc-190&amp;utm_source=adcenter&amp;msclkid=fa5513571bee1e925c7b4c24b6d1fd75" TargetMode="External"/><Relationship Id="rId2" Type="http://schemas.openxmlformats.org/officeDocument/2006/relationships/hyperlink" Target="https://developer.twitter.com/en/docs/tweets/data-dictionary/overview/intro-to-tweet-json" TargetMode="External"/><Relationship Id="rId1" Type="http://schemas.openxmlformats.org/officeDocument/2006/relationships/slideLayout" Target="../slideLayouts/slideLayout2.xml"/><Relationship Id="rId6" Type="http://schemas.openxmlformats.org/officeDocument/2006/relationships/hyperlink" Target="https://docs.docker.com/docker-hub/publish/customer_faq/" TargetMode="External"/><Relationship Id="rId5" Type="http://schemas.openxmlformats.org/officeDocument/2006/relationships/hyperlink" Target="https://www.youtube.com/watch?v=lWzcZZEQYMk" TargetMode="External"/><Relationship Id="rId4" Type="http://schemas.openxmlformats.org/officeDocument/2006/relationships/hyperlink" Target="https://spark.apache.org/docs/latest/streaming-programming-guide.html"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FAA4756-9D30-446D-8F10-3BE57AEF9192}"/>
              </a:ext>
            </a:extLst>
          </p:cNvPr>
          <p:cNvPicPr>
            <a:picLocks noChangeAspect="1"/>
          </p:cNvPicPr>
          <p:nvPr/>
        </p:nvPicPr>
        <p:blipFill rotWithShape="1">
          <a:blip r:embed="rId3">
            <a:alphaModFix amt="35000"/>
          </a:blip>
          <a:srcRect t="2947" b="22075"/>
          <a:stretch/>
        </p:blipFill>
        <p:spPr>
          <a:xfrm>
            <a:off x="20" y="2030"/>
            <a:ext cx="12191980" cy="6855970"/>
          </a:xfrm>
          <a:prstGeom prst="rect">
            <a:avLst/>
          </a:prstGeom>
        </p:spPr>
      </p:pic>
      <p:sp>
        <p:nvSpPr>
          <p:cNvPr id="27" name="Rectangle 26">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AB2EFA09-A726-43FC-BE04-D6FB155AEDD5}"/>
              </a:ext>
            </a:extLst>
          </p:cNvPr>
          <p:cNvSpPr>
            <a:spLocks noGrp="1"/>
          </p:cNvSpPr>
          <p:nvPr>
            <p:ph type="ctrTitle"/>
          </p:nvPr>
        </p:nvSpPr>
        <p:spPr>
          <a:xfrm>
            <a:off x="913795" y="609600"/>
            <a:ext cx="10353761" cy="1326321"/>
          </a:xfrm>
        </p:spPr>
        <p:txBody>
          <a:bodyPr vert="horz" lIns="91440" tIns="45720" rIns="91440" bIns="45720" rtlCol="0" anchor="ctr">
            <a:normAutofit/>
          </a:bodyPr>
          <a:lstStyle/>
          <a:p>
            <a:r>
              <a:rPr lang="en-US" sz="3400" dirty="0"/>
              <a:t>TWITTER WEB SERIES Data VISUALIZATION WITH SPARK ETL</a:t>
            </a:r>
          </a:p>
        </p:txBody>
      </p:sp>
      <p:sp>
        <p:nvSpPr>
          <p:cNvPr id="16" name="TextBox 15">
            <a:extLst>
              <a:ext uri="{FF2B5EF4-FFF2-40B4-BE49-F238E27FC236}">
                <a16:creationId xmlns:a16="http://schemas.microsoft.com/office/drawing/2014/main" id="{EC6DB065-7621-4829-B03C-672C51F34C76}"/>
              </a:ext>
            </a:extLst>
          </p:cNvPr>
          <p:cNvSpPr txBox="1"/>
          <p:nvPr/>
        </p:nvSpPr>
        <p:spPr>
          <a:xfrm>
            <a:off x="1124811" y="2869787"/>
            <a:ext cx="7104790" cy="3531013"/>
          </a:xfrm>
          <a:prstGeom prst="rect">
            <a:avLst/>
          </a:prstGeom>
        </p:spPr>
        <p:txBody>
          <a:bodyPr vert="horz" lIns="91440" tIns="45720" rIns="91440" bIns="45720" rtlCol="0">
            <a:normAutofit/>
          </a:bodyPr>
          <a:lstStyle/>
          <a:p>
            <a:pPr defTabSz="914400">
              <a:lnSpc>
                <a:spcPct val="120000"/>
              </a:lnSpc>
              <a:spcBef>
                <a:spcPts val="1000"/>
              </a:spcBef>
              <a:buClr>
                <a:schemeClr val="bg2">
                  <a:lumMod val="40000"/>
                  <a:lumOff val="60000"/>
                </a:schemeClr>
              </a:buClr>
              <a:buSzPct val="80000"/>
            </a:pPr>
            <a:r>
              <a:rPr lang="en-US" dirty="0">
                <a:solidFill>
                  <a:schemeClr val="accent6"/>
                </a:solidFill>
                <a:effectLst>
                  <a:outerShdw blurRad="50800" dist="38100" dir="2700000" algn="tl" rotWithShape="0">
                    <a:srgbClr val="000000">
                      <a:alpha val="48000"/>
                    </a:srgbClr>
                  </a:outerShdw>
                </a:effectLst>
              </a:rPr>
              <a:t>TEAM MEMBERS</a:t>
            </a:r>
            <a:endParaRPr lang="en-US" dirty="0">
              <a:effectLst>
                <a:outerShdw blurRad="50800" dist="38100" dir="2700000" algn="tl" rotWithShape="0">
                  <a:srgbClr val="000000">
                    <a:alpha val="48000"/>
                  </a:srgbClr>
                </a:outerShdw>
              </a:effectLst>
            </a:endParaRPr>
          </a:p>
          <a:p>
            <a:pPr defTabSz="914400">
              <a:lnSpc>
                <a:spcPct val="120000"/>
              </a:lnSpc>
              <a:spcBef>
                <a:spcPts val="1000"/>
              </a:spcBef>
              <a:buClr>
                <a:schemeClr val="bg2">
                  <a:lumMod val="40000"/>
                  <a:lumOff val="60000"/>
                </a:schemeClr>
              </a:buClr>
              <a:buSzPct val="80000"/>
            </a:pPr>
            <a:r>
              <a:rPr lang="en-US" sz="1500" dirty="0">
                <a:effectLst>
                  <a:outerShdw blurRad="50800" dist="38100" dir="2700000" algn="tl" rotWithShape="0">
                    <a:srgbClr val="000000">
                      <a:alpha val="48000"/>
                    </a:srgbClr>
                  </a:outerShdw>
                </a:effectLst>
              </a:rPr>
              <a:t>AVINASH GANGURI</a:t>
            </a:r>
          </a:p>
          <a:p>
            <a:pPr defTabSz="914400">
              <a:lnSpc>
                <a:spcPct val="120000"/>
              </a:lnSpc>
              <a:spcBef>
                <a:spcPts val="1000"/>
              </a:spcBef>
              <a:buClr>
                <a:schemeClr val="bg2">
                  <a:lumMod val="40000"/>
                  <a:lumOff val="60000"/>
                </a:schemeClr>
              </a:buClr>
              <a:buSzPct val="80000"/>
            </a:pPr>
            <a:r>
              <a:rPr lang="en-US" sz="1500" dirty="0">
                <a:effectLst>
                  <a:outerShdw blurRad="50800" dist="38100" dir="2700000" algn="tl" rotWithShape="0">
                    <a:srgbClr val="000000">
                      <a:alpha val="48000"/>
                    </a:srgbClr>
                  </a:outerShdw>
                </a:effectLst>
              </a:rPr>
              <a:t>AKHIL KANUGOLU</a:t>
            </a:r>
          </a:p>
          <a:p>
            <a:pPr defTabSz="914400">
              <a:lnSpc>
                <a:spcPct val="120000"/>
              </a:lnSpc>
              <a:spcBef>
                <a:spcPts val="1000"/>
              </a:spcBef>
              <a:buClr>
                <a:schemeClr val="bg2">
                  <a:lumMod val="40000"/>
                  <a:lumOff val="60000"/>
                </a:schemeClr>
              </a:buClr>
              <a:buSzPct val="80000"/>
            </a:pPr>
            <a:r>
              <a:rPr lang="en-US" sz="1500" dirty="0">
                <a:effectLst>
                  <a:outerShdw blurRad="50800" dist="38100" dir="2700000" algn="tl" rotWithShape="0">
                    <a:srgbClr val="000000">
                      <a:alpha val="48000"/>
                    </a:srgbClr>
                  </a:outerShdw>
                </a:effectLst>
              </a:rPr>
              <a:t>GEETANJALI MAKINENI</a:t>
            </a:r>
          </a:p>
          <a:p>
            <a:pPr defTabSz="914400">
              <a:lnSpc>
                <a:spcPct val="120000"/>
              </a:lnSpc>
              <a:spcBef>
                <a:spcPts val="1000"/>
              </a:spcBef>
              <a:buClr>
                <a:schemeClr val="bg2">
                  <a:lumMod val="40000"/>
                  <a:lumOff val="60000"/>
                </a:schemeClr>
              </a:buClr>
              <a:buSzPct val="80000"/>
            </a:pPr>
            <a:r>
              <a:rPr lang="en-US" sz="1500" dirty="0">
                <a:effectLst>
                  <a:outerShdw blurRad="50800" dist="38100" dir="2700000" algn="tl" rotWithShape="0">
                    <a:srgbClr val="000000">
                      <a:alpha val="48000"/>
                    </a:srgbClr>
                  </a:outerShdw>
                </a:effectLst>
              </a:rPr>
              <a:t>BHASHITHA SIDDAREDDY</a:t>
            </a:r>
          </a:p>
          <a:p>
            <a:pPr defTabSz="914400">
              <a:lnSpc>
                <a:spcPct val="120000"/>
              </a:lnSpc>
              <a:spcBef>
                <a:spcPts val="1000"/>
              </a:spcBef>
              <a:buClr>
                <a:schemeClr val="bg2">
                  <a:lumMod val="40000"/>
                  <a:lumOff val="60000"/>
                </a:schemeClr>
              </a:buClr>
              <a:buSzPct val="80000"/>
            </a:pPr>
            <a:endParaRPr lang="en-US"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61681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B8BD-D34C-4C18-B8CE-6AACB94373AB}"/>
              </a:ext>
            </a:extLst>
          </p:cNvPr>
          <p:cNvSpPr>
            <a:spLocks noGrp="1"/>
          </p:cNvSpPr>
          <p:nvPr>
            <p:ph type="ctrTitle"/>
          </p:nvPr>
        </p:nvSpPr>
        <p:spPr>
          <a:xfrm>
            <a:off x="-1330811" y="0"/>
            <a:ext cx="9001462" cy="2387600"/>
          </a:xfrm>
        </p:spPr>
        <p:txBody>
          <a:bodyPr/>
          <a:lstStyle/>
          <a:p>
            <a:r>
              <a:rPr lang="en-IN" dirty="0"/>
              <a:t>FEATURES</a:t>
            </a:r>
          </a:p>
        </p:txBody>
      </p:sp>
      <p:sp>
        <p:nvSpPr>
          <p:cNvPr id="3" name="Subtitle 2">
            <a:extLst>
              <a:ext uri="{FF2B5EF4-FFF2-40B4-BE49-F238E27FC236}">
                <a16:creationId xmlns:a16="http://schemas.microsoft.com/office/drawing/2014/main" id="{2ED773F8-08DF-49DC-B421-EDDA06FB4704}"/>
              </a:ext>
            </a:extLst>
          </p:cNvPr>
          <p:cNvSpPr>
            <a:spLocks noGrp="1"/>
          </p:cNvSpPr>
          <p:nvPr>
            <p:ph type="subTitle" idx="1"/>
          </p:nvPr>
        </p:nvSpPr>
        <p:spPr>
          <a:xfrm>
            <a:off x="1414294" y="2724150"/>
            <a:ext cx="9520406" cy="2638425"/>
          </a:xfrm>
        </p:spPr>
        <p:txBody>
          <a:bodyPr>
            <a:noAutofit/>
          </a:bodyPr>
          <a:lstStyle/>
          <a:p>
            <a:pPr algn="l"/>
            <a:r>
              <a:rPr lang="en-US" sz="1800" dirty="0">
                <a:effectLst/>
              </a:rPr>
              <a:t>The main feature of the project is to collect the tweets from the twitter steaming API, also by performing the ETL which means we preprocess the data and extract the necessary data and then we load this data in our HIVE. Next, we use </a:t>
            </a:r>
            <a:r>
              <a:rPr lang="en-US" sz="1800" dirty="0" err="1">
                <a:effectLst/>
              </a:rPr>
              <a:t>TextBlob</a:t>
            </a:r>
            <a:r>
              <a:rPr lang="en-US" sz="1800" dirty="0">
                <a:effectLst/>
              </a:rPr>
              <a:t> for predicting the sentiment for each of the mentioned tweet. Later, we feed the data into our HDFS and then we implement SQL and Hive queries. Sqoop is used for transferring data between SQL and HDFS.</a:t>
            </a:r>
          </a:p>
          <a:p>
            <a:pPr algn="l"/>
            <a:endParaRPr lang="en-IN" sz="1800" dirty="0"/>
          </a:p>
        </p:txBody>
      </p:sp>
    </p:spTree>
    <p:extLst>
      <p:ext uri="{BB962C8B-B14F-4D97-AF65-F5344CB8AC3E}">
        <p14:creationId xmlns:p14="http://schemas.microsoft.com/office/powerpoint/2010/main" val="168791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5CFC-BF35-4525-BE27-9DDA4A4AF4F8}"/>
              </a:ext>
            </a:extLst>
          </p:cNvPr>
          <p:cNvSpPr>
            <a:spLocks noGrp="1"/>
          </p:cNvSpPr>
          <p:nvPr>
            <p:ph type="title"/>
          </p:nvPr>
        </p:nvSpPr>
        <p:spPr>
          <a:xfrm>
            <a:off x="8499854" y="643467"/>
            <a:ext cx="2767702" cy="997640"/>
          </a:xfrm>
        </p:spPr>
        <p:txBody>
          <a:bodyPr anchor="b">
            <a:normAutofit/>
          </a:bodyPr>
          <a:lstStyle/>
          <a:p>
            <a:pPr algn="l"/>
            <a:r>
              <a:rPr lang="en-US" sz="1600"/>
              <a:t>DATASET</a:t>
            </a:r>
          </a:p>
        </p:txBody>
      </p:sp>
      <p:pic>
        <p:nvPicPr>
          <p:cNvPr id="5" name="Picture 4">
            <a:extLst>
              <a:ext uri="{FF2B5EF4-FFF2-40B4-BE49-F238E27FC236}">
                <a16:creationId xmlns:a16="http://schemas.microsoft.com/office/drawing/2014/main" id="{72B6C6A8-0A2D-4A5A-94AE-D38F3CBFA8CA}"/>
              </a:ext>
            </a:extLst>
          </p:cNvPr>
          <p:cNvPicPr>
            <a:picLocks noChangeAspect="1"/>
          </p:cNvPicPr>
          <p:nvPr/>
        </p:nvPicPr>
        <p:blipFill>
          <a:blip r:embed="rId3"/>
          <a:stretch>
            <a:fillRect/>
          </a:stretch>
        </p:blipFill>
        <p:spPr>
          <a:xfrm>
            <a:off x="643467" y="1400366"/>
            <a:ext cx="7212920" cy="4057267"/>
          </a:xfrm>
          <a:prstGeom prst="rect">
            <a:avLst/>
          </a:prstGeom>
        </p:spPr>
      </p:pic>
      <p:sp>
        <p:nvSpPr>
          <p:cNvPr id="3" name="Content Placeholder 2">
            <a:extLst>
              <a:ext uri="{FF2B5EF4-FFF2-40B4-BE49-F238E27FC236}">
                <a16:creationId xmlns:a16="http://schemas.microsoft.com/office/drawing/2014/main" id="{A6DDF591-F075-45F1-A984-DD3A48E92865}"/>
              </a:ext>
            </a:extLst>
          </p:cNvPr>
          <p:cNvSpPr>
            <a:spLocks noGrp="1"/>
          </p:cNvSpPr>
          <p:nvPr>
            <p:ph idx="1"/>
          </p:nvPr>
        </p:nvSpPr>
        <p:spPr>
          <a:xfrm>
            <a:off x="8499855" y="1641108"/>
            <a:ext cx="2767702" cy="4573426"/>
          </a:xfrm>
        </p:spPr>
        <p:txBody>
          <a:bodyPr anchor="ctr">
            <a:normAutofit/>
          </a:bodyPr>
          <a:lstStyle/>
          <a:p>
            <a:r>
              <a:rPr lang="en-US" sz="1200" dirty="0">
                <a:effectLst/>
              </a:rPr>
              <a:t>We collect the data from Twitter with API with a developer account credentials. Here we took the keywords as Netflix, TV shows, etc., These tweets are in JSON file format. We have collected nearly like 2.5GB size. It has an information that shows like web series, tv series, documentary, Netflix shows, tv shows. We are collecting here using an API which is in batch format which is nearly downloading like around 5kb for a second where we filter the keywords like Netflix shows, TV shows etc.,</a:t>
            </a:r>
          </a:p>
          <a:p>
            <a:pPr marL="0" indent="0">
              <a:buNone/>
            </a:pPr>
            <a:endParaRPr lang="en-US" sz="1200" dirty="0"/>
          </a:p>
        </p:txBody>
      </p:sp>
    </p:spTree>
    <p:extLst>
      <p:ext uri="{BB962C8B-B14F-4D97-AF65-F5344CB8AC3E}">
        <p14:creationId xmlns:p14="http://schemas.microsoft.com/office/powerpoint/2010/main" val="1857681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E456-7C87-4B09-A85D-4280C65D23C5}"/>
              </a:ext>
            </a:extLst>
          </p:cNvPr>
          <p:cNvSpPr>
            <a:spLocks noGrp="1"/>
          </p:cNvSpPr>
          <p:nvPr>
            <p:ph type="title"/>
          </p:nvPr>
        </p:nvSpPr>
        <p:spPr/>
        <p:txBody>
          <a:bodyPr/>
          <a:lstStyle/>
          <a:p>
            <a:pPr algn="l"/>
            <a:r>
              <a:rPr lang="en-US" sz="4800" dirty="0"/>
              <a:t>Analysis</a:t>
            </a:r>
          </a:p>
        </p:txBody>
      </p:sp>
      <p:pic>
        <p:nvPicPr>
          <p:cNvPr id="5" name="Content Placeholder 4">
            <a:extLst>
              <a:ext uri="{FF2B5EF4-FFF2-40B4-BE49-F238E27FC236}">
                <a16:creationId xmlns:a16="http://schemas.microsoft.com/office/drawing/2014/main" id="{BEA355ED-4912-4D28-ACA6-2B5093B6B724}"/>
              </a:ext>
            </a:extLst>
          </p:cNvPr>
          <p:cNvPicPr>
            <a:picLocks noGrp="1" noChangeAspect="1"/>
          </p:cNvPicPr>
          <p:nvPr>
            <p:ph idx="1"/>
          </p:nvPr>
        </p:nvPicPr>
        <p:blipFill rotWithShape="1">
          <a:blip r:embed="rId2"/>
          <a:srcRect l="10090"/>
          <a:stretch/>
        </p:blipFill>
        <p:spPr>
          <a:xfrm>
            <a:off x="5611087" y="609600"/>
            <a:ext cx="5656469" cy="5389056"/>
          </a:xfrm>
        </p:spPr>
      </p:pic>
      <p:sp>
        <p:nvSpPr>
          <p:cNvPr id="7" name="TextBox 6">
            <a:extLst>
              <a:ext uri="{FF2B5EF4-FFF2-40B4-BE49-F238E27FC236}">
                <a16:creationId xmlns:a16="http://schemas.microsoft.com/office/drawing/2014/main" id="{4689359F-BE25-462D-B3E3-F6D882049F11}"/>
              </a:ext>
            </a:extLst>
          </p:cNvPr>
          <p:cNvSpPr txBox="1"/>
          <p:nvPr/>
        </p:nvSpPr>
        <p:spPr>
          <a:xfrm>
            <a:off x="447040" y="2473461"/>
            <a:ext cx="3870960" cy="3499484"/>
          </a:xfrm>
          <a:prstGeom prst="rect">
            <a:avLst/>
          </a:prstGeom>
          <a:noFill/>
        </p:spPr>
        <p:txBody>
          <a:bodyPr wrap="square">
            <a:spAutoFit/>
          </a:bodyPr>
          <a:lstStyle/>
          <a:p>
            <a:pPr marL="0" marR="0" algn="just">
              <a:lnSpc>
                <a:spcPct val="107000"/>
              </a:lnSpc>
              <a:spcBef>
                <a:spcPts val="0"/>
              </a:spcBef>
              <a:spcAft>
                <a:spcPts val="800"/>
              </a:spcAft>
            </a:pPr>
            <a:r>
              <a:rPr lang="en-US" sz="1600" dirty="0"/>
              <a:t>We have now first created one twitter developer account where next we got the tokens and credentials from API from where we took the twitter streaming and </a:t>
            </a:r>
            <a:r>
              <a:rPr lang="en-US" sz="1600" dirty="0" err="1"/>
              <a:t>tweepy</a:t>
            </a:r>
            <a:r>
              <a:rPr lang="en-US" sz="1600" dirty="0"/>
              <a:t> API in the python and stored tweets into the db. Extracted around 2.5 GB of dataset. Saved the data file in json format. Preprocess the data and create the database in spark framework with </a:t>
            </a:r>
            <a:r>
              <a:rPr lang="en-US" sz="1600" dirty="0" err="1"/>
              <a:t>scala</a:t>
            </a:r>
            <a:r>
              <a:rPr lang="en-US" sz="1600" dirty="0"/>
              <a:t> programming. Will be creating a data frame and use the </a:t>
            </a:r>
            <a:r>
              <a:rPr lang="en-US" sz="1600" dirty="0" err="1"/>
              <a:t>Sql</a:t>
            </a:r>
            <a:r>
              <a:rPr lang="en-US" sz="1600" dirty="0"/>
              <a:t> Context to execute the SQL queries.</a:t>
            </a:r>
          </a:p>
        </p:txBody>
      </p:sp>
      <p:sp>
        <p:nvSpPr>
          <p:cNvPr id="9" name="TextBox 8">
            <a:extLst>
              <a:ext uri="{FF2B5EF4-FFF2-40B4-BE49-F238E27FC236}">
                <a16:creationId xmlns:a16="http://schemas.microsoft.com/office/drawing/2014/main" id="{6112A0E5-746F-4B0B-BB52-7BAF198A265F}"/>
              </a:ext>
            </a:extLst>
          </p:cNvPr>
          <p:cNvSpPr txBox="1"/>
          <p:nvPr/>
        </p:nvSpPr>
        <p:spPr>
          <a:xfrm>
            <a:off x="6569881" y="6146801"/>
            <a:ext cx="3966039" cy="337849"/>
          </a:xfrm>
          <a:prstGeom prst="rect">
            <a:avLst/>
          </a:prstGeom>
          <a:noFill/>
        </p:spPr>
        <p:txBody>
          <a:bodyPr wrap="square">
            <a:spAutoFit/>
          </a:bodyPr>
          <a:lstStyle/>
          <a:p>
            <a:pPr marL="0" marR="0" algn="ctr">
              <a:lnSpc>
                <a:spcPct val="107000"/>
              </a:lnSpc>
              <a:spcBef>
                <a:spcPts val="0"/>
              </a:spcBef>
              <a:spcAft>
                <a:spcPts val="800"/>
              </a:spcAft>
            </a:pPr>
            <a:r>
              <a:rPr lang="en-US" sz="1600" dirty="0"/>
              <a:t>Figure: Design of Features/ Attributes</a:t>
            </a:r>
          </a:p>
        </p:txBody>
      </p:sp>
    </p:spTree>
    <p:extLst>
      <p:ext uri="{BB962C8B-B14F-4D97-AF65-F5344CB8AC3E}">
        <p14:creationId xmlns:p14="http://schemas.microsoft.com/office/powerpoint/2010/main" val="1607184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84F30500-5C28-E24B-84AD-21566535F3DD}"/>
              </a:ext>
            </a:extLst>
          </p:cNvPr>
          <p:cNvPicPr/>
          <p:nvPr/>
        </p:nvPicPr>
        <p:blipFill rotWithShape="1">
          <a:blip r:embed="rId3"/>
          <a:srcRect r="44428"/>
          <a:stretch/>
        </p:blipFill>
        <p:spPr>
          <a:xfrm>
            <a:off x="20" y="2030"/>
            <a:ext cx="6095980" cy="6855970"/>
          </a:xfrm>
          <a:prstGeom prst="rect">
            <a:avLst/>
          </a:prstGeom>
        </p:spPr>
      </p:pic>
      <p:pic>
        <p:nvPicPr>
          <p:cNvPr id="4" name="Content Placeholder 3" descr="Text&#10;&#10;Description automatically generated">
            <a:extLst>
              <a:ext uri="{FF2B5EF4-FFF2-40B4-BE49-F238E27FC236}">
                <a16:creationId xmlns:a16="http://schemas.microsoft.com/office/drawing/2014/main" id="{690B3412-4DA8-E748-B5A8-C5C80CC36AD9}"/>
              </a:ext>
            </a:extLst>
          </p:cNvPr>
          <p:cNvPicPr>
            <a:picLocks/>
          </p:cNvPicPr>
          <p:nvPr/>
        </p:nvPicPr>
        <p:blipFill rotWithShape="1">
          <a:blip r:embed="rId4"/>
          <a:srcRect l="3195" r="41234"/>
          <a:stretch/>
        </p:blipFill>
        <p:spPr>
          <a:xfrm>
            <a:off x="6096000" y="2030"/>
            <a:ext cx="6096000" cy="6855970"/>
          </a:xfrm>
          <a:prstGeom prst="rect">
            <a:avLst/>
          </a:prstGeom>
        </p:spPr>
      </p:pic>
      <p:sp>
        <p:nvSpPr>
          <p:cNvPr id="27" name="Rectangle 22">
            <a:extLst>
              <a:ext uri="{FF2B5EF4-FFF2-40B4-BE49-F238E27FC236}">
                <a16:creationId xmlns:a16="http://schemas.microsoft.com/office/drawing/2014/main" id="{D89040B6-74F3-4BED-9FF4-C61706E2B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 name="Rectangle 24">
            <a:extLst>
              <a:ext uri="{FF2B5EF4-FFF2-40B4-BE49-F238E27FC236}">
                <a16:creationId xmlns:a16="http://schemas.microsoft.com/office/drawing/2014/main" id="{11D8002E-DEE3-47D2-B0A1-1F8D3D7A0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1504F-A1A1-174D-973E-FC9788CC208B}"/>
              </a:ext>
            </a:extLst>
          </p:cNvPr>
          <p:cNvSpPr>
            <a:spLocks noGrp="1"/>
          </p:cNvSpPr>
          <p:nvPr>
            <p:ph type="title"/>
          </p:nvPr>
        </p:nvSpPr>
        <p:spPr>
          <a:xfrm>
            <a:off x="1595269" y="1122363"/>
            <a:ext cx="9001462" cy="2387600"/>
          </a:xfrm>
        </p:spPr>
        <p:txBody>
          <a:bodyPr vert="horz" lIns="91440" tIns="45720" rIns="91440" bIns="45720" rtlCol="0" anchor="b">
            <a:normAutofit/>
          </a:bodyPr>
          <a:lstStyle/>
          <a:p>
            <a:r>
              <a:rPr lang="en-US" sz="4800"/>
              <a:t>tWEETS EXTRACTION</a:t>
            </a:r>
          </a:p>
        </p:txBody>
      </p:sp>
    </p:spTree>
    <p:extLst>
      <p:ext uri="{BB962C8B-B14F-4D97-AF65-F5344CB8AC3E}">
        <p14:creationId xmlns:p14="http://schemas.microsoft.com/office/powerpoint/2010/main" val="18374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0F171F-BF9B-48C5-9DC7-FFF9CF4DD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54294-20F0-1048-B645-0F4AFE418BA2}"/>
              </a:ext>
            </a:extLst>
          </p:cNvPr>
          <p:cNvSpPr>
            <a:spLocks noGrp="1"/>
          </p:cNvSpPr>
          <p:nvPr>
            <p:ph type="title"/>
          </p:nvPr>
        </p:nvSpPr>
        <p:spPr>
          <a:xfrm>
            <a:off x="913796" y="1055914"/>
            <a:ext cx="3415718" cy="4746172"/>
          </a:xfrm>
        </p:spPr>
        <p:txBody>
          <a:bodyPr anchor="ctr">
            <a:normAutofit/>
          </a:bodyPr>
          <a:lstStyle/>
          <a:p>
            <a:pPr algn="r"/>
            <a:r>
              <a:rPr lang="en-US" sz="2800" dirty="0">
                <a:solidFill>
                  <a:schemeClr val="tx2"/>
                </a:solidFill>
              </a:rPr>
              <a:t>Spark – </a:t>
            </a:r>
            <a:r>
              <a:rPr lang="en-US" sz="2800" dirty="0" err="1">
                <a:solidFill>
                  <a:schemeClr val="tx2"/>
                </a:solidFill>
              </a:rPr>
              <a:t>scala</a:t>
            </a:r>
            <a:r>
              <a:rPr lang="en-US" sz="2800" dirty="0">
                <a:solidFill>
                  <a:schemeClr val="tx2"/>
                </a:solidFill>
              </a:rPr>
              <a:t> ANALYSIS (phase 1) </a:t>
            </a:r>
          </a:p>
        </p:txBody>
      </p:sp>
      <p:cxnSp>
        <p:nvCxnSpPr>
          <p:cNvPr id="10" name="Straight Connector 9">
            <a:extLst>
              <a:ext uri="{FF2B5EF4-FFF2-40B4-BE49-F238E27FC236}">
                <a16:creationId xmlns:a16="http://schemas.microsoft.com/office/drawing/2014/main" id="{69E8FF8A-7BA5-48E8-AA6E-85EC29AFD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1248" y="2079171"/>
            <a:ext cx="0" cy="2699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40058D-5E00-4B43-B9F8-ECB4649DEE89}"/>
              </a:ext>
            </a:extLst>
          </p:cNvPr>
          <p:cNvSpPr>
            <a:spLocks noGrp="1"/>
          </p:cNvSpPr>
          <p:nvPr>
            <p:ph idx="1"/>
          </p:nvPr>
        </p:nvSpPr>
        <p:spPr>
          <a:xfrm>
            <a:off x="4972981" y="1055914"/>
            <a:ext cx="6294576" cy="4746172"/>
          </a:xfrm>
        </p:spPr>
        <p:txBody>
          <a:bodyPr anchor="ctr">
            <a:normAutofit/>
          </a:bodyPr>
          <a:lstStyle/>
          <a:p>
            <a:r>
              <a:rPr lang="en-US" sz="1600" dirty="0">
                <a:solidFill>
                  <a:schemeClr val="tx1">
                    <a:lumMod val="85000"/>
                    <a:lumOff val="15000"/>
                  </a:schemeClr>
                </a:solidFill>
                <a:effectLst/>
              </a:rPr>
              <a:t>Number of Tweets that are from different countries on web series</a:t>
            </a:r>
          </a:p>
          <a:p>
            <a:r>
              <a:rPr lang="en-US" sz="1600" dirty="0">
                <a:solidFill>
                  <a:schemeClr val="tx1">
                    <a:lumMod val="85000"/>
                    <a:lumOff val="15000"/>
                  </a:schemeClr>
                </a:solidFill>
                <a:effectLst/>
              </a:rPr>
              <a:t>Different languages in which the tweets are made about web series</a:t>
            </a:r>
          </a:p>
          <a:p>
            <a:r>
              <a:rPr lang="en-US" sz="1600" dirty="0">
                <a:solidFill>
                  <a:schemeClr val="tx1">
                    <a:lumMod val="85000"/>
                    <a:lumOff val="15000"/>
                  </a:schemeClr>
                </a:solidFill>
                <a:effectLst/>
              </a:rPr>
              <a:t>Fetching the users account names with a greater number of tweets on web series</a:t>
            </a:r>
          </a:p>
          <a:p>
            <a:r>
              <a:rPr lang="en-US" sz="1600" dirty="0">
                <a:solidFill>
                  <a:schemeClr val="tx1">
                    <a:lumMod val="85000"/>
                    <a:lumOff val="15000"/>
                  </a:schemeClr>
                </a:solidFill>
                <a:effectLst/>
              </a:rPr>
              <a:t>Fetching the users that have more followers who are tweeting based on web series.</a:t>
            </a:r>
          </a:p>
          <a:p>
            <a:r>
              <a:rPr lang="en-US" sz="1600" dirty="0">
                <a:solidFill>
                  <a:schemeClr val="tx1">
                    <a:lumMod val="85000"/>
                    <a:lumOff val="15000"/>
                  </a:schemeClr>
                </a:solidFill>
                <a:effectLst/>
              </a:rPr>
              <a:t>Fetching the number of tweets based on different web series.</a:t>
            </a:r>
          </a:p>
          <a:p>
            <a:r>
              <a:rPr lang="en-US" sz="1600" dirty="0">
                <a:solidFill>
                  <a:schemeClr val="tx1">
                    <a:lumMod val="85000"/>
                    <a:lumOff val="15000"/>
                  </a:schemeClr>
                </a:solidFill>
                <a:effectLst/>
              </a:rPr>
              <a:t>Users with a greater number of retweets for their tweets on web series.</a:t>
            </a:r>
          </a:p>
          <a:p>
            <a:r>
              <a:rPr lang="en-US" sz="1600" dirty="0">
                <a:solidFill>
                  <a:schemeClr val="tx1">
                    <a:lumMod val="85000"/>
                    <a:lumOff val="15000"/>
                  </a:schemeClr>
                </a:solidFill>
                <a:effectLst/>
              </a:rPr>
              <a:t>Fetching the top tweeted text and checking if someone retweeted it on web series.</a:t>
            </a:r>
          </a:p>
          <a:p>
            <a:pPr marL="0" indent="0">
              <a:buNone/>
            </a:pPr>
            <a:endParaRPr lang="en-US" sz="1600" dirty="0">
              <a:solidFill>
                <a:schemeClr val="tx1">
                  <a:lumMod val="85000"/>
                  <a:lumOff val="15000"/>
                </a:schemeClr>
              </a:solidFill>
            </a:endParaRPr>
          </a:p>
        </p:txBody>
      </p:sp>
    </p:spTree>
    <p:extLst>
      <p:ext uri="{BB962C8B-B14F-4D97-AF65-F5344CB8AC3E}">
        <p14:creationId xmlns:p14="http://schemas.microsoft.com/office/powerpoint/2010/main" val="48621469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0F171F-BF9B-48C5-9DC7-FFF9CF4DD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8D087-7334-FE45-AEC1-12BFEDF335C7}"/>
              </a:ext>
            </a:extLst>
          </p:cNvPr>
          <p:cNvSpPr>
            <a:spLocks noGrp="1"/>
          </p:cNvSpPr>
          <p:nvPr>
            <p:ph type="title"/>
          </p:nvPr>
        </p:nvSpPr>
        <p:spPr>
          <a:xfrm>
            <a:off x="913796" y="1055914"/>
            <a:ext cx="3415718" cy="4746172"/>
          </a:xfrm>
        </p:spPr>
        <p:txBody>
          <a:bodyPr anchor="ctr">
            <a:normAutofit/>
          </a:bodyPr>
          <a:lstStyle/>
          <a:p>
            <a:pPr algn="r"/>
            <a:r>
              <a:rPr lang="en-US" sz="2800">
                <a:solidFill>
                  <a:schemeClr val="tx2"/>
                </a:solidFill>
              </a:rPr>
              <a:t>SPARK – PYTHON ANALYSIS</a:t>
            </a:r>
          </a:p>
        </p:txBody>
      </p:sp>
      <p:cxnSp>
        <p:nvCxnSpPr>
          <p:cNvPr id="10" name="Straight Connector 9">
            <a:extLst>
              <a:ext uri="{FF2B5EF4-FFF2-40B4-BE49-F238E27FC236}">
                <a16:creationId xmlns:a16="http://schemas.microsoft.com/office/drawing/2014/main" id="{69E8FF8A-7BA5-48E8-AA6E-85EC29AFD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1248" y="2079171"/>
            <a:ext cx="0" cy="2699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66325F-B804-C046-A351-559BBF2B4CB5}"/>
              </a:ext>
            </a:extLst>
          </p:cNvPr>
          <p:cNvSpPr>
            <a:spLocks noGrp="1"/>
          </p:cNvSpPr>
          <p:nvPr>
            <p:ph idx="1"/>
          </p:nvPr>
        </p:nvSpPr>
        <p:spPr>
          <a:xfrm>
            <a:off x="4972981" y="1055914"/>
            <a:ext cx="6294576" cy="4746172"/>
          </a:xfrm>
        </p:spPr>
        <p:txBody>
          <a:bodyPr anchor="ctr">
            <a:normAutofit/>
          </a:bodyPr>
          <a:lstStyle/>
          <a:p>
            <a:r>
              <a:rPr lang="en-US" sz="1600" dirty="0">
                <a:solidFill>
                  <a:schemeClr val="tx1">
                    <a:lumMod val="85000"/>
                    <a:lumOff val="15000"/>
                  </a:schemeClr>
                </a:solidFill>
                <a:effectLst/>
              </a:rPr>
              <a:t>Counted the number of tweets based on the place and arranged in descending order</a:t>
            </a:r>
          </a:p>
          <a:p>
            <a:r>
              <a:rPr lang="en-US" sz="1600" dirty="0">
                <a:solidFill>
                  <a:schemeClr val="tx1">
                    <a:lumMod val="85000"/>
                    <a:lumOff val="15000"/>
                  </a:schemeClr>
                </a:solidFill>
                <a:effectLst/>
              </a:rPr>
              <a:t>Counted the no of tweets based on the sources of data</a:t>
            </a:r>
          </a:p>
          <a:p>
            <a:r>
              <a:rPr lang="en-US" sz="1600" dirty="0">
                <a:solidFill>
                  <a:schemeClr val="tx1">
                    <a:lumMod val="85000"/>
                    <a:lumOff val="15000"/>
                  </a:schemeClr>
                </a:solidFill>
                <a:effectLst/>
              </a:rPr>
              <a:t>Counted the tweets by grouping into languages and order in descending order with pulling top 5.</a:t>
            </a:r>
          </a:p>
          <a:p>
            <a:r>
              <a:rPr lang="en-US" sz="1600" dirty="0">
                <a:solidFill>
                  <a:schemeClr val="tx1">
                    <a:lumMod val="85000"/>
                    <a:lumOff val="15000"/>
                  </a:schemeClr>
                </a:solidFill>
                <a:effectLst/>
              </a:rPr>
              <a:t>Based on top5 maximum </a:t>
            </a:r>
            <a:r>
              <a:rPr lang="en-US" sz="1600" dirty="0" err="1">
                <a:solidFill>
                  <a:schemeClr val="tx1">
                    <a:lumMod val="85000"/>
                    <a:lumOff val="15000"/>
                  </a:schemeClr>
                </a:solidFill>
                <a:effectLst/>
              </a:rPr>
              <a:t>favourites_count</a:t>
            </a:r>
            <a:r>
              <a:rPr lang="en-US" sz="1600" dirty="0">
                <a:solidFill>
                  <a:schemeClr val="tx1">
                    <a:lumMod val="85000"/>
                    <a:lumOff val="15000"/>
                  </a:schemeClr>
                </a:solidFill>
                <a:effectLst/>
              </a:rPr>
              <a:t> of tweets by </a:t>
            </a:r>
            <a:r>
              <a:rPr lang="en-US" sz="1600" dirty="0" err="1">
                <a:solidFill>
                  <a:schemeClr val="tx1">
                    <a:lumMod val="85000"/>
                    <a:lumOff val="15000"/>
                  </a:schemeClr>
                </a:solidFill>
                <a:effectLst/>
              </a:rPr>
              <a:t>user_name</a:t>
            </a:r>
            <a:endParaRPr lang="en-US" sz="1600" dirty="0">
              <a:solidFill>
                <a:schemeClr val="tx1">
                  <a:lumMod val="85000"/>
                  <a:lumOff val="15000"/>
                </a:schemeClr>
              </a:solidFill>
              <a:effectLst/>
            </a:endParaRPr>
          </a:p>
          <a:p>
            <a:r>
              <a:rPr lang="en-US" sz="1600" dirty="0">
                <a:solidFill>
                  <a:schemeClr val="tx1">
                    <a:lumMod val="85000"/>
                    <a:lumOff val="15000"/>
                  </a:schemeClr>
                </a:solidFill>
                <a:effectLst/>
              </a:rPr>
              <a:t>Pulling the count of tweets based on the desired series from the text attribute</a:t>
            </a:r>
          </a:p>
          <a:p>
            <a:r>
              <a:rPr lang="en-US" sz="1600" dirty="0">
                <a:solidFill>
                  <a:schemeClr val="tx1">
                    <a:lumMod val="85000"/>
                    <a:lumOff val="15000"/>
                  </a:schemeClr>
                </a:solidFill>
                <a:effectLst/>
              </a:rPr>
              <a:t>Count of tweets for Netflix, Hulu, prime</a:t>
            </a:r>
          </a:p>
          <a:p>
            <a:r>
              <a:rPr lang="en-US" sz="1600" dirty="0">
                <a:solidFill>
                  <a:schemeClr val="tx1">
                    <a:lumMod val="85000"/>
                    <a:lumOff val="15000"/>
                  </a:schemeClr>
                </a:solidFill>
                <a:effectLst/>
              </a:rPr>
              <a:t>Ordered the count of tweets of top 20 for the screen name</a:t>
            </a:r>
            <a:endParaRPr lang="en-US" sz="1600" dirty="0">
              <a:solidFill>
                <a:schemeClr val="tx1">
                  <a:lumMod val="85000"/>
                  <a:lumOff val="15000"/>
                </a:schemeClr>
              </a:solidFill>
            </a:endParaRPr>
          </a:p>
        </p:txBody>
      </p:sp>
    </p:spTree>
    <p:extLst>
      <p:ext uri="{BB962C8B-B14F-4D97-AF65-F5344CB8AC3E}">
        <p14:creationId xmlns:p14="http://schemas.microsoft.com/office/powerpoint/2010/main" val="199886358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9D9D0AB-1E2F-44A8-B9C6-FA409830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4D4BB-7141-5A4C-8F22-4CCA76BEF78E}"/>
              </a:ext>
            </a:extLst>
          </p:cNvPr>
          <p:cNvSpPr>
            <a:spLocks noGrp="1"/>
          </p:cNvSpPr>
          <p:nvPr>
            <p:ph type="title"/>
          </p:nvPr>
        </p:nvSpPr>
        <p:spPr>
          <a:xfrm>
            <a:off x="4557304" y="4208449"/>
            <a:ext cx="6858023" cy="1526008"/>
          </a:xfrm>
        </p:spPr>
        <p:txBody>
          <a:bodyPr vert="horz" lIns="91440" tIns="45720" rIns="91440" bIns="45720" rtlCol="0" anchor="b">
            <a:normAutofit/>
          </a:bodyPr>
          <a:lstStyle/>
          <a:p>
            <a:pPr algn="l"/>
            <a:r>
              <a:rPr lang="en-US" sz="4800"/>
              <a:t>Visualizations</a:t>
            </a:r>
          </a:p>
        </p:txBody>
      </p:sp>
      <p:sp>
        <p:nvSpPr>
          <p:cNvPr id="43" name="Rectangle 42">
            <a:extLst>
              <a:ext uri="{FF2B5EF4-FFF2-40B4-BE49-F238E27FC236}">
                <a16:creationId xmlns:a16="http://schemas.microsoft.com/office/drawing/2014/main" id="{72F5C782-C04B-48A7-A6E9-27462C551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0711"/>
            <a:ext cx="4060371" cy="585714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CB16184-FD08-4E0D-A39D-9ABD91BB9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961" y="577847"/>
            <a:ext cx="3584448" cy="53908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86D77E3-BF46-3B4A-9980-62BD55AF4EB7}"/>
              </a:ext>
            </a:extLst>
          </p:cNvPr>
          <p:cNvPicPr>
            <a:picLocks/>
          </p:cNvPicPr>
          <p:nvPr/>
        </p:nvPicPr>
        <p:blipFill>
          <a:blip r:embed="rId3"/>
          <a:stretch>
            <a:fillRect/>
          </a:stretch>
        </p:blipFill>
        <p:spPr>
          <a:xfrm>
            <a:off x="320257" y="1077820"/>
            <a:ext cx="3419856" cy="1709927"/>
          </a:xfrm>
          <a:prstGeom prst="rect">
            <a:avLst/>
          </a:prstGeom>
        </p:spPr>
      </p:pic>
      <p:sp>
        <p:nvSpPr>
          <p:cNvPr id="47" name="Rectangle 46">
            <a:extLst>
              <a:ext uri="{FF2B5EF4-FFF2-40B4-BE49-F238E27FC236}">
                <a16:creationId xmlns:a16="http://schemas.microsoft.com/office/drawing/2014/main" id="{9770A647-27E8-4C84-B949-F8632E80A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7304" y="0"/>
            <a:ext cx="3712695" cy="31316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71EE8EA-575C-4D47-9449-55824B712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163" y="230778"/>
            <a:ext cx="3236976" cy="26700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75F29D9-B96A-6B4D-8A31-5CE3D179A161}"/>
              </a:ext>
            </a:extLst>
          </p:cNvPr>
          <p:cNvPicPr/>
          <p:nvPr/>
        </p:nvPicPr>
        <p:blipFill>
          <a:blip r:embed="rId4"/>
          <a:stretch>
            <a:fillRect/>
          </a:stretch>
        </p:blipFill>
        <p:spPr>
          <a:xfrm>
            <a:off x="4877459" y="386775"/>
            <a:ext cx="3072384" cy="2358054"/>
          </a:xfrm>
          <a:prstGeom prst="rect">
            <a:avLst/>
          </a:prstGeom>
        </p:spPr>
      </p:pic>
      <p:pic>
        <p:nvPicPr>
          <p:cNvPr id="6" name="Picture 5">
            <a:extLst>
              <a:ext uri="{FF2B5EF4-FFF2-40B4-BE49-F238E27FC236}">
                <a16:creationId xmlns:a16="http://schemas.microsoft.com/office/drawing/2014/main" id="{FC466826-B29C-D84B-8078-CE6029DD0808}"/>
              </a:ext>
            </a:extLst>
          </p:cNvPr>
          <p:cNvPicPr/>
          <p:nvPr/>
        </p:nvPicPr>
        <p:blipFill>
          <a:blip r:embed="rId5"/>
          <a:stretch>
            <a:fillRect/>
          </a:stretch>
        </p:blipFill>
        <p:spPr>
          <a:xfrm>
            <a:off x="372022" y="3343055"/>
            <a:ext cx="3316325" cy="2545280"/>
          </a:xfrm>
          <a:prstGeom prst="rect">
            <a:avLst/>
          </a:prstGeom>
        </p:spPr>
      </p:pic>
      <p:sp>
        <p:nvSpPr>
          <p:cNvPr id="51" name="Rectangle 50">
            <a:extLst>
              <a:ext uri="{FF2B5EF4-FFF2-40B4-BE49-F238E27FC236}">
                <a16:creationId xmlns:a16="http://schemas.microsoft.com/office/drawing/2014/main" id="{EE81268D-22E1-4878-B345-1A5E44959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660143"/>
            <a:ext cx="3429000" cy="33832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9355B26-8DBD-421A-83D3-ED3FA892C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0744" y="897887"/>
            <a:ext cx="2953512" cy="29077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B4E26F-D47B-B345-8B34-DDA09126EE78}"/>
              </a:ext>
            </a:extLst>
          </p:cNvPr>
          <p:cNvPicPr/>
          <p:nvPr/>
        </p:nvPicPr>
        <p:blipFill>
          <a:blip r:embed="rId6"/>
          <a:stretch>
            <a:fillRect/>
          </a:stretch>
        </p:blipFill>
        <p:spPr>
          <a:xfrm>
            <a:off x="9103607" y="981325"/>
            <a:ext cx="2747786" cy="2740917"/>
          </a:xfrm>
          <a:prstGeom prst="rect">
            <a:avLst/>
          </a:prstGeom>
        </p:spPr>
      </p:pic>
    </p:spTree>
    <p:extLst>
      <p:ext uri="{BB962C8B-B14F-4D97-AF65-F5344CB8AC3E}">
        <p14:creationId xmlns:p14="http://schemas.microsoft.com/office/powerpoint/2010/main" val="50442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F23EF37-19EC-4973-A7AF-4BBF68646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39655C6D-015F-D948-979B-09258C2BC5F7}"/>
              </a:ext>
            </a:extLst>
          </p:cNvPr>
          <p:cNvPicPr>
            <a:picLocks/>
          </p:cNvPicPr>
          <p:nvPr/>
        </p:nvPicPr>
        <p:blipFill rotWithShape="1">
          <a:blip r:embed="rId2"/>
          <a:srcRect l="6003" r="3065" b="-4"/>
          <a:stretch/>
        </p:blipFill>
        <p:spPr>
          <a:xfrm>
            <a:off x="641276" y="557186"/>
            <a:ext cx="4013020" cy="2228759"/>
          </a:xfrm>
          <a:prstGeom prst="rect">
            <a:avLst/>
          </a:prstGeom>
        </p:spPr>
      </p:pic>
      <p:pic>
        <p:nvPicPr>
          <p:cNvPr id="4" name="Picture 3">
            <a:extLst>
              <a:ext uri="{FF2B5EF4-FFF2-40B4-BE49-F238E27FC236}">
                <a16:creationId xmlns:a16="http://schemas.microsoft.com/office/drawing/2014/main" id="{F59D881E-26A2-904F-8330-4B856222D3F1}"/>
              </a:ext>
            </a:extLst>
          </p:cNvPr>
          <p:cNvPicPr/>
          <p:nvPr/>
        </p:nvPicPr>
        <p:blipFill rotWithShape="1">
          <a:blip r:embed="rId3"/>
          <a:srcRect l="13500" r="11520" b="3"/>
          <a:stretch/>
        </p:blipFill>
        <p:spPr>
          <a:xfrm>
            <a:off x="643467" y="2957665"/>
            <a:ext cx="4010830" cy="3343135"/>
          </a:xfrm>
          <a:prstGeom prst="rect">
            <a:avLst/>
          </a:prstGeom>
        </p:spPr>
      </p:pic>
      <p:pic>
        <p:nvPicPr>
          <p:cNvPr id="6" name="Picture 5">
            <a:extLst>
              <a:ext uri="{FF2B5EF4-FFF2-40B4-BE49-F238E27FC236}">
                <a16:creationId xmlns:a16="http://schemas.microsoft.com/office/drawing/2014/main" id="{EF328E95-81DC-F34B-A1F1-6EA35D6C32BA}"/>
              </a:ext>
            </a:extLst>
          </p:cNvPr>
          <p:cNvPicPr/>
          <p:nvPr/>
        </p:nvPicPr>
        <p:blipFill rotWithShape="1">
          <a:blip r:embed="rId4"/>
          <a:srcRect r="11908" b="2"/>
          <a:stretch/>
        </p:blipFill>
        <p:spPr>
          <a:xfrm>
            <a:off x="4846823" y="557189"/>
            <a:ext cx="6701710" cy="5743609"/>
          </a:xfrm>
          <a:prstGeom prst="rect">
            <a:avLst/>
          </a:prstGeom>
        </p:spPr>
      </p:pic>
    </p:spTree>
    <p:extLst>
      <p:ext uri="{BB962C8B-B14F-4D97-AF65-F5344CB8AC3E}">
        <p14:creationId xmlns:p14="http://schemas.microsoft.com/office/powerpoint/2010/main" val="290865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0F171F-BF9B-48C5-9DC7-FFF9CF4DD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A9E6C7-3906-0445-B659-D5EB8CD28577}"/>
              </a:ext>
            </a:extLst>
          </p:cNvPr>
          <p:cNvSpPr>
            <a:spLocks noGrp="1"/>
          </p:cNvSpPr>
          <p:nvPr>
            <p:ph type="title"/>
          </p:nvPr>
        </p:nvSpPr>
        <p:spPr>
          <a:xfrm>
            <a:off x="913796" y="1055914"/>
            <a:ext cx="3415718" cy="4746172"/>
          </a:xfrm>
        </p:spPr>
        <p:txBody>
          <a:bodyPr anchor="ctr">
            <a:normAutofit/>
          </a:bodyPr>
          <a:lstStyle/>
          <a:p>
            <a:pPr algn="r"/>
            <a:r>
              <a:rPr lang="en-US" sz="2800">
                <a:solidFill>
                  <a:schemeClr val="tx2"/>
                </a:solidFill>
              </a:rPr>
              <a:t>sOLR analysis</a:t>
            </a:r>
          </a:p>
        </p:txBody>
      </p:sp>
      <p:cxnSp>
        <p:nvCxnSpPr>
          <p:cNvPr id="10" name="Straight Connector 9">
            <a:extLst>
              <a:ext uri="{FF2B5EF4-FFF2-40B4-BE49-F238E27FC236}">
                <a16:creationId xmlns:a16="http://schemas.microsoft.com/office/drawing/2014/main" id="{69E8FF8A-7BA5-48E8-AA6E-85EC29AFD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1248" y="2079171"/>
            <a:ext cx="0" cy="2699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59E490-E9BC-254D-8D9C-8146481DC586}"/>
              </a:ext>
            </a:extLst>
          </p:cNvPr>
          <p:cNvSpPr>
            <a:spLocks noGrp="1"/>
          </p:cNvSpPr>
          <p:nvPr>
            <p:ph idx="1"/>
          </p:nvPr>
        </p:nvSpPr>
        <p:spPr>
          <a:xfrm>
            <a:off x="4972981" y="1055914"/>
            <a:ext cx="6294576" cy="4746172"/>
          </a:xfrm>
        </p:spPr>
        <p:txBody>
          <a:bodyPr anchor="ctr">
            <a:normAutofit/>
          </a:bodyPr>
          <a:lstStyle/>
          <a:p>
            <a:r>
              <a:rPr lang="en-US" sz="1600" dirty="0">
                <a:solidFill>
                  <a:schemeClr val="tx1">
                    <a:lumMod val="85000"/>
                    <a:lumOff val="15000"/>
                  </a:schemeClr>
                </a:solidFill>
                <a:effectLst/>
              </a:rPr>
              <a:t>Pulled the 10 records of data in json form.</a:t>
            </a:r>
          </a:p>
          <a:p>
            <a:r>
              <a:rPr lang="en-US" sz="1600" dirty="0">
                <a:solidFill>
                  <a:schemeClr val="tx1">
                    <a:lumMod val="85000"/>
                    <a:lumOff val="15000"/>
                  </a:schemeClr>
                </a:solidFill>
                <a:effectLst/>
              </a:rPr>
              <a:t>Pulled the data with </a:t>
            </a:r>
            <a:r>
              <a:rPr lang="en-US" sz="1600" dirty="0" err="1">
                <a:solidFill>
                  <a:schemeClr val="tx1">
                    <a:lumMod val="85000"/>
                    <a:lumOff val="15000"/>
                  </a:schemeClr>
                </a:solidFill>
                <a:effectLst/>
              </a:rPr>
              <a:t>user_location</a:t>
            </a:r>
            <a:r>
              <a:rPr lang="en-US" sz="1600" dirty="0">
                <a:solidFill>
                  <a:schemeClr val="tx1">
                    <a:lumMod val="85000"/>
                    <a:lumOff val="15000"/>
                  </a:schemeClr>
                </a:solidFill>
                <a:effectLst/>
              </a:rPr>
              <a:t> has USA (Regex)</a:t>
            </a:r>
          </a:p>
          <a:p>
            <a:r>
              <a:rPr lang="en-US" sz="1600" dirty="0">
                <a:solidFill>
                  <a:schemeClr val="tx1">
                    <a:lumMod val="85000"/>
                    <a:lumOff val="15000"/>
                  </a:schemeClr>
                </a:solidFill>
                <a:effectLst/>
              </a:rPr>
              <a:t>Pulled the data has Netflix with in tweet (Regex)</a:t>
            </a:r>
          </a:p>
          <a:p>
            <a:r>
              <a:rPr lang="en-US" sz="1600" dirty="0">
                <a:solidFill>
                  <a:schemeClr val="tx1">
                    <a:lumMod val="85000"/>
                    <a:lumOff val="15000"/>
                  </a:schemeClr>
                </a:solidFill>
                <a:effectLst/>
              </a:rPr>
              <a:t>Using fuzzy search of </a:t>
            </a:r>
            <a:r>
              <a:rPr lang="en-US" sz="1600" dirty="0" err="1">
                <a:solidFill>
                  <a:schemeClr val="tx1">
                    <a:lumMod val="85000"/>
                    <a:lumOff val="15000"/>
                  </a:schemeClr>
                </a:solidFill>
                <a:effectLst/>
              </a:rPr>
              <a:t>user_favourites</a:t>
            </a:r>
            <a:r>
              <a:rPr lang="en-US" sz="1600" dirty="0">
                <a:solidFill>
                  <a:schemeClr val="tx1">
                    <a:lumMod val="85000"/>
                    <a:lumOff val="15000"/>
                  </a:schemeClr>
                </a:solidFill>
                <a:effectLst/>
              </a:rPr>
              <a:t> greater than 7000 and text having </a:t>
            </a:r>
            <a:r>
              <a:rPr lang="en-US" sz="1600" dirty="0" err="1">
                <a:solidFill>
                  <a:schemeClr val="tx1">
                    <a:lumMod val="85000"/>
                    <a:lumOff val="15000"/>
                  </a:schemeClr>
                </a:solidFill>
                <a:effectLst/>
              </a:rPr>
              <a:t>hulu</a:t>
            </a:r>
            <a:r>
              <a:rPr lang="en-US" sz="1600" dirty="0">
                <a:solidFill>
                  <a:schemeClr val="tx1">
                    <a:lumMod val="85000"/>
                    <a:lumOff val="15000"/>
                  </a:schemeClr>
                </a:solidFill>
                <a:effectLst/>
              </a:rPr>
              <a:t>.</a:t>
            </a:r>
          </a:p>
          <a:p>
            <a:r>
              <a:rPr lang="en-US" sz="1600" dirty="0">
                <a:solidFill>
                  <a:schemeClr val="tx1">
                    <a:lumMod val="85000"/>
                    <a:lumOff val="15000"/>
                  </a:schemeClr>
                </a:solidFill>
                <a:effectLst/>
              </a:rPr>
              <a:t>Collected the response with having </a:t>
            </a:r>
            <a:r>
              <a:rPr lang="en-US" sz="1600" dirty="0" err="1">
                <a:solidFill>
                  <a:schemeClr val="tx1">
                    <a:lumMod val="85000"/>
                    <a:lumOff val="15000"/>
                  </a:schemeClr>
                </a:solidFill>
                <a:effectLst/>
              </a:rPr>
              <a:t>text:”prime</a:t>
            </a:r>
            <a:r>
              <a:rPr lang="en-US" sz="1600" dirty="0">
                <a:solidFill>
                  <a:schemeClr val="tx1">
                    <a:lumMod val="85000"/>
                    <a:lumOff val="15000"/>
                  </a:schemeClr>
                </a:solidFill>
                <a:effectLst/>
              </a:rPr>
              <a:t>” and </a:t>
            </a:r>
            <a:r>
              <a:rPr lang="en-US" sz="1600" dirty="0" err="1">
                <a:solidFill>
                  <a:schemeClr val="tx1">
                    <a:lumMod val="85000"/>
                    <a:lumOff val="15000"/>
                  </a:schemeClr>
                </a:solidFill>
                <a:effectLst/>
              </a:rPr>
              <a:t>prime:”love</a:t>
            </a:r>
            <a:r>
              <a:rPr lang="en-US" sz="1600" dirty="0">
                <a:solidFill>
                  <a:schemeClr val="tx1">
                    <a:lumMod val="85000"/>
                    <a:lumOff val="15000"/>
                  </a:schemeClr>
                </a:solidFill>
                <a:effectLst/>
              </a:rPr>
              <a:t>”</a:t>
            </a:r>
          </a:p>
          <a:p>
            <a:r>
              <a:rPr lang="en-US" sz="1600" dirty="0">
                <a:solidFill>
                  <a:schemeClr val="tx1">
                    <a:lumMod val="85000"/>
                    <a:lumOff val="15000"/>
                  </a:schemeClr>
                </a:solidFill>
                <a:effectLst/>
              </a:rPr>
              <a:t>Implemented Proximity query by pulling the data having </a:t>
            </a:r>
            <a:r>
              <a:rPr lang="en-US" sz="1600" dirty="0" err="1">
                <a:solidFill>
                  <a:schemeClr val="tx1">
                    <a:lumMod val="85000"/>
                    <a:lumOff val="15000"/>
                  </a:schemeClr>
                </a:solidFill>
                <a:effectLst/>
              </a:rPr>
              <a:t>user_name</a:t>
            </a:r>
            <a:r>
              <a:rPr lang="en-US" sz="1600" dirty="0">
                <a:solidFill>
                  <a:schemeClr val="tx1">
                    <a:lumMod val="85000"/>
                    <a:lumOff val="15000"/>
                  </a:schemeClr>
                </a:solidFill>
                <a:effectLst/>
              </a:rPr>
              <a:t> with prince with proximity 3.</a:t>
            </a:r>
          </a:p>
          <a:p>
            <a:pPr marL="0" indent="0">
              <a:buNone/>
            </a:pPr>
            <a:endParaRPr lang="en-US" sz="1600" dirty="0">
              <a:solidFill>
                <a:schemeClr val="tx1">
                  <a:lumMod val="85000"/>
                  <a:lumOff val="15000"/>
                </a:schemeClr>
              </a:solidFill>
            </a:endParaRPr>
          </a:p>
        </p:txBody>
      </p:sp>
    </p:spTree>
    <p:extLst>
      <p:ext uri="{BB962C8B-B14F-4D97-AF65-F5344CB8AC3E}">
        <p14:creationId xmlns:p14="http://schemas.microsoft.com/office/powerpoint/2010/main" val="106232062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0F171F-BF9B-48C5-9DC7-FFF9CF4DD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07664-3A74-474D-BAE2-9F6D1F925ABC}"/>
              </a:ext>
            </a:extLst>
          </p:cNvPr>
          <p:cNvSpPr>
            <a:spLocks noGrp="1"/>
          </p:cNvSpPr>
          <p:nvPr>
            <p:ph type="title"/>
          </p:nvPr>
        </p:nvSpPr>
        <p:spPr>
          <a:xfrm>
            <a:off x="913796" y="1055914"/>
            <a:ext cx="3415718" cy="4746172"/>
          </a:xfrm>
        </p:spPr>
        <p:txBody>
          <a:bodyPr anchor="ctr">
            <a:normAutofit/>
          </a:bodyPr>
          <a:lstStyle/>
          <a:p>
            <a:pPr algn="r"/>
            <a:r>
              <a:rPr lang="en-US" sz="2800">
                <a:solidFill>
                  <a:schemeClr val="tx2"/>
                </a:solidFill>
              </a:rPr>
              <a:t>HIVE ANALYSIS</a:t>
            </a:r>
          </a:p>
        </p:txBody>
      </p:sp>
      <p:cxnSp>
        <p:nvCxnSpPr>
          <p:cNvPr id="10" name="Straight Connector 9">
            <a:extLst>
              <a:ext uri="{FF2B5EF4-FFF2-40B4-BE49-F238E27FC236}">
                <a16:creationId xmlns:a16="http://schemas.microsoft.com/office/drawing/2014/main" id="{69E8FF8A-7BA5-48E8-AA6E-85EC29AFD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1248" y="2079171"/>
            <a:ext cx="0" cy="2699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2EC321-B7CE-B349-89EE-995037DB2154}"/>
              </a:ext>
            </a:extLst>
          </p:cNvPr>
          <p:cNvSpPr>
            <a:spLocks noGrp="1"/>
          </p:cNvSpPr>
          <p:nvPr>
            <p:ph idx="1"/>
          </p:nvPr>
        </p:nvSpPr>
        <p:spPr>
          <a:xfrm>
            <a:off x="4972981" y="1055914"/>
            <a:ext cx="6294576" cy="4746172"/>
          </a:xfrm>
        </p:spPr>
        <p:txBody>
          <a:bodyPr anchor="ctr">
            <a:normAutofit/>
          </a:bodyPr>
          <a:lstStyle/>
          <a:p>
            <a:r>
              <a:rPr lang="en-US" sz="1600" dirty="0">
                <a:solidFill>
                  <a:schemeClr val="tx1">
                    <a:lumMod val="85000"/>
                    <a:lumOff val="15000"/>
                  </a:schemeClr>
                </a:solidFill>
                <a:effectLst/>
              </a:rPr>
              <a:t>Viewing the number of tweets based on popular streaming service Netflix.</a:t>
            </a:r>
          </a:p>
          <a:p>
            <a:r>
              <a:rPr lang="en-US" sz="1600" dirty="0">
                <a:solidFill>
                  <a:schemeClr val="tx1">
                    <a:lumMod val="85000"/>
                    <a:lumOff val="15000"/>
                  </a:schemeClr>
                </a:solidFill>
                <a:effectLst/>
              </a:rPr>
              <a:t>Viewing the number of tweets based on popular streaming service Hulu.</a:t>
            </a:r>
          </a:p>
          <a:p>
            <a:r>
              <a:rPr lang="en-US" sz="1600" dirty="0">
                <a:solidFill>
                  <a:schemeClr val="tx1">
                    <a:lumMod val="85000"/>
                    <a:lumOff val="15000"/>
                  </a:schemeClr>
                </a:solidFill>
                <a:effectLst/>
              </a:rPr>
              <a:t>Details of tweets regarding web series that have a greater </a:t>
            </a:r>
            <a:r>
              <a:rPr lang="en-US" sz="1600" dirty="0" err="1">
                <a:solidFill>
                  <a:schemeClr val="tx1">
                    <a:lumMod val="85000"/>
                    <a:lumOff val="15000"/>
                  </a:schemeClr>
                </a:solidFill>
                <a:effectLst/>
              </a:rPr>
              <a:t>favourites</a:t>
            </a:r>
            <a:r>
              <a:rPr lang="en-US" sz="1600" dirty="0">
                <a:solidFill>
                  <a:schemeClr val="tx1">
                    <a:lumMod val="85000"/>
                    <a:lumOff val="15000"/>
                  </a:schemeClr>
                </a:solidFill>
                <a:effectLst/>
              </a:rPr>
              <a:t> count.</a:t>
            </a:r>
          </a:p>
          <a:p>
            <a:r>
              <a:rPr lang="en-US" sz="1600" dirty="0">
                <a:solidFill>
                  <a:schemeClr val="tx1">
                    <a:lumMod val="85000"/>
                    <a:lumOff val="15000"/>
                  </a:schemeClr>
                </a:solidFill>
                <a:effectLst/>
              </a:rPr>
              <a:t>Details of users and their tweets about web series that has more number of followers count.</a:t>
            </a:r>
          </a:p>
          <a:p>
            <a:endParaRPr lang="en-US" sz="1600" dirty="0">
              <a:solidFill>
                <a:schemeClr val="tx1">
                  <a:lumMod val="85000"/>
                  <a:lumOff val="15000"/>
                </a:schemeClr>
              </a:solidFill>
            </a:endParaRPr>
          </a:p>
        </p:txBody>
      </p:sp>
    </p:spTree>
    <p:extLst>
      <p:ext uri="{BB962C8B-B14F-4D97-AF65-F5344CB8AC3E}">
        <p14:creationId xmlns:p14="http://schemas.microsoft.com/office/powerpoint/2010/main" val="26458436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CE2F-4770-4BEB-AC25-2A932123A86B}"/>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F0B151C9-C9D0-42CC-8D21-AC6C9739B63A}"/>
              </a:ext>
            </a:extLst>
          </p:cNvPr>
          <p:cNvSpPr>
            <a:spLocks noGrp="1"/>
          </p:cNvSpPr>
          <p:nvPr>
            <p:ph idx="1"/>
          </p:nvPr>
        </p:nvSpPr>
        <p:spPr/>
        <p:txBody>
          <a:bodyPr/>
          <a:lstStyle/>
          <a:p>
            <a:r>
              <a:rPr lang="en-US" sz="1700" dirty="0"/>
              <a:t>Twitter Data Analysis with Spark ETL and visualizing is our title. Here we are taking the Twitter’s Web series data. The main objective of our project is doing the ETL process using the Spark’s Batch Processing and then Spark Integration using Web UI. The main source of our data is twitter and then collecting the data with Spark Batch Process. We can perform our transactions on the set of RDD’s and later we load our data in our Hive which is similarly equal to the ETL basic process. This is because we are living in a world where data handling and data using plays one most important role in making the decisions for most of the industries</a:t>
            </a:r>
          </a:p>
          <a:p>
            <a:pPr marL="0" indent="0">
              <a:buNone/>
            </a:pPr>
            <a:endParaRPr lang="en-US" dirty="0"/>
          </a:p>
        </p:txBody>
      </p:sp>
    </p:spTree>
    <p:extLst>
      <p:ext uri="{BB962C8B-B14F-4D97-AF65-F5344CB8AC3E}">
        <p14:creationId xmlns:p14="http://schemas.microsoft.com/office/powerpoint/2010/main" val="3491957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0EAB-57DC-AF4B-980A-AF67ED89E61E}"/>
              </a:ext>
            </a:extLst>
          </p:cNvPr>
          <p:cNvSpPr>
            <a:spLocks noGrp="1"/>
          </p:cNvSpPr>
          <p:nvPr>
            <p:ph type="title"/>
          </p:nvPr>
        </p:nvSpPr>
        <p:spPr>
          <a:xfrm>
            <a:off x="913795" y="609600"/>
            <a:ext cx="10353761" cy="1326321"/>
          </a:xfrm>
        </p:spPr>
        <p:txBody>
          <a:bodyPr>
            <a:normAutofit/>
          </a:bodyPr>
          <a:lstStyle/>
          <a:p>
            <a:r>
              <a:rPr lang="en-US" dirty="0" err="1"/>
              <a:t>gRAPHFRAMES</a:t>
            </a:r>
            <a:endParaRPr lang="en-US" dirty="0"/>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13BC94-9095-4B63-967E-EF11ED73F225}"/>
              </a:ext>
            </a:extLst>
          </p:cNvPr>
          <p:cNvGraphicFramePr>
            <a:graphicFrameLocks noGrp="1"/>
          </p:cNvGraphicFramePr>
          <p:nvPr>
            <p:ph idx="1"/>
            <p:extLst>
              <p:ext uri="{D42A27DB-BD31-4B8C-83A1-F6EECF244321}">
                <p14:modId xmlns:p14="http://schemas.microsoft.com/office/powerpoint/2010/main" val="3219269356"/>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9464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8D3D-F57A-DA4F-B5E0-F497F0CA67D5}"/>
              </a:ext>
            </a:extLst>
          </p:cNvPr>
          <p:cNvSpPr>
            <a:spLocks noGrp="1"/>
          </p:cNvSpPr>
          <p:nvPr>
            <p:ph type="title"/>
          </p:nvPr>
        </p:nvSpPr>
        <p:spPr>
          <a:xfrm>
            <a:off x="7892142" y="609600"/>
            <a:ext cx="3375413" cy="1326321"/>
          </a:xfrm>
        </p:spPr>
        <p:txBody>
          <a:bodyPr>
            <a:normAutofit/>
          </a:bodyPr>
          <a:lstStyle/>
          <a:p>
            <a:pPr algn="l"/>
            <a:r>
              <a:rPr lang="en-US" sz="2800" dirty="0"/>
              <a:t>Docker</a:t>
            </a:r>
          </a:p>
        </p:txBody>
      </p:sp>
      <p:sp>
        <p:nvSpPr>
          <p:cNvPr id="9" name="Rectangle 8">
            <a:extLst>
              <a:ext uri="{FF2B5EF4-FFF2-40B4-BE49-F238E27FC236}">
                <a16:creationId xmlns:a16="http://schemas.microsoft.com/office/drawing/2014/main" id="{5DE7B202-C50B-4900-B66E-4405273CE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 email&#10;&#10;Description automatically generated">
            <a:extLst>
              <a:ext uri="{FF2B5EF4-FFF2-40B4-BE49-F238E27FC236}">
                <a16:creationId xmlns:a16="http://schemas.microsoft.com/office/drawing/2014/main" id="{DDB8BA4F-2E46-8F4F-B24C-7E8CD256B251}"/>
              </a:ext>
            </a:extLst>
          </p:cNvPr>
          <p:cNvPicPr/>
          <p:nvPr/>
        </p:nvPicPr>
        <p:blipFill rotWithShape="1">
          <a:blip r:embed="rId3" cstate="print">
            <a:extLst>
              <a:ext uri="{28A0092B-C50C-407E-A947-70E740481C1C}">
                <a14:useLocalDpi xmlns:a14="http://schemas.microsoft.com/office/drawing/2010/main" val="0"/>
              </a:ext>
            </a:extLst>
          </a:blip>
          <a:srcRect l="20343" r="11154" b="-2"/>
          <a:stretch/>
        </p:blipFill>
        <p:spPr>
          <a:xfrm>
            <a:off x="1137490" y="1114868"/>
            <a:ext cx="5926045" cy="4628265"/>
          </a:xfrm>
          <a:prstGeom prst="rect">
            <a:avLst/>
          </a:prstGeom>
        </p:spPr>
      </p:pic>
      <p:sp>
        <p:nvSpPr>
          <p:cNvPr id="11" name="Rectangle 10">
            <a:extLst>
              <a:ext uri="{FF2B5EF4-FFF2-40B4-BE49-F238E27FC236}">
                <a16:creationId xmlns:a16="http://schemas.microsoft.com/office/drawing/2014/main" id="{8F7C81A9-037D-4D51-AB3A-FC9786B32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588540-E0AE-A04B-8D17-07885BD418A5}"/>
              </a:ext>
            </a:extLst>
          </p:cNvPr>
          <p:cNvSpPr>
            <a:spLocks noGrp="1"/>
          </p:cNvSpPr>
          <p:nvPr>
            <p:ph idx="1"/>
          </p:nvPr>
        </p:nvSpPr>
        <p:spPr>
          <a:xfrm>
            <a:off x="7859486" y="2096064"/>
            <a:ext cx="3746359" cy="675271"/>
          </a:xfrm>
        </p:spPr>
        <p:txBody>
          <a:bodyPr>
            <a:normAutofit lnSpcReduction="10000"/>
          </a:bodyPr>
          <a:lstStyle/>
          <a:p>
            <a:pPr marL="0" indent="0">
              <a:buNone/>
            </a:pPr>
            <a:r>
              <a:rPr lang="en-US" sz="1600" dirty="0"/>
              <a:t>Finally, we have containerized in docker</a:t>
            </a:r>
          </a:p>
          <a:p>
            <a:endParaRPr lang="en-US" sz="1600" dirty="0"/>
          </a:p>
        </p:txBody>
      </p:sp>
    </p:spTree>
    <p:extLst>
      <p:ext uri="{BB962C8B-B14F-4D97-AF65-F5344CB8AC3E}">
        <p14:creationId xmlns:p14="http://schemas.microsoft.com/office/powerpoint/2010/main" val="3040018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5F0DE-C69B-D043-8504-4FE4964E07B5}"/>
              </a:ext>
            </a:extLst>
          </p:cNvPr>
          <p:cNvSpPr>
            <a:spLocks noGrp="1"/>
          </p:cNvSpPr>
          <p:nvPr>
            <p:ph type="title"/>
          </p:nvPr>
        </p:nvSpPr>
        <p:spPr>
          <a:xfrm>
            <a:off x="945326" y="289034"/>
            <a:ext cx="9327485" cy="1134794"/>
          </a:xfrm>
        </p:spPr>
        <p:txBody>
          <a:bodyPr>
            <a:normAutofit/>
          </a:bodyPr>
          <a:lstStyle/>
          <a:p>
            <a:r>
              <a:rPr lang="en-US" sz="2000" dirty="0"/>
              <a:t>The Hosted site with the </a:t>
            </a:r>
            <a:r>
              <a:rPr lang="en-US" sz="2000" dirty="0" err="1"/>
              <a:t>index.html</a:t>
            </a:r>
            <a:r>
              <a:rPr lang="en-US" sz="2000" dirty="0"/>
              <a:t> page</a:t>
            </a:r>
          </a:p>
        </p:txBody>
      </p:sp>
      <p:pic>
        <p:nvPicPr>
          <p:cNvPr id="4" name="Content Placeholder 3" descr="Graphical user interface, application, Word&#10;&#10;Description automatically generated">
            <a:extLst>
              <a:ext uri="{FF2B5EF4-FFF2-40B4-BE49-F238E27FC236}">
                <a16:creationId xmlns:a16="http://schemas.microsoft.com/office/drawing/2014/main" id="{B3ED5AB1-D849-164F-A67B-7FBC3CE7AAD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5007" y="1471448"/>
            <a:ext cx="11330152" cy="5097518"/>
          </a:xfrm>
          <a:prstGeom prst="rect">
            <a:avLst/>
          </a:prstGeom>
        </p:spPr>
      </p:pic>
    </p:spTree>
    <p:extLst>
      <p:ext uri="{BB962C8B-B14F-4D97-AF65-F5344CB8AC3E}">
        <p14:creationId xmlns:p14="http://schemas.microsoft.com/office/powerpoint/2010/main" val="1608286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FD08-41C4-4553-9E50-970F861F1E66}"/>
              </a:ext>
            </a:extLst>
          </p:cNvPr>
          <p:cNvSpPr>
            <a:spLocks noGrp="1"/>
          </p:cNvSpPr>
          <p:nvPr>
            <p:ph type="ctrTitle"/>
          </p:nvPr>
        </p:nvSpPr>
        <p:spPr>
          <a:xfrm>
            <a:off x="-677669" y="103460"/>
            <a:ext cx="9001462" cy="2387600"/>
          </a:xfrm>
        </p:spPr>
        <p:txBody>
          <a:bodyPr/>
          <a:lstStyle/>
          <a:p>
            <a:r>
              <a:rPr lang="en-IN" dirty="0"/>
              <a:t>APPLICATIONS</a:t>
            </a:r>
          </a:p>
        </p:txBody>
      </p:sp>
      <p:sp>
        <p:nvSpPr>
          <p:cNvPr id="3" name="Subtitle 2">
            <a:extLst>
              <a:ext uri="{FF2B5EF4-FFF2-40B4-BE49-F238E27FC236}">
                <a16:creationId xmlns:a16="http://schemas.microsoft.com/office/drawing/2014/main" id="{854D5EA4-18AA-4C45-AD2C-56EF402B1742}"/>
              </a:ext>
            </a:extLst>
          </p:cNvPr>
          <p:cNvSpPr>
            <a:spLocks noGrp="1"/>
          </p:cNvSpPr>
          <p:nvPr>
            <p:ph type="subTitle" idx="1"/>
          </p:nvPr>
        </p:nvSpPr>
        <p:spPr>
          <a:xfrm>
            <a:off x="1595269" y="2733675"/>
            <a:ext cx="9001462" cy="2524125"/>
          </a:xfrm>
        </p:spPr>
        <p:txBody>
          <a:bodyPr>
            <a:normAutofit/>
          </a:bodyPr>
          <a:lstStyle/>
          <a:p>
            <a:pPr marL="342900" indent="-342900" algn="l">
              <a:buFont typeface="Arial" panose="020B0604020202020204" pitchFamily="34" charset="0"/>
              <a:buChar char="•"/>
            </a:pPr>
            <a:r>
              <a:rPr lang="en-IN" dirty="0"/>
              <a:t>To draw out the collective results.</a:t>
            </a:r>
          </a:p>
          <a:p>
            <a:pPr marL="342900" indent="-342900" algn="l">
              <a:buFont typeface="Arial" panose="020B0604020202020204" pitchFamily="34" charset="0"/>
              <a:buChar char="•"/>
            </a:pPr>
            <a:r>
              <a:rPr lang="en-IN" dirty="0"/>
              <a:t>Understand most trending web series on social media.</a:t>
            </a:r>
          </a:p>
          <a:p>
            <a:pPr marL="342900" indent="-342900" algn="l">
              <a:buFont typeface="Arial" panose="020B0604020202020204" pitchFamily="34" charset="0"/>
              <a:buChar char="•"/>
            </a:pPr>
            <a:r>
              <a:rPr lang="en-IN" dirty="0"/>
              <a:t>Analyse positive and negative opinion of people on web series.</a:t>
            </a:r>
          </a:p>
        </p:txBody>
      </p:sp>
    </p:spTree>
    <p:extLst>
      <p:ext uri="{BB962C8B-B14F-4D97-AF65-F5344CB8AC3E}">
        <p14:creationId xmlns:p14="http://schemas.microsoft.com/office/powerpoint/2010/main" val="2844839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086E-2B4D-4C3D-8158-974FBD8D0068}"/>
              </a:ext>
            </a:extLst>
          </p:cNvPr>
          <p:cNvSpPr>
            <a:spLocks noGrp="1"/>
          </p:cNvSpPr>
          <p:nvPr>
            <p:ph type="title"/>
          </p:nvPr>
        </p:nvSpPr>
        <p:spPr/>
        <p:txBody>
          <a:bodyPr>
            <a:normAutofit/>
          </a:bodyPr>
          <a:lstStyle/>
          <a:p>
            <a:pPr algn="l"/>
            <a:r>
              <a:rPr lang="en-US" sz="4000" dirty="0"/>
              <a:t>FUTURE WORK</a:t>
            </a:r>
          </a:p>
        </p:txBody>
      </p:sp>
      <p:sp>
        <p:nvSpPr>
          <p:cNvPr id="3" name="Content Placeholder 2">
            <a:extLst>
              <a:ext uri="{FF2B5EF4-FFF2-40B4-BE49-F238E27FC236}">
                <a16:creationId xmlns:a16="http://schemas.microsoft.com/office/drawing/2014/main" id="{4E7B80E2-60A7-41F5-ADC5-0A67236C0D53}"/>
              </a:ext>
            </a:extLst>
          </p:cNvPr>
          <p:cNvSpPr>
            <a:spLocks noGrp="1"/>
          </p:cNvSpPr>
          <p:nvPr>
            <p:ph idx="1"/>
          </p:nvPr>
        </p:nvSpPr>
        <p:spPr/>
        <p:txBody>
          <a:bodyPr/>
          <a:lstStyle/>
          <a:p>
            <a:pPr marL="342900" marR="0" lvl="0" indent="-342900">
              <a:spcAft>
                <a:spcPts val="0"/>
              </a:spcAft>
            </a:pPr>
            <a:r>
              <a:rPr lang="en-US" sz="2200" dirty="0"/>
              <a:t>Can use better Machine Learning Algorithm’s such as clustering, sentimental analysis</a:t>
            </a:r>
          </a:p>
          <a:p>
            <a:pPr marL="342900" marR="0" lvl="0" indent="-342900">
              <a:spcAft>
                <a:spcPts val="0"/>
              </a:spcAft>
            </a:pPr>
            <a:r>
              <a:rPr lang="en-US" sz="2200" dirty="0"/>
              <a:t>Try to stream the live data instead of collecting and parsing previous data from Twitter</a:t>
            </a:r>
          </a:p>
          <a:p>
            <a:pPr marL="342900" marR="0" lvl="0" indent="-342900">
              <a:spcAft>
                <a:spcPts val="0"/>
              </a:spcAft>
            </a:pPr>
            <a:r>
              <a:rPr lang="en-US" sz="2200" dirty="0"/>
              <a:t>Analyze more data sources such as Facebook, Reddit and not only depending on Twitter</a:t>
            </a:r>
          </a:p>
          <a:p>
            <a:pPr marL="342900" marR="0" lvl="0" indent="-342900">
              <a:spcAft>
                <a:spcPts val="0"/>
              </a:spcAft>
            </a:pPr>
            <a:r>
              <a:rPr lang="en-US" sz="2200" dirty="0"/>
              <a:t>Migrating to cloud fully without containerizing.</a:t>
            </a:r>
          </a:p>
          <a:p>
            <a:endParaRPr lang="en-US" dirty="0"/>
          </a:p>
        </p:txBody>
      </p:sp>
    </p:spTree>
    <p:extLst>
      <p:ext uri="{BB962C8B-B14F-4D97-AF65-F5344CB8AC3E}">
        <p14:creationId xmlns:p14="http://schemas.microsoft.com/office/powerpoint/2010/main" val="235788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33D4-323E-4DE3-B42C-A3DEE0432EAB}"/>
              </a:ext>
            </a:extLst>
          </p:cNvPr>
          <p:cNvSpPr>
            <a:spLocks noGrp="1"/>
          </p:cNvSpPr>
          <p:nvPr>
            <p:ph type="title"/>
          </p:nvPr>
        </p:nvSpPr>
        <p:spPr/>
        <p:txBody>
          <a:bodyPr>
            <a:normAutofit/>
          </a:bodyPr>
          <a:lstStyle/>
          <a:p>
            <a:pPr algn="l"/>
            <a:r>
              <a:rPr lang="en-US" sz="4000" dirty="0"/>
              <a:t>PROJECT MANAGEMENT</a:t>
            </a:r>
          </a:p>
        </p:txBody>
      </p:sp>
      <p:sp>
        <p:nvSpPr>
          <p:cNvPr id="3" name="Content Placeholder 2">
            <a:extLst>
              <a:ext uri="{FF2B5EF4-FFF2-40B4-BE49-F238E27FC236}">
                <a16:creationId xmlns:a16="http://schemas.microsoft.com/office/drawing/2014/main" id="{58F6D1C9-A7AA-4EC1-8CFD-B3F5E768C15F}"/>
              </a:ext>
            </a:extLst>
          </p:cNvPr>
          <p:cNvSpPr>
            <a:spLocks noGrp="1"/>
          </p:cNvSpPr>
          <p:nvPr>
            <p:ph idx="1"/>
          </p:nvPr>
        </p:nvSpPr>
        <p:spPr/>
        <p:txBody>
          <a:bodyPr/>
          <a:lstStyle/>
          <a:p>
            <a:pPr marL="0" marR="0">
              <a:lnSpc>
                <a:spcPct val="107000"/>
              </a:lnSpc>
              <a:spcBef>
                <a:spcPts val="0"/>
              </a:spcBef>
              <a:spcAft>
                <a:spcPts val="800"/>
              </a:spcAft>
            </a:pPr>
            <a:r>
              <a:rPr lang="en-US" dirty="0"/>
              <a:t>Done the ETL operations on the dataset and used spark streaming with </a:t>
            </a:r>
            <a:r>
              <a:rPr lang="en-US" dirty="0" err="1"/>
              <a:t>scala</a:t>
            </a:r>
            <a:r>
              <a:rPr lang="en-US" dirty="0"/>
              <a:t> by creating </a:t>
            </a:r>
            <a:r>
              <a:rPr lang="en-US" dirty="0" err="1"/>
              <a:t>Dataframes</a:t>
            </a:r>
            <a:r>
              <a:rPr lang="en-US" dirty="0"/>
              <a:t> and RDD’s with both </a:t>
            </a:r>
            <a:r>
              <a:rPr lang="en-US" dirty="0" err="1"/>
              <a:t>scala</a:t>
            </a:r>
            <a:r>
              <a:rPr lang="en-US" dirty="0"/>
              <a:t> and python programming (For initial increment - </a:t>
            </a:r>
            <a:r>
              <a:rPr lang="en-US" dirty="0" err="1"/>
              <a:t>scala</a:t>
            </a:r>
            <a:r>
              <a:rPr lang="en-US" dirty="0"/>
              <a:t>, for final report – python) it is observed that execution is much better in python compared to </a:t>
            </a:r>
            <a:r>
              <a:rPr lang="en-US" dirty="0" err="1"/>
              <a:t>scala</a:t>
            </a:r>
            <a:r>
              <a:rPr lang="en-US" dirty="0"/>
              <a:t>. Collected the dataset from twitter using </a:t>
            </a:r>
            <a:r>
              <a:rPr lang="en-US" dirty="0" err="1"/>
              <a:t>tweepy</a:t>
            </a:r>
            <a:r>
              <a:rPr lang="en-US" dirty="0"/>
              <a:t> and saved in json format. The tweet dataset is then converted into csv with data preprocessing to use and load it in </a:t>
            </a:r>
            <a:r>
              <a:rPr lang="en-US" dirty="0" err="1"/>
              <a:t>solr</a:t>
            </a:r>
            <a:r>
              <a:rPr lang="en-US" dirty="0"/>
              <a:t>. Applied algorithmic searches such as fuzzy and proximity in </a:t>
            </a:r>
            <a:r>
              <a:rPr lang="en-US" dirty="0" err="1"/>
              <a:t>solr</a:t>
            </a:r>
            <a:r>
              <a:rPr lang="en-US" dirty="0"/>
              <a:t>. And also loaded the data into hive table for query counts using different attributes/features. Used </a:t>
            </a:r>
            <a:r>
              <a:rPr lang="en-US" dirty="0" err="1"/>
              <a:t>graphframes</a:t>
            </a:r>
            <a:r>
              <a:rPr lang="en-US" dirty="0"/>
              <a:t> to find vertices, edges and indegree, outdegree, triangle count.</a:t>
            </a:r>
          </a:p>
          <a:p>
            <a:r>
              <a:rPr lang="en-US" dirty="0"/>
              <a:t>Finally created an index.html page for hosting it into the Docker container</a:t>
            </a:r>
          </a:p>
        </p:txBody>
      </p:sp>
    </p:spTree>
    <p:extLst>
      <p:ext uri="{BB962C8B-B14F-4D97-AF65-F5344CB8AC3E}">
        <p14:creationId xmlns:p14="http://schemas.microsoft.com/office/powerpoint/2010/main" val="3547698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36AE-0488-4790-BF9B-70929E3EF261}"/>
              </a:ext>
            </a:extLst>
          </p:cNvPr>
          <p:cNvSpPr>
            <a:spLocks noGrp="1"/>
          </p:cNvSpPr>
          <p:nvPr>
            <p:ph type="title"/>
          </p:nvPr>
        </p:nvSpPr>
        <p:spPr/>
        <p:txBody>
          <a:bodyPr/>
          <a:lstStyle/>
          <a:p>
            <a:pPr algn="l"/>
            <a:r>
              <a:rPr lang="en-US" dirty="0"/>
              <a:t>TEAM RESPONSIBILITIES</a:t>
            </a:r>
          </a:p>
        </p:txBody>
      </p:sp>
      <p:sp>
        <p:nvSpPr>
          <p:cNvPr id="3" name="Content Placeholder 2">
            <a:extLst>
              <a:ext uri="{FF2B5EF4-FFF2-40B4-BE49-F238E27FC236}">
                <a16:creationId xmlns:a16="http://schemas.microsoft.com/office/drawing/2014/main" id="{0CD93BC8-C69F-4ABD-A481-7711F3FBADE3}"/>
              </a:ext>
            </a:extLst>
          </p:cNvPr>
          <p:cNvSpPr>
            <a:spLocks noGrp="1"/>
          </p:cNvSpPr>
          <p:nvPr>
            <p:ph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dirty="0"/>
              <a:t>Twitter data streaming (Avinash, Geetanjali)</a:t>
            </a:r>
          </a:p>
          <a:p>
            <a:pPr marL="342900" marR="0" lvl="0" indent="-342900">
              <a:lnSpc>
                <a:spcPct val="107000"/>
              </a:lnSpc>
              <a:spcBef>
                <a:spcPts val="0"/>
              </a:spcBef>
              <a:spcAft>
                <a:spcPts val="0"/>
              </a:spcAft>
              <a:buFont typeface="Calibri" panose="020F0502020204030204" pitchFamily="34" charset="0"/>
              <a:buChar char="-"/>
            </a:pPr>
            <a:r>
              <a:rPr lang="en-US" dirty="0"/>
              <a:t>Spark streaming using </a:t>
            </a:r>
            <a:r>
              <a:rPr lang="en-US" dirty="0" err="1"/>
              <a:t>scala</a:t>
            </a:r>
            <a:r>
              <a:rPr lang="en-US" dirty="0"/>
              <a:t> (Bhashitha, Avinash)</a:t>
            </a:r>
          </a:p>
          <a:p>
            <a:pPr marL="342900" marR="0" lvl="0" indent="-342900">
              <a:lnSpc>
                <a:spcPct val="107000"/>
              </a:lnSpc>
              <a:spcBef>
                <a:spcPts val="0"/>
              </a:spcBef>
              <a:spcAft>
                <a:spcPts val="0"/>
              </a:spcAft>
              <a:buFont typeface="Calibri" panose="020F0502020204030204" pitchFamily="34" charset="0"/>
              <a:buChar char="-"/>
            </a:pPr>
            <a:r>
              <a:rPr lang="en-US" dirty="0"/>
              <a:t>Spark streaming using python (Akhil, Geetanjali)</a:t>
            </a:r>
          </a:p>
          <a:p>
            <a:pPr marL="342900" marR="0" lvl="0" indent="-342900">
              <a:lnSpc>
                <a:spcPct val="107000"/>
              </a:lnSpc>
              <a:spcBef>
                <a:spcPts val="0"/>
              </a:spcBef>
              <a:spcAft>
                <a:spcPts val="0"/>
              </a:spcAft>
              <a:buFont typeface="Calibri" panose="020F0502020204030204" pitchFamily="34" charset="0"/>
              <a:buChar char="-"/>
            </a:pPr>
            <a:r>
              <a:rPr lang="en-US" dirty="0" err="1"/>
              <a:t>Convertion</a:t>
            </a:r>
            <a:r>
              <a:rPr lang="en-US" dirty="0"/>
              <a:t> of json data to csv (Geetanjali, Bhashitha)</a:t>
            </a:r>
          </a:p>
          <a:p>
            <a:pPr marL="342900" marR="0" lvl="0" indent="-342900">
              <a:lnSpc>
                <a:spcPct val="107000"/>
              </a:lnSpc>
              <a:spcBef>
                <a:spcPts val="0"/>
              </a:spcBef>
              <a:spcAft>
                <a:spcPts val="0"/>
              </a:spcAft>
              <a:buFont typeface="Calibri" panose="020F0502020204030204" pitchFamily="34" charset="0"/>
              <a:buChar char="-"/>
            </a:pPr>
            <a:r>
              <a:rPr lang="en-US" dirty="0" err="1"/>
              <a:t>Solr</a:t>
            </a:r>
            <a:r>
              <a:rPr lang="en-US" dirty="0"/>
              <a:t> execution (Akhil, Avinash)</a:t>
            </a:r>
          </a:p>
          <a:p>
            <a:pPr marL="342900" marR="0" lvl="0" indent="-342900">
              <a:lnSpc>
                <a:spcPct val="107000"/>
              </a:lnSpc>
              <a:spcBef>
                <a:spcPts val="0"/>
              </a:spcBef>
              <a:spcAft>
                <a:spcPts val="0"/>
              </a:spcAft>
              <a:buFont typeface="Calibri" panose="020F0502020204030204" pitchFamily="34" charset="0"/>
              <a:buChar char="-"/>
            </a:pPr>
            <a:r>
              <a:rPr lang="en-US" dirty="0"/>
              <a:t>Hive implementation (</a:t>
            </a:r>
            <a:r>
              <a:rPr lang="en-US" dirty="0" err="1"/>
              <a:t>Avinash,Akhil</a:t>
            </a:r>
            <a:r>
              <a:rPr lang="en-US" dirty="0"/>
              <a:t>)</a:t>
            </a:r>
          </a:p>
          <a:p>
            <a:pPr marL="342900" marR="0" lvl="0" indent="-342900">
              <a:lnSpc>
                <a:spcPct val="107000"/>
              </a:lnSpc>
              <a:spcBef>
                <a:spcPts val="0"/>
              </a:spcBef>
              <a:spcAft>
                <a:spcPts val="0"/>
              </a:spcAft>
              <a:buFont typeface="Calibri" panose="020F0502020204030204" pitchFamily="34" charset="0"/>
              <a:buChar char="-"/>
            </a:pPr>
            <a:r>
              <a:rPr lang="en-US" dirty="0" err="1"/>
              <a:t>Graphframes</a:t>
            </a:r>
            <a:r>
              <a:rPr lang="en-US" dirty="0"/>
              <a:t>(Bhashitha, Avinash)</a:t>
            </a:r>
          </a:p>
          <a:p>
            <a:pPr marL="342900" marR="0" lvl="0" indent="-342900">
              <a:lnSpc>
                <a:spcPct val="107000"/>
              </a:lnSpc>
              <a:spcBef>
                <a:spcPts val="0"/>
              </a:spcBef>
              <a:spcAft>
                <a:spcPts val="0"/>
              </a:spcAft>
              <a:buFont typeface="Calibri" panose="020F0502020204030204" pitchFamily="34" charset="0"/>
              <a:buChar char="-"/>
            </a:pPr>
            <a:r>
              <a:rPr lang="en-US" dirty="0"/>
              <a:t>Index web page (</a:t>
            </a:r>
            <a:r>
              <a:rPr lang="en-US" dirty="0" err="1"/>
              <a:t>Geetanjali,Avinash</a:t>
            </a:r>
            <a:r>
              <a:rPr lang="en-US" dirty="0"/>
              <a:t>)</a:t>
            </a:r>
          </a:p>
          <a:p>
            <a:pPr marL="342900" marR="0" lvl="0" indent="-342900">
              <a:lnSpc>
                <a:spcPct val="107000"/>
              </a:lnSpc>
              <a:spcBef>
                <a:spcPts val="0"/>
              </a:spcBef>
              <a:spcAft>
                <a:spcPts val="800"/>
              </a:spcAft>
              <a:buFont typeface="Calibri" panose="020F0502020204030204" pitchFamily="34" charset="0"/>
              <a:buChar char="-"/>
            </a:pPr>
            <a:r>
              <a:rPr lang="en-US" dirty="0" err="1"/>
              <a:t>Dockerization</a:t>
            </a:r>
            <a:r>
              <a:rPr lang="en-US" dirty="0"/>
              <a:t> (</a:t>
            </a:r>
            <a:r>
              <a:rPr lang="en-US" dirty="0" err="1"/>
              <a:t>Akhil,Bhashitha</a:t>
            </a:r>
            <a:r>
              <a:rPr lang="en-US" dirty="0"/>
              <a:t>)</a:t>
            </a:r>
          </a:p>
          <a:p>
            <a:endParaRPr lang="en-US" dirty="0"/>
          </a:p>
        </p:txBody>
      </p:sp>
    </p:spTree>
    <p:extLst>
      <p:ext uri="{BB962C8B-B14F-4D97-AF65-F5344CB8AC3E}">
        <p14:creationId xmlns:p14="http://schemas.microsoft.com/office/powerpoint/2010/main" val="893681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F185-6CE5-4D19-9CEE-5AC2F4D64314}"/>
              </a:ext>
            </a:extLst>
          </p:cNvPr>
          <p:cNvSpPr>
            <a:spLocks noGrp="1"/>
          </p:cNvSpPr>
          <p:nvPr>
            <p:ph type="title"/>
          </p:nvPr>
        </p:nvSpPr>
        <p:spPr/>
        <p:txBody>
          <a:bodyPr/>
          <a:lstStyle/>
          <a:p>
            <a:pPr algn="l"/>
            <a:r>
              <a:rPr lang="en-US" dirty="0" err="1"/>
              <a:t>iSSUES</a:t>
            </a:r>
            <a:endParaRPr lang="en-US" dirty="0"/>
          </a:p>
        </p:txBody>
      </p:sp>
      <p:sp>
        <p:nvSpPr>
          <p:cNvPr id="3" name="Content Placeholder 2">
            <a:extLst>
              <a:ext uri="{FF2B5EF4-FFF2-40B4-BE49-F238E27FC236}">
                <a16:creationId xmlns:a16="http://schemas.microsoft.com/office/drawing/2014/main" id="{247F70D9-08DD-4628-BC7F-963BAC30142C}"/>
              </a:ext>
            </a:extLst>
          </p:cNvPr>
          <p:cNvSpPr>
            <a:spLocks noGrp="1"/>
          </p:cNvSpPr>
          <p:nvPr>
            <p:ph idx="1"/>
          </p:nvPr>
        </p:nvSpPr>
        <p:spPr/>
        <p:txBody>
          <a:bodyPr/>
          <a:lstStyle/>
          <a:p>
            <a:pPr marL="342900" indent="-342900">
              <a:lnSpc>
                <a:spcPct val="107000"/>
              </a:lnSpc>
              <a:spcBef>
                <a:spcPts val="0"/>
              </a:spcBef>
              <a:buFont typeface="Calibri" panose="020F0502020204030204" pitchFamily="34" charset="0"/>
              <a:buChar char="-"/>
            </a:pPr>
            <a:r>
              <a:rPr lang="en-US" sz="2400" dirty="0" err="1"/>
              <a:t>Jdk</a:t>
            </a:r>
            <a:r>
              <a:rPr lang="en-US" sz="2400" dirty="0"/>
              <a:t> version </a:t>
            </a:r>
            <a:r>
              <a:rPr lang="en-US" sz="2400" dirty="0" err="1"/>
              <a:t>compatability</a:t>
            </a:r>
            <a:r>
              <a:rPr lang="en-US" sz="2400" dirty="0"/>
              <a:t> between 15 and 8 for </a:t>
            </a:r>
            <a:r>
              <a:rPr lang="en-US" sz="2400" dirty="0" err="1"/>
              <a:t>solr</a:t>
            </a:r>
            <a:endParaRPr lang="en-US" sz="2400" dirty="0"/>
          </a:p>
          <a:p>
            <a:pPr marL="342900" indent="-342900">
              <a:lnSpc>
                <a:spcPct val="107000"/>
              </a:lnSpc>
              <a:spcBef>
                <a:spcPts val="0"/>
              </a:spcBef>
              <a:buFont typeface="Calibri" panose="020F0502020204030204" pitchFamily="34" charset="0"/>
              <a:buChar char="-"/>
            </a:pPr>
            <a:r>
              <a:rPr lang="en-US" sz="2400" dirty="0"/>
              <a:t>As json data is large we faced difficult in loading the data to hive and </a:t>
            </a:r>
            <a:r>
              <a:rPr lang="en-US" sz="2400" dirty="0" err="1"/>
              <a:t>solr</a:t>
            </a:r>
            <a:endParaRPr lang="en-US" sz="2400" dirty="0"/>
          </a:p>
          <a:p>
            <a:pPr marL="342900" indent="-342900">
              <a:lnSpc>
                <a:spcPct val="107000"/>
              </a:lnSpc>
              <a:spcBef>
                <a:spcPts val="0"/>
              </a:spcBef>
              <a:buFont typeface="Calibri" panose="020F0502020204030204" pitchFamily="34" charset="0"/>
              <a:buChar char="-"/>
            </a:pPr>
            <a:r>
              <a:rPr lang="en-US" sz="2400" dirty="0"/>
              <a:t>Converting json to csv is quite hectic because of the text filed</a:t>
            </a:r>
          </a:p>
          <a:p>
            <a:pPr marL="342900" indent="-342900">
              <a:lnSpc>
                <a:spcPct val="107000"/>
              </a:lnSpc>
              <a:spcBef>
                <a:spcPts val="0"/>
              </a:spcBef>
              <a:buFont typeface="Calibri" panose="020F0502020204030204" pitchFamily="34" charset="0"/>
              <a:buChar char="-"/>
            </a:pPr>
            <a:r>
              <a:rPr lang="en-US" sz="2400" dirty="0"/>
              <a:t>Faced difficulties with container in Docker.</a:t>
            </a:r>
          </a:p>
          <a:p>
            <a:endParaRPr lang="en-US" dirty="0"/>
          </a:p>
        </p:txBody>
      </p:sp>
    </p:spTree>
    <p:extLst>
      <p:ext uri="{BB962C8B-B14F-4D97-AF65-F5344CB8AC3E}">
        <p14:creationId xmlns:p14="http://schemas.microsoft.com/office/powerpoint/2010/main" val="1592525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53FC-E534-41AF-B82E-3A998E93CB19}"/>
              </a:ext>
            </a:extLst>
          </p:cNvPr>
          <p:cNvSpPr>
            <a:spLocks noGrp="1"/>
          </p:cNvSpPr>
          <p:nvPr>
            <p:ph type="title"/>
          </p:nvPr>
        </p:nvSpPr>
        <p:spPr>
          <a:xfrm>
            <a:off x="913795" y="609600"/>
            <a:ext cx="10353761" cy="1326321"/>
          </a:xfrm>
        </p:spPr>
        <p:txBody>
          <a:bodyPr>
            <a:normAutofit/>
          </a:bodyPr>
          <a:lstStyle/>
          <a:p>
            <a:r>
              <a:rPr lang="en-US"/>
              <a:t>STORY TELLING</a:t>
            </a:r>
          </a:p>
        </p:txBody>
      </p:sp>
      <p:graphicFrame>
        <p:nvGraphicFramePr>
          <p:cNvPr id="11" name="Content Placeholder 3">
            <a:extLst>
              <a:ext uri="{FF2B5EF4-FFF2-40B4-BE49-F238E27FC236}">
                <a16:creationId xmlns:a16="http://schemas.microsoft.com/office/drawing/2014/main" id="{90252AF0-7601-40C4-B8B8-4A054A4CA032}"/>
              </a:ext>
            </a:extLst>
          </p:cNvPr>
          <p:cNvGraphicFramePr>
            <a:graphicFrameLocks noGrp="1"/>
          </p:cNvGraphicFramePr>
          <p:nvPr>
            <p:ph idx="1"/>
            <p:extLst>
              <p:ext uri="{D42A27DB-BD31-4B8C-83A1-F6EECF244321}">
                <p14:modId xmlns:p14="http://schemas.microsoft.com/office/powerpoint/2010/main" val="1563077497"/>
              </p:ext>
            </p:extLst>
          </p:nvPr>
        </p:nvGraphicFramePr>
        <p:xfrm>
          <a:off x="914400" y="2437905"/>
          <a:ext cx="10353678" cy="2943388"/>
        </p:xfrm>
        <a:graphic>
          <a:graphicData uri="http://schemas.openxmlformats.org/drawingml/2006/table">
            <a:tbl>
              <a:tblPr firstRow="1" firstCol="1" bandRow="1">
                <a:noFill/>
                <a:tableStyleId>{5C22544A-7EE6-4342-B048-85BDC9FD1C3A}</a:tableStyleId>
              </a:tblPr>
              <a:tblGrid>
                <a:gridCol w="1388480">
                  <a:extLst>
                    <a:ext uri="{9D8B030D-6E8A-4147-A177-3AD203B41FA5}">
                      <a16:colId xmlns:a16="http://schemas.microsoft.com/office/drawing/2014/main" val="1545715819"/>
                    </a:ext>
                  </a:extLst>
                </a:gridCol>
                <a:gridCol w="2066854">
                  <a:extLst>
                    <a:ext uri="{9D8B030D-6E8A-4147-A177-3AD203B41FA5}">
                      <a16:colId xmlns:a16="http://schemas.microsoft.com/office/drawing/2014/main" val="3326890732"/>
                    </a:ext>
                  </a:extLst>
                </a:gridCol>
                <a:gridCol w="1848812">
                  <a:extLst>
                    <a:ext uri="{9D8B030D-6E8A-4147-A177-3AD203B41FA5}">
                      <a16:colId xmlns:a16="http://schemas.microsoft.com/office/drawing/2014/main" val="1698404069"/>
                    </a:ext>
                  </a:extLst>
                </a:gridCol>
                <a:gridCol w="1821565">
                  <a:extLst>
                    <a:ext uri="{9D8B030D-6E8A-4147-A177-3AD203B41FA5}">
                      <a16:colId xmlns:a16="http://schemas.microsoft.com/office/drawing/2014/main" val="2032715432"/>
                    </a:ext>
                  </a:extLst>
                </a:gridCol>
                <a:gridCol w="1472123">
                  <a:extLst>
                    <a:ext uri="{9D8B030D-6E8A-4147-A177-3AD203B41FA5}">
                      <a16:colId xmlns:a16="http://schemas.microsoft.com/office/drawing/2014/main" val="4223507536"/>
                    </a:ext>
                  </a:extLst>
                </a:gridCol>
                <a:gridCol w="1755844">
                  <a:extLst>
                    <a:ext uri="{9D8B030D-6E8A-4147-A177-3AD203B41FA5}">
                      <a16:colId xmlns:a16="http://schemas.microsoft.com/office/drawing/2014/main" val="1947016126"/>
                    </a:ext>
                  </a:extLst>
                </a:gridCol>
              </a:tblGrid>
              <a:tr h="650466">
                <a:tc>
                  <a:txBody>
                    <a:bodyPr/>
                    <a:lstStyle/>
                    <a:p>
                      <a:pPr marL="0" marR="0">
                        <a:lnSpc>
                          <a:spcPct val="107000"/>
                        </a:lnSpc>
                        <a:spcBef>
                          <a:spcPts val="0"/>
                        </a:spcBef>
                        <a:spcAft>
                          <a:spcPts val="0"/>
                        </a:spcAft>
                      </a:pPr>
                      <a:r>
                        <a:rPr lang="en-US" sz="1900" b="0" cap="all" spc="150" dirty="0">
                          <a:solidFill>
                            <a:schemeClr val="lt1"/>
                          </a:solidFill>
                          <a:effectLst/>
                        </a:rPr>
                        <a:t> </a:t>
                      </a:r>
                      <a:endParaRPr lang="en-US" sz="1900" b="0" cap="all" spc="150" dirty="0">
                        <a:solidFill>
                          <a:schemeClr val="lt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nchor="ctr">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r>
                        <a:rPr lang="en-US" sz="1900" b="0" cap="all" spc="150" dirty="0">
                          <a:solidFill>
                            <a:schemeClr val="lt1"/>
                          </a:solidFill>
                          <a:effectLst/>
                        </a:rPr>
                        <a:t>WHO</a:t>
                      </a:r>
                      <a:endParaRPr lang="en-US" sz="1900" b="0" cap="all" spc="150" dirty="0">
                        <a:solidFill>
                          <a:schemeClr val="lt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nchor="ctr">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r>
                        <a:rPr lang="en-US" sz="1900" b="0" cap="all" spc="150">
                          <a:solidFill>
                            <a:schemeClr val="lt1"/>
                          </a:solidFill>
                          <a:effectLst/>
                        </a:rPr>
                        <a:t>WHAT</a:t>
                      </a:r>
                      <a:endParaRPr lang="en-US" sz="1900" b="0" cap="all" spc="150">
                        <a:solidFill>
                          <a:schemeClr val="lt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nchor="ctr">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r>
                        <a:rPr lang="en-US" sz="1900" b="0" cap="all" spc="150">
                          <a:solidFill>
                            <a:schemeClr val="lt1"/>
                          </a:solidFill>
                          <a:effectLst/>
                        </a:rPr>
                        <a:t>WHEN</a:t>
                      </a:r>
                      <a:endParaRPr lang="en-US" sz="1900" b="0" cap="all" spc="150">
                        <a:solidFill>
                          <a:schemeClr val="lt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nchor="ctr">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r>
                        <a:rPr lang="en-US" sz="1900" b="0" cap="all" spc="150">
                          <a:solidFill>
                            <a:schemeClr val="lt1"/>
                          </a:solidFill>
                          <a:effectLst/>
                        </a:rPr>
                        <a:t>WHERE</a:t>
                      </a:r>
                      <a:endParaRPr lang="en-US" sz="1900" b="0" cap="all" spc="150">
                        <a:solidFill>
                          <a:schemeClr val="lt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nchor="ctr">
                    <a:lnL w="12700" cmpd="sng">
                      <a:noFill/>
                    </a:lnL>
                    <a:lnR w="12700" cmpd="sng">
                      <a:noFill/>
                    </a:lnR>
                    <a:lnT w="12700" cmpd="sng">
                      <a:noFill/>
                    </a:lnT>
                    <a:lnB w="38100" cmpd="sng">
                      <a:noFill/>
                    </a:lnB>
                    <a:solidFill>
                      <a:srgbClr val="505356"/>
                    </a:solidFill>
                  </a:tcPr>
                </a:tc>
                <a:tc>
                  <a:txBody>
                    <a:bodyPr/>
                    <a:lstStyle/>
                    <a:p>
                      <a:pPr marL="0" marR="0">
                        <a:lnSpc>
                          <a:spcPct val="107000"/>
                        </a:lnSpc>
                        <a:spcBef>
                          <a:spcPts val="0"/>
                        </a:spcBef>
                        <a:spcAft>
                          <a:spcPts val="0"/>
                        </a:spcAft>
                      </a:pPr>
                      <a:r>
                        <a:rPr lang="en-US" sz="1900" b="0" cap="all" spc="150" dirty="0">
                          <a:solidFill>
                            <a:schemeClr val="lt1"/>
                          </a:solidFill>
                          <a:effectLst/>
                        </a:rPr>
                        <a:t>WHY</a:t>
                      </a:r>
                      <a:endParaRPr lang="en-US" sz="1900" b="0" cap="all" spc="150" dirty="0">
                        <a:solidFill>
                          <a:schemeClr val="lt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753682999"/>
                  </a:ext>
                </a:extLst>
              </a:tr>
              <a:tr h="2292922">
                <a:tc>
                  <a:txBody>
                    <a:bodyPr/>
                    <a:lstStyle/>
                    <a:p>
                      <a:pPr marL="0" marR="0">
                        <a:lnSpc>
                          <a:spcPct val="107000"/>
                        </a:lnSpc>
                        <a:spcBef>
                          <a:spcPts val="0"/>
                        </a:spcBef>
                        <a:spcAft>
                          <a:spcPts val="0"/>
                        </a:spcAft>
                      </a:pPr>
                      <a:r>
                        <a:rPr lang="en-US" sz="1500" b="1" cap="none" spc="0">
                          <a:solidFill>
                            <a:schemeClr val="tx1"/>
                          </a:solidFill>
                          <a:effectLst/>
                        </a:rPr>
                        <a:t>CHAPTER 1</a:t>
                      </a:r>
                      <a:endParaRPr lang="en-US" sz="1500" b="1" cap="none" spc="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500" cap="none" spc="0">
                          <a:solidFill>
                            <a:schemeClr val="tx1"/>
                          </a:solidFill>
                          <a:effectLst/>
                        </a:rPr>
                        <a:t>Helps the advertiser’s for pushing the advertisement and series makers for making quick analysis.</a:t>
                      </a:r>
                    </a:p>
                    <a:p>
                      <a:pPr marL="0" marR="0">
                        <a:lnSpc>
                          <a:spcPct val="107000"/>
                        </a:lnSpc>
                        <a:spcBef>
                          <a:spcPts val="0"/>
                        </a:spcBef>
                        <a:spcAft>
                          <a:spcPts val="0"/>
                        </a:spcAft>
                      </a:pPr>
                      <a:r>
                        <a:rPr lang="en-US" sz="1500" cap="none" spc="0">
                          <a:solidFill>
                            <a:schemeClr val="tx1"/>
                          </a:solidFill>
                          <a:effectLst/>
                        </a:rPr>
                        <a:t> </a:t>
                      </a:r>
                      <a:endParaRPr lang="en-US" sz="1500" cap="none" spc="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500" cap="none" spc="0">
                          <a:solidFill>
                            <a:schemeClr val="tx1"/>
                          </a:solidFill>
                          <a:effectLst/>
                        </a:rPr>
                        <a:t>Pulling the data helps them in predicting the TRP which in result helps the series makers and advertisers.</a:t>
                      </a:r>
                    </a:p>
                    <a:p>
                      <a:pPr marL="0" marR="0">
                        <a:lnSpc>
                          <a:spcPct val="107000"/>
                        </a:lnSpc>
                        <a:spcBef>
                          <a:spcPts val="0"/>
                        </a:spcBef>
                        <a:spcAft>
                          <a:spcPts val="0"/>
                        </a:spcAft>
                      </a:pPr>
                      <a:r>
                        <a:rPr lang="en-US" sz="1500" cap="none" spc="0">
                          <a:solidFill>
                            <a:schemeClr val="tx1"/>
                          </a:solidFill>
                          <a:effectLst/>
                        </a:rPr>
                        <a:t> </a:t>
                      </a:r>
                      <a:endParaRPr lang="en-US" sz="1500" cap="none" spc="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500" cap="none" spc="0">
                          <a:solidFill>
                            <a:schemeClr val="tx1"/>
                          </a:solidFill>
                          <a:effectLst/>
                        </a:rPr>
                        <a:t>As a result of COVID-19 most of the people settled back in their homes lacking entertainment.</a:t>
                      </a:r>
                    </a:p>
                    <a:p>
                      <a:pPr marL="0" marR="0">
                        <a:lnSpc>
                          <a:spcPct val="107000"/>
                        </a:lnSpc>
                        <a:spcBef>
                          <a:spcPts val="0"/>
                        </a:spcBef>
                        <a:spcAft>
                          <a:spcPts val="0"/>
                        </a:spcAft>
                      </a:pPr>
                      <a:r>
                        <a:rPr lang="en-US" sz="1500" cap="none" spc="0">
                          <a:solidFill>
                            <a:schemeClr val="tx1"/>
                          </a:solidFill>
                          <a:effectLst/>
                        </a:rPr>
                        <a:t> </a:t>
                      </a:r>
                      <a:endParaRPr lang="en-US" sz="1500" cap="none" spc="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500" cap="none" spc="0" dirty="0">
                          <a:solidFill>
                            <a:schemeClr val="tx1"/>
                          </a:solidFill>
                          <a:effectLst/>
                        </a:rPr>
                        <a:t>All over the world.</a:t>
                      </a:r>
                    </a:p>
                    <a:p>
                      <a:pPr marL="0" marR="0">
                        <a:lnSpc>
                          <a:spcPct val="107000"/>
                        </a:lnSpc>
                        <a:spcBef>
                          <a:spcPts val="0"/>
                        </a:spcBef>
                        <a:spcAft>
                          <a:spcPts val="0"/>
                        </a:spcAft>
                      </a:pPr>
                      <a:r>
                        <a:rPr lang="en-US" sz="1500" cap="none" spc="0" dirty="0">
                          <a:solidFill>
                            <a:schemeClr val="tx1"/>
                          </a:solidFill>
                          <a:effectLst/>
                        </a:rPr>
                        <a:t> </a:t>
                      </a:r>
                      <a:endParaRPr lang="en-US" sz="1500"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lnL w="12700" cmpd="sng">
                      <a:noFill/>
                      <a:prstDash val="solid"/>
                    </a:lnL>
                    <a:lnR w="12700" cmpd="sng">
                      <a:noFill/>
                      <a:prstDash val="solid"/>
                    </a:lnR>
                    <a:lnT w="38100" cmpd="sng">
                      <a:noFill/>
                    </a:lnT>
                    <a:lnB w="12700" cmpd="sng">
                      <a:noFill/>
                      <a:prstDash val="solid"/>
                    </a:lnB>
                    <a:noFill/>
                  </a:tcPr>
                </a:tc>
                <a:tc>
                  <a:txBody>
                    <a:bodyPr/>
                    <a:lstStyle/>
                    <a:p>
                      <a:pPr marL="0" marR="0">
                        <a:lnSpc>
                          <a:spcPct val="107000"/>
                        </a:lnSpc>
                        <a:spcBef>
                          <a:spcPts val="0"/>
                        </a:spcBef>
                        <a:spcAft>
                          <a:spcPts val="0"/>
                        </a:spcAft>
                      </a:pPr>
                      <a:r>
                        <a:rPr lang="en-US" sz="1500" cap="none" spc="0" dirty="0">
                          <a:solidFill>
                            <a:schemeClr val="tx1"/>
                          </a:solidFill>
                          <a:effectLst/>
                        </a:rPr>
                        <a:t>Most of the people believe in IMDB rating rather than genre concept.</a:t>
                      </a:r>
                    </a:p>
                    <a:p>
                      <a:pPr marL="0" marR="0">
                        <a:lnSpc>
                          <a:spcPct val="107000"/>
                        </a:lnSpc>
                        <a:spcBef>
                          <a:spcPts val="0"/>
                        </a:spcBef>
                        <a:spcAft>
                          <a:spcPts val="0"/>
                        </a:spcAft>
                      </a:pPr>
                      <a:r>
                        <a:rPr lang="en-US" sz="1500" cap="none" spc="0" dirty="0">
                          <a:solidFill>
                            <a:schemeClr val="tx1"/>
                          </a:solidFill>
                          <a:effectLst/>
                        </a:rPr>
                        <a:t> </a:t>
                      </a:r>
                      <a:endParaRPr lang="en-US" sz="1500" cap="none" spc="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160595" marR="160595" marT="160595" marB="160595">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653723021"/>
                  </a:ext>
                </a:extLst>
              </a:tr>
            </a:tbl>
          </a:graphicData>
        </a:graphic>
      </p:graphicFrame>
    </p:spTree>
    <p:extLst>
      <p:ext uri="{BB962C8B-B14F-4D97-AF65-F5344CB8AC3E}">
        <p14:creationId xmlns:p14="http://schemas.microsoft.com/office/powerpoint/2010/main" val="3057339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35423B0-F828-404F-AD49-EDC09FB4267C}"/>
              </a:ext>
            </a:extLst>
          </p:cNvPr>
          <p:cNvGraphicFramePr>
            <a:graphicFrameLocks noGrp="1"/>
          </p:cNvGraphicFramePr>
          <p:nvPr>
            <p:ph idx="1"/>
            <p:extLst>
              <p:ext uri="{D42A27DB-BD31-4B8C-83A1-F6EECF244321}">
                <p14:modId xmlns:p14="http://schemas.microsoft.com/office/powerpoint/2010/main" val="3808033611"/>
              </p:ext>
            </p:extLst>
          </p:nvPr>
        </p:nvGraphicFramePr>
        <p:xfrm>
          <a:off x="1009650" y="1509335"/>
          <a:ext cx="10353677" cy="3923664"/>
        </p:xfrm>
        <a:graphic>
          <a:graphicData uri="http://schemas.openxmlformats.org/drawingml/2006/table">
            <a:tbl>
              <a:tblPr firstRow="1" firstCol="1" bandRow="1"/>
              <a:tblGrid>
                <a:gridCol w="973849">
                  <a:extLst>
                    <a:ext uri="{9D8B030D-6E8A-4147-A177-3AD203B41FA5}">
                      <a16:colId xmlns:a16="http://schemas.microsoft.com/office/drawing/2014/main" val="356815712"/>
                    </a:ext>
                  </a:extLst>
                </a:gridCol>
                <a:gridCol w="2197983">
                  <a:extLst>
                    <a:ext uri="{9D8B030D-6E8A-4147-A177-3AD203B41FA5}">
                      <a16:colId xmlns:a16="http://schemas.microsoft.com/office/drawing/2014/main" val="2891175191"/>
                    </a:ext>
                  </a:extLst>
                </a:gridCol>
                <a:gridCol w="2084926">
                  <a:extLst>
                    <a:ext uri="{9D8B030D-6E8A-4147-A177-3AD203B41FA5}">
                      <a16:colId xmlns:a16="http://schemas.microsoft.com/office/drawing/2014/main" val="4082023146"/>
                    </a:ext>
                  </a:extLst>
                </a:gridCol>
                <a:gridCol w="1445570">
                  <a:extLst>
                    <a:ext uri="{9D8B030D-6E8A-4147-A177-3AD203B41FA5}">
                      <a16:colId xmlns:a16="http://schemas.microsoft.com/office/drawing/2014/main" val="4186073308"/>
                    </a:ext>
                  </a:extLst>
                </a:gridCol>
                <a:gridCol w="1905594">
                  <a:extLst>
                    <a:ext uri="{9D8B030D-6E8A-4147-A177-3AD203B41FA5}">
                      <a16:colId xmlns:a16="http://schemas.microsoft.com/office/drawing/2014/main" val="3037281818"/>
                    </a:ext>
                  </a:extLst>
                </a:gridCol>
                <a:gridCol w="1745755">
                  <a:extLst>
                    <a:ext uri="{9D8B030D-6E8A-4147-A177-3AD203B41FA5}">
                      <a16:colId xmlns:a16="http://schemas.microsoft.com/office/drawing/2014/main" val="1372154971"/>
                    </a:ext>
                  </a:extLst>
                </a:gridCol>
              </a:tblGrid>
              <a:tr h="3923664">
                <a:tc>
                  <a:txBody>
                    <a:bodyPr/>
                    <a:lstStyle/>
                    <a:p>
                      <a:pPr marL="0" marR="0" algn="l" defTabSz="914400" rtl="0" eaLnBrk="1" fontAlgn="t" latinLnBrk="0" hangingPunct="1">
                        <a:lnSpc>
                          <a:spcPct val="107000"/>
                        </a:lnSpc>
                        <a:spcBef>
                          <a:spcPts val="0"/>
                        </a:spcBef>
                        <a:spcAft>
                          <a:spcPts val="0"/>
                        </a:spcAft>
                      </a:pPr>
                      <a:r>
                        <a:rPr lang="en-US" sz="1050" b="1" kern="1200" cap="none" spc="0" dirty="0">
                          <a:solidFill>
                            <a:schemeClr val="tx1">
                              <a:lumMod val="75000"/>
                              <a:lumOff val="25000"/>
                            </a:schemeClr>
                          </a:solidFill>
                          <a:effectLst/>
                          <a:latin typeface="+mn-lt"/>
                          <a:ea typeface="+mn-ea"/>
                          <a:cs typeface="+mn-cs"/>
                        </a:rPr>
                        <a:t>CHAPTER 2</a:t>
                      </a:r>
                    </a:p>
                  </a:txBody>
                  <a:tcPr marL="84208" marR="84208" marT="116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fontAlgn="t" latinLnBrk="0" hangingPunct="1">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The dataset is about the web series data where we sampled the tv shows, web series, Netflix series. The information disclosed about the shows watching around the world. Helps the advertiser’s for pushing the advertisement and series makers for making quick analysis.</a:t>
                      </a:r>
                    </a:p>
                    <a:p>
                      <a:pPr marL="0" marR="0" algn="l" defTabSz="914400" rtl="0" eaLnBrk="1" fontAlgn="t" latinLnBrk="0" hangingPunct="1">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 </a:t>
                      </a:r>
                    </a:p>
                  </a:txBody>
                  <a:tcPr marL="84208" marR="84208" marT="116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fontAlgn="t" latinLnBrk="0" hangingPunct="1">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The events like which show is being watched more an where it is being watched and which kind of people are watching are seen. It helps advertisers in pulling the data helps them in predicting the TRP which in result helps the series makers and advertisers.</a:t>
                      </a:r>
                    </a:p>
                    <a:p>
                      <a:pPr marL="0" marR="0" algn="l" defTabSz="914400" rtl="0" eaLnBrk="1" fontAlgn="t" latinLnBrk="0" hangingPunct="1">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 </a:t>
                      </a:r>
                    </a:p>
                  </a:txBody>
                  <a:tcPr marL="84208" marR="84208" marT="116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fontAlgn="t" latinLnBrk="0" hangingPunct="1">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The events take place on how people react to the series they tweet. As a result of COVID-19 most of the people settled back in their homes lacking entertainment. </a:t>
                      </a:r>
                    </a:p>
                    <a:p>
                      <a:pPr marL="0" marR="0" algn="l" defTabSz="914400" rtl="0" eaLnBrk="1" fontAlgn="t" latinLnBrk="0" hangingPunct="1">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 </a:t>
                      </a:r>
                    </a:p>
                  </a:txBody>
                  <a:tcPr marL="84208" marR="84208" marT="116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fontAlgn="t" latinLnBrk="0" hangingPunct="1">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All over the world. As everyone in the world haves an interest on web series and this data is being used everywhere. Thus, we are working on this data taking this into consideration.</a:t>
                      </a:r>
                    </a:p>
                    <a:p>
                      <a:pPr marL="0" marR="0" algn="l" defTabSz="914400" rtl="0" eaLnBrk="1" fontAlgn="t" latinLnBrk="0" hangingPunct="1">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 </a:t>
                      </a:r>
                    </a:p>
                  </a:txBody>
                  <a:tcPr marL="84208" marR="84208" marT="116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fontAlgn="t" latinLnBrk="0" hangingPunct="1">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Most of the people believe in IMDB rating rather than genre concept. That is the reason behind doing this web series data collection.</a:t>
                      </a:r>
                    </a:p>
                    <a:p>
                      <a:pPr marL="0" marR="0" algn="l" defTabSz="914400" rtl="0" eaLnBrk="1" fontAlgn="t" latinLnBrk="0" hangingPunct="1">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 </a:t>
                      </a:r>
                    </a:p>
                  </a:txBody>
                  <a:tcPr marL="84208" marR="84208" marT="1169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958452"/>
                  </a:ext>
                </a:extLst>
              </a:tr>
            </a:tbl>
          </a:graphicData>
        </a:graphic>
      </p:graphicFrame>
      <p:graphicFrame>
        <p:nvGraphicFramePr>
          <p:cNvPr id="5" name="Table 4">
            <a:extLst>
              <a:ext uri="{FF2B5EF4-FFF2-40B4-BE49-F238E27FC236}">
                <a16:creationId xmlns:a16="http://schemas.microsoft.com/office/drawing/2014/main" id="{A83D8D7F-8669-4791-8416-5BF39F2EF319}"/>
              </a:ext>
            </a:extLst>
          </p:cNvPr>
          <p:cNvGraphicFramePr>
            <a:graphicFrameLocks noGrp="1"/>
          </p:cNvGraphicFramePr>
          <p:nvPr>
            <p:extLst>
              <p:ext uri="{D42A27DB-BD31-4B8C-83A1-F6EECF244321}">
                <p14:modId xmlns:p14="http://schemas.microsoft.com/office/powerpoint/2010/main" val="3967725433"/>
              </p:ext>
            </p:extLst>
          </p:nvPr>
        </p:nvGraphicFramePr>
        <p:xfrm>
          <a:off x="914399" y="876300"/>
          <a:ext cx="10353678" cy="633035"/>
        </p:xfrm>
        <a:graphic>
          <a:graphicData uri="http://schemas.openxmlformats.org/drawingml/2006/table">
            <a:tbl>
              <a:tblPr firstRow="1" firstCol="1" bandRow="1">
                <a:noFill/>
                <a:tableStyleId>{5C22544A-7EE6-4342-B048-85BDC9FD1C3A}</a:tableStyleId>
              </a:tblPr>
              <a:tblGrid>
                <a:gridCol w="1423357">
                  <a:extLst>
                    <a:ext uri="{9D8B030D-6E8A-4147-A177-3AD203B41FA5}">
                      <a16:colId xmlns:a16="http://schemas.microsoft.com/office/drawing/2014/main" val="1958762443"/>
                    </a:ext>
                  </a:extLst>
                </a:gridCol>
                <a:gridCol w="2064231">
                  <a:extLst>
                    <a:ext uri="{9D8B030D-6E8A-4147-A177-3AD203B41FA5}">
                      <a16:colId xmlns:a16="http://schemas.microsoft.com/office/drawing/2014/main" val="3256732459"/>
                    </a:ext>
                  </a:extLst>
                </a:gridCol>
                <a:gridCol w="1811972">
                  <a:extLst>
                    <a:ext uri="{9D8B030D-6E8A-4147-A177-3AD203B41FA5}">
                      <a16:colId xmlns:a16="http://schemas.microsoft.com/office/drawing/2014/main" val="2519061064"/>
                    </a:ext>
                  </a:extLst>
                </a:gridCol>
                <a:gridCol w="1844356">
                  <a:extLst>
                    <a:ext uri="{9D8B030D-6E8A-4147-A177-3AD203B41FA5}">
                      <a16:colId xmlns:a16="http://schemas.microsoft.com/office/drawing/2014/main" val="307037614"/>
                    </a:ext>
                  </a:extLst>
                </a:gridCol>
                <a:gridCol w="1452332">
                  <a:extLst>
                    <a:ext uri="{9D8B030D-6E8A-4147-A177-3AD203B41FA5}">
                      <a16:colId xmlns:a16="http://schemas.microsoft.com/office/drawing/2014/main" val="307568410"/>
                    </a:ext>
                  </a:extLst>
                </a:gridCol>
                <a:gridCol w="1757430">
                  <a:extLst>
                    <a:ext uri="{9D8B030D-6E8A-4147-A177-3AD203B41FA5}">
                      <a16:colId xmlns:a16="http://schemas.microsoft.com/office/drawing/2014/main" val="1573734035"/>
                    </a:ext>
                  </a:extLst>
                </a:gridCol>
              </a:tblGrid>
              <a:tr h="633035">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 </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WHO</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WHAT</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WHEN</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WHERE</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WHY</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655260783"/>
                  </a:ext>
                </a:extLst>
              </a:tr>
            </a:tbl>
          </a:graphicData>
        </a:graphic>
      </p:graphicFrame>
    </p:spTree>
    <p:extLst>
      <p:ext uri="{BB962C8B-B14F-4D97-AF65-F5344CB8AC3E}">
        <p14:creationId xmlns:p14="http://schemas.microsoft.com/office/powerpoint/2010/main" val="216455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A6914-B8C8-46C2-9C8C-09D6C4010C00}"/>
              </a:ext>
            </a:extLst>
          </p:cNvPr>
          <p:cNvSpPr>
            <a:spLocks noGrp="1"/>
          </p:cNvSpPr>
          <p:nvPr>
            <p:ph type="ctrTitle"/>
          </p:nvPr>
        </p:nvSpPr>
        <p:spPr>
          <a:xfrm>
            <a:off x="913793" y="468982"/>
            <a:ext cx="9600217" cy="1855893"/>
          </a:xfrm>
        </p:spPr>
        <p:txBody>
          <a:bodyPr>
            <a:normAutofit/>
          </a:bodyPr>
          <a:lstStyle/>
          <a:p>
            <a:pPr algn="l"/>
            <a:r>
              <a:rPr lang="en-IN" dirty="0"/>
              <a:t>MOTIVATION</a:t>
            </a:r>
          </a:p>
        </p:txBody>
      </p:sp>
      <p:sp>
        <p:nvSpPr>
          <p:cNvPr id="3" name="Subtitle 2">
            <a:extLst>
              <a:ext uri="{FF2B5EF4-FFF2-40B4-BE49-F238E27FC236}">
                <a16:creationId xmlns:a16="http://schemas.microsoft.com/office/drawing/2014/main" id="{3EE0CBAB-293F-40F0-BD7D-D13218DF357E}"/>
              </a:ext>
            </a:extLst>
          </p:cNvPr>
          <p:cNvSpPr>
            <a:spLocks noGrp="1"/>
          </p:cNvSpPr>
          <p:nvPr>
            <p:ph type="subTitle" idx="1"/>
          </p:nvPr>
        </p:nvSpPr>
        <p:spPr>
          <a:xfrm>
            <a:off x="913794" y="2590800"/>
            <a:ext cx="9600217" cy="3706133"/>
          </a:xfrm>
        </p:spPr>
        <p:txBody>
          <a:bodyPr>
            <a:normAutofit/>
          </a:bodyPr>
          <a:lstStyle/>
          <a:p>
            <a:pPr algn="l">
              <a:lnSpc>
                <a:spcPct val="110000"/>
              </a:lnSpc>
            </a:pPr>
            <a:r>
              <a:rPr lang="en-US" sz="2000" dirty="0"/>
              <a:t>The motivation behind doing this analysis is we are living in a world where data handling and data using plays one most important role in making the decisions for most of the industries like Banking, Financial, Telecom and Health and IT sector serving ones. The main factors would be for getting the insights would be like managing its sheer volumes of data and its insights. Using the Apache Spark is one of the best amazing kind frameworks which will be handling big data and its real time performance of these analysis.</a:t>
            </a:r>
          </a:p>
          <a:p>
            <a:pPr algn="l">
              <a:lnSpc>
                <a:spcPct val="110000"/>
              </a:lnSpc>
            </a:pPr>
            <a:endParaRPr lang="en-IN" sz="1500" cap="none" dirty="0">
              <a:cs typeface="Times New Roman" panose="02020603050405020304" pitchFamily="18" charset="0"/>
            </a:endParaRPr>
          </a:p>
        </p:txBody>
      </p:sp>
    </p:spTree>
    <p:extLst>
      <p:ext uri="{BB962C8B-B14F-4D97-AF65-F5344CB8AC3E}">
        <p14:creationId xmlns:p14="http://schemas.microsoft.com/office/powerpoint/2010/main" val="3664356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ABF71E2-D0BA-494F-B09D-2B0502DCAE6A}"/>
              </a:ext>
            </a:extLst>
          </p:cNvPr>
          <p:cNvGraphicFramePr>
            <a:graphicFrameLocks noGrp="1"/>
          </p:cNvGraphicFramePr>
          <p:nvPr>
            <p:ph idx="1"/>
            <p:extLst>
              <p:ext uri="{D42A27DB-BD31-4B8C-83A1-F6EECF244321}">
                <p14:modId xmlns:p14="http://schemas.microsoft.com/office/powerpoint/2010/main" val="2684613024"/>
              </p:ext>
            </p:extLst>
          </p:nvPr>
        </p:nvGraphicFramePr>
        <p:xfrm>
          <a:off x="914399" y="1695450"/>
          <a:ext cx="10353676" cy="4303904"/>
        </p:xfrm>
        <a:graphic>
          <a:graphicData uri="http://schemas.openxmlformats.org/drawingml/2006/table">
            <a:tbl>
              <a:tblPr firstRow="1" firstCol="1" bandRow="1">
                <a:tableStyleId>{5C22544A-7EE6-4342-B048-85BDC9FD1C3A}</a:tableStyleId>
              </a:tblPr>
              <a:tblGrid>
                <a:gridCol w="2125236">
                  <a:extLst>
                    <a:ext uri="{9D8B030D-6E8A-4147-A177-3AD203B41FA5}">
                      <a16:colId xmlns:a16="http://schemas.microsoft.com/office/drawing/2014/main" val="3351111113"/>
                    </a:ext>
                  </a:extLst>
                </a:gridCol>
                <a:gridCol w="1587725">
                  <a:extLst>
                    <a:ext uri="{9D8B030D-6E8A-4147-A177-3AD203B41FA5}">
                      <a16:colId xmlns:a16="http://schemas.microsoft.com/office/drawing/2014/main" val="321028233"/>
                    </a:ext>
                  </a:extLst>
                </a:gridCol>
                <a:gridCol w="1503929">
                  <a:extLst>
                    <a:ext uri="{9D8B030D-6E8A-4147-A177-3AD203B41FA5}">
                      <a16:colId xmlns:a16="http://schemas.microsoft.com/office/drawing/2014/main" val="823234785"/>
                    </a:ext>
                  </a:extLst>
                </a:gridCol>
                <a:gridCol w="1712318">
                  <a:extLst>
                    <a:ext uri="{9D8B030D-6E8A-4147-A177-3AD203B41FA5}">
                      <a16:colId xmlns:a16="http://schemas.microsoft.com/office/drawing/2014/main" val="3597711444"/>
                    </a:ext>
                  </a:extLst>
                </a:gridCol>
                <a:gridCol w="1715625">
                  <a:extLst>
                    <a:ext uri="{9D8B030D-6E8A-4147-A177-3AD203B41FA5}">
                      <a16:colId xmlns:a16="http://schemas.microsoft.com/office/drawing/2014/main" val="935701509"/>
                    </a:ext>
                  </a:extLst>
                </a:gridCol>
                <a:gridCol w="1708843">
                  <a:extLst>
                    <a:ext uri="{9D8B030D-6E8A-4147-A177-3AD203B41FA5}">
                      <a16:colId xmlns:a16="http://schemas.microsoft.com/office/drawing/2014/main" val="138244337"/>
                    </a:ext>
                  </a:extLst>
                </a:gridCol>
              </a:tblGrid>
              <a:tr h="4303904">
                <a:tc>
                  <a:txBody>
                    <a:bodyPr/>
                    <a:lstStyle/>
                    <a:p>
                      <a:pPr marL="0" marR="0">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CHAPTER 3</a:t>
                      </a:r>
                    </a:p>
                    <a:p>
                      <a:pPr marL="0" marR="0">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(Scientist and AI)</a:t>
                      </a:r>
                    </a:p>
                  </a:txBody>
                  <a:tcPr marL="68580" marR="68580" marT="0" marB="0">
                    <a:noFill/>
                  </a:tcPr>
                </a:tc>
                <a:tc>
                  <a:txBody>
                    <a:bodyPr/>
                    <a:lstStyle/>
                    <a:p>
                      <a:pPr marL="0" marR="0">
                        <a:lnSpc>
                          <a:spcPct val="107000"/>
                        </a:lnSpc>
                        <a:spcBef>
                          <a:spcPts val="0"/>
                        </a:spcBef>
                        <a:spcAft>
                          <a:spcPts val="0"/>
                        </a:spcAft>
                      </a:pPr>
                      <a:r>
                        <a:rPr lang="en-US" sz="1400" b="0" kern="1200" cap="none" spc="0">
                          <a:solidFill>
                            <a:schemeClr val="tx1">
                              <a:lumMod val="75000"/>
                              <a:lumOff val="25000"/>
                            </a:schemeClr>
                          </a:solidFill>
                          <a:effectLst/>
                          <a:latin typeface="+mn-lt"/>
                          <a:ea typeface="+mn-ea"/>
                          <a:cs typeface="+mn-cs"/>
                        </a:rPr>
                        <a:t>People who watch web series which make them feel comfortable.</a:t>
                      </a:r>
                    </a:p>
                  </a:txBody>
                  <a:tcPr marL="68580" marR="68580" marT="0" marB="0">
                    <a:noFill/>
                  </a:tcPr>
                </a:tc>
                <a:tc>
                  <a:txBody>
                    <a:bodyPr/>
                    <a:lstStyle/>
                    <a:p>
                      <a:pPr marL="0" marR="0">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Collected the data using python as json file which we visualized by various platform, Finally, hosted in docker.</a:t>
                      </a:r>
                    </a:p>
                  </a:txBody>
                  <a:tcPr marL="68580" marR="68580" marT="0" marB="0">
                    <a:noFill/>
                  </a:tcPr>
                </a:tc>
                <a:tc>
                  <a:txBody>
                    <a:bodyPr/>
                    <a:lstStyle/>
                    <a:p>
                      <a:pPr marL="0" marR="0">
                        <a:lnSpc>
                          <a:spcPct val="107000"/>
                        </a:lnSpc>
                        <a:spcBef>
                          <a:spcPts val="0"/>
                        </a:spcBef>
                        <a:spcAft>
                          <a:spcPts val="0"/>
                        </a:spcAft>
                      </a:pPr>
                      <a:r>
                        <a:rPr lang="en-US" sz="1400" b="0" kern="1200" cap="none" spc="0">
                          <a:solidFill>
                            <a:schemeClr val="tx1">
                              <a:lumMod val="75000"/>
                              <a:lumOff val="25000"/>
                            </a:schemeClr>
                          </a:solidFill>
                          <a:effectLst/>
                          <a:latin typeface="+mn-lt"/>
                          <a:ea typeface="+mn-ea"/>
                          <a:cs typeface="+mn-cs"/>
                        </a:rPr>
                        <a:t>Data of 2019 in all over the world collected with various hash tags related to web series of Netflix, prime, Hulu.</a:t>
                      </a:r>
                    </a:p>
                  </a:txBody>
                  <a:tcPr marL="68580" marR="68580" marT="0" marB="0">
                    <a:noFill/>
                  </a:tcPr>
                </a:tc>
                <a:tc>
                  <a:txBody>
                    <a:bodyPr/>
                    <a:lstStyle/>
                    <a:p>
                      <a:pPr marL="0" marR="0">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After getting the data. Later, Visualized the data using spark, </a:t>
                      </a:r>
                      <a:r>
                        <a:rPr lang="en-US" sz="1400" b="0" kern="1200" cap="none" spc="0" dirty="0" err="1">
                          <a:solidFill>
                            <a:schemeClr val="tx1">
                              <a:lumMod val="75000"/>
                              <a:lumOff val="25000"/>
                            </a:schemeClr>
                          </a:solidFill>
                          <a:effectLst/>
                          <a:latin typeface="+mn-lt"/>
                          <a:ea typeface="+mn-ea"/>
                          <a:cs typeface="+mn-cs"/>
                        </a:rPr>
                        <a:t>solr</a:t>
                      </a:r>
                      <a:r>
                        <a:rPr lang="en-US" sz="1400" b="0" kern="1200" cap="none" spc="0" dirty="0">
                          <a:solidFill>
                            <a:schemeClr val="tx1">
                              <a:lumMod val="75000"/>
                              <a:lumOff val="25000"/>
                            </a:schemeClr>
                          </a:solidFill>
                          <a:effectLst/>
                          <a:latin typeface="+mn-lt"/>
                          <a:ea typeface="+mn-ea"/>
                          <a:cs typeface="+mn-cs"/>
                        </a:rPr>
                        <a:t>, hive. Related to PB and BDP.</a:t>
                      </a:r>
                    </a:p>
                  </a:txBody>
                  <a:tcPr marL="68580" marR="68580" marT="0" marB="0">
                    <a:noFill/>
                  </a:tcPr>
                </a:tc>
                <a:tc>
                  <a:txBody>
                    <a:bodyPr/>
                    <a:lstStyle/>
                    <a:p>
                      <a:pPr marL="0" marR="0">
                        <a:lnSpc>
                          <a:spcPct val="107000"/>
                        </a:lnSpc>
                        <a:spcBef>
                          <a:spcPts val="0"/>
                        </a:spcBef>
                        <a:spcAft>
                          <a:spcPts val="0"/>
                        </a:spcAft>
                      </a:pPr>
                      <a:r>
                        <a:rPr lang="en-US" sz="1400" b="0" kern="1200" cap="none" spc="0" dirty="0">
                          <a:solidFill>
                            <a:schemeClr val="tx1">
                              <a:lumMod val="75000"/>
                              <a:lumOff val="25000"/>
                            </a:schemeClr>
                          </a:solidFill>
                          <a:effectLst/>
                          <a:latin typeface="+mn-lt"/>
                          <a:ea typeface="+mn-ea"/>
                          <a:cs typeface="+mn-cs"/>
                        </a:rPr>
                        <a:t>Helps to understanding the data by visualizing the data stream pulled from twitter.</a:t>
                      </a:r>
                    </a:p>
                  </a:txBody>
                  <a:tcPr marL="68580" marR="68580" marT="0" marB="0">
                    <a:noFill/>
                  </a:tcPr>
                </a:tc>
                <a:extLst>
                  <a:ext uri="{0D108BD9-81ED-4DB2-BD59-A6C34878D82A}">
                    <a16:rowId xmlns:a16="http://schemas.microsoft.com/office/drawing/2014/main" val="747698797"/>
                  </a:ext>
                </a:extLst>
              </a:tr>
            </a:tbl>
          </a:graphicData>
        </a:graphic>
      </p:graphicFrame>
      <p:graphicFrame>
        <p:nvGraphicFramePr>
          <p:cNvPr id="5" name="Table 4">
            <a:extLst>
              <a:ext uri="{FF2B5EF4-FFF2-40B4-BE49-F238E27FC236}">
                <a16:creationId xmlns:a16="http://schemas.microsoft.com/office/drawing/2014/main" id="{4766B5FF-8F7A-43B3-B704-196A24F97A32}"/>
              </a:ext>
            </a:extLst>
          </p:cNvPr>
          <p:cNvGraphicFramePr>
            <a:graphicFrameLocks noGrp="1"/>
          </p:cNvGraphicFramePr>
          <p:nvPr>
            <p:extLst>
              <p:ext uri="{D42A27DB-BD31-4B8C-83A1-F6EECF244321}">
                <p14:modId xmlns:p14="http://schemas.microsoft.com/office/powerpoint/2010/main" val="3034794760"/>
              </p:ext>
            </p:extLst>
          </p:nvPr>
        </p:nvGraphicFramePr>
        <p:xfrm>
          <a:off x="914399" y="876300"/>
          <a:ext cx="10353678" cy="633035"/>
        </p:xfrm>
        <a:graphic>
          <a:graphicData uri="http://schemas.openxmlformats.org/drawingml/2006/table">
            <a:tbl>
              <a:tblPr firstRow="1" firstCol="1" bandRow="1">
                <a:noFill/>
                <a:tableStyleId>{5C22544A-7EE6-4342-B048-85BDC9FD1C3A}</a:tableStyleId>
              </a:tblPr>
              <a:tblGrid>
                <a:gridCol w="1423357">
                  <a:extLst>
                    <a:ext uri="{9D8B030D-6E8A-4147-A177-3AD203B41FA5}">
                      <a16:colId xmlns:a16="http://schemas.microsoft.com/office/drawing/2014/main" val="1958762443"/>
                    </a:ext>
                  </a:extLst>
                </a:gridCol>
                <a:gridCol w="2064231">
                  <a:extLst>
                    <a:ext uri="{9D8B030D-6E8A-4147-A177-3AD203B41FA5}">
                      <a16:colId xmlns:a16="http://schemas.microsoft.com/office/drawing/2014/main" val="3256732459"/>
                    </a:ext>
                  </a:extLst>
                </a:gridCol>
                <a:gridCol w="1811972">
                  <a:extLst>
                    <a:ext uri="{9D8B030D-6E8A-4147-A177-3AD203B41FA5}">
                      <a16:colId xmlns:a16="http://schemas.microsoft.com/office/drawing/2014/main" val="2519061064"/>
                    </a:ext>
                  </a:extLst>
                </a:gridCol>
                <a:gridCol w="1844356">
                  <a:extLst>
                    <a:ext uri="{9D8B030D-6E8A-4147-A177-3AD203B41FA5}">
                      <a16:colId xmlns:a16="http://schemas.microsoft.com/office/drawing/2014/main" val="307037614"/>
                    </a:ext>
                  </a:extLst>
                </a:gridCol>
                <a:gridCol w="1452332">
                  <a:extLst>
                    <a:ext uri="{9D8B030D-6E8A-4147-A177-3AD203B41FA5}">
                      <a16:colId xmlns:a16="http://schemas.microsoft.com/office/drawing/2014/main" val="307568410"/>
                    </a:ext>
                  </a:extLst>
                </a:gridCol>
                <a:gridCol w="1757430">
                  <a:extLst>
                    <a:ext uri="{9D8B030D-6E8A-4147-A177-3AD203B41FA5}">
                      <a16:colId xmlns:a16="http://schemas.microsoft.com/office/drawing/2014/main" val="1573734035"/>
                    </a:ext>
                  </a:extLst>
                </a:gridCol>
              </a:tblGrid>
              <a:tr h="633035">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 </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WHO</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WHAT</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WHEN</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WHERE</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WHY</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655260783"/>
                  </a:ext>
                </a:extLst>
              </a:tr>
            </a:tbl>
          </a:graphicData>
        </a:graphic>
      </p:graphicFrame>
    </p:spTree>
    <p:extLst>
      <p:ext uri="{BB962C8B-B14F-4D97-AF65-F5344CB8AC3E}">
        <p14:creationId xmlns:p14="http://schemas.microsoft.com/office/powerpoint/2010/main" val="731764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9250E23-C793-45C8-9C50-E0060CEF07D8}"/>
              </a:ext>
            </a:extLst>
          </p:cNvPr>
          <p:cNvGraphicFramePr>
            <a:graphicFrameLocks noGrp="1"/>
          </p:cNvGraphicFramePr>
          <p:nvPr>
            <p:ph idx="1"/>
            <p:extLst>
              <p:ext uri="{D42A27DB-BD31-4B8C-83A1-F6EECF244321}">
                <p14:modId xmlns:p14="http://schemas.microsoft.com/office/powerpoint/2010/main" val="3582695859"/>
              </p:ext>
            </p:extLst>
          </p:nvPr>
        </p:nvGraphicFramePr>
        <p:xfrm>
          <a:off x="919161" y="2076894"/>
          <a:ext cx="10353678" cy="3266631"/>
        </p:xfrm>
        <a:graphic>
          <a:graphicData uri="http://schemas.openxmlformats.org/drawingml/2006/table">
            <a:tbl>
              <a:tblPr firstRow="1" firstCol="1" bandRow="1">
                <a:tableStyleId>{5C22544A-7EE6-4342-B048-85BDC9FD1C3A}</a:tableStyleId>
              </a:tblPr>
              <a:tblGrid>
                <a:gridCol w="1352550">
                  <a:extLst>
                    <a:ext uri="{9D8B030D-6E8A-4147-A177-3AD203B41FA5}">
                      <a16:colId xmlns:a16="http://schemas.microsoft.com/office/drawing/2014/main" val="2155403186"/>
                    </a:ext>
                  </a:extLst>
                </a:gridCol>
                <a:gridCol w="1847850">
                  <a:extLst>
                    <a:ext uri="{9D8B030D-6E8A-4147-A177-3AD203B41FA5}">
                      <a16:colId xmlns:a16="http://schemas.microsoft.com/office/drawing/2014/main" val="1825913406"/>
                    </a:ext>
                  </a:extLst>
                </a:gridCol>
                <a:gridCol w="1991942">
                  <a:extLst>
                    <a:ext uri="{9D8B030D-6E8A-4147-A177-3AD203B41FA5}">
                      <a16:colId xmlns:a16="http://schemas.microsoft.com/office/drawing/2014/main" val="841846994"/>
                    </a:ext>
                  </a:extLst>
                </a:gridCol>
                <a:gridCol w="1719707">
                  <a:extLst>
                    <a:ext uri="{9D8B030D-6E8A-4147-A177-3AD203B41FA5}">
                      <a16:colId xmlns:a16="http://schemas.microsoft.com/office/drawing/2014/main" val="1504959899"/>
                    </a:ext>
                  </a:extLst>
                </a:gridCol>
                <a:gridCol w="1723029">
                  <a:extLst>
                    <a:ext uri="{9D8B030D-6E8A-4147-A177-3AD203B41FA5}">
                      <a16:colId xmlns:a16="http://schemas.microsoft.com/office/drawing/2014/main" val="2183531419"/>
                    </a:ext>
                  </a:extLst>
                </a:gridCol>
                <a:gridCol w="1718600">
                  <a:extLst>
                    <a:ext uri="{9D8B030D-6E8A-4147-A177-3AD203B41FA5}">
                      <a16:colId xmlns:a16="http://schemas.microsoft.com/office/drawing/2014/main" val="1489556739"/>
                    </a:ext>
                  </a:extLst>
                </a:gridCol>
              </a:tblGrid>
              <a:tr h="3266631">
                <a:tc>
                  <a:txBody>
                    <a:bodyPr/>
                    <a:lstStyle/>
                    <a:p>
                      <a:pPr marL="0" marR="0">
                        <a:lnSpc>
                          <a:spcPct val="107000"/>
                        </a:lnSpc>
                        <a:spcBef>
                          <a:spcPts val="0"/>
                        </a:spcBef>
                        <a:spcAft>
                          <a:spcPts val="0"/>
                        </a:spcAft>
                      </a:pPr>
                      <a:r>
                        <a:rPr lang="en-US" sz="1400" b="0">
                          <a:effectLst/>
                        </a:rPr>
                        <a:t>CHAPTER 4</a:t>
                      </a:r>
                      <a:endParaRPr lang="en-US" sz="2000" b="0">
                        <a:effectLst/>
                      </a:endParaRPr>
                    </a:p>
                    <a:p>
                      <a:pPr marL="0" marR="0">
                        <a:lnSpc>
                          <a:spcPct val="107000"/>
                        </a:lnSpc>
                        <a:spcBef>
                          <a:spcPts val="0"/>
                        </a:spcBef>
                        <a:spcAft>
                          <a:spcPts val="0"/>
                        </a:spcAft>
                      </a:pPr>
                      <a:r>
                        <a:rPr lang="en-US" sz="1400" b="0">
                          <a:effectLst/>
                        </a:rPr>
                        <a:t>(Users)</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tc>
                  <a:txBody>
                    <a:bodyPr/>
                    <a:lstStyle/>
                    <a:p>
                      <a:pPr marL="0" marR="0">
                        <a:lnSpc>
                          <a:spcPct val="107000"/>
                        </a:lnSpc>
                        <a:spcBef>
                          <a:spcPts val="0"/>
                        </a:spcBef>
                        <a:spcAft>
                          <a:spcPts val="0"/>
                        </a:spcAft>
                      </a:pPr>
                      <a:r>
                        <a:rPr lang="en-US" sz="1400" b="0" dirty="0">
                          <a:effectLst/>
                        </a:rPr>
                        <a:t>The set of people who are having free time and interested to watch the series can access the info.</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tc>
                  <a:txBody>
                    <a:bodyPr/>
                    <a:lstStyle/>
                    <a:p>
                      <a:pPr marL="0" marR="0">
                        <a:lnSpc>
                          <a:spcPct val="107000"/>
                        </a:lnSpc>
                        <a:spcBef>
                          <a:spcPts val="0"/>
                        </a:spcBef>
                        <a:spcAft>
                          <a:spcPts val="0"/>
                        </a:spcAft>
                      </a:pPr>
                      <a:r>
                        <a:rPr lang="en-US" sz="1400" b="0">
                          <a:effectLst/>
                        </a:rPr>
                        <a:t>Helps to Visualize the Data or impact of series on the current society based on various features/attributes.</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tc>
                  <a:txBody>
                    <a:bodyPr/>
                    <a:lstStyle/>
                    <a:p>
                      <a:pPr marL="0" marR="0">
                        <a:lnSpc>
                          <a:spcPct val="107000"/>
                        </a:lnSpc>
                        <a:spcBef>
                          <a:spcPts val="0"/>
                        </a:spcBef>
                        <a:spcAft>
                          <a:spcPts val="0"/>
                        </a:spcAft>
                      </a:pPr>
                      <a:r>
                        <a:rPr lang="en-US" sz="1400" b="0">
                          <a:effectLst/>
                        </a:rPr>
                        <a:t>Based on the Data available on the hosted index, user can get the contrast between the OTT platforms and the web series and their pulse among. </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tc>
                  <a:txBody>
                    <a:bodyPr/>
                    <a:lstStyle/>
                    <a:p>
                      <a:pPr marL="0" marR="0">
                        <a:lnSpc>
                          <a:spcPct val="107000"/>
                        </a:lnSpc>
                        <a:spcBef>
                          <a:spcPts val="0"/>
                        </a:spcBef>
                        <a:spcAft>
                          <a:spcPts val="0"/>
                        </a:spcAft>
                      </a:pPr>
                      <a:r>
                        <a:rPr lang="en-US" sz="1400" b="0">
                          <a:effectLst/>
                        </a:rPr>
                        <a:t>Deployed to docker and can host on EC2 instance.</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tc>
                  <a:txBody>
                    <a:bodyPr/>
                    <a:lstStyle/>
                    <a:p>
                      <a:pPr marL="0" marR="0">
                        <a:lnSpc>
                          <a:spcPct val="107000"/>
                        </a:lnSpc>
                        <a:spcBef>
                          <a:spcPts val="0"/>
                        </a:spcBef>
                        <a:spcAft>
                          <a:spcPts val="0"/>
                        </a:spcAft>
                      </a:pPr>
                      <a:r>
                        <a:rPr lang="en-US" sz="1400" b="0" dirty="0">
                          <a:effectLst/>
                        </a:rPr>
                        <a:t>Make’s aware of types of OTT platforms impact on the society.</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extLst>
                  <a:ext uri="{0D108BD9-81ED-4DB2-BD59-A6C34878D82A}">
                    <a16:rowId xmlns:a16="http://schemas.microsoft.com/office/drawing/2014/main" val="1128976532"/>
                  </a:ext>
                </a:extLst>
              </a:tr>
            </a:tbl>
          </a:graphicData>
        </a:graphic>
      </p:graphicFrame>
      <p:graphicFrame>
        <p:nvGraphicFramePr>
          <p:cNvPr id="5" name="Table 4">
            <a:extLst>
              <a:ext uri="{FF2B5EF4-FFF2-40B4-BE49-F238E27FC236}">
                <a16:creationId xmlns:a16="http://schemas.microsoft.com/office/drawing/2014/main" id="{EE21F672-0D63-4429-BB87-2AAC3E0EE93B}"/>
              </a:ext>
            </a:extLst>
          </p:cNvPr>
          <p:cNvGraphicFramePr>
            <a:graphicFrameLocks noGrp="1"/>
          </p:cNvGraphicFramePr>
          <p:nvPr>
            <p:extLst>
              <p:ext uri="{D42A27DB-BD31-4B8C-83A1-F6EECF244321}">
                <p14:modId xmlns:p14="http://schemas.microsoft.com/office/powerpoint/2010/main" val="1973407396"/>
              </p:ext>
            </p:extLst>
          </p:nvPr>
        </p:nvGraphicFramePr>
        <p:xfrm>
          <a:off x="919161" y="1495425"/>
          <a:ext cx="10353678" cy="633035"/>
        </p:xfrm>
        <a:graphic>
          <a:graphicData uri="http://schemas.openxmlformats.org/drawingml/2006/table">
            <a:tbl>
              <a:tblPr firstRow="1" firstCol="1" bandRow="1">
                <a:noFill/>
                <a:tableStyleId>{5C22544A-7EE6-4342-B048-85BDC9FD1C3A}</a:tableStyleId>
              </a:tblPr>
              <a:tblGrid>
                <a:gridCol w="1423357">
                  <a:extLst>
                    <a:ext uri="{9D8B030D-6E8A-4147-A177-3AD203B41FA5}">
                      <a16:colId xmlns:a16="http://schemas.microsoft.com/office/drawing/2014/main" val="1254197949"/>
                    </a:ext>
                  </a:extLst>
                </a:gridCol>
                <a:gridCol w="2064231">
                  <a:extLst>
                    <a:ext uri="{9D8B030D-6E8A-4147-A177-3AD203B41FA5}">
                      <a16:colId xmlns:a16="http://schemas.microsoft.com/office/drawing/2014/main" val="3223421677"/>
                    </a:ext>
                  </a:extLst>
                </a:gridCol>
                <a:gridCol w="1811972">
                  <a:extLst>
                    <a:ext uri="{9D8B030D-6E8A-4147-A177-3AD203B41FA5}">
                      <a16:colId xmlns:a16="http://schemas.microsoft.com/office/drawing/2014/main" val="948388121"/>
                    </a:ext>
                  </a:extLst>
                </a:gridCol>
                <a:gridCol w="1844356">
                  <a:extLst>
                    <a:ext uri="{9D8B030D-6E8A-4147-A177-3AD203B41FA5}">
                      <a16:colId xmlns:a16="http://schemas.microsoft.com/office/drawing/2014/main" val="2703517780"/>
                    </a:ext>
                  </a:extLst>
                </a:gridCol>
                <a:gridCol w="1452332">
                  <a:extLst>
                    <a:ext uri="{9D8B030D-6E8A-4147-A177-3AD203B41FA5}">
                      <a16:colId xmlns:a16="http://schemas.microsoft.com/office/drawing/2014/main" val="1179047654"/>
                    </a:ext>
                  </a:extLst>
                </a:gridCol>
                <a:gridCol w="1757430">
                  <a:extLst>
                    <a:ext uri="{9D8B030D-6E8A-4147-A177-3AD203B41FA5}">
                      <a16:colId xmlns:a16="http://schemas.microsoft.com/office/drawing/2014/main" val="195149646"/>
                    </a:ext>
                  </a:extLst>
                </a:gridCol>
              </a:tblGrid>
              <a:tr h="633035">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 </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WHO</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WHAT</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WHEN</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WHERE</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WHY</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87837493"/>
                  </a:ext>
                </a:extLst>
              </a:tr>
            </a:tbl>
          </a:graphicData>
        </a:graphic>
      </p:graphicFrame>
    </p:spTree>
    <p:extLst>
      <p:ext uri="{BB962C8B-B14F-4D97-AF65-F5344CB8AC3E}">
        <p14:creationId xmlns:p14="http://schemas.microsoft.com/office/powerpoint/2010/main" val="3714655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993C6B4-B029-4918-A5B1-CE3EF8D4976E}"/>
              </a:ext>
            </a:extLst>
          </p:cNvPr>
          <p:cNvGraphicFramePr>
            <a:graphicFrameLocks noGrp="1"/>
          </p:cNvGraphicFramePr>
          <p:nvPr>
            <p:ph idx="1"/>
            <p:extLst>
              <p:ext uri="{D42A27DB-BD31-4B8C-83A1-F6EECF244321}">
                <p14:modId xmlns:p14="http://schemas.microsoft.com/office/powerpoint/2010/main" val="1589965695"/>
              </p:ext>
            </p:extLst>
          </p:nvPr>
        </p:nvGraphicFramePr>
        <p:xfrm>
          <a:off x="919161" y="2128460"/>
          <a:ext cx="10353677" cy="4105017"/>
        </p:xfrm>
        <a:graphic>
          <a:graphicData uri="http://schemas.openxmlformats.org/drawingml/2006/table">
            <a:tbl>
              <a:tblPr firstRow="1" firstCol="1" bandRow="1">
                <a:tableStyleId>{5C22544A-7EE6-4342-B048-85BDC9FD1C3A}</a:tableStyleId>
              </a:tblPr>
              <a:tblGrid>
                <a:gridCol w="1281114">
                  <a:extLst>
                    <a:ext uri="{9D8B030D-6E8A-4147-A177-3AD203B41FA5}">
                      <a16:colId xmlns:a16="http://schemas.microsoft.com/office/drawing/2014/main" val="3223317122"/>
                    </a:ext>
                  </a:extLst>
                </a:gridCol>
                <a:gridCol w="1952625">
                  <a:extLst>
                    <a:ext uri="{9D8B030D-6E8A-4147-A177-3AD203B41FA5}">
                      <a16:colId xmlns:a16="http://schemas.microsoft.com/office/drawing/2014/main" val="56318121"/>
                    </a:ext>
                  </a:extLst>
                </a:gridCol>
                <a:gridCol w="1958603">
                  <a:extLst>
                    <a:ext uri="{9D8B030D-6E8A-4147-A177-3AD203B41FA5}">
                      <a16:colId xmlns:a16="http://schemas.microsoft.com/office/drawing/2014/main" val="2372132377"/>
                    </a:ext>
                  </a:extLst>
                </a:gridCol>
                <a:gridCol w="1719707">
                  <a:extLst>
                    <a:ext uri="{9D8B030D-6E8A-4147-A177-3AD203B41FA5}">
                      <a16:colId xmlns:a16="http://schemas.microsoft.com/office/drawing/2014/main" val="1720429000"/>
                    </a:ext>
                  </a:extLst>
                </a:gridCol>
                <a:gridCol w="1723029">
                  <a:extLst>
                    <a:ext uri="{9D8B030D-6E8A-4147-A177-3AD203B41FA5}">
                      <a16:colId xmlns:a16="http://schemas.microsoft.com/office/drawing/2014/main" val="2802647797"/>
                    </a:ext>
                  </a:extLst>
                </a:gridCol>
                <a:gridCol w="1718599">
                  <a:extLst>
                    <a:ext uri="{9D8B030D-6E8A-4147-A177-3AD203B41FA5}">
                      <a16:colId xmlns:a16="http://schemas.microsoft.com/office/drawing/2014/main" val="2515540143"/>
                    </a:ext>
                  </a:extLst>
                </a:gridCol>
              </a:tblGrid>
              <a:tr h="4105017">
                <a:tc>
                  <a:txBody>
                    <a:bodyPr/>
                    <a:lstStyle/>
                    <a:p>
                      <a:pPr marL="0" marR="0">
                        <a:lnSpc>
                          <a:spcPct val="107000"/>
                        </a:lnSpc>
                        <a:spcBef>
                          <a:spcPts val="0"/>
                        </a:spcBef>
                        <a:spcAft>
                          <a:spcPts val="0"/>
                        </a:spcAft>
                      </a:pPr>
                      <a:r>
                        <a:rPr lang="en-US" sz="1200" b="0">
                          <a:effectLst/>
                        </a:rPr>
                        <a:t>CHAPTER 5</a:t>
                      </a:r>
                      <a:endParaRPr lang="en-US" sz="1800" b="0">
                        <a:effectLst/>
                      </a:endParaRPr>
                    </a:p>
                    <a:p>
                      <a:pPr marL="0" marR="0">
                        <a:lnSpc>
                          <a:spcPct val="107000"/>
                        </a:lnSpc>
                        <a:spcBef>
                          <a:spcPts val="0"/>
                        </a:spcBef>
                        <a:spcAft>
                          <a:spcPts val="0"/>
                        </a:spcAft>
                      </a:pPr>
                      <a:r>
                        <a:rPr lang="en-US" sz="1200" b="0">
                          <a:effectLst/>
                        </a:rPr>
                        <a:t>(Society)</a:t>
                      </a:r>
                      <a:endParaRPr lang="en-US" sz="18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tc>
                  <a:txBody>
                    <a:bodyPr/>
                    <a:lstStyle/>
                    <a:p>
                      <a:pPr marL="0" marR="0">
                        <a:lnSpc>
                          <a:spcPct val="107000"/>
                        </a:lnSpc>
                        <a:spcBef>
                          <a:spcPts val="0"/>
                        </a:spcBef>
                        <a:spcAft>
                          <a:spcPts val="0"/>
                        </a:spcAft>
                      </a:pPr>
                      <a:r>
                        <a:rPr lang="en-US" sz="1200" b="0">
                          <a:effectLst/>
                        </a:rPr>
                        <a:t>Users who are mostly spends their time on watching online series. Types of OTT platforms are sampled. No data is sampled.</a:t>
                      </a:r>
                      <a:endParaRPr lang="en-US" sz="18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tc>
                  <a:txBody>
                    <a:bodyPr/>
                    <a:lstStyle/>
                    <a:p>
                      <a:pPr marL="0" marR="0">
                        <a:lnSpc>
                          <a:spcPct val="107000"/>
                        </a:lnSpc>
                        <a:spcBef>
                          <a:spcPts val="0"/>
                        </a:spcBef>
                        <a:spcAft>
                          <a:spcPts val="0"/>
                        </a:spcAft>
                      </a:pPr>
                      <a:r>
                        <a:rPr lang="en-US" sz="1200" b="0">
                          <a:effectLst/>
                        </a:rPr>
                        <a:t>This data which makes aware of the current situation about the OTT platforms, which mostly doesn’t have social or cultural impacts but only have idea about the OTT platforms. As the data grabbed from the twitter streaming will have security reasons.</a:t>
                      </a:r>
                      <a:endParaRPr lang="en-US" sz="18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tc>
                  <a:txBody>
                    <a:bodyPr/>
                    <a:lstStyle/>
                    <a:p>
                      <a:pPr marL="0" marR="0">
                        <a:lnSpc>
                          <a:spcPct val="107000"/>
                        </a:lnSpc>
                        <a:spcBef>
                          <a:spcPts val="0"/>
                        </a:spcBef>
                        <a:spcAft>
                          <a:spcPts val="0"/>
                        </a:spcAft>
                      </a:pPr>
                      <a:r>
                        <a:rPr lang="en-US" sz="1200" b="0">
                          <a:effectLst/>
                        </a:rPr>
                        <a:t>If the tweets pulled based on the hashtags which web series related to region, caste, cultural can create positive or negative impact on the social or cultural but mostly it creates the negative impact which may breach the security.</a:t>
                      </a:r>
                      <a:endParaRPr lang="en-US" sz="18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tc>
                  <a:txBody>
                    <a:bodyPr/>
                    <a:lstStyle/>
                    <a:p>
                      <a:pPr marL="0" marR="0">
                        <a:lnSpc>
                          <a:spcPct val="107000"/>
                        </a:lnSpc>
                        <a:spcBef>
                          <a:spcPts val="0"/>
                        </a:spcBef>
                        <a:spcAft>
                          <a:spcPts val="0"/>
                        </a:spcAft>
                      </a:pPr>
                      <a:r>
                        <a:rPr lang="en-US" sz="1200" b="0">
                          <a:effectLst/>
                        </a:rPr>
                        <a:t>Impact will be on the users who mostly rely on web series. If the Data collected concentrated on the particular set of webseries can cause the evaluative bias. </a:t>
                      </a:r>
                      <a:endParaRPr lang="en-US" sz="18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tc>
                  <a:txBody>
                    <a:bodyPr/>
                    <a:lstStyle/>
                    <a:p>
                      <a:pPr marL="0" marR="0">
                        <a:lnSpc>
                          <a:spcPct val="107000"/>
                        </a:lnSpc>
                        <a:spcBef>
                          <a:spcPts val="0"/>
                        </a:spcBef>
                        <a:spcAft>
                          <a:spcPts val="0"/>
                        </a:spcAft>
                      </a:pPr>
                      <a:r>
                        <a:rPr lang="en-US" sz="1200" b="0" dirty="0">
                          <a:effectLst/>
                        </a:rPr>
                        <a:t>At current pandemic situation it will be consequential to people who are misled by the various paid platforms which give the review of the series.</a:t>
                      </a:r>
                      <a:endParaRPr lang="en-US" sz="18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oFill/>
                  </a:tcPr>
                </a:tc>
                <a:extLst>
                  <a:ext uri="{0D108BD9-81ED-4DB2-BD59-A6C34878D82A}">
                    <a16:rowId xmlns:a16="http://schemas.microsoft.com/office/drawing/2014/main" val="2680407792"/>
                  </a:ext>
                </a:extLst>
              </a:tr>
            </a:tbl>
          </a:graphicData>
        </a:graphic>
      </p:graphicFrame>
      <p:graphicFrame>
        <p:nvGraphicFramePr>
          <p:cNvPr id="5" name="Table 4">
            <a:extLst>
              <a:ext uri="{FF2B5EF4-FFF2-40B4-BE49-F238E27FC236}">
                <a16:creationId xmlns:a16="http://schemas.microsoft.com/office/drawing/2014/main" id="{1BD84F2E-83C6-4D83-A3F7-288DDFCAECD8}"/>
              </a:ext>
            </a:extLst>
          </p:cNvPr>
          <p:cNvGraphicFramePr>
            <a:graphicFrameLocks noGrp="1"/>
          </p:cNvGraphicFramePr>
          <p:nvPr>
            <p:extLst>
              <p:ext uri="{D42A27DB-BD31-4B8C-83A1-F6EECF244321}">
                <p14:modId xmlns:p14="http://schemas.microsoft.com/office/powerpoint/2010/main" val="4152248182"/>
              </p:ext>
            </p:extLst>
          </p:nvPr>
        </p:nvGraphicFramePr>
        <p:xfrm>
          <a:off x="919161" y="1495425"/>
          <a:ext cx="10353678" cy="633035"/>
        </p:xfrm>
        <a:graphic>
          <a:graphicData uri="http://schemas.openxmlformats.org/drawingml/2006/table">
            <a:tbl>
              <a:tblPr firstRow="1" firstCol="1" bandRow="1">
                <a:noFill/>
                <a:tableStyleId>{5C22544A-7EE6-4342-B048-85BDC9FD1C3A}</a:tableStyleId>
              </a:tblPr>
              <a:tblGrid>
                <a:gridCol w="1423357">
                  <a:extLst>
                    <a:ext uri="{9D8B030D-6E8A-4147-A177-3AD203B41FA5}">
                      <a16:colId xmlns:a16="http://schemas.microsoft.com/office/drawing/2014/main" val="1254197949"/>
                    </a:ext>
                  </a:extLst>
                </a:gridCol>
                <a:gridCol w="2064231">
                  <a:extLst>
                    <a:ext uri="{9D8B030D-6E8A-4147-A177-3AD203B41FA5}">
                      <a16:colId xmlns:a16="http://schemas.microsoft.com/office/drawing/2014/main" val="3223421677"/>
                    </a:ext>
                  </a:extLst>
                </a:gridCol>
                <a:gridCol w="1811972">
                  <a:extLst>
                    <a:ext uri="{9D8B030D-6E8A-4147-A177-3AD203B41FA5}">
                      <a16:colId xmlns:a16="http://schemas.microsoft.com/office/drawing/2014/main" val="948388121"/>
                    </a:ext>
                  </a:extLst>
                </a:gridCol>
                <a:gridCol w="1844356">
                  <a:extLst>
                    <a:ext uri="{9D8B030D-6E8A-4147-A177-3AD203B41FA5}">
                      <a16:colId xmlns:a16="http://schemas.microsoft.com/office/drawing/2014/main" val="2703517780"/>
                    </a:ext>
                  </a:extLst>
                </a:gridCol>
                <a:gridCol w="1452332">
                  <a:extLst>
                    <a:ext uri="{9D8B030D-6E8A-4147-A177-3AD203B41FA5}">
                      <a16:colId xmlns:a16="http://schemas.microsoft.com/office/drawing/2014/main" val="1179047654"/>
                    </a:ext>
                  </a:extLst>
                </a:gridCol>
                <a:gridCol w="1757430">
                  <a:extLst>
                    <a:ext uri="{9D8B030D-6E8A-4147-A177-3AD203B41FA5}">
                      <a16:colId xmlns:a16="http://schemas.microsoft.com/office/drawing/2014/main" val="195149646"/>
                    </a:ext>
                  </a:extLst>
                </a:gridCol>
              </a:tblGrid>
              <a:tr h="633035">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 </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WHO</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WHAT</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WHEN</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WHERE</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marL="0" marR="0" algn="l" defTabSz="914400" rtl="0" eaLnBrk="1" latinLnBrk="0" hangingPunct="1">
                        <a:lnSpc>
                          <a:spcPct val="107000"/>
                        </a:lnSpc>
                        <a:spcBef>
                          <a:spcPts val="0"/>
                        </a:spcBef>
                        <a:spcAft>
                          <a:spcPts val="0"/>
                        </a:spcAft>
                      </a:pPr>
                      <a:r>
                        <a:rPr lang="en-US" sz="1900" b="0" kern="1200" cap="all" spc="150" dirty="0">
                          <a:solidFill>
                            <a:schemeClr val="lt1"/>
                          </a:solidFill>
                          <a:effectLst/>
                          <a:latin typeface="+mn-lt"/>
                          <a:ea typeface="+mn-ea"/>
                          <a:cs typeface="+mn-cs"/>
                        </a:rPr>
                        <a:t>WHY</a:t>
                      </a:r>
                    </a:p>
                  </a:txBody>
                  <a:tcPr marL="245441" marR="147265" marT="147265" marB="147265"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87837493"/>
                  </a:ext>
                </a:extLst>
              </a:tr>
            </a:tbl>
          </a:graphicData>
        </a:graphic>
      </p:graphicFrame>
    </p:spTree>
    <p:extLst>
      <p:ext uri="{BB962C8B-B14F-4D97-AF65-F5344CB8AC3E}">
        <p14:creationId xmlns:p14="http://schemas.microsoft.com/office/powerpoint/2010/main" val="2148467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5186-7728-4581-9B08-3A4B27936D5A}"/>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B0EC617F-B273-433E-95C1-B591D4E8B90B}"/>
              </a:ext>
            </a:extLst>
          </p:cNvPr>
          <p:cNvSpPr>
            <a:spLocks noGrp="1"/>
          </p:cNvSpPr>
          <p:nvPr>
            <p:ph idx="1"/>
          </p:nvPr>
        </p:nvSpPr>
        <p:spPr>
          <a:xfrm>
            <a:off x="944390" y="2024944"/>
            <a:ext cx="10353762" cy="3695136"/>
          </a:xfrm>
        </p:spPr>
        <p:txBody>
          <a:bodyPr/>
          <a:lstStyle/>
          <a:p>
            <a:pPr marL="342900" indent="-342900">
              <a:lnSpc>
                <a:spcPct val="107000"/>
              </a:lnSpc>
              <a:spcBef>
                <a:spcPts val="0"/>
              </a:spcBef>
              <a:buFont typeface="Calibri" panose="020F0502020204030204" pitchFamily="34" charset="0"/>
              <a:buChar char="-"/>
            </a:pPr>
            <a:r>
              <a:rPr lang="en-US" sz="2400" dirty="0"/>
              <a:t>Done the ETL process using the Spark’s Batch Processing and then Spark Integration using Web UI. Performed our transactions on the set of RDD’s and later we load our data in Hive which is similarly equal to the ETL basic process. This is because we are living in a world where data handling and data using plays one most important role in making the decisions for most of the industries. And at the present scenario where one has leisure time to binge watch series, where this web extraction and data analysis can be helpful.</a:t>
            </a:r>
          </a:p>
          <a:p>
            <a:pPr marL="0" indent="0">
              <a:buNone/>
            </a:pPr>
            <a:endParaRPr lang="en-US" dirty="0"/>
          </a:p>
        </p:txBody>
      </p:sp>
    </p:spTree>
    <p:extLst>
      <p:ext uri="{BB962C8B-B14F-4D97-AF65-F5344CB8AC3E}">
        <p14:creationId xmlns:p14="http://schemas.microsoft.com/office/powerpoint/2010/main" val="97855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1FC3-3125-8540-B59D-A1B6BD83564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43DA765-7B9B-104C-8EFD-3CEDF43B4477}"/>
              </a:ext>
            </a:extLst>
          </p:cNvPr>
          <p:cNvSpPr>
            <a:spLocks noGrp="1"/>
          </p:cNvSpPr>
          <p:nvPr>
            <p:ph idx="1"/>
          </p:nvPr>
        </p:nvSpPr>
        <p:spPr/>
        <p:txBody>
          <a:bodyPr/>
          <a:lstStyle/>
          <a:p>
            <a:pPr lvl="0"/>
            <a:r>
              <a:rPr lang="en-US" u="sng" dirty="0">
                <a:effectLst>
                  <a:outerShdw blurRad="38100" dist="19050" dir="2700000" algn="tl">
                    <a:schemeClr val="dk1">
                      <a:alpha val="40000"/>
                    </a:schemeClr>
                  </a:outerShdw>
                </a:effectLst>
                <a:hlinkClick r:id="rId2"/>
              </a:rPr>
              <a:t>developer.twitter.com/en/docs/tweets/data-dictionary/overview/intro-to-tweet-json</a:t>
            </a:r>
            <a:endParaRPr lang="en-US" dirty="0">
              <a:effectLst/>
            </a:endParaRPr>
          </a:p>
          <a:p>
            <a:pPr lvl="0"/>
            <a:r>
              <a:rPr lang="en-US" u="sng" dirty="0">
                <a:effectLst>
                  <a:outerShdw blurRad="38100" dist="19050" dir="2700000" algn="tl">
                    <a:schemeClr val="dk1">
                      <a:alpha val="40000"/>
                    </a:schemeClr>
                  </a:outerShdw>
                </a:effectLst>
                <a:hlinkClick r:id="rId3"/>
              </a:rPr>
              <a:t>www.info.com/</a:t>
            </a:r>
            <a:r>
              <a:rPr lang="en-US" b="1" dirty="0">
                <a:effectLst>
                  <a:outerShdw blurRad="38100" dist="19050" dir="2700000" algn="tl">
                    <a:schemeClr val="dk1">
                      <a:alpha val="40000"/>
                    </a:schemeClr>
                  </a:outerShdw>
                </a:effectLst>
                <a:hlinkClick r:id="rId3"/>
              </a:rPr>
              <a:t>Twitter Data Visualization</a:t>
            </a:r>
            <a:endParaRPr lang="en-US" dirty="0">
              <a:effectLst/>
            </a:endParaRPr>
          </a:p>
          <a:p>
            <a:pPr lvl="0"/>
            <a:r>
              <a:rPr lang="en-US" u="sng" dirty="0">
                <a:effectLst>
                  <a:outerShdw blurRad="38100" dist="19050" dir="2700000" algn="tl">
                    <a:schemeClr val="dk1">
                      <a:alpha val="40000"/>
                    </a:schemeClr>
                  </a:outerShdw>
                </a:effectLst>
                <a:hlinkClick r:id="rId4"/>
              </a:rPr>
              <a:t>spark.apache.org/docs/latest/</a:t>
            </a:r>
            <a:endParaRPr lang="en-US" dirty="0">
              <a:effectLst/>
            </a:endParaRPr>
          </a:p>
          <a:p>
            <a:pPr lvl="0"/>
            <a:r>
              <a:rPr lang="en-US" u="sng" dirty="0">
                <a:effectLst>
                  <a:outerShdw blurRad="38100" dist="19050" dir="2700000" algn="tl">
                    <a:schemeClr val="dk1">
                      <a:alpha val="40000"/>
                    </a:schemeClr>
                  </a:outerShdw>
                </a:effectLst>
                <a:hlinkClick r:id="rId5"/>
              </a:rPr>
              <a:t>https://www.youtube.com/watch?v=lWzcZZEQYMk</a:t>
            </a:r>
            <a:endParaRPr lang="en-US" dirty="0">
              <a:effectLst/>
            </a:endParaRPr>
          </a:p>
          <a:p>
            <a:pPr lvl="0"/>
            <a:r>
              <a:rPr lang="en-US" dirty="0">
                <a:effectLst>
                  <a:outerShdw blurRad="38100" dist="19050" dir="2700000" algn="tl">
                    <a:schemeClr val="dk1">
                      <a:alpha val="40000"/>
                    </a:schemeClr>
                  </a:outerShdw>
                </a:effectLst>
                <a:hlinkClick r:id="rId6"/>
              </a:rPr>
              <a:t>https://docs.docker.com/docker-hub/publish/customer_faq/</a:t>
            </a:r>
            <a:endParaRPr lang="en-US" dirty="0">
              <a:effectLst>
                <a:outerShdw blurRad="38100" dist="19050" dir="2700000" algn="tl">
                  <a:schemeClr val="dk1">
                    <a:alpha val="40000"/>
                  </a:schemeClr>
                </a:outerShdw>
              </a:effectLst>
            </a:endParaRPr>
          </a:p>
          <a:p>
            <a:pPr marL="0" lvl="0" indent="0">
              <a:buNone/>
            </a:pPr>
            <a:endParaRPr lang="en-US" dirty="0">
              <a:effectLst/>
            </a:endParaRPr>
          </a:p>
        </p:txBody>
      </p:sp>
    </p:spTree>
    <p:extLst>
      <p:ext uri="{BB962C8B-B14F-4D97-AF65-F5344CB8AC3E}">
        <p14:creationId xmlns:p14="http://schemas.microsoft.com/office/powerpoint/2010/main" val="2303687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DBB1A9-22FF-46E7-97B9-AE547747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BC98A06-197C-438B-B021-E454843BF0D1}"/>
              </a:ext>
            </a:extLst>
          </p:cNvPr>
          <p:cNvSpPr>
            <a:spLocks noGrp="1"/>
          </p:cNvSpPr>
          <p:nvPr>
            <p:ph type="ctrTitle"/>
          </p:nvPr>
        </p:nvSpPr>
        <p:spPr>
          <a:xfrm>
            <a:off x="1282703" y="1289888"/>
            <a:ext cx="5854698" cy="4278224"/>
          </a:xfrm>
        </p:spPr>
        <p:txBody>
          <a:bodyPr anchor="ctr">
            <a:normAutofit/>
          </a:bodyPr>
          <a:lstStyle/>
          <a:p>
            <a:pPr algn="r"/>
            <a:r>
              <a:rPr lang="en-IN" sz="5400"/>
              <a:t>THANK YOU</a:t>
            </a:r>
          </a:p>
        </p:txBody>
      </p:sp>
      <p:cxnSp>
        <p:nvCxnSpPr>
          <p:cNvPr id="12" name="Straight Connector 11">
            <a:extLst>
              <a:ext uri="{FF2B5EF4-FFF2-40B4-BE49-F238E27FC236}">
                <a16:creationId xmlns:a16="http://schemas.microsoft.com/office/drawing/2014/main" id="{3A1AAD47-56AD-4EE6-A88C-981D060DC2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811" y="2473325"/>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87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6914-B8C8-46C2-9C8C-09D6C4010C00}"/>
              </a:ext>
            </a:extLst>
          </p:cNvPr>
          <p:cNvSpPr>
            <a:spLocks noGrp="1"/>
          </p:cNvSpPr>
          <p:nvPr>
            <p:ph type="ctrTitle"/>
          </p:nvPr>
        </p:nvSpPr>
        <p:spPr>
          <a:xfrm>
            <a:off x="-1008329" y="481232"/>
            <a:ext cx="5896391" cy="2387600"/>
          </a:xfrm>
        </p:spPr>
        <p:txBody>
          <a:bodyPr>
            <a:normAutofit/>
          </a:bodyPr>
          <a:lstStyle/>
          <a:p>
            <a:r>
              <a:rPr lang="en-IN" dirty="0"/>
              <a:t>Idea</a:t>
            </a:r>
          </a:p>
        </p:txBody>
      </p:sp>
      <p:sp>
        <p:nvSpPr>
          <p:cNvPr id="3" name="Subtitle 2">
            <a:extLst>
              <a:ext uri="{FF2B5EF4-FFF2-40B4-BE49-F238E27FC236}">
                <a16:creationId xmlns:a16="http://schemas.microsoft.com/office/drawing/2014/main" id="{3EE0CBAB-293F-40F0-BD7D-D13218DF357E}"/>
              </a:ext>
            </a:extLst>
          </p:cNvPr>
          <p:cNvSpPr>
            <a:spLocks noGrp="1"/>
          </p:cNvSpPr>
          <p:nvPr>
            <p:ph type="subTitle" idx="1"/>
          </p:nvPr>
        </p:nvSpPr>
        <p:spPr>
          <a:xfrm>
            <a:off x="1135782" y="3602038"/>
            <a:ext cx="5359612" cy="1484969"/>
          </a:xfrm>
        </p:spPr>
        <p:txBody>
          <a:bodyPr>
            <a:noAutofit/>
          </a:bodyPr>
          <a:lstStyle/>
          <a:p>
            <a:pPr algn="l">
              <a:lnSpc>
                <a:spcPct val="110000"/>
              </a:lnSpc>
            </a:pPr>
            <a:r>
              <a:rPr lang="en-IN" sz="1800" cap="none" dirty="0">
                <a:cs typeface="Times New Roman" panose="02020603050405020304" pitchFamily="18" charset="0"/>
              </a:rPr>
              <a:t>Instead of collecting from different data sources, we chose a single social media platform – Twitter where we feel users reviews are authentic than predictable.  So we can analyse the list of trending web series  where people desired to watch.</a:t>
            </a:r>
          </a:p>
        </p:txBody>
      </p:sp>
      <p:pic>
        <p:nvPicPr>
          <p:cNvPr id="7" name="Graphic 6" descr="Light Bulb and Gear">
            <a:extLst>
              <a:ext uri="{FF2B5EF4-FFF2-40B4-BE49-F238E27FC236}">
                <a16:creationId xmlns:a16="http://schemas.microsoft.com/office/drawing/2014/main" id="{9FEF5A4B-E4B3-43CF-9431-281C903718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8736" y="1488697"/>
            <a:ext cx="3402767" cy="340276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73602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5F87A2F3-153C-634B-BE87-DD9F1D027E14}"/>
              </a:ext>
            </a:extLst>
          </p:cNvPr>
          <p:cNvPicPr>
            <a:picLocks noChangeAspect="1"/>
          </p:cNvPicPr>
          <p:nvPr/>
        </p:nvPicPr>
        <p:blipFill>
          <a:blip r:embed="rId3"/>
          <a:stretch>
            <a:fillRect/>
          </a:stretch>
        </p:blipFill>
        <p:spPr>
          <a:xfrm>
            <a:off x="1731422" y="1576552"/>
            <a:ext cx="8284114" cy="484739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8" name="TextBox 7">
            <a:extLst>
              <a:ext uri="{FF2B5EF4-FFF2-40B4-BE49-F238E27FC236}">
                <a16:creationId xmlns:a16="http://schemas.microsoft.com/office/drawing/2014/main" id="{54FF3A55-C634-3045-870F-14C9CBF23DA9}"/>
              </a:ext>
            </a:extLst>
          </p:cNvPr>
          <p:cNvSpPr txBox="1"/>
          <p:nvPr/>
        </p:nvSpPr>
        <p:spPr>
          <a:xfrm>
            <a:off x="725214" y="588579"/>
            <a:ext cx="3561809" cy="461665"/>
          </a:xfrm>
          <a:prstGeom prst="rect">
            <a:avLst/>
          </a:prstGeom>
          <a:noFill/>
        </p:spPr>
        <p:txBody>
          <a:bodyPr wrap="none" rtlCol="0">
            <a:spAutoFit/>
          </a:bodyPr>
          <a:lstStyle/>
          <a:p>
            <a:r>
              <a:rPr lang="en-US" sz="2400" dirty="0"/>
              <a:t>SIMPLE PROJECT FLOW</a:t>
            </a:r>
          </a:p>
        </p:txBody>
      </p:sp>
    </p:spTree>
    <p:extLst>
      <p:ext uri="{BB962C8B-B14F-4D97-AF65-F5344CB8AC3E}">
        <p14:creationId xmlns:p14="http://schemas.microsoft.com/office/powerpoint/2010/main" val="159435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4B38-669E-407F-BF62-2BE8BF695AD4}"/>
              </a:ext>
            </a:extLst>
          </p:cNvPr>
          <p:cNvSpPr>
            <a:spLocks noGrp="1"/>
          </p:cNvSpPr>
          <p:nvPr>
            <p:ph type="title"/>
          </p:nvPr>
        </p:nvSpPr>
        <p:spPr/>
        <p:txBody>
          <a:bodyPr>
            <a:normAutofit/>
          </a:bodyPr>
          <a:lstStyle/>
          <a:p>
            <a:pPr algn="l"/>
            <a:r>
              <a:rPr lang="en-US" sz="4000" dirty="0"/>
              <a:t>WORKFLOW</a:t>
            </a:r>
          </a:p>
        </p:txBody>
      </p:sp>
      <p:sp>
        <p:nvSpPr>
          <p:cNvPr id="3" name="Content Placeholder 2">
            <a:extLst>
              <a:ext uri="{FF2B5EF4-FFF2-40B4-BE49-F238E27FC236}">
                <a16:creationId xmlns:a16="http://schemas.microsoft.com/office/drawing/2014/main" id="{34DC869F-FABE-4D5A-993B-8AFF44FB5191}"/>
              </a:ext>
            </a:extLst>
          </p:cNvPr>
          <p:cNvSpPr>
            <a:spLocks noGrp="1"/>
          </p:cNvSpPr>
          <p:nvPr>
            <p:ph idx="1"/>
          </p:nvPr>
        </p:nvSpPr>
        <p:spPr/>
        <p:txBody>
          <a:bodyPr/>
          <a:lstStyle/>
          <a:p>
            <a:r>
              <a:rPr lang="en-US" sz="1700" dirty="0">
                <a:effectLst/>
              </a:rPr>
              <a:t>We have now first created one twitter developer account where next we got the tokens and credentials from API from where we took the twitter streaming and </a:t>
            </a:r>
            <a:r>
              <a:rPr lang="en-US" sz="1700" dirty="0" err="1">
                <a:effectLst/>
              </a:rPr>
              <a:t>tweepy</a:t>
            </a:r>
            <a:r>
              <a:rPr lang="en-US" sz="1700" dirty="0">
                <a:effectLst/>
              </a:rPr>
              <a:t> API in the python and stored tweets into the db. Extracted around 2.5 GB of dataset. Saved the data file in json format. Preprocess the data and create the database in spark framework with Scala programming. Will be creating a data frame and use the </a:t>
            </a:r>
            <a:r>
              <a:rPr lang="en-US" sz="1700" dirty="0" err="1">
                <a:effectLst/>
              </a:rPr>
              <a:t>Sql</a:t>
            </a:r>
            <a:r>
              <a:rPr lang="en-US" sz="1700" dirty="0">
                <a:effectLst/>
              </a:rPr>
              <a:t> Context to execute the SQL queries. In our next phases we are implementing it on </a:t>
            </a:r>
            <a:r>
              <a:rPr lang="en-US" sz="1700" dirty="0" err="1">
                <a:effectLst/>
              </a:rPr>
              <a:t>Solrs</a:t>
            </a:r>
            <a:r>
              <a:rPr lang="en-US" sz="1700" dirty="0">
                <a:effectLst/>
              </a:rPr>
              <a:t> and Lucene on our data and we also creating spark data frames on the file and creating different actions on data frames. We finally do the sentiment analysis on our data. </a:t>
            </a:r>
          </a:p>
          <a:p>
            <a:endParaRPr lang="en-US" dirty="0"/>
          </a:p>
        </p:txBody>
      </p:sp>
    </p:spTree>
    <p:extLst>
      <p:ext uri="{BB962C8B-B14F-4D97-AF65-F5344CB8AC3E}">
        <p14:creationId xmlns:p14="http://schemas.microsoft.com/office/powerpoint/2010/main" val="2220525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A4C4-46C8-4B7E-9A4F-FDF00FBCDE21}"/>
              </a:ext>
            </a:extLst>
          </p:cNvPr>
          <p:cNvSpPr>
            <a:spLocks noGrp="1"/>
          </p:cNvSpPr>
          <p:nvPr>
            <p:ph type="ctrTitle"/>
          </p:nvPr>
        </p:nvSpPr>
        <p:spPr>
          <a:xfrm>
            <a:off x="913795" y="609600"/>
            <a:ext cx="10353761" cy="1326321"/>
          </a:xfrm>
        </p:spPr>
        <p:txBody>
          <a:bodyPr vert="horz" lIns="91440" tIns="45720" rIns="91440" bIns="45720" rtlCol="0" anchor="ctr">
            <a:normAutofit/>
          </a:bodyPr>
          <a:lstStyle/>
          <a:p>
            <a:r>
              <a:rPr lang="en-US" sz="3400" dirty="0"/>
              <a:t>TOOLS &amp; TECNOLOGIES</a:t>
            </a:r>
          </a:p>
        </p:txBody>
      </p:sp>
      <p:graphicFrame>
        <p:nvGraphicFramePr>
          <p:cNvPr id="6" name="Diagram 11">
            <a:extLst>
              <a:ext uri="{FF2B5EF4-FFF2-40B4-BE49-F238E27FC236}">
                <a16:creationId xmlns:a16="http://schemas.microsoft.com/office/drawing/2014/main" id="{9B91F1D8-81C8-CF48-86B3-5B39ACB79418}"/>
              </a:ext>
            </a:extLst>
          </p:cNvPr>
          <p:cNvGraphicFramePr/>
          <p:nvPr>
            <p:extLst>
              <p:ext uri="{D42A27DB-BD31-4B8C-83A1-F6EECF244321}">
                <p14:modId xmlns:p14="http://schemas.microsoft.com/office/powerpoint/2010/main" val="3651194175"/>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852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B6A7-A341-49A3-825E-DA70EE02C5EF}"/>
              </a:ext>
            </a:extLst>
          </p:cNvPr>
          <p:cNvSpPr>
            <a:spLocks noGrp="1"/>
          </p:cNvSpPr>
          <p:nvPr>
            <p:ph type="ctrTitle"/>
          </p:nvPr>
        </p:nvSpPr>
        <p:spPr>
          <a:xfrm>
            <a:off x="1458766" y="584334"/>
            <a:ext cx="9001462" cy="1651250"/>
          </a:xfrm>
        </p:spPr>
        <p:txBody>
          <a:bodyPr/>
          <a:lstStyle/>
          <a:p>
            <a:pPr algn="l"/>
            <a:r>
              <a:rPr lang="en-IN" dirty="0"/>
              <a:t>OBJECTIVE</a:t>
            </a:r>
          </a:p>
        </p:txBody>
      </p:sp>
      <p:sp>
        <p:nvSpPr>
          <p:cNvPr id="3" name="Subtitle 2">
            <a:extLst>
              <a:ext uri="{FF2B5EF4-FFF2-40B4-BE49-F238E27FC236}">
                <a16:creationId xmlns:a16="http://schemas.microsoft.com/office/drawing/2014/main" id="{81824934-E806-43AE-8609-9998B88610D6}"/>
              </a:ext>
            </a:extLst>
          </p:cNvPr>
          <p:cNvSpPr>
            <a:spLocks noGrp="1"/>
          </p:cNvSpPr>
          <p:nvPr>
            <p:ph type="subTitle" idx="1"/>
          </p:nvPr>
        </p:nvSpPr>
        <p:spPr>
          <a:xfrm>
            <a:off x="1458765" y="2809875"/>
            <a:ext cx="9561659" cy="2498972"/>
          </a:xfrm>
        </p:spPr>
        <p:txBody>
          <a:bodyPr>
            <a:normAutofit fontScale="92500" lnSpcReduction="10000"/>
          </a:bodyPr>
          <a:lstStyle/>
          <a:p>
            <a:pPr algn="l"/>
            <a:r>
              <a:rPr lang="en-US" dirty="0">
                <a:effectLst/>
              </a:rPr>
              <a:t>The main objective of our project is doing the ETL process using the Spark’s Batch Processing and then Spark Integration using Web UI. The main source of our data is twitter and then collecting the data with Spark Batch Process. We can perform our transactions on the set of RDD’s and later we load our data in our Hive which is similarly equal to the ETL basic process.</a:t>
            </a:r>
          </a:p>
          <a:p>
            <a:pPr algn="l"/>
            <a:endParaRPr lang="en-IN" dirty="0"/>
          </a:p>
        </p:txBody>
      </p:sp>
    </p:spTree>
    <p:extLst>
      <p:ext uri="{BB962C8B-B14F-4D97-AF65-F5344CB8AC3E}">
        <p14:creationId xmlns:p14="http://schemas.microsoft.com/office/powerpoint/2010/main" val="123502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0420-9479-4A79-B44B-B4DDC587ABC3}"/>
              </a:ext>
            </a:extLst>
          </p:cNvPr>
          <p:cNvSpPr>
            <a:spLocks noGrp="1"/>
          </p:cNvSpPr>
          <p:nvPr>
            <p:ph type="ctrTitle"/>
          </p:nvPr>
        </p:nvSpPr>
        <p:spPr>
          <a:xfrm>
            <a:off x="-821360" y="-223111"/>
            <a:ext cx="9001462" cy="2387600"/>
          </a:xfrm>
        </p:spPr>
        <p:txBody>
          <a:bodyPr/>
          <a:lstStyle/>
          <a:p>
            <a:r>
              <a:rPr lang="en-IN" dirty="0"/>
              <a:t>SIGNIFICANCE</a:t>
            </a:r>
          </a:p>
        </p:txBody>
      </p:sp>
      <p:sp>
        <p:nvSpPr>
          <p:cNvPr id="3" name="Subtitle 2">
            <a:extLst>
              <a:ext uri="{FF2B5EF4-FFF2-40B4-BE49-F238E27FC236}">
                <a16:creationId xmlns:a16="http://schemas.microsoft.com/office/drawing/2014/main" id="{5545A91A-E7A2-4088-9C88-185F8CB5054F}"/>
              </a:ext>
            </a:extLst>
          </p:cNvPr>
          <p:cNvSpPr>
            <a:spLocks noGrp="1"/>
          </p:cNvSpPr>
          <p:nvPr>
            <p:ph type="subTitle" idx="1"/>
          </p:nvPr>
        </p:nvSpPr>
        <p:spPr>
          <a:xfrm>
            <a:off x="1328568" y="2782888"/>
            <a:ext cx="9720431" cy="1655762"/>
          </a:xfrm>
        </p:spPr>
        <p:txBody>
          <a:bodyPr>
            <a:normAutofit/>
          </a:bodyPr>
          <a:lstStyle/>
          <a:p>
            <a:pPr algn="l"/>
            <a:r>
              <a:rPr lang="en-IN" dirty="0"/>
              <a:t>Due to Quarantine and Isolation most of the people are looking for entertainment back in their homes by watching series, and to suggest trending based on the peoples genuine interest.</a:t>
            </a:r>
          </a:p>
          <a:p>
            <a:endParaRPr lang="en-IN" dirty="0"/>
          </a:p>
        </p:txBody>
      </p:sp>
    </p:spTree>
    <p:extLst>
      <p:ext uri="{BB962C8B-B14F-4D97-AF65-F5344CB8AC3E}">
        <p14:creationId xmlns:p14="http://schemas.microsoft.com/office/powerpoint/2010/main" val="4197955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110</TotalTime>
  <Words>2369</Words>
  <Application>Microsoft Macintosh PowerPoint</Application>
  <PresentationFormat>Widescreen</PresentationFormat>
  <Paragraphs>183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Bookman Old Style</vt:lpstr>
      <vt:lpstr>Calibri</vt:lpstr>
      <vt:lpstr>Rockwell</vt:lpstr>
      <vt:lpstr>Damask</vt:lpstr>
      <vt:lpstr>TWITTER WEB SERIES Data VISUALIZATION WITH SPARK ETL</vt:lpstr>
      <vt:lpstr>INTRODUCTION</vt:lpstr>
      <vt:lpstr>MOTIVATION</vt:lpstr>
      <vt:lpstr>Idea</vt:lpstr>
      <vt:lpstr>PowerPoint Presentation</vt:lpstr>
      <vt:lpstr>WORKFLOW</vt:lpstr>
      <vt:lpstr>TOOLS &amp; TECNOLOGIES</vt:lpstr>
      <vt:lpstr>OBJECTIVE</vt:lpstr>
      <vt:lpstr>SIGNIFICANCE</vt:lpstr>
      <vt:lpstr>FEATURES</vt:lpstr>
      <vt:lpstr>DATASET</vt:lpstr>
      <vt:lpstr>Analysis</vt:lpstr>
      <vt:lpstr>tWEETS EXTRACTION</vt:lpstr>
      <vt:lpstr>Spark – scala ANALYSIS (phase 1) </vt:lpstr>
      <vt:lpstr>SPARK – PYTHON ANALYSIS</vt:lpstr>
      <vt:lpstr>Visualizations</vt:lpstr>
      <vt:lpstr>PowerPoint Presentation</vt:lpstr>
      <vt:lpstr>sOLR analysis</vt:lpstr>
      <vt:lpstr>HIVE ANALYSIS</vt:lpstr>
      <vt:lpstr>gRAPHFRAMES</vt:lpstr>
      <vt:lpstr>Docker</vt:lpstr>
      <vt:lpstr>The Hosted site with the index.html page</vt:lpstr>
      <vt:lpstr>APPLICATIONS</vt:lpstr>
      <vt:lpstr>FUTURE WORK</vt:lpstr>
      <vt:lpstr>PROJECT MANAGEMENT</vt:lpstr>
      <vt:lpstr>TEAM RESPONSIBILITIES</vt:lpstr>
      <vt:lpstr>iSSUES</vt:lpstr>
      <vt:lpstr>STORY TELLING</vt:lpstr>
      <vt:lpstr>PowerPoint Presentation</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WEB SERIES Data VISUALIZATION WITH SPARK ETL</dc:title>
  <dc:creator>Ganguri, Avinash (UMKC-Student)</dc:creator>
  <cp:lastModifiedBy>Ganguri, Avinash (UMKC-Student)</cp:lastModifiedBy>
  <cp:revision>4</cp:revision>
  <dcterms:created xsi:type="dcterms:W3CDTF">2020-12-15T01:54:14Z</dcterms:created>
  <dcterms:modified xsi:type="dcterms:W3CDTF">2020-12-15T03:44:24Z</dcterms:modified>
</cp:coreProperties>
</file>