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sldIdLst>
    <p:sldId id="256" r:id="rId2"/>
    <p:sldId id="258" r:id="rId3"/>
    <p:sldId id="275"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98" d="100"/>
          <a:sy n="98" d="100"/>
        </p:scale>
        <p:origin x="1152"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B58297-ADD4-42B6-AD33-9AC6473F309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DE7EACA-A7D8-454A-A94B-62D0E563D6E1}">
      <dgm:prSet/>
      <dgm:spPr/>
      <dgm:t>
        <a:bodyPr/>
        <a:lstStyle/>
        <a:p>
          <a:r>
            <a:rPr lang="en-US" dirty="0"/>
            <a:t>PYTHON</a:t>
          </a:r>
        </a:p>
      </dgm:t>
    </dgm:pt>
    <dgm:pt modelId="{16A64AAB-34F2-4583-AC83-C05C1E177CCA}" type="parTrans" cxnId="{0AF4DFE1-A010-41BE-86D7-B9D2B50AA30B}">
      <dgm:prSet/>
      <dgm:spPr/>
      <dgm:t>
        <a:bodyPr/>
        <a:lstStyle/>
        <a:p>
          <a:endParaRPr lang="en-US"/>
        </a:p>
      </dgm:t>
    </dgm:pt>
    <dgm:pt modelId="{01D26B4D-14D7-412B-874F-8E04690A6E3C}" type="sibTrans" cxnId="{0AF4DFE1-A010-41BE-86D7-B9D2B50AA30B}">
      <dgm:prSet/>
      <dgm:spPr/>
      <dgm:t>
        <a:bodyPr/>
        <a:lstStyle/>
        <a:p>
          <a:endParaRPr lang="en-US"/>
        </a:p>
      </dgm:t>
    </dgm:pt>
    <dgm:pt modelId="{C09D8349-2502-4A83-B2E8-B22376129E69}">
      <dgm:prSet/>
      <dgm:spPr/>
      <dgm:t>
        <a:bodyPr/>
        <a:lstStyle/>
        <a:p>
          <a:r>
            <a:rPr lang="en-US" dirty="0"/>
            <a:t>HIVE / SPARK</a:t>
          </a:r>
        </a:p>
      </dgm:t>
    </dgm:pt>
    <dgm:pt modelId="{DE811C19-9280-4C19-9AE8-E7FFA5FC8318}" type="parTrans" cxnId="{F5F12F02-9B70-417D-A4A9-FB3CCA8E213A}">
      <dgm:prSet/>
      <dgm:spPr/>
      <dgm:t>
        <a:bodyPr/>
        <a:lstStyle/>
        <a:p>
          <a:endParaRPr lang="en-US"/>
        </a:p>
      </dgm:t>
    </dgm:pt>
    <dgm:pt modelId="{679AC770-ECC0-4B4D-AA05-07EB77850B64}" type="sibTrans" cxnId="{F5F12F02-9B70-417D-A4A9-FB3CCA8E213A}">
      <dgm:prSet/>
      <dgm:spPr/>
      <dgm:t>
        <a:bodyPr/>
        <a:lstStyle/>
        <a:p>
          <a:endParaRPr lang="en-US"/>
        </a:p>
      </dgm:t>
    </dgm:pt>
    <dgm:pt modelId="{5F530734-BB50-40E1-A01B-9D135B284E59}">
      <dgm:prSet/>
      <dgm:spPr/>
      <dgm:t>
        <a:bodyPr/>
        <a:lstStyle/>
        <a:p>
          <a:r>
            <a:rPr lang="en-US" dirty="0"/>
            <a:t>HADOOP</a:t>
          </a:r>
        </a:p>
      </dgm:t>
    </dgm:pt>
    <dgm:pt modelId="{190B6743-D062-42BA-A1CE-D3A97CFF7F57}" type="parTrans" cxnId="{56A33E67-CB8D-4740-9FE7-FB12AFC3EC40}">
      <dgm:prSet/>
      <dgm:spPr/>
      <dgm:t>
        <a:bodyPr/>
        <a:lstStyle/>
        <a:p>
          <a:endParaRPr lang="en-US"/>
        </a:p>
      </dgm:t>
    </dgm:pt>
    <dgm:pt modelId="{AD528478-E0BB-4E57-815C-4AFA912B45D0}" type="sibTrans" cxnId="{56A33E67-CB8D-4740-9FE7-FB12AFC3EC40}">
      <dgm:prSet/>
      <dgm:spPr/>
      <dgm:t>
        <a:bodyPr/>
        <a:lstStyle/>
        <a:p>
          <a:endParaRPr lang="en-US"/>
        </a:p>
      </dgm:t>
    </dgm:pt>
    <dgm:pt modelId="{AC6390D2-552B-45DD-AB1F-CA8A1D7C4611}">
      <dgm:prSet/>
      <dgm:spPr/>
      <dgm:t>
        <a:bodyPr/>
        <a:lstStyle/>
        <a:p>
          <a:r>
            <a:rPr lang="en-US" dirty="0"/>
            <a:t>SQOOP</a:t>
          </a:r>
        </a:p>
      </dgm:t>
    </dgm:pt>
    <dgm:pt modelId="{F72A8C0E-4B67-4893-853B-54A4B5891939}" type="parTrans" cxnId="{409911B4-9B5C-42CD-A222-E15509A8DE74}">
      <dgm:prSet/>
      <dgm:spPr/>
      <dgm:t>
        <a:bodyPr/>
        <a:lstStyle/>
        <a:p>
          <a:endParaRPr lang="en-US"/>
        </a:p>
      </dgm:t>
    </dgm:pt>
    <dgm:pt modelId="{AFEB99E1-B69B-4046-825A-4F12563B52E7}" type="sibTrans" cxnId="{409911B4-9B5C-42CD-A222-E15509A8DE74}">
      <dgm:prSet/>
      <dgm:spPr/>
      <dgm:t>
        <a:bodyPr/>
        <a:lstStyle/>
        <a:p>
          <a:endParaRPr lang="en-US"/>
        </a:p>
      </dgm:t>
    </dgm:pt>
    <dgm:pt modelId="{ADD44D50-B4D9-4DFE-95A4-206B851DE497}">
      <dgm:prSet/>
      <dgm:spPr/>
      <dgm:t>
        <a:bodyPr/>
        <a:lstStyle/>
        <a:p>
          <a:endParaRPr lang="en-US" dirty="0"/>
        </a:p>
        <a:p>
          <a:r>
            <a:rPr lang="en-US" dirty="0"/>
            <a:t>TEXTBLOB</a:t>
          </a:r>
        </a:p>
        <a:p>
          <a:r>
            <a:rPr lang="en-US" dirty="0"/>
            <a:t> </a:t>
          </a:r>
        </a:p>
      </dgm:t>
    </dgm:pt>
    <dgm:pt modelId="{C7B905BC-A2BB-4365-B3CE-F2093DF1A026}" type="parTrans" cxnId="{77FDB628-25C3-41A4-8C33-0758F340F526}">
      <dgm:prSet/>
      <dgm:spPr/>
      <dgm:t>
        <a:bodyPr/>
        <a:lstStyle/>
        <a:p>
          <a:endParaRPr lang="en-US"/>
        </a:p>
      </dgm:t>
    </dgm:pt>
    <dgm:pt modelId="{4968AA33-901C-4143-9752-FAD9369F2F06}" type="sibTrans" cxnId="{77FDB628-25C3-41A4-8C33-0758F340F526}">
      <dgm:prSet/>
      <dgm:spPr/>
      <dgm:t>
        <a:bodyPr/>
        <a:lstStyle/>
        <a:p>
          <a:endParaRPr lang="en-US"/>
        </a:p>
      </dgm:t>
    </dgm:pt>
    <dgm:pt modelId="{BF337E77-4ECC-4B4C-B22E-5940174019F9}">
      <dgm:prSet/>
      <dgm:spPr/>
      <dgm:t>
        <a:bodyPr/>
        <a:lstStyle/>
        <a:p>
          <a:r>
            <a:rPr lang="en-US" dirty="0"/>
            <a:t>FLASK &amp; AWS</a:t>
          </a:r>
        </a:p>
      </dgm:t>
    </dgm:pt>
    <dgm:pt modelId="{49427000-1507-4326-A42C-47761B2E4AFC}" type="parTrans" cxnId="{3865260C-DA55-4AF9-9ECC-F1E29AA0610D}">
      <dgm:prSet/>
      <dgm:spPr/>
      <dgm:t>
        <a:bodyPr/>
        <a:lstStyle/>
        <a:p>
          <a:endParaRPr lang="en-US"/>
        </a:p>
      </dgm:t>
    </dgm:pt>
    <dgm:pt modelId="{289E4665-C126-4BFE-A3B6-BD593F78F220}" type="sibTrans" cxnId="{3865260C-DA55-4AF9-9ECC-F1E29AA0610D}">
      <dgm:prSet/>
      <dgm:spPr/>
      <dgm:t>
        <a:bodyPr/>
        <a:lstStyle/>
        <a:p>
          <a:endParaRPr lang="en-US"/>
        </a:p>
      </dgm:t>
    </dgm:pt>
    <dgm:pt modelId="{A4DF81E4-0437-9942-9FE8-3431682C358A}" type="pres">
      <dgm:prSet presAssocID="{4EB58297-ADD4-42B6-AD33-9AC6473F3099}" presName="diagram" presStyleCnt="0">
        <dgm:presLayoutVars>
          <dgm:dir/>
          <dgm:resizeHandles val="exact"/>
        </dgm:presLayoutVars>
      </dgm:prSet>
      <dgm:spPr/>
    </dgm:pt>
    <dgm:pt modelId="{F5383163-9772-F04F-8AC4-F97B934A4C0A}" type="pres">
      <dgm:prSet presAssocID="{9DE7EACA-A7D8-454A-A94B-62D0E563D6E1}" presName="node" presStyleLbl="node1" presStyleIdx="0" presStyleCnt="6">
        <dgm:presLayoutVars>
          <dgm:bulletEnabled val="1"/>
        </dgm:presLayoutVars>
      </dgm:prSet>
      <dgm:spPr/>
    </dgm:pt>
    <dgm:pt modelId="{24D1AEE4-DA2B-4A4D-810D-D7CAD633E8AA}" type="pres">
      <dgm:prSet presAssocID="{01D26B4D-14D7-412B-874F-8E04690A6E3C}" presName="sibTrans" presStyleCnt="0"/>
      <dgm:spPr/>
    </dgm:pt>
    <dgm:pt modelId="{2EA49699-AC66-9542-B9BC-2703C2CF3937}" type="pres">
      <dgm:prSet presAssocID="{C09D8349-2502-4A83-B2E8-B22376129E69}" presName="node" presStyleLbl="node1" presStyleIdx="1" presStyleCnt="6">
        <dgm:presLayoutVars>
          <dgm:bulletEnabled val="1"/>
        </dgm:presLayoutVars>
      </dgm:prSet>
      <dgm:spPr/>
    </dgm:pt>
    <dgm:pt modelId="{E1A18059-559F-D44C-A1FF-84DD4CA5D2E1}" type="pres">
      <dgm:prSet presAssocID="{679AC770-ECC0-4B4D-AA05-07EB77850B64}" presName="sibTrans" presStyleCnt="0"/>
      <dgm:spPr/>
    </dgm:pt>
    <dgm:pt modelId="{3260E689-8491-5247-AE23-A5AA98E3D183}" type="pres">
      <dgm:prSet presAssocID="{5F530734-BB50-40E1-A01B-9D135B284E59}" presName="node" presStyleLbl="node1" presStyleIdx="2" presStyleCnt="6">
        <dgm:presLayoutVars>
          <dgm:bulletEnabled val="1"/>
        </dgm:presLayoutVars>
      </dgm:prSet>
      <dgm:spPr/>
    </dgm:pt>
    <dgm:pt modelId="{22AFBD11-2F67-D945-AA91-98F0DF462810}" type="pres">
      <dgm:prSet presAssocID="{AD528478-E0BB-4E57-815C-4AFA912B45D0}" presName="sibTrans" presStyleCnt="0"/>
      <dgm:spPr/>
    </dgm:pt>
    <dgm:pt modelId="{51A078A4-1328-DF4D-A1CD-E0E60A12142E}" type="pres">
      <dgm:prSet presAssocID="{AC6390D2-552B-45DD-AB1F-CA8A1D7C4611}" presName="node" presStyleLbl="node1" presStyleIdx="3" presStyleCnt="6">
        <dgm:presLayoutVars>
          <dgm:bulletEnabled val="1"/>
        </dgm:presLayoutVars>
      </dgm:prSet>
      <dgm:spPr/>
    </dgm:pt>
    <dgm:pt modelId="{67B733EC-DA0F-E94F-8F6B-C6E0EA552B7B}" type="pres">
      <dgm:prSet presAssocID="{AFEB99E1-B69B-4046-825A-4F12563B52E7}" presName="sibTrans" presStyleCnt="0"/>
      <dgm:spPr/>
    </dgm:pt>
    <dgm:pt modelId="{C4A3A105-E1BF-DA49-8132-4F50DCCAC4BB}" type="pres">
      <dgm:prSet presAssocID="{ADD44D50-B4D9-4DFE-95A4-206B851DE497}" presName="node" presStyleLbl="node1" presStyleIdx="4" presStyleCnt="6">
        <dgm:presLayoutVars>
          <dgm:bulletEnabled val="1"/>
        </dgm:presLayoutVars>
      </dgm:prSet>
      <dgm:spPr/>
    </dgm:pt>
    <dgm:pt modelId="{E5AE53A4-E158-2A4F-AB56-841728F56C49}" type="pres">
      <dgm:prSet presAssocID="{4968AA33-901C-4143-9752-FAD9369F2F06}" presName="sibTrans" presStyleCnt="0"/>
      <dgm:spPr/>
    </dgm:pt>
    <dgm:pt modelId="{2397CF09-F04B-DF4A-9F07-D150E78B4FDF}" type="pres">
      <dgm:prSet presAssocID="{BF337E77-4ECC-4B4C-B22E-5940174019F9}" presName="node" presStyleLbl="node1" presStyleIdx="5" presStyleCnt="6">
        <dgm:presLayoutVars>
          <dgm:bulletEnabled val="1"/>
        </dgm:presLayoutVars>
      </dgm:prSet>
      <dgm:spPr/>
    </dgm:pt>
  </dgm:ptLst>
  <dgm:cxnLst>
    <dgm:cxn modelId="{F5F12F02-9B70-417D-A4A9-FB3CCA8E213A}" srcId="{4EB58297-ADD4-42B6-AD33-9AC6473F3099}" destId="{C09D8349-2502-4A83-B2E8-B22376129E69}" srcOrd="1" destOrd="0" parTransId="{DE811C19-9280-4C19-9AE8-E7FFA5FC8318}" sibTransId="{679AC770-ECC0-4B4D-AA05-07EB77850B64}"/>
    <dgm:cxn modelId="{4156F507-FA68-154B-A73F-82E5B38F78F0}" type="presOf" srcId="{BF337E77-4ECC-4B4C-B22E-5940174019F9}" destId="{2397CF09-F04B-DF4A-9F07-D150E78B4FDF}" srcOrd="0" destOrd="0" presId="urn:microsoft.com/office/officeart/2005/8/layout/default"/>
    <dgm:cxn modelId="{3865260C-DA55-4AF9-9ECC-F1E29AA0610D}" srcId="{4EB58297-ADD4-42B6-AD33-9AC6473F3099}" destId="{BF337E77-4ECC-4B4C-B22E-5940174019F9}" srcOrd="5" destOrd="0" parTransId="{49427000-1507-4326-A42C-47761B2E4AFC}" sibTransId="{289E4665-C126-4BFE-A3B6-BD593F78F220}"/>
    <dgm:cxn modelId="{77FDB628-25C3-41A4-8C33-0758F340F526}" srcId="{4EB58297-ADD4-42B6-AD33-9AC6473F3099}" destId="{ADD44D50-B4D9-4DFE-95A4-206B851DE497}" srcOrd="4" destOrd="0" parTransId="{C7B905BC-A2BB-4365-B3CE-F2093DF1A026}" sibTransId="{4968AA33-901C-4143-9752-FAD9369F2F06}"/>
    <dgm:cxn modelId="{54103F36-03B0-C84D-A54A-BDD22E58B44C}" type="presOf" srcId="{AC6390D2-552B-45DD-AB1F-CA8A1D7C4611}" destId="{51A078A4-1328-DF4D-A1CD-E0E60A12142E}" srcOrd="0" destOrd="0" presId="urn:microsoft.com/office/officeart/2005/8/layout/default"/>
    <dgm:cxn modelId="{892D2254-54B2-5B4D-9256-7E5E2E3F1FC2}" type="presOf" srcId="{C09D8349-2502-4A83-B2E8-B22376129E69}" destId="{2EA49699-AC66-9542-B9BC-2703C2CF3937}" srcOrd="0" destOrd="0" presId="urn:microsoft.com/office/officeart/2005/8/layout/default"/>
    <dgm:cxn modelId="{8975A459-1171-6047-8BD3-64CCB10D8FA0}" type="presOf" srcId="{ADD44D50-B4D9-4DFE-95A4-206B851DE497}" destId="{C4A3A105-E1BF-DA49-8132-4F50DCCAC4BB}" srcOrd="0" destOrd="0" presId="urn:microsoft.com/office/officeart/2005/8/layout/default"/>
    <dgm:cxn modelId="{56A33E67-CB8D-4740-9FE7-FB12AFC3EC40}" srcId="{4EB58297-ADD4-42B6-AD33-9AC6473F3099}" destId="{5F530734-BB50-40E1-A01B-9D135B284E59}" srcOrd="2" destOrd="0" parTransId="{190B6743-D062-42BA-A1CE-D3A97CFF7F57}" sibTransId="{AD528478-E0BB-4E57-815C-4AFA912B45D0}"/>
    <dgm:cxn modelId="{7DE6189F-8303-A548-9ABD-4803EF5E621C}" type="presOf" srcId="{4EB58297-ADD4-42B6-AD33-9AC6473F3099}" destId="{A4DF81E4-0437-9942-9FE8-3431682C358A}" srcOrd="0" destOrd="0" presId="urn:microsoft.com/office/officeart/2005/8/layout/default"/>
    <dgm:cxn modelId="{409911B4-9B5C-42CD-A222-E15509A8DE74}" srcId="{4EB58297-ADD4-42B6-AD33-9AC6473F3099}" destId="{AC6390D2-552B-45DD-AB1F-CA8A1D7C4611}" srcOrd="3" destOrd="0" parTransId="{F72A8C0E-4B67-4893-853B-54A4B5891939}" sibTransId="{AFEB99E1-B69B-4046-825A-4F12563B52E7}"/>
    <dgm:cxn modelId="{0AF4DFE1-A010-41BE-86D7-B9D2B50AA30B}" srcId="{4EB58297-ADD4-42B6-AD33-9AC6473F3099}" destId="{9DE7EACA-A7D8-454A-A94B-62D0E563D6E1}" srcOrd="0" destOrd="0" parTransId="{16A64AAB-34F2-4583-AC83-C05C1E177CCA}" sibTransId="{01D26B4D-14D7-412B-874F-8E04690A6E3C}"/>
    <dgm:cxn modelId="{90678CF6-5D32-9047-976F-72D8E4EAADCD}" type="presOf" srcId="{9DE7EACA-A7D8-454A-A94B-62D0E563D6E1}" destId="{F5383163-9772-F04F-8AC4-F97B934A4C0A}" srcOrd="0" destOrd="0" presId="urn:microsoft.com/office/officeart/2005/8/layout/default"/>
    <dgm:cxn modelId="{C83B89FD-5473-364D-A0CB-C5252F3F0159}" type="presOf" srcId="{5F530734-BB50-40E1-A01B-9D135B284E59}" destId="{3260E689-8491-5247-AE23-A5AA98E3D183}" srcOrd="0" destOrd="0" presId="urn:microsoft.com/office/officeart/2005/8/layout/default"/>
    <dgm:cxn modelId="{E226C832-F416-B64F-90D8-70D74725FB63}" type="presParOf" srcId="{A4DF81E4-0437-9942-9FE8-3431682C358A}" destId="{F5383163-9772-F04F-8AC4-F97B934A4C0A}" srcOrd="0" destOrd="0" presId="urn:microsoft.com/office/officeart/2005/8/layout/default"/>
    <dgm:cxn modelId="{D73A2CBA-57A2-A743-8C8C-D35160844FFF}" type="presParOf" srcId="{A4DF81E4-0437-9942-9FE8-3431682C358A}" destId="{24D1AEE4-DA2B-4A4D-810D-D7CAD633E8AA}" srcOrd="1" destOrd="0" presId="urn:microsoft.com/office/officeart/2005/8/layout/default"/>
    <dgm:cxn modelId="{8DBCD0D1-14DF-DD4F-AAB5-D449371219B0}" type="presParOf" srcId="{A4DF81E4-0437-9942-9FE8-3431682C358A}" destId="{2EA49699-AC66-9542-B9BC-2703C2CF3937}" srcOrd="2" destOrd="0" presId="urn:microsoft.com/office/officeart/2005/8/layout/default"/>
    <dgm:cxn modelId="{7814D93B-CFA5-C54C-A5E6-8304796AC0B6}" type="presParOf" srcId="{A4DF81E4-0437-9942-9FE8-3431682C358A}" destId="{E1A18059-559F-D44C-A1FF-84DD4CA5D2E1}" srcOrd="3" destOrd="0" presId="urn:microsoft.com/office/officeart/2005/8/layout/default"/>
    <dgm:cxn modelId="{390D27F9-8854-6543-8DA1-108E9314FD3F}" type="presParOf" srcId="{A4DF81E4-0437-9942-9FE8-3431682C358A}" destId="{3260E689-8491-5247-AE23-A5AA98E3D183}" srcOrd="4" destOrd="0" presId="urn:microsoft.com/office/officeart/2005/8/layout/default"/>
    <dgm:cxn modelId="{AE31056C-CCA0-234F-BB93-83164CD42D3A}" type="presParOf" srcId="{A4DF81E4-0437-9942-9FE8-3431682C358A}" destId="{22AFBD11-2F67-D945-AA91-98F0DF462810}" srcOrd="5" destOrd="0" presId="urn:microsoft.com/office/officeart/2005/8/layout/default"/>
    <dgm:cxn modelId="{1426508D-566E-824F-A681-5188C2784B79}" type="presParOf" srcId="{A4DF81E4-0437-9942-9FE8-3431682C358A}" destId="{51A078A4-1328-DF4D-A1CD-E0E60A12142E}" srcOrd="6" destOrd="0" presId="urn:microsoft.com/office/officeart/2005/8/layout/default"/>
    <dgm:cxn modelId="{6D6369A0-381B-E840-BA41-424EF2A2FA13}" type="presParOf" srcId="{A4DF81E4-0437-9942-9FE8-3431682C358A}" destId="{67B733EC-DA0F-E94F-8F6B-C6E0EA552B7B}" srcOrd="7" destOrd="0" presId="urn:microsoft.com/office/officeart/2005/8/layout/default"/>
    <dgm:cxn modelId="{5E6A73CA-5A4F-3340-9889-BF745E163E5A}" type="presParOf" srcId="{A4DF81E4-0437-9942-9FE8-3431682C358A}" destId="{C4A3A105-E1BF-DA49-8132-4F50DCCAC4BB}" srcOrd="8" destOrd="0" presId="urn:microsoft.com/office/officeart/2005/8/layout/default"/>
    <dgm:cxn modelId="{5F32CAD5-371F-BB4C-8626-76BE2F492084}" type="presParOf" srcId="{A4DF81E4-0437-9942-9FE8-3431682C358A}" destId="{E5AE53A4-E158-2A4F-AB56-841728F56C49}" srcOrd="9" destOrd="0" presId="urn:microsoft.com/office/officeart/2005/8/layout/default"/>
    <dgm:cxn modelId="{2C1E02F3-A6AF-A142-B58F-69937A232701}" type="presParOf" srcId="{A4DF81E4-0437-9942-9FE8-3431682C358A}" destId="{2397CF09-F04B-DF4A-9F07-D150E78B4FDF}"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83163-9772-F04F-8AC4-F97B934A4C0A}">
      <dsp:nvSpPr>
        <dsp:cNvPr id="0" name=""/>
        <dsp:cNvSpPr/>
      </dsp:nvSpPr>
      <dsp:spPr>
        <a:xfrm>
          <a:off x="1108166" y="12"/>
          <a:ext cx="2542919" cy="152575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PYTHON</a:t>
          </a:r>
        </a:p>
      </dsp:txBody>
      <dsp:txXfrm>
        <a:off x="1108166" y="12"/>
        <a:ext cx="2542919" cy="1525751"/>
      </dsp:txXfrm>
    </dsp:sp>
    <dsp:sp modelId="{2EA49699-AC66-9542-B9BC-2703C2CF3937}">
      <dsp:nvSpPr>
        <dsp:cNvPr id="0" name=""/>
        <dsp:cNvSpPr/>
      </dsp:nvSpPr>
      <dsp:spPr>
        <a:xfrm>
          <a:off x="3905377" y="12"/>
          <a:ext cx="2542919" cy="152575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HIVE / SPARK</a:t>
          </a:r>
        </a:p>
      </dsp:txBody>
      <dsp:txXfrm>
        <a:off x="3905377" y="12"/>
        <a:ext cx="2542919" cy="1525751"/>
      </dsp:txXfrm>
    </dsp:sp>
    <dsp:sp modelId="{3260E689-8491-5247-AE23-A5AA98E3D183}">
      <dsp:nvSpPr>
        <dsp:cNvPr id="0" name=""/>
        <dsp:cNvSpPr/>
      </dsp:nvSpPr>
      <dsp:spPr>
        <a:xfrm>
          <a:off x="6702589" y="12"/>
          <a:ext cx="2542919" cy="152575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HADOOP</a:t>
          </a:r>
        </a:p>
      </dsp:txBody>
      <dsp:txXfrm>
        <a:off x="6702589" y="12"/>
        <a:ext cx="2542919" cy="1525751"/>
      </dsp:txXfrm>
    </dsp:sp>
    <dsp:sp modelId="{51A078A4-1328-DF4D-A1CD-E0E60A12142E}">
      <dsp:nvSpPr>
        <dsp:cNvPr id="0" name=""/>
        <dsp:cNvSpPr/>
      </dsp:nvSpPr>
      <dsp:spPr>
        <a:xfrm>
          <a:off x="1108166" y="1780055"/>
          <a:ext cx="2542919" cy="152575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SQOOP</a:t>
          </a:r>
        </a:p>
      </dsp:txBody>
      <dsp:txXfrm>
        <a:off x="1108166" y="1780055"/>
        <a:ext cx="2542919" cy="1525751"/>
      </dsp:txXfrm>
    </dsp:sp>
    <dsp:sp modelId="{C4A3A105-E1BF-DA49-8132-4F50DCCAC4BB}">
      <dsp:nvSpPr>
        <dsp:cNvPr id="0" name=""/>
        <dsp:cNvSpPr/>
      </dsp:nvSpPr>
      <dsp:spPr>
        <a:xfrm>
          <a:off x="3905377" y="1780055"/>
          <a:ext cx="2542919" cy="152575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kern="1200" dirty="0"/>
        </a:p>
        <a:p>
          <a:pPr marL="0" lvl="0" indent="0" algn="ctr" defTabSz="1155700">
            <a:lnSpc>
              <a:spcPct val="90000"/>
            </a:lnSpc>
            <a:spcBef>
              <a:spcPct val="0"/>
            </a:spcBef>
            <a:spcAft>
              <a:spcPct val="35000"/>
            </a:spcAft>
            <a:buNone/>
          </a:pPr>
          <a:r>
            <a:rPr lang="en-US" sz="2600" kern="1200" dirty="0"/>
            <a:t>TEXTBLOB</a:t>
          </a:r>
        </a:p>
        <a:p>
          <a:pPr marL="0" lvl="0" indent="0" algn="ctr" defTabSz="1155700">
            <a:lnSpc>
              <a:spcPct val="90000"/>
            </a:lnSpc>
            <a:spcBef>
              <a:spcPct val="0"/>
            </a:spcBef>
            <a:spcAft>
              <a:spcPct val="35000"/>
            </a:spcAft>
            <a:buNone/>
          </a:pPr>
          <a:r>
            <a:rPr lang="en-US" sz="2600" kern="1200" dirty="0"/>
            <a:t> </a:t>
          </a:r>
        </a:p>
      </dsp:txBody>
      <dsp:txXfrm>
        <a:off x="3905377" y="1780055"/>
        <a:ext cx="2542919" cy="1525751"/>
      </dsp:txXfrm>
    </dsp:sp>
    <dsp:sp modelId="{2397CF09-F04B-DF4A-9F07-D150E78B4FDF}">
      <dsp:nvSpPr>
        <dsp:cNvPr id="0" name=""/>
        <dsp:cNvSpPr/>
      </dsp:nvSpPr>
      <dsp:spPr>
        <a:xfrm>
          <a:off x="6702589" y="1780055"/>
          <a:ext cx="2542919" cy="152575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FLASK &amp; AWS</a:t>
          </a:r>
        </a:p>
      </dsp:txBody>
      <dsp:txXfrm>
        <a:off x="6702589" y="1780055"/>
        <a:ext cx="2542919" cy="15257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t>10/12/20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3922641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52775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492968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3611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101615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392311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735023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692733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335222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375223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42681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361505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94225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7388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55951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416403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10/12/20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40960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7A5E8B7-F220-42D2-BB61-4E5E24A05506}" type="datetimeFigureOut">
              <a:rPr lang="en-US" smtClean="0"/>
              <a:pPr/>
              <a:t>10/12/20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E208ADF-3ADD-483D-A721-14E3EEE2C135}" type="slidenum">
              <a:rPr lang="en-US" smtClean="0"/>
              <a:pPr/>
              <a:t>‹#›</a:t>
            </a:fld>
            <a:endParaRPr lang="en-US"/>
          </a:p>
        </p:txBody>
      </p:sp>
    </p:spTree>
    <p:extLst>
      <p:ext uri="{BB962C8B-B14F-4D97-AF65-F5344CB8AC3E}">
        <p14:creationId xmlns:p14="http://schemas.microsoft.com/office/powerpoint/2010/main" val="1232259232"/>
      </p:ext>
    </p:extLst>
  </p:cSld>
  <p:clrMap bg1="dk1" tx1="lt1" bg2="dk2" tx2="lt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FAA4756-9D30-446D-8F10-3BE57AEF9192}"/>
              </a:ext>
            </a:extLst>
          </p:cNvPr>
          <p:cNvPicPr>
            <a:picLocks noChangeAspect="1"/>
          </p:cNvPicPr>
          <p:nvPr/>
        </p:nvPicPr>
        <p:blipFill rotWithShape="1">
          <a:blip r:embed="rId3">
            <a:alphaModFix amt="35000"/>
          </a:blip>
          <a:srcRect t="2947" b="22075"/>
          <a:stretch/>
        </p:blipFill>
        <p:spPr>
          <a:xfrm>
            <a:off x="20" y="2030"/>
            <a:ext cx="12191980" cy="6855970"/>
          </a:xfrm>
          <a:prstGeom prst="rect">
            <a:avLst/>
          </a:prstGeom>
        </p:spPr>
      </p:pic>
      <p:sp>
        <p:nvSpPr>
          <p:cNvPr id="27" name="Rectangle 26">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AB2EFA09-A726-43FC-BE04-D6FB155AEDD5}"/>
              </a:ext>
            </a:extLst>
          </p:cNvPr>
          <p:cNvSpPr>
            <a:spLocks noGrp="1"/>
          </p:cNvSpPr>
          <p:nvPr>
            <p:ph type="ctrTitle"/>
          </p:nvPr>
        </p:nvSpPr>
        <p:spPr>
          <a:xfrm>
            <a:off x="913795" y="609600"/>
            <a:ext cx="10353761" cy="1326321"/>
          </a:xfrm>
        </p:spPr>
        <p:txBody>
          <a:bodyPr vert="horz" lIns="91440" tIns="45720" rIns="91440" bIns="45720" rtlCol="0" anchor="ctr">
            <a:normAutofit/>
          </a:bodyPr>
          <a:lstStyle/>
          <a:p>
            <a:r>
              <a:rPr lang="en-US" sz="3400" dirty="0"/>
              <a:t>Data visualization on web series using social media</a:t>
            </a:r>
          </a:p>
        </p:txBody>
      </p:sp>
      <p:sp>
        <p:nvSpPr>
          <p:cNvPr id="16" name="TextBox 15">
            <a:extLst>
              <a:ext uri="{FF2B5EF4-FFF2-40B4-BE49-F238E27FC236}">
                <a16:creationId xmlns:a16="http://schemas.microsoft.com/office/drawing/2014/main" id="{EC6DB065-7621-4829-B03C-672C51F34C76}"/>
              </a:ext>
            </a:extLst>
          </p:cNvPr>
          <p:cNvSpPr txBox="1"/>
          <p:nvPr/>
        </p:nvSpPr>
        <p:spPr>
          <a:xfrm>
            <a:off x="1124811" y="2869787"/>
            <a:ext cx="7104790" cy="3531013"/>
          </a:xfrm>
          <a:prstGeom prst="rect">
            <a:avLst/>
          </a:prstGeom>
        </p:spPr>
        <p:txBody>
          <a:bodyPr vert="horz" lIns="91440" tIns="45720" rIns="91440" bIns="45720" rtlCol="0">
            <a:normAutofit/>
          </a:bodyPr>
          <a:lstStyle/>
          <a:p>
            <a:pPr defTabSz="914400">
              <a:lnSpc>
                <a:spcPct val="120000"/>
              </a:lnSpc>
              <a:spcBef>
                <a:spcPts val="1000"/>
              </a:spcBef>
              <a:buClr>
                <a:schemeClr val="bg2">
                  <a:lumMod val="40000"/>
                  <a:lumOff val="60000"/>
                </a:schemeClr>
              </a:buClr>
              <a:buSzPct val="80000"/>
            </a:pPr>
            <a:r>
              <a:rPr lang="en-US" dirty="0">
                <a:solidFill>
                  <a:schemeClr val="accent6"/>
                </a:solidFill>
                <a:effectLst>
                  <a:outerShdw blurRad="50800" dist="38100" dir="2700000" algn="tl" rotWithShape="0">
                    <a:srgbClr val="000000">
                      <a:alpha val="48000"/>
                    </a:srgbClr>
                  </a:outerShdw>
                </a:effectLst>
              </a:rPr>
              <a:t>TEAM MEMBERS</a:t>
            </a:r>
            <a:endParaRPr lang="en-US" dirty="0">
              <a:effectLst>
                <a:outerShdw blurRad="50800" dist="38100" dir="2700000" algn="tl" rotWithShape="0">
                  <a:srgbClr val="000000">
                    <a:alpha val="48000"/>
                  </a:srgbClr>
                </a:outerShdw>
              </a:effectLst>
            </a:endParaRPr>
          </a:p>
          <a:p>
            <a:pPr defTabSz="914400">
              <a:lnSpc>
                <a:spcPct val="120000"/>
              </a:lnSpc>
              <a:spcBef>
                <a:spcPts val="1000"/>
              </a:spcBef>
              <a:buClr>
                <a:schemeClr val="bg2">
                  <a:lumMod val="40000"/>
                  <a:lumOff val="60000"/>
                </a:schemeClr>
              </a:buClr>
              <a:buSzPct val="80000"/>
            </a:pPr>
            <a:r>
              <a:rPr lang="en-US" sz="1500" dirty="0">
                <a:effectLst>
                  <a:outerShdw blurRad="50800" dist="38100" dir="2700000" algn="tl" rotWithShape="0">
                    <a:srgbClr val="000000">
                      <a:alpha val="48000"/>
                    </a:srgbClr>
                  </a:outerShdw>
                </a:effectLst>
              </a:rPr>
              <a:t>AVINASH GANGURI</a:t>
            </a:r>
          </a:p>
          <a:p>
            <a:pPr defTabSz="914400">
              <a:lnSpc>
                <a:spcPct val="120000"/>
              </a:lnSpc>
              <a:spcBef>
                <a:spcPts val="1000"/>
              </a:spcBef>
              <a:buClr>
                <a:schemeClr val="bg2">
                  <a:lumMod val="40000"/>
                  <a:lumOff val="60000"/>
                </a:schemeClr>
              </a:buClr>
              <a:buSzPct val="80000"/>
            </a:pPr>
            <a:r>
              <a:rPr lang="en-US" sz="1500" dirty="0">
                <a:effectLst>
                  <a:outerShdw blurRad="50800" dist="38100" dir="2700000" algn="tl" rotWithShape="0">
                    <a:srgbClr val="000000">
                      <a:alpha val="48000"/>
                    </a:srgbClr>
                  </a:outerShdw>
                </a:effectLst>
              </a:rPr>
              <a:t>AKHIL KANUGOLU</a:t>
            </a:r>
          </a:p>
          <a:p>
            <a:pPr defTabSz="914400">
              <a:lnSpc>
                <a:spcPct val="120000"/>
              </a:lnSpc>
              <a:spcBef>
                <a:spcPts val="1000"/>
              </a:spcBef>
              <a:buClr>
                <a:schemeClr val="bg2">
                  <a:lumMod val="40000"/>
                  <a:lumOff val="60000"/>
                </a:schemeClr>
              </a:buClr>
              <a:buSzPct val="80000"/>
            </a:pPr>
            <a:r>
              <a:rPr lang="en-US" sz="1500" dirty="0">
                <a:effectLst>
                  <a:outerShdw blurRad="50800" dist="38100" dir="2700000" algn="tl" rotWithShape="0">
                    <a:srgbClr val="000000">
                      <a:alpha val="48000"/>
                    </a:srgbClr>
                  </a:outerShdw>
                </a:effectLst>
              </a:rPr>
              <a:t>GEETANJALI MAKINENI</a:t>
            </a:r>
          </a:p>
          <a:p>
            <a:pPr defTabSz="914400">
              <a:lnSpc>
                <a:spcPct val="120000"/>
              </a:lnSpc>
              <a:spcBef>
                <a:spcPts val="1000"/>
              </a:spcBef>
              <a:buClr>
                <a:schemeClr val="bg2">
                  <a:lumMod val="40000"/>
                  <a:lumOff val="60000"/>
                </a:schemeClr>
              </a:buClr>
              <a:buSzPct val="80000"/>
            </a:pPr>
            <a:r>
              <a:rPr lang="en-US" sz="1500" dirty="0">
                <a:effectLst>
                  <a:outerShdw blurRad="50800" dist="38100" dir="2700000" algn="tl" rotWithShape="0">
                    <a:srgbClr val="000000">
                      <a:alpha val="48000"/>
                    </a:srgbClr>
                  </a:outerShdw>
                </a:effectLst>
              </a:rPr>
              <a:t>BHASHITHA SIDDAREDDY</a:t>
            </a:r>
          </a:p>
          <a:p>
            <a:pPr defTabSz="914400">
              <a:lnSpc>
                <a:spcPct val="120000"/>
              </a:lnSpc>
              <a:spcBef>
                <a:spcPts val="1000"/>
              </a:spcBef>
              <a:buClr>
                <a:schemeClr val="bg2">
                  <a:lumMod val="40000"/>
                  <a:lumOff val="60000"/>
                </a:schemeClr>
              </a:buClr>
              <a:buSzPct val="80000"/>
            </a:pPr>
            <a:endParaRPr lang="en-US"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61681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A4C4-46C8-4B7E-9A4F-FDF00FBCDE21}"/>
              </a:ext>
            </a:extLst>
          </p:cNvPr>
          <p:cNvSpPr>
            <a:spLocks noGrp="1"/>
          </p:cNvSpPr>
          <p:nvPr>
            <p:ph type="ctrTitle"/>
          </p:nvPr>
        </p:nvSpPr>
        <p:spPr>
          <a:xfrm>
            <a:off x="913795" y="609600"/>
            <a:ext cx="10353761" cy="1326321"/>
          </a:xfrm>
        </p:spPr>
        <p:txBody>
          <a:bodyPr vert="horz" lIns="91440" tIns="45720" rIns="91440" bIns="45720" rtlCol="0" anchor="ctr">
            <a:normAutofit/>
          </a:bodyPr>
          <a:lstStyle/>
          <a:p>
            <a:r>
              <a:rPr lang="en-US" sz="3400" dirty="0"/>
              <a:t>TOOLS &amp; TECNOLOGIES</a:t>
            </a:r>
          </a:p>
        </p:txBody>
      </p:sp>
      <p:graphicFrame>
        <p:nvGraphicFramePr>
          <p:cNvPr id="6" name="Diagram 11">
            <a:extLst>
              <a:ext uri="{FF2B5EF4-FFF2-40B4-BE49-F238E27FC236}">
                <a16:creationId xmlns:a16="http://schemas.microsoft.com/office/drawing/2014/main" id="{9B91F1D8-81C8-CF48-86B3-5B39ACB79418}"/>
              </a:ext>
            </a:extLst>
          </p:cNvPr>
          <p:cNvGraphicFramePr/>
          <p:nvPr>
            <p:extLst>
              <p:ext uri="{D42A27DB-BD31-4B8C-83A1-F6EECF244321}">
                <p14:modId xmlns:p14="http://schemas.microsoft.com/office/powerpoint/2010/main" val="1852396872"/>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852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B6A7-A341-49A3-825E-DA70EE02C5EF}"/>
              </a:ext>
            </a:extLst>
          </p:cNvPr>
          <p:cNvSpPr>
            <a:spLocks noGrp="1"/>
          </p:cNvSpPr>
          <p:nvPr>
            <p:ph type="ctrTitle"/>
          </p:nvPr>
        </p:nvSpPr>
        <p:spPr>
          <a:xfrm>
            <a:off x="-496290" y="-75816"/>
            <a:ext cx="9001462" cy="2387600"/>
          </a:xfrm>
        </p:spPr>
        <p:txBody>
          <a:bodyPr/>
          <a:lstStyle/>
          <a:p>
            <a:r>
              <a:rPr lang="en-IN" dirty="0"/>
              <a:t>OBJECTIVE</a:t>
            </a:r>
          </a:p>
        </p:txBody>
      </p:sp>
      <p:sp>
        <p:nvSpPr>
          <p:cNvPr id="3" name="Subtitle 2">
            <a:extLst>
              <a:ext uri="{FF2B5EF4-FFF2-40B4-BE49-F238E27FC236}">
                <a16:creationId xmlns:a16="http://schemas.microsoft.com/office/drawing/2014/main" id="{81824934-E806-43AE-8609-9998B88610D6}"/>
              </a:ext>
            </a:extLst>
          </p:cNvPr>
          <p:cNvSpPr>
            <a:spLocks noGrp="1"/>
          </p:cNvSpPr>
          <p:nvPr>
            <p:ph type="subTitle" idx="1"/>
          </p:nvPr>
        </p:nvSpPr>
        <p:spPr>
          <a:xfrm>
            <a:off x="2692398" y="3657597"/>
            <a:ext cx="7046406" cy="1651250"/>
          </a:xfrm>
        </p:spPr>
        <p:txBody>
          <a:bodyPr>
            <a:normAutofit fontScale="70000" lnSpcReduction="20000"/>
          </a:bodyPr>
          <a:lstStyle/>
          <a:p>
            <a:pPr algn="l"/>
            <a:r>
              <a:rPr lang="en-US" dirty="0">
                <a:effectLst/>
              </a:rPr>
              <a:t>The main objective of our project is doing the ETL process using the Spark’s Batch Processing and then Spark Integration using Web UI. The main source of our data is twitter and then collecting the data with Spark Batch Process. We can perform our transactions on the set of RDD’s and later we load our data in our Hive which is similarly equal to the ETL basic process.</a:t>
            </a:r>
          </a:p>
          <a:p>
            <a:pPr algn="l"/>
            <a:endParaRPr lang="en-IN" dirty="0"/>
          </a:p>
        </p:txBody>
      </p:sp>
    </p:spTree>
    <p:extLst>
      <p:ext uri="{BB962C8B-B14F-4D97-AF65-F5344CB8AC3E}">
        <p14:creationId xmlns:p14="http://schemas.microsoft.com/office/powerpoint/2010/main" val="123502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0420-9479-4A79-B44B-B4DDC587ABC3}"/>
              </a:ext>
            </a:extLst>
          </p:cNvPr>
          <p:cNvSpPr>
            <a:spLocks noGrp="1"/>
          </p:cNvSpPr>
          <p:nvPr>
            <p:ph type="ctrTitle"/>
          </p:nvPr>
        </p:nvSpPr>
        <p:spPr>
          <a:xfrm>
            <a:off x="-821360" y="-223111"/>
            <a:ext cx="9001462" cy="2387600"/>
          </a:xfrm>
        </p:spPr>
        <p:txBody>
          <a:bodyPr/>
          <a:lstStyle/>
          <a:p>
            <a:r>
              <a:rPr lang="en-IN" dirty="0"/>
              <a:t>SIGNIFICANCE</a:t>
            </a:r>
          </a:p>
        </p:txBody>
      </p:sp>
      <p:sp>
        <p:nvSpPr>
          <p:cNvPr id="3" name="Subtitle 2">
            <a:extLst>
              <a:ext uri="{FF2B5EF4-FFF2-40B4-BE49-F238E27FC236}">
                <a16:creationId xmlns:a16="http://schemas.microsoft.com/office/drawing/2014/main" id="{5545A91A-E7A2-4088-9C88-185F8CB5054F}"/>
              </a:ext>
            </a:extLst>
          </p:cNvPr>
          <p:cNvSpPr>
            <a:spLocks noGrp="1"/>
          </p:cNvSpPr>
          <p:nvPr>
            <p:ph type="subTitle" idx="1"/>
          </p:nvPr>
        </p:nvSpPr>
        <p:spPr/>
        <p:txBody>
          <a:bodyPr>
            <a:normAutofit/>
          </a:bodyPr>
          <a:lstStyle/>
          <a:p>
            <a:pPr algn="l"/>
            <a:r>
              <a:rPr lang="en-IN" dirty="0"/>
              <a:t>Due to Quarantine and Isolation most of the people are looking for entertainment back in their homes by watching series, and to suggest trending based on the peoples genuine interest.</a:t>
            </a:r>
          </a:p>
          <a:p>
            <a:endParaRPr lang="en-IN" dirty="0"/>
          </a:p>
        </p:txBody>
      </p:sp>
    </p:spTree>
    <p:extLst>
      <p:ext uri="{BB962C8B-B14F-4D97-AF65-F5344CB8AC3E}">
        <p14:creationId xmlns:p14="http://schemas.microsoft.com/office/powerpoint/2010/main" val="419795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B8BD-D34C-4C18-B8CE-6AACB94373AB}"/>
              </a:ext>
            </a:extLst>
          </p:cNvPr>
          <p:cNvSpPr>
            <a:spLocks noGrp="1"/>
          </p:cNvSpPr>
          <p:nvPr>
            <p:ph type="ctrTitle"/>
          </p:nvPr>
        </p:nvSpPr>
        <p:spPr>
          <a:xfrm>
            <a:off x="-1330811" y="0"/>
            <a:ext cx="9001462" cy="2387600"/>
          </a:xfrm>
        </p:spPr>
        <p:txBody>
          <a:bodyPr/>
          <a:lstStyle/>
          <a:p>
            <a:r>
              <a:rPr lang="en-IN" dirty="0"/>
              <a:t>FEATURES</a:t>
            </a:r>
          </a:p>
        </p:txBody>
      </p:sp>
      <p:sp>
        <p:nvSpPr>
          <p:cNvPr id="3" name="Subtitle 2">
            <a:extLst>
              <a:ext uri="{FF2B5EF4-FFF2-40B4-BE49-F238E27FC236}">
                <a16:creationId xmlns:a16="http://schemas.microsoft.com/office/drawing/2014/main" id="{2ED773F8-08DF-49DC-B421-EDDA06FB4704}"/>
              </a:ext>
            </a:extLst>
          </p:cNvPr>
          <p:cNvSpPr>
            <a:spLocks noGrp="1"/>
          </p:cNvSpPr>
          <p:nvPr>
            <p:ph type="subTitle" idx="1"/>
          </p:nvPr>
        </p:nvSpPr>
        <p:spPr/>
        <p:txBody>
          <a:bodyPr>
            <a:noAutofit/>
          </a:bodyPr>
          <a:lstStyle/>
          <a:p>
            <a:pPr algn="l"/>
            <a:r>
              <a:rPr lang="en-US" sz="1800" dirty="0">
                <a:effectLst/>
              </a:rPr>
              <a:t>The main feature of the project is to collect the tweets from the twitter steaming API, also by performing the ETL which means we preprocess the data and extract the necessary data and then we load this data in our HIVE. Next, we use </a:t>
            </a:r>
            <a:r>
              <a:rPr lang="en-US" sz="1800" dirty="0" err="1">
                <a:effectLst/>
              </a:rPr>
              <a:t>TextBlob</a:t>
            </a:r>
            <a:r>
              <a:rPr lang="en-US" sz="1800" dirty="0">
                <a:effectLst/>
              </a:rPr>
              <a:t> for predicting the sentiment for each of the mentioned tweet. Later, we feed the data into our HDFS and then we implement SQL and Hive queries. Sqoop is used for transferring data between SQL and HDFS.</a:t>
            </a:r>
          </a:p>
          <a:p>
            <a:pPr algn="l"/>
            <a:endParaRPr lang="en-IN" sz="1800" dirty="0"/>
          </a:p>
        </p:txBody>
      </p:sp>
    </p:spTree>
    <p:extLst>
      <p:ext uri="{BB962C8B-B14F-4D97-AF65-F5344CB8AC3E}">
        <p14:creationId xmlns:p14="http://schemas.microsoft.com/office/powerpoint/2010/main" val="168791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FD08-41C4-4553-9E50-970F861F1E66}"/>
              </a:ext>
            </a:extLst>
          </p:cNvPr>
          <p:cNvSpPr>
            <a:spLocks noGrp="1"/>
          </p:cNvSpPr>
          <p:nvPr>
            <p:ph type="ctrTitle"/>
          </p:nvPr>
        </p:nvSpPr>
        <p:spPr>
          <a:xfrm>
            <a:off x="-677669" y="103460"/>
            <a:ext cx="9001462" cy="2387600"/>
          </a:xfrm>
        </p:spPr>
        <p:txBody>
          <a:bodyPr/>
          <a:lstStyle/>
          <a:p>
            <a:r>
              <a:rPr lang="en-IN" dirty="0"/>
              <a:t>APPLICATIONS</a:t>
            </a:r>
          </a:p>
        </p:txBody>
      </p:sp>
      <p:sp>
        <p:nvSpPr>
          <p:cNvPr id="3" name="Subtitle 2">
            <a:extLst>
              <a:ext uri="{FF2B5EF4-FFF2-40B4-BE49-F238E27FC236}">
                <a16:creationId xmlns:a16="http://schemas.microsoft.com/office/drawing/2014/main" id="{854D5EA4-18AA-4C45-AD2C-56EF402B1742}"/>
              </a:ext>
            </a:extLst>
          </p:cNvPr>
          <p:cNvSpPr>
            <a:spLocks noGrp="1"/>
          </p:cNvSpPr>
          <p:nvPr>
            <p:ph type="subTitle" idx="1"/>
          </p:nvPr>
        </p:nvSpPr>
        <p:spPr/>
        <p:txBody>
          <a:bodyPr>
            <a:normAutofit fontScale="92500"/>
          </a:bodyPr>
          <a:lstStyle/>
          <a:p>
            <a:pPr marL="342900" indent="-342900" algn="l">
              <a:buFont typeface="Arial" panose="020B0604020202020204" pitchFamily="34" charset="0"/>
              <a:buChar char="•"/>
            </a:pPr>
            <a:r>
              <a:rPr lang="en-IN" dirty="0"/>
              <a:t>To draw out the collective results.</a:t>
            </a:r>
          </a:p>
          <a:p>
            <a:pPr marL="342900" indent="-342900" algn="l">
              <a:buFont typeface="Arial" panose="020B0604020202020204" pitchFamily="34" charset="0"/>
              <a:buChar char="•"/>
            </a:pPr>
            <a:r>
              <a:rPr lang="en-IN" dirty="0"/>
              <a:t>Understand most trending web series on social media.</a:t>
            </a:r>
          </a:p>
          <a:p>
            <a:pPr marL="342900" indent="-342900" algn="l">
              <a:buFont typeface="Arial" panose="020B0604020202020204" pitchFamily="34" charset="0"/>
              <a:buChar char="•"/>
            </a:pPr>
            <a:r>
              <a:rPr lang="en-IN" dirty="0"/>
              <a:t>Analyse positive and negative opinion of people on web series.</a:t>
            </a:r>
          </a:p>
        </p:txBody>
      </p:sp>
    </p:spTree>
    <p:extLst>
      <p:ext uri="{BB962C8B-B14F-4D97-AF65-F5344CB8AC3E}">
        <p14:creationId xmlns:p14="http://schemas.microsoft.com/office/powerpoint/2010/main" val="284483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4410-DFF5-4DFD-B370-814EB54860A9}"/>
              </a:ext>
            </a:extLst>
          </p:cNvPr>
          <p:cNvSpPr>
            <a:spLocks noGrp="1"/>
          </p:cNvSpPr>
          <p:nvPr>
            <p:ph type="ctrTitle"/>
          </p:nvPr>
        </p:nvSpPr>
        <p:spPr/>
        <p:txBody>
          <a:bodyPr/>
          <a:lstStyle/>
          <a:p>
            <a:r>
              <a:rPr lang="en-IN" dirty="0"/>
              <a:t>PHASE 1</a:t>
            </a:r>
          </a:p>
        </p:txBody>
      </p:sp>
      <p:sp>
        <p:nvSpPr>
          <p:cNvPr id="3" name="Subtitle 2">
            <a:extLst>
              <a:ext uri="{FF2B5EF4-FFF2-40B4-BE49-F238E27FC236}">
                <a16:creationId xmlns:a16="http://schemas.microsoft.com/office/drawing/2014/main" id="{2CB4D52C-948D-4E39-8FB4-0180220A6F02}"/>
              </a:ext>
            </a:extLst>
          </p:cNvPr>
          <p:cNvSpPr>
            <a:spLocks noGrp="1"/>
          </p:cNvSpPr>
          <p:nvPr>
            <p:ph type="subTitle" idx="1"/>
          </p:nvPr>
        </p:nvSpPr>
        <p:spPr/>
        <p:txBody>
          <a:bodyPr/>
          <a:lstStyle/>
          <a:p>
            <a:pPr lvl="0"/>
            <a:r>
              <a:rPr lang="en-US" dirty="0">
                <a:effectLst/>
              </a:rPr>
              <a:t>Downloading data batch from twitter (Avinash, Geetanjali)</a:t>
            </a:r>
          </a:p>
          <a:p>
            <a:pPr lvl="0"/>
            <a:r>
              <a:rPr lang="en-US" dirty="0">
                <a:effectLst/>
              </a:rPr>
              <a:t>Implementation and Data preprocessing (Akhil, </a:t>
            </a:r>
            <a:r>
              <a:rPr lang="en-US" dirty="0" err="1">
                <a:effectLst/>
              </a:rPr>
              <a:t>Bhashitha</a:t>
            </a:r>
            <a:r>
              <a:rPr lang="en-US" dirty="0">
                <a:effectLst/>
              </a:rPr>
              <a:t>)</a:t>
            </a:r>
          </a:p>
        </p:txBody>
      </p:sp>
    </p:spTree>
    <p:extLst>
      <p:ext uri="{BB962C8B-B14F-4D97-AF65-F5344CB8AC3E}">
        <p14:creationId xmlns:p14="http://schemas.microsoft.com/office/powerpoint/2010/main" val="279885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2873-4BF6-4D3E-88C5-4CF93BA5C39B}"/>
              </a:ext>
            </a:extLst>
          </p:cNvPr>
          <p:cNvSpPr>
            <a:spLocks noGrp="1"/>
          </p:cNvSpPr>
          <p:nvPr>
            <p:ph type="ctrTitle"/>
          </p:nvPr>
        </p:nvSpPr>
        <p:spPr/>
        <p:txBody>
          <a:bodyPr/>
          <a:lstStyle/>
          <a:p>
            <a:r>
              <a:rPr lang="en-IN" dirty="0"/>
              <a:t>PHASE 2</a:t>
            </a:r>
          </a:p>
        </p:txBody>
      </p:sp>
      <p:sp>
        <p:nvSpPr>
          <p:cNvPr id="3" name="Subtitle 2">
            <a:extLst>
              <a:ext uri="{FF2B5EF4-FFF2-40B4-BE49-F238E27FC236}">
                <a16:creationId xmlns:a16="http://schemas.microsoft.com/office/drawing/2014/main" id="{8F2C64E2-493D-4C9F-B0F0-018A76F0767F}"/>
              </a:ext>
            </a:extLst>
          </p:cNvPr>
          <p:cNvSpPr>
            <a:spLocks noGrp="1"/>
          </p:cNvSpPr>
          <p:nvPr>
            <p:ph type="subTitle" idx="1"/>
          </p:nvPr>
        </p:nvSpPr>
        <p:spPr/>
        <p:txBody>
          <a:bodyPr>
            <a:normAutofit/>
          </a:bodyPr>
          <a:lstStyle/>
          <a:p>
            <a:pPr lvl="0" algn="l"/>
            <a:r>
              <a:rPr lang="en-US" dirty="0">
                <a:effectLst/>
              </a:rPr>
              <a:t>HDFS, Hive imports with HUE visualizations. </a:t>
            </a:r>
          </a:p>
          <a:p>
            <a:pPr lvl="0" algn="l"/>
            <a:r>
              <a:rPr lang="en-US" dirty="0">
                <a:effectLst/>
              </a:rPr>
              <a:t>Hive Queries</a:t>
            </a:r>
          </a:p>
          <a:p>
            <a:pPr lvl="0" algn="l"/>
            <a:r>
              <a:rPr lang="en-US" dirty="0">
                <a:effectLst/>
              </a:rPr>
              <a:t>Spark </a:t>
            </a:r>
            <a:r>
              <a:rPr lang="en-US" dirty="0" err="1">
                <a:effectLst/>
              </a:rPr>
              <a:t>Sql</a:t>
            </a:r>
            <a:r>
              <a:rPr lang="en-US" dirty="0">
                <a:effectLst/>
              </a:rPr>
              <a:t> Queries, Data Frames, and visualizations.</a:t>
            </a:r>
          </a:p>
        </p:txBody>
      </p:sp>
    </p:spTree>
    <p:extLst>
      <p:ext uri="{BB962C8B-B14F-4D97-AF65-F5344CB8AC3E}">
        <p14:creationId xmlns:p14="http://schemas.microsoft.com/office/powerpoint/2010/main" val="288654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B635-5EF1-49B4-86D4-2F6CB8330B51}"/>
              </a:ext>
            </a:extLst>
          </p:cNvPr>
          <p:cNvSpPr>
            <a:spLocks noGrp="1"/>
          </p:cNvSpPr>
          <p:nvPr>
            <p:ph type="ctrTitle"/>
          </p:nvPr>
        </p:nvSpPr>
        <p:spPr/>
        <p:txBody>
          <a:bodyPr/>
          <a:lstStyle/>
          <a:p>
            <a:r>
              <a:rPr lang="en-IN" dirty="0"/>
              <a:t>PHASE 3</a:t>
            </a:r>
          </a:p>
        </p:txBody>
      </p:sp>
      <p:sp>
        <p:nvSpPr>
          <p:cNvPr id="3" name="Subtitle 2">
            <a:extLst>
              <a:ext uri="{FF2B5EF4-FFF2-40B4-BE49-F238E27FC236}">
                <a16:creationId xmlns:a16="http://schemas.microsoft.com/office/drawing/2014/main" id="{5BDD522E-2E6C-4792-AE09-F437965F6C43}"/>
              </a:ext>
            </a:extLst>
          </p:cNvPr>
          <p:cNvSpPr>
            <a:spLocks noGrp="1"/>
          </p:cNvSpPr>
          <p:nvPr>
            <p:ph type="subTitle" idx="1"/>
          </p:nvPr>
        </p:nvSpPr>
        <p:spPr/>
        <p:txBody>
          <a:bodyPr/>
          <a:lstStyle/>
          <a:p>
            <a:pPr lvl="0" algn="l"/>
            <a:r>
              <a:rPr lang="en-US" dirty="0">
                <a:effectLst/>
              </a:rPr>
              <a:t>Sentimental Analyzation (</a:t>
            </a:r>
            <a:r>
              <a:rPr lang="en-US" dirty="0" err="1">
                <a:effectLst/>
              </a:rPr>
              <a:t>TextBlob</a:t>
            </a:r>
            <a:r>
              <a:rPr lang="en-US" dirty="0">
                <a:effectLst/>
              </a:rPr>
              <a:t>)</a:t>
            </a:r>
          </a:p>
          <a:p>
            <a:pPr lvl="0" algn="l"/>
            <a:r>
              <a:rPr lang="en-US" dirty="0" err="1">
                <a:effectLst/>
              </a:rPr>
              <a:t>Solr</a:t>
            </a:r>
            <a:r>
              <a:rPr lang="en-US" dirty="0">
                <a:effectLst/>
              </a:rPr>
              <a:t> Queries and Graph frames on the twitter data.</a:t>
            </a:r>
          </a:p>
          <a:p>
            <a:pPr lvl="0" algn="l"/>
            <a:r>
              <a:rPr lang="en-US" dirty="0">
                <a:effectLst/>
              </a:rPr>
              <a:t>Hosting on a Web Application.</a:t>
            </a:r>
          </a:p>
        </p:txBody>
      </p:sp>
    </p:spTree>
    <p:extLst>
      <p:ext uri="{BB962C8B-B14F-4D97-AF65-F5344CB8AC3E}">
        <p14:creationId xmlns:p14="http://schemas.microsoft.com/office/powerpoint/2010/main" val="1407676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BC98A06-197C-438B-B021-E454843BF0D1}"/>
              </a:ext>
            </a:extLst>
          </p:cNvPr>
          <p:cNvSpPr>
            <a:spLocks noGrp="1"/>
          </p:cNvSpPr>
          <p:nvPr>
            <p:ph type="ctrTitle"/>
          </p:nvPr>
        </p:nvSpPr>
        <p:spPr>
          <a:xfrm>
            <a:off x="1282703" y="1289888"/>
            <a:ext cx="5854698" cy="4278224"/>
          </a:xfrm>
        </p:spPr>
        <p:txBody>
          <a:bodyPr anchor="ctr">
            <a:normAutofit/>
          </a:bodyPr>
          <a:lstStyle/>
          <a:p>
            <a:pPr algn="r"/>
            <a:r>
              <a:rPr lang="en-IN" sz="5400"/>
              <a:t>THANK YOU</a:t>
            </a:r>
          </a:p>
        </p:txBody>
      </p:sp>
      <p:cxnSp>
        <p:nvCxnSpPr>
          <p:cNvPr id="12" name="Straight Connector 11">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87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A6914-B8C8-46C2-9C8C-09D6C4010C00}"/>
              </a:ext>
            </a:extLst>
          </p:cNvPr>
          <p:cNvSpPr>
            <a:spLocks noGrp="1"/>
          </p:cNvSpPr>
          <p:nvPr>
            <p:ph type="ctrTitle"/>
          </p:nvPr>
        </p:nvSpPr>
        <p:spPr>
          <a:xfrm>
            <a:off x="913793" y="468982"/>
            <a:ext cx="9600217" cy="1855893"/>
          </a:xfrm>
        </p:spPr>
        <p:txBody>
          <a:bodyPr>
            <a:normAutofit/>
          </a:bodyPr>
          <a:lstStyle/>
          <a:p>
            <a:pPr algn="l"/>
            <a:r>
              <a:rPr lang="en-IN" sz="7200"/>
              <a:t>MOTIVATION</a:t>
            </a:r>
            <a:endParaRPr lang="en-IN" sz="7200" dirty="0"/>
          </a:p>
        </p:txBody>
      </p:sp>
      <p:sp>
        <p:nvSpPr>
          <p:cNvPr id="3" name="Subtitle 2">
            <a:extLst>
              <a:ext uri="{FF2B5EF4-FFF2-40B4-BE49-F238E27FC236}">
                <a16:creationId xmlns:a16="http://schemas.microsoft.com/office/drawing/2014/main" id="{3EE0CBAB-293F-40F0-BD7D-D13218DF357E}"/>
              </a:ext>
            </a:extLst>
          </p:cNvPr>
          <p:cNvSpPr>
            <a:spLocks noGrp="1"/>
          </p:cNvSpPr>
          <p:nvPr>
            <p:ph type="subTitle" idx="1"/>
          </p:nvPr>
        </p:nvSpPr>
        <p:spPr>
          <a:xfrm>
            <a:off x="913794" y="3142827"/>
            <a:ext cx="9600217" cy="3154106"/>
          </a:xfrm>
        </p:spPr>
        <p:txBody>
          <a:bodyPr>
            <a:normAutofit/>
          </a:bodyPr>
          <a:lstStyle/>
          <a:p>
            <a:pPr algn="l">
              <a:lnSpc>
                <a:spcPct val="110000"/>
              </a:lnSpc>
            </a:pPr>
            <a:r>
              <a:rPr lang="en-US" sz="1700"/>
              <a:t>The motivation behind doing this analysis is we are living in a world where data handling and data using plays one most important role in making the decisions for most of the industries like Banking, Financial, Telecom and Health and IT sector serving ones. The main factors would be for getting the insights would be like managing its sheer volumes of data and its insights. Using the Apache Spark is one of the best amazing kind frameworks which will be handling big data and its real time performance of these analysis.</a:t>
            </a:r>
          </a:p>
          <a:p>
            <a:pPr algn="l">
              <a:lnSpc>
                <a:spcPct val="110000"/>
              </a:lnSpc>
            </a:pPr>
            <a:endParaRPr lang="en-IN" sz="1500" cap="none" dirty="0">
              <a:cs typeface="Times New Roman" panose="02020603050405020304" pitchFamily="18" charset="0"/>
            </a:endParaRPr>
          </a:p>
        </p:txBody>
      </p:sp>
    </p:spTree>
    <p:extLst>
      <p:ext uri="{BB962C8B-B14F-4D97-AF65-F5344CB8AC3E}">
        <p14:creationId xmlns:p14="http://schemas.microsoft.com/office/powerpoint/2010/main" val="366435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6914-B8C8-46C2-9C8C-09D6C4010C00}"/>
              </a:ext>
            </a:extLst>
          </p:cNvPr>
          <p:cNvSpPr>
            <a:spLocks noGrp="1"/>
          </p:cNvSpPr>
          <p:nvPr>
            <p:ph type="ctrTitle"/>
          </p:nvPr>
        </p:nvSpPr>
        <p:spPr>
          <a:xfrm>
            <a:off x="-1008329" y="481232"/>
            <a:ext cx="5896391" cy="2387600"/>
          </a:xfrm>
        </p:spPr>
        <p:txBody>
          <a:bodyPr>
            <a:normAutofit/>
          </a:bodyPr>
          <a:lstStyle/>
          <a:p>
            <a:r>
              <a:rPr lang="en-IN" dirty="0"/>
              <a:t>Idea</a:t>
            </a:r>
          </a:p>
        </p:txBody>
      </p:sp>
      <p:sp>
        <p:nvSpPr>
          <p:cNvPr id="3" name="Subtitle 2">
            <a:extLst>
              <a:ext uri="{FF2B5EF4-FFF2-40B4-BE49-F238E27FC236}">
                <a16:creationId xmlns:a16="http://schemas.microsoft.com/office/drawing/2014/main" id="{3EE0CBAB-293F-40F0-BD7D-D13218DF357E}"/>
              </a:ext>
            </a:extLst>
          </p:cNvPr>
          <p:cNvSpPr>
            <a:spLocks noGrp="1"/>
          </p:cNvSpPr>
          <p:nvPr>
            <p:ph type="subTitle" idx="1"/>
          </p:nvPr>
        </p:nvSpPr>
        <p:spPr>
          <a:xfrm>
            <a:off x="1135782" y="3602038"/>
            <a:ext cx="5359612" cy="1484969"/>
          </a:xfrm>
        </p:spPr>
        <p:txBody>
          <a:bodyPr>
            <a:noAutofit/>
          </a:bodyPr>
          <a:lstStyle/>
          <a:p>
            <a:pPr algn="l">
              <a:lnSpc>
                <a:spcPct val="110000"/>
              </a:lnSpc>
            </a:pPr>
            <a:r>
              <a:rPr lang="en-IN" sz="1800" cap="none" dirty="0">
                <a:cs typeface="Times New Roman" panose="02020603050405020304" pitchFamily="18" charset="0"/>
              </a:rPr>
              <a:t>Instead of collecting from different data sources, we chose a single social media platform – Twitter where we feel users reviews are authentic than predictable.  So we can analyse the list of trending web series  where people desired to watch.</a:t>
            </a:r>
          </a:p>
        </p:txBody>
      </p:sp>
      <p:pic>
        <p:nvPicPr>
          <p:cNvPr id="7" name="Graphic 6" descr="Light Bulb and Gear">
            <a:extLst>
              <a:ext uri="{FF2B5EF4-FFF2-40B4-BE49-F238E27FC236}">
                <a16:creationId xmlns:a16="http://schemas.microsoft.com/office/drawing/2014/main" id="{9FEF5A4B-E4B3-43CF-9431-281C903718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78736" y="1488697"/>
            <a:ext cx="3402767" cy="3402767"/>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73602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1710-45E2-4AFE-B04C-AAA14DFBE9F4}"/>
              </a:ext>
            </a:extLst>
          </p:cNvPr>
          <p:cNvSpPr>
            <a:spLocks noGrp="1"/>
          </p:cNvSpPr>
          <p:nvPr>
            <p:ph type="ctrTitle"/>
          </p:nvPr>
        </p:nvSpPr>
        <p:spPr>
          <a:xfrm>
            <a:off x="2692398" y="1544715"/>
            <a:ext cx="6815669" cy="1979719"/>
          </a:xfrm>
        </p:spPr>
        <p:txBody>
          <a:bodyPr/>
          <a:lstStyle/>
          <a:p>
            <a:r>
              <a:rPr lang="en-IN" dirty="0"/>
              <a:t>WHO?</a:t>
            </a:r>
            <a:br>
              <a:rPr lang="en-IN" dirty="0"/>
            </a:br>
            <a:endParaRPr lang="en-IN" dirty="0"/>
          </a:p>
        </p:txBody>
      </p:sp>
      <p:sp>
        <p:nvSpPr>
          <p:cNvPr id="3" name="Subtitle 2">
            <a:extLst>
              <a:ext uri="{FF2B5EF4-FFF2-40B4-BE49-F238E27FC236}">
                <a16:creationId xmlns:a16="http://schemas.microsoft.com/office/drawing/2014/main" id="{CEF2173F-5F6B-468A-B844-BC2CF42A3142}"/>
              </a:ext>
            </a:extLst>
          </p:cNvPr>
          <p:cNvSpPr>
            <a:spLocks noGrp="1"/>
          </p:cNvSpPr>
          <p:nvPr>
            <p:ph type="subTitle" idx="1"/>
          </p:nvPr>
        </p:nvSpPr>
        <p:spPr/>
        <p:txBody>
          <a:bodyPr>
            <a:normAutofit/>
          </a:bodyPr>
          <a:lstStyle/>
          <a:p>
            <a:r>
              <a:rPr lang="en-US" dirty="0">
                <a:effectLst/>
                <a:latin typeface="Rockwell" panose="02060603020205020403" pitchFamily="18" charset="0"/>
                <a:ea typeface="Calibri" panose="020F0502020204030204" pitchFamily="34" charset="0"/>
              </a:rPr>
              <a:t>Helps the advertiser’s for pushing the advertisement and series makers for making quick analysis. Also helps binge watchers.</a:t>
            </a:r>
            <a:endParaRPr lang="en-IN" sz="3200" dirty="0">
              <a:latin typeface="Rockwell" panose="02060603020205020403" pitchFamily="18" charset="0"/>
            </a:endParaRPr>
          </a:p>
        </p:txBody>
      </p:sp>
    </p:spTree>
    <p:extLst>
      <p:ext uri="{BB962C8B-B14F-4D97-AF65-F5344CB8AC3E}">
        <p14:creationId xmlns:p14="http://schemas.microsoft.com/office/powerpoint/2010/main" val="360055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AACB-EA3E-4308-B940-7E58BA1D8000}"/>
              </a:ext>
            </a:extLst>
          </p:cNvPr>
          <p:cNvSpPr>
            <a:spLocks noGrp="1"/>
          </p:cNvSpPr>
          <p:nvPr>
            <p:ph type="ctrTitle"/>
          </p:nvPr>
        </p:nvSpPr>
        <p:spPr/>
        <p:txBody>
          <a:bodyPr/>
          <a:lstStyle/>
          <a:p>
            <a:r>
              <a:rPr lang="en-IN" dirty="0"/>
              <a:t>WHAT ?</a:t>
            </a:r>
          </a:p>
        </p:txBody>
      </p:sp>
      <p:sp>
        <p:nvSpPr>
          <p:cNvPr id="3" name="Subtitle 2">
            <a:extLst>
              <a:ext uri="{FF2B5EF4-FFF2-40B4-BE49-F238E27FC236}">
                <a16:creationId xmlns:a16="http://schemas.microsoft.com/office/drawing/2014/main" id="{07A27E30-780A-4C95-BDF8-75524C65C37D}"/>
              </a:ext>
            </a:extLst>
          </p:cNvPr>
          <p:cNvSpPr>
            <a:spLocks noGrp="1"/>
          </p:cNvSpPr>
          <p:nvPr>
            <p:ph type="subTitle" idx="1"/>
          </p:nvPr>
        </p:nvSpPr>
        <p:spPr/>
        <p:txBody>
          <a:bodyPr>
            <a:normAutofit/>
          </a:bodyPr>
          <a:lstStyle/>
          <a:p>
            <a:r>
              <a:rPr lang="en-US" dirty="0">
                <a:effectLst/>
                <a:ea typeface="Calibri" panose="020F0502020204030204" pitchFamily="34" charset="0"/>
                <a:cs typeface="Mangal" panose="02040503050203030202" pitchFamily="18" charset="0"/>
              </a:rPr>
              <a:t>To understand the trending and most popular series right now which have buzz on social media which helps to understand according to the perception of the people.</a:t>
            </a:r>
          </a:p>
          <a:p>
            <a:endParaRPr lang="en-IN" dirty="0"/>
          </a:p>
        </p:txBody>
      </p:sp>
    </p:spTree>
    <p:extLst>
      <p:ext uri="{BB962C8B-B14F-4D97-AF65-F5344CB8AC3E}">
        <p14:creationId xmlns:p14="http://schemas.microsoft.com/office/powerpoint/2010/main" val="141602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B007-3F77-4030-91FD-06D3DF974697}"/>
              </a:ext>
            </a:extLst>
          </p:cNvPr>
          <p:cNvSpPr>
            <a:spLocks noGrp="1"/>
          </p:cNvSpPr>
          <p:nvPr>
            <p:ph type="ctrTitle"/>
          </p:nvPr>
        </p:nvSpPr>
        <p:spPr/>
        <p:txBody>
          <a:bodyPr/>
          <a:lstStyle/>
          <a:p>
            <a:r>
              <a:rPr lang="en-IN" dirty="0"/>
              <a:t>WHEN?</a:t>
            </a:r>
          </a:p>
        </p:txBody>
      </p:sp>
      <p:sp>
        <p:nvSpPr>
          <p:cNvPr id="3" name="Subtitle 2">
            <a:extLst>
              <a:ext uri="{FF2B5EF4-FFF2-40B4-BE49-F238E27FC236}">
                <a16:creationId xmlns:a16="http://schemas.microsoft.com/office/drawing/2014/main" id="{50DF16E6-597E-46C8-A233-C750C206137C}"/>
              </a:ext>
            </a:extLst>
          </p:cNvPr>
          <p:cNvSpPr>
            <a:spLocks noGrp="1"/>
          </p:cNvSpPr>
          <p:nvPr>
            <p:ph type="subTitle" idx="1"/>
          </p:nvPr>
        </p:nvSpPr>
        <p:spPr/>
        <p:txBody>
          <a:bodyPr/>
          <a:lstStyle/>
          <a:p>
            <a:r>
              <a:rPr lang="en-IN" dirty="0"/>
              <a:t>Due to Quarantine and Isolation most of the people are looking for entertainment back in their homes.</a:t>
            </a:r>
          </a:p>
        </p:txBody>
      </p:sp>
    </p:spTree>
    <p:extLst>
      <p:ext uri="{BB962C8B-B14F-4D97-AF65-F5344CB8AC3E}">
        <p14:creationId xmlns:p14="http://schemas.microsoft.com/office/powerpoint/2010/main" val="265780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93CC-7642-4981-89D1-75C1F92EEB42}"/>
              </a:ext>
            </a:extLst>
          </p:cNvPr>
          <p:cNvSpPr>
            <a:spLocks noGrp="1"/>
          </p:cNvSpPr>
          <p:nvPr>
            <p:ph type="ctrTitle"/>
          </p:nvPr>
        </p:nvSpPr>
        <p:spPr/>
        <p:txBody>
          <a:bodyPr/>
          <a:lstStyle/>
          <a:p>
            <a:r>
              <a:rPr lang="en-IN" dirty="0"/>
              <a:t>WHERE?</a:t>
            </a:r>
          </a:p>
        </p:txBody>
      </p:sp>
      <p:sp>
        <p:nvSpPr>
          <p:cNvPr id="3" name="Subtitle 2">
            <a:extLst>
              <a:ext uri="{FF2B5EF4-FFF2-40B4-BE49-F238E27FC236}">
                <a16:creationId xmlns:a16="http://schemas.microsoft.com/office/drawing/2014/main" id="{E779AFF5-3AFD-4DA1-852B-97CEE8DA6CA0}"/>
              </a:ext>
            </a:extLst>
          </p:cNvPr>
          <p:cNvSpPr>
            <a:spLocks noGrp="1"/>
          </p:cNvSpPr>
          <p:nvPr>
            <p:ph type="subTitle" idx="1"/>
          </p:nvPr>
        </p:nvSpPr>
        <p:spPr/>
        <p:txBody>
          <a:bodyPr/>
          <a:lstStyle/>
          <a:p>
            <a:r>
              <a:rPr lang="en-IN" dirty="0"/>
              <a:t>All over the world without any borders. (in the present 2020 situation)</a:t>
            </a:r>
          </a:p>
          <a:p>
            <a:endParaRPr lang="en-IN" dirty="0"/>
          </a:p>
        </p:txBody>
      </p:sp>
    </p:spTree>
    <p:extLst>
      <p:ext uri="{BB962C8B-B14F-4D97-AF65-F5344CB8AC3E}">
        <p14:creationId xmlns:p14="http://schemas.microsoft.com/office/powerpoint/2010/main" val="223189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F852-5D85-4EDD-AF92-A1983B3A6051}"/>
              </a:ext>
            </a:extLst>
          </p:cNvPr>
          <p:cNvSpPr>
            <a:spLocks noGrp="1"/>
          </p:cNvSpPr>
          <p:nvPr>
            <p:ph type="ctrTitle"/>
          </p:nvPr>
        </p:nvSpPr>
        <p:spPr/>
        <p:txBody>
          <a:bodyPr/>
          <a:lstStyle/>
          <a:p>
            <a:r>
              <a:rPr lang="en-IN" dirty="0"/>
              <a:t>WHY?</a:t>
            </a:r>
          </a:p>
        </p:txBody>
      </p:sp>
      <p:sp>
        <p:nvSpPr>
          <p:cNvPr id="3" name="Subtitle 2">
            <a:extLst>
              <a:ext uri="{FF2B5EF4-FFF2-40B4-BE49-F238E27FC236}">
                <a16:creationId xmlns:a16="http://schemas.microsoft.com/office/drawing/2014/main" id="{60D1011D-EA31-408D-B019-5A2176649B25}"/>
              </a:ext>
            </a:extLst>
          </p:cNvPr>
          <p:cNvSpPr>
            <a:spLocks noGrp="1"/>
          </p:cNvSpPr>
          <p:nvPr>
            <p:ph type="subTitle" idx="1"/>
          </p:nvPr>
        </p:nvSpPr>
        <p:spPr/>
        <p:txBody>
          <a:bodyPr/>
          <a:lstStyle/>
          <a:p>
            <a:r>
              <a:rPr lang="en-IN" dirty="0"/>
              <a:t>Because of mixed reviews of critics and reviewers as a third party, the review system is being compromised as a result we consider people thoughts as a prime factor.</a:t>
            </a:r>
          </a:p>
          <a:p>
            <a:endParaRPr lang="en-IN" dirty="0"/>
          </a:p>
        </p:txBody>
      </p:sp>
    </p:spTree>
    <p:extLst>
      <p:ext uri="{BB962C8B-B14F-4D97-AF65-F5344CB8AC3E}">
        <p14:creationId xmlns:p14="http://schemas.microsoft.com/office/powerpoint/2010/main" val="411535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5F87A2F3-153C-634B-BE87-DD9F1D027E14}"/>
              </a:ext>
            </a:extLst>
          </p:cNvPr>
          <p:cNvPicPr>
            <a:picLocks noChangeAspect="1"/>
          </p:cNvPicPr>
          <p:nvPr/>
        </p:nvPicPr>
        <p:blipFill>
          <a:blip r:embed="rId3"/>
          <a:stretch>
            <a:fillRect/>
          </a:stretch>
        </p:blipFill>
        <p:spPr>
          <a:xfrm>
            <a:off x="1731422" y="1576552"/>
            <a:ext cx="8284114" cy="5058395"/>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8" name="TextBox 7">
            <a:extLst>
              <a:ext uri="{FF2B5EF4-FFF2-40B4-BE49-F238E27FC236}">
                <a16:creationId xmlns:a16="http://schemas.microsoft.com/office/drawing/2014/main" id="{54FF3A55-C634-3045-870F-14C9CBF23DA9}"/>
              </a:ext>
            </a:extLst>
          </p:cNvPr>
          <p:cNvSpPr txBox="1"/>
          <p:nvPr/>
        </p:nvSpPr>
        <p:spPr>
          <a:xfrm>
            <a:off x="725214" y="588579"/>
            <a:ext cx="3561809" cy="461665"/>
          </a:xfrm>
          <a:prstGeom prst="rect">
            <a:avLst/>
          </a:prstGeom>
          <a:noFill/>
        </p:spPr>
        <p:txBody>
          <a:bodyPr wrap="none" rtlCol="0">
            <a:spAutoFit/>
          </a:bodyPr>
          <a:lstStyle/>
          <a:p>
            <a:r>
              <a:rPr lang="en-US" sz="2400" dirty="0"/>
              <a:t>SIMPLE PROJECT FLOW</a:t>
            </a:r>
          </a:p>
        </p:txBody>
      </p:sp>
    </p:spTree>
    <p:extLst>
      <p:ext uri="{BB962C8B-B14F-4D97-AF65-F5344CB8AC3E}">
        <p14:creationId xmlns:p14="http://schemas.microsoft.com/office/powerpoint/2010/main" val="1594352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9841</TotalTime>
  <Words>589</Words>
  <Application>Microsoft Macintosh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Rockwell</vt:lpstr>
      <vt:lpstr>Damask</vt:lpstr>
      <vt:lpstr>Data visualization on web series using social media</vt:lpstr>
      <vt:lpstr>MOTIVATION</vt:lpstr>
      <vt:lpstr>Idea</vt:lpstr>
      <vt:lpstr>WHO? </vt:lpstr>
      <vt:lpstr>WHAT ?</vt:lpstr>
      <vt:lpstr>WHEN?</vt:lpstr>
      <vt:lpstr>WHERE?</vt:lpstr>
      <vt:lpstr>WHY?</vt:lpstr>
      <vt:lpstr>PowerPoint Presentation</vt:lpstr>
      <vt:lpstr>TOOLS &amp; TECNOLOGIES</vt:lpstr>
      <vt:lpstr>OBJECTIVE</vt:lpstr>
      <vt:lpstr>SIGNIFICANCE</vt:lpstr>
      <vt:lpstr>FEATURES</vt:lpstr>
      <vt:lpstr>APPLICATIONS</vt:lpstr>
      <vt:lpstr>PHASE 1</vt:lpstr>
      <vt:lpstr>PHASE 2</vt:lpstr>
      <vt:lpstr>PHASE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on web series using social media</dc:title>
  <dc:creator>Ganguri, Avinash (UMKC-Student)</dc:creator>
  <cp:lastModifiedBy>Ganguri, Avinash (UMKC-Student)</cp:lastModifiedBy>
  <cp:revision>4</cp:revision>
  <dcterms:created xsi:type="dcterms:W3CDTF">2020-10-12T22:56:25Z</dcterms:created>
  <dcterms:modified xsi:type="dcterms:W3CDTF">2020-10-19T19:02:30Z</dcterms:modified>
</cp:coreProperties>
</file>