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BA2E1-F58A-4E04-9844-996A2A23AF8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696B4D-8F59-47C4-A983-86224B3A7B55}">
      <dgm:prSet phldrT="[Text]"/>
      <dgm:spPr/>
      <dgm:t>
        <a:bodyPr/>
        <a:lstStyle/>
        <a:p>
          <a:r>
            <a:rPr lang="en-IN" dirty="0" smtClean="0"/>
            <a:t>Issue at</a:t>
          </a:r>
          <a:endParaRPr lang="en-IN" dirty="0"/>
        </a:p>
      </dgm:t>
    </dgm:pt>
    <dgm:pt modelId="{00A01B90-348A-4DFE-B76C-BE301AF2C1CD}" type="parTrans" cxnId="{D393BAF9-C960-4F9C-859D-E49796F7B33A}">
      <dgm:prSet/>
      <dgm:spPr/>
      <dgm:t>
        <a:bodyPr/>
        <a:lstStyle/>
        <a:p>
          <a:endParaRPr lang="en-IN"/>
        </a:p>
      </dgm:t>
    </dgm:pt>
    <dgm:pt modelId="{2CDE0A0A-71DF-4813-AA1A-8EA527FB6105}" type="sibTrans" cxnId="{D393BAF9-C960-4F9C-859D-E49796F7B33A}">
      <dgm:prSet/>
      <dgm:spPr/>
      <dgm:t>
        <a:bodyPr/>
        <a:lstStyle/>
        <a:p>
          <a:endParaRPr lang="en-IN"/>
        </a:p>
      </dgm:t>
    </dgm:pt>
    <dgm:pt modelId="{3C5BC47F-238A-40DB-81A6-A97B1F11068B}">
      <dgm:prSet phldrT="[Text]" custT="1"/>
      <dgm:spPr/>
      <dgm:t>
        <a:bodyPr/>
        <a:lstStyle/>
        <a:p>
          <a:r>
            <a:rPr lang="en-IN" sz="2800" dirty="0" smtClean="0"/>
            <a:t>PAR</a:t>
          </a:r>
        </a:p>
        <a:p>
          <a:r>
            <a:rPr lang="en-IN" sz="2800" dirty="0" smtClean="0"/>
            <a:t>Issue price=FV</a:t>
          </a:r>
          <a:endParaRPr lang="en-IN" sz="2800" dirty="0"/>
        </a:p>
      </dgm:t>
    </dgm:pt>
    <dgm:pt modelId="{E9FCC9D8-58D6-4E1A-8B35-131D8BE83164}" type="parTrans" cxnId="{4D5AD804-F41D-4E67-B2EF-107A0C2243FA}">
      <dgm:prSet/>
      <dgm:spPr/>
      <dgm:t>
        <a:bodyPr/>
        <a:lstStyle/>
        <a:p>
          <a:endParaRPr lang="en-IN"/>
        </a:p>
      </dgm:t>
    </dgm:pt>
    <dgm:pt modelId="{8A666487-E05B-471B-BA97-3C270C1A0202}" type="sibTrans" cxnId="{4D5AD804-F41D-4E67-B2EF-107A0C2243FA}">
      <dgm:prSet/>
      <dgm:spPr/>
      <dgm:t>
        <a:bodyPr/>
        <a:lstStyle/>
        <a:p>
          <a:endParaRPr lang="en-IN"/>
        </a:p>
      </dgm:t>
    </dgm:pt>
    <dgm:pt modelId="{61040602-2875-4DB4-BE94-C04AE95729C8}">
      <dgm:prSet phldrT="[Text]" custT="1"/>
      <dgm:spPr/>
      <dgm:t>
        <a:bodyPr/>
        <a:lstStyle/>
        <a:p>
          <a:endParaRPr lang="en-IN" sz="2800" dirty="0" smtClean="0"/>
        </a:p>
        <a:p>
          <a:r>
            <a:rPr lang="en-IN" sz="2800" dirty="0" smtClean="0"/>
            <a:t>PREMIUM  </a:t>
          </a:r>
        </a:p>
        <a:p>
          <a:r>
            <a:rPr lang="en-IN" sz="2800" dirty="0" smtClean="0"/>
            <a:t>Issue price&gt;FV</a:t>
          </a:r>
        </a:p>
        <a:p>
          <a:endParaRPr lang="en-IN" sz="2800" dirty="0" smtClean="0"/>
        </a:p>
      </dgm:t>
    </dgm:pt>
    <dgm:pt modelId="{F068931A-1B93-4F87-BF50-33680868D6C9}" type="parTrans" cxnId="{DE412315-1F46-48BA-99C0-6584E33013FC}">
      <dgm:prSet/>
      <dgm:spPr/>
      <dgm:t>
        <a:bodyPr/>
        <a:lstStyle/>
        <a:p>
          <a:endParaRPr lang="en-IN"/>
        </a:p>
      </dgm:t>
    </dgm:pt>
    <dgm:pt modelId="{2963E249-5F4B-48B4-B324-9FC84EA325DD}" type="sibTrans" cxnId="{DE412315-1F46-48BA-99C0-6584E33013FC}">
      <dgm:prSet/>
      <dgm:spPr/>
      <dgm:t>
        <a:bodyPr/>
        <a:lstStyle/>
        <a:p>
          <a:endParaRPr lang="en-IN"/>
        </a:p>
      </dgm:t>
    </dgm:pt>
    <dgm:pt modelId="{1A05EEA1-7AFF-40DC-AE4D-081A9572E843}">
      <dgm:prSet phldrT="[Text]" custT="1"/>
      <dgm:spPr/>
      <dgm:t>
        <a:bodyPr/>
        <a:lstStyle/>
        <a:p>
          <a:r>
            <a:rPr lang="en-IN" sz="2800" dirty="0" smtClean="0"/>
            <a:t>DISCOUNT</a:t>
          </a:r>
        </a:p>
        <a:p>
          <a:r>
            <a:rPr lang="en-IN" sz="2800" dirty="0" smtClean="0"/>
            <a:t>Issue price&lt;FV</a:t>
          </a:r>
          <a:endParaRPr lang="en-IN" sz="2800" dirty="0"/>
        </a:p>
      </dgm:t>
    </dgm:pt>
    <dgm:pt modelId="{56B0E570-CB5A-4EDB-B910-6EDD1C55D042}" type="parTrans" cxnId="{3D294455-8ECF-4C55-BE93-3FED2814A3FF}">
      <dgm:prSet/>
      <dgm:spPr/>
      <dgm:t>
        <a:bodyPr/>
        <a:lstStyle/>
        <a:p>
          <a:endParaRPr lang="en-IN"/>
        </a:p>
      </dgm:t>
    </dgm:pt>
    <dgm:pt modelId="{D205D277-8347-4D1A-B35B-C8E7DCC31E4B}" type="sibTrans" cxnId="{3D294455-8ECF-4C55-BE93-3FED2814A3FF}">
      <dgm:prSet/>
      <dgm:spPr/>
      <dgm:t>
        <a:bodyPr/>
        <a:lstStyle/>
        <a:p>
          <a:endParaRPr lang="en-IN"/>
        </a:p>
      </dgm:t>
    </dgm:pt>
    <dgm:pt modelId="{4C12269C-8F8A-4F2B-8B82-62656587D802}">
      <dgm:prSet/>
      <dgm:spPr/>
      <dgm:t>
        <a:bodyPr/>
        <a:lstStyle/>
        <a:p>
          <a:endParaRPr lang="en-IN"/>
        </a:p>
      </dgm:t>
    </dgm:pt>
    <dgm:pt modelId="{962C4227-379C-4D2A-86EC-675C2FCD0B2A}" type="parTrans" cxnId="{FB1C025E-3E4E-4504-B940-FB7DDF6CE4E1}">
      <dgm:prSet/>
      <dgm:spPr/>
      <dgm:t>
        <a:bodyPr/>
        <a:lstStyle/>
        <a:p>
          <a:endParaRPr lang="en-IN"/>
        </a:p>
      </dgm:t>
    </dgm:pt>
    <dgm:pt modelId="{A2C6F902-55F9-4822-8B74-20CBD201A152}" type="sibTrans" cxnId="{FB1C025E-3E4E-4504-B940-FB7DDF6CE4E1}">
      <dgm:prSet/>
      <dgm:spPr/>
      <dgm:t>
        <a:bodyPr/>
        <a:lstStyle/>
        <a:p>
          <a:endParaRPr lang="en-IN"/>
        </a:p>
      </dgm:t>
    </dgm:pt>
    <dgm:pt modelId="{1D148B6F-33C9-4E61-894F-E4F8B7C14EAC}">
      <dgm:prSet/>
      <dgm:spPr/>
      <dgm:t>
        <a:bodyPr/>
        <a:lstStyle/>
        <a:p>
          <a:endParaRPr lang="en-IN"/>
        </a:p>
      </dgm:t>
    </dgm:pt>
    <dgm:pt modelId="{57E0AD85-CF7F-44CD-891B-A711DD948A2E}" type="parTrans" cxnId="{93330706-9144-439A-BA71-881C7B3D3BF9}">
      <dgm:prSet/>
      <dgm:spPr/>
      <dgm:t>
        <a:bodyPr/>
        <a:lstStyle/>
        <a:p>
          <a:endParaRPr lang="en-IN"/>
        </a:p>
      </dgm:t>
    </dgm:pt>
    <dgm:pt modelId="{33BA693A-C8B5-422E-81D7-B1A802E8106B}" type="sibTrans" cxnId="{93330706-9144-439A-BA71-881C7B3D3BF9}">
      <dgm:prSet/>
      <dgm:spPr/>
      <dgm:t>
        <a:bodyPr/>
        <a:lstStyle/>
        <a:p>
          <a:endParaRPr lang="en-IN"/>
        </a:p>
      </dgm:t>
    </dgm:pt>
    <dgm:pt modelId="{7599FABB-DD43-4D4E-84BC-CE574B809398}">
      <dgm:prSet/>
      <dgm:spPr/>
      <dgm:t>
        <a:bodyPr/>
        <a:lstStyle/>
        <a:p>
          <a:endParaRPr lang="en-IN"/>
        </a:p>
      </dgm:t>
    </dgm:pt>
    <dgm:pt modelId="{CC9E170D-7CB5-4EB7-B7F3-116962C8DEB7}" type="parTrans" cxnId="{E19440AE-A562-4160-B044-8F9E0F2988A2}">
      <dgm:prSet/>
      <dgm:spPr/>
      <dgm:t>
        <a:bodyPr/>
        <a:lstStyle/>
        <a:p>
          <a:endParaRPr lang="en-IN"/>
        </a:p>
      </dgm:t>
    </dgm:pt>
    <dgm:pt modelId="{966DD776-0BCF-4D9E-8D3B-6B29E814025B}" type="sibTrans" cxnId="{E19440AE-A562-4160-B044-8F9E0F2988A2}">
      <dgm:prSet/>
      <dgm:spPr/>
      <dgm:t>
        <a:bodyPr/>
        <a:lstStyle/>
        <a:p>
          <a:endParaRPr lang="en-IN"/>
        </a:p>
      </dgm:t>
    </dgm:pt>
    <dgm:pt modelId="{23D0B34D-EC98-467A-BCED-CF1D0AA0D37D}" type="pres">
      <dgm:prSet presAssocID="{E50BA2E1-F58A-4E04-9844-996A2A23AF8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B0FB1DB-B025-4941-8646-8F3775776914}" type="pres">
      <dgm:prSet presAssocID="{08696B4D-8F59-47C4-A983-86224B3A7B55}" presName="roof" presStyleLbl="dkBgShp" presStyleIdx="0" presStyleCnt="2"/>
      <dgm:spPr/>
      <dgm:t>
        <a:bodyPr/>
        <a:lstStyle/>
        <a:p>
          <a:endParaRPr lang="en-IN"/>
        </a:p>
      </dgm:t>
    </dgm:pt>
    <dgm:pt modelId="{2A85E525-8625-4155-8BDB-43244828E3EB}" type="pres">
      <dgm:prSet presAssocID="{08696B4D-8F59-47C4-A983-86224B3A7B55}" presName="pillars" presStyleCnt="0"/>
      <dgm:spPr/>
    </dgm:pt>
    <dgm:pt modelId="{1F4AACDA-E520-40E2-8277-E3C6E598E471}" type="pres">
      <dgm:prSet presAssocID="{08696B4D-8F59-47C4-A983-86224B3A7B5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78E245-030D-43A5-A94E-30D110DFDBBE}" type="pres">
      <dgm:prSet presAssocID="{61040602-2875-4DB4-BE94-C04AE95729C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076F3C-7FA1-4C20-A2EA-D0E9AFAE8DCA}" type="pres">
      <dgm:prSet presAssocID="{1A05EEA1-7AFF-40DC-AE4D-081A9572E843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F115B2-40E7-46E8-B409-639186D5584D}" type="pres">
      <dgm:prSet presAssocID="{08696B4D-8F59-47C4-A983-86224B3A7B55}" presName="base" presStyleLbl="dkBgShp" presStyleIdx="1" presStyleCnt="2"/>
      <dgm:spPr/>
    </dgm:pt>
  </dgm:ptLst>
  <dgm:cxnLst>
    <dgm:cxn modelId="{F2011BFD-2873-44D7-980D-EA6981F71D6D}" type="presOf" srcId="{1A05EEA1-7AFF-40DC-AE4D-081A9572E843}" destId="{84076F3C-7FA1-4C20-A2EA-D0E9AFAE8DCA}" srcOrd="0" destOrd="0" presId="urn:microsoft.com/office/officeart/2005/8/layout/hList3"/>
    <dgm:cxn modelId="{41808845-3B33-4491-88FE-56325D4E1FC8}" type="presOf" srcId="{08696B4D-8F59-47C4-A983-86224B3A7B55}" destId="{2B0FB1DB-B025-4941-8646-8F3775776914}" srcOrd="0" destOrd="0" presId="urn:microsoft.com/office/officeart/2005/8/layout/hList3"/>
    <dgm:cxn modelId="{BC043237-3D93-4D95-AE5B-715B6535C31B}" type="presOf" srcId="{61040602-2875-4DB4-BE94-C04AE95729C8}" destId="{4F78E245-030D-43A5-A94E-30D110DFDBBE}" srcOrd="0" destOrd="0" presId="urn:microsoft.com/office/officeart/2005/8/layout/hList3"/>
    <dgm:cxn modelId="{3D294455-8ECF-4C55-BE93-3FED2814A3FF}" srcId="{08696B4D-8F59-47C4-A983-86224B3A7B55}" destId="{1A05EEA1-7AFF-40DC-AE4D-081A9572E843}" srcOrd="2" destOrd="0" parTransId="{56B0E570-CB5A-4EDB-B910-6EDD1C55D042}" sibTransId="{D205D277-8347-4D1A-B35B-C8E7DCC31E4B}"/>
    <dgm:cxn modelId="{D393BAF9-C960-4F9C-859D-E49796F7B33A}" srcId="{E50BA2E1-F58A-4E04-9844-996A2A23AF83}" destId="{08696B4D-8F59-47C4-A983-86224B3A7B55}" srcOrd="0" destOrd="0" parTransId="{00A01B90-348A-4DFE-B76C-BE301AF2C1CD}" sibTransId="{2CDE0A0A-71DF-4813-AA1A-8EA527FB6105}"/>
    <dgm:cxn modelId="{B23CE1F5-9044-472A-AB38-ADAB1CE7EA10}" type="presOf" srcId="{3C5BC47F-238A-40DB-81A6-A97B1F11068B}" destId="{1F4AACDA-E520-40E2-8277-E3C6E598E471}" srcOrd="0" destOrd="0" presId="urn:microsoft.com/office/officeart/2005/8/layout/hList3"/>
    <dgm:cxn modelId="{0520C2F7-3899-48B2-B260-F7B4CD0F100E}" type="presOf" srcId="{E50BA2E1-F58A-4E04-9844-996A2A23AF83}" destId="{23D0B34D-EC98-467A-BCED-CF1D0AA0D37D}" srcOrd="0" destOrd="0" presId="urn:microsoft.com/office/officeart/2005/8/layout/hList3"/>
    <dgm:cxn modelId="{DE412315-1F46-48BA-99C0-6584E33013FC}" srcId="{08696B4D-8F59-47C4-A983-86224B3A7B55}" destId="{61040602-2875-4DB4-BE94-C04AE95729C8}" srcOrd="1" destOrd="0" parTransId="{F068931A-1B93-4F87-BF50-33680868D6C9}" sibTransId="{2963E249-5F4B-48B4-B324-9FC84EA325DD}"/>
    <dgm:cxn modelId="{93330706-9144-439A-BA71-881C7B3D3BF9}" srcId="{E50BA2E1-F58A-4E04-9844-996A2A23AF83}" destId="{1D148B6F-33C9-4E61-894F-E4F8B7C14EAC}" srcOrd="2" destOrd="0" parTransId="{57E0AD85-CF7F-44CD-891B-A711DD948A2E}" sibTransId="{33BA693A-C8B5-422E-81D7-B1A802E8106B}"/>
    <dgm:cxn modelId="{4D5AD804-F41D-4E67-B2EF-107A0C2243FA}" srcId="{08696B4D-8F59-47C4-A983-86224B3A7B55}" destId="{3C5BC47F-238A-40DB-81A6-A97B1F11068B}" srcOrd="0" destOrd="0" parTransId="{E9FCC9D8-58D6-4E1A-8B35-131D8BE83164}" sibTransId="{8A666487-E05B-471B-BA97-3C270C1A0202}"/>
    <dgm:cxn modelId="{FB1C025E-3E4E-4504-B940-FB7DDF6CE4E1}" srcId="{E50BA2E1-F58A-4E04-9844-996A2A23AF83}" destId="{4C12269C-8F8A-4F2B-8B82-62656587D802}" srcOrd="3" destOrd="0" parTransId="{962C4227-379C-4D2A-86EC-675C2FCD0B2A}" sibTransId="{A2C6F902-55F9-4822-8B74-20CBD201A152}"/>
    <dgm:cxn modelId="{E19440AE-A562-4160-B044-8F9E0F2988A2}" srcId="{E50BA2E1-F58A-4E04-9844-996A2A23AF83}" destId="{7599FABB-DD43-4D4E-84BC-CE574B809398}" srcOrd="1" destOrd="0" parTransId="{CC9E170D-7CB5-4EB7-B7F3-116962C8DEB7}" sibTransId="{966DD776-0BCF-4D9E-8D3B-6B29E814025B}"/>
    <dgm:cxn modelId="{AA5BF695-EA14-40D4-9A0D-C4FC17DCECBE}" type="presParOf" srcId="{23D0B34D-EC98-467A-BCED-CF1D0AA0D37D}" destId="{2B0FB1DB-B025-4941-8646-8F3775776914}" srcOrd="0" destOrd="0" presId="urn:microsoft.com/office/officeart/2005/8/layout/hList3"/>
    <dgm:cxn modelId="{400AB65C-12E9-46F6-B7F4-00D72C45F6F5}" type="presParOf" srcId="{23D0B34D-EC98-467A-BCED-CF1D0AA0D37D}" destId="{2A85E525-8625-4155-8BDB-43244828E3EB}" srcOrd="1" destOrd="0" presId="urn:microsoft.com/office/officeart/2005/8/layout/hList3"/>
    <dgm:cxn modelId="{667CD72B-8ACF-454A-B483-6C2F0BA37470}" type="presParOf" srcId="{2A85E525-8625-4155-8BDB-43244828E3EB}" destId="{1F4AACDA-E520-40E2-8277-E3C6E598E471}" srcOrd="0" destOrd="0" presId="urn:microsoft.com/office/officeart/2005/8/layout/hList3"/>
    <dgm:cxn modelId="{51E5EB92-813D-488F-A891-05D12AA74752}" type="presParOf" srcId="{2A85E525-8625-4155-8BDB-43244828E3EB}" destId="{4F78E245-030D-43A5-A94E-30D110DFDBBE}" srcOrd="1" destOrd="0" presId="urn:microsoft.com/office/officeart/2005/8/layout/hList3"/>
    <dgm:cxn modelId="{5C8AC184-1FE1-4A31-977B-4AFE8276A7DC}" type="presParOf" srcId="{2A85E525-8625-4155-8BDB-43244828E3EB}" destId="{84076F3C-7FA1-4C20-A2EA-D0E9AFAE8DCA}" srcOrd="2" destOrd="0" presId="urn:microsoft.com/office/officeart/2005/8/layout/hList3"/>
    <dgm:cxn modelId="{9E54EA60-E084-43A0-A3F0-7B13640B9899}" type="presParOf" srcId="{23D0B34D-EC98-467A-BCED-CF1D0AA0D37D}" destId="{ACF115B2-40E7-46E8-B409-639186D5584D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79E4-2495-4F8F-B90C-D54839BA78D2}" type="datetimeFigureOut">
              <a:rPr lang="en-US" smtClean="0"/>
              <a:pPr/>
              <a:t>2/10/2021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7F940-895B-43AC-865F-EA3248F8D4C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>
            <a:normAutofit/>
          </a:bodyPr>
          <a:lstStyle/>
          <a:p>
            <a:r>
              <a:rPr lang="en-IN" sz="6600" dirty="0" smtClean="0">
                <a:latin typeface="Algerian" pitchFamily="82" charset="0"/>
                <a:cs typeface="Aharoni" pitchFamily="2" charset="-79"/>
              </a:rPr>
              <a:t>ISSUE OF DEBENTURE WITH TERMS OF REDEMPTION</a:t>
            </a:r>
            <a:endParaRPr lang="en-IN" sz="6600" dirty="0">
              <a:latin typeface="Algerian" pitchFamily="82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TERMS OF ISSUE OF DEBENTURES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ln w="34925">
            <a:noFill/>
          </a:ln>
          <a:effectLst/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Face Value[FV] or Nominal Value:</a:t>
            </a:r>
          </a:p>
          <a:p>
            <a:r>
              <a:rPr lang="en-IN" sz="2800" dirty="0" smtClean="0"/>
              <a:t>NOMINAL VALUE </a:t>
            </a:r>
            <a:r>
              <a:rPr lang="en-IN" dirty="0" smtClean="0"/>
              <a:t>of debentures determined by the company and mentioned on the face of debentures certificate.</a:t>
            </a:r>
          </a:p>
          <a:p>
            <a:r>
              <a:rPr lang="en-IN" dirty="0" smtClean="0"/>
              <a:t>ISSUE PRICE: the price at which debentures are issued by the company.</a:t>
            </a:r>
          </a:p>
          <a:p>
            <a:r>
              <a:rPr lang="en-IN" dirty="0" smtClean="0"/>
              <a:t>Issue at par        </a:t>
            </a:r>
          </a:p>
          <a:p>
            <a:r>
              <a:rPr lang="en-IN" dirty="0" smtClean="0"/>
              <a:t> Issue at premium</a:t>
            </a:r>
          </a:p>
          <a:p>
            <a:r>
              <a:rPr lang="en-IN" dirty="0" smtClean="0"/>
              <a:t>Issue at discount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85720" y="4286256"/>
          <a:ext cx="8524892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TERMS OF REDEMPTION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REDEMPTION AT PAR:</a:t>
            </a:r>
          </a:p>
          <a:p>
            <a:pPr>
              <a:buNone/>
            </a:pPr>
            <a:r>
              <a:rPr lang="en-IN" dirty="0" smtClean="0"/>
              <a:t>                 when debentures are </a:t>
            </a:r>
            <a:r>
              <a:rPr lang="en-IN" dirty="0" err="1" smtClean="0"/>
              <a:t>redemable</a:t>
            </a:r>
            <a:r>
              <a:rPr lang="en-IN" dirty="0" smtClean="0"/>
              <a:t> at face value.</a:t>
            </a:r>
          </a:p>
          <a:p>
            <a:pPr>
              <a:buNone/>
            </a:pPr>
            <a:r>
              <a:rPr lang="en-IN" dirty="0" smtClean="0"/>
              <a:t>REDEMEMPTION AT PREMIUM: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WHEN DEBENTURES ARE REDEMABLE AT AN AMOUNT MORE THAN FACE VALUE.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CASES OF ISSUE &amp;THEIR REDEMPTION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43372" y="1643050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2928926" y="1643050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71604" y="2714620"/>
            <a:ext cx="2643206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PAR</a:t>
            </a:r>
          </a:p>
          <a:p>
            <a:pPr algn="ctr"/>
            <a:r>
              <a:rPr lang="en-IN" sz="2800" dirty="0" smtClean="0"/>
              <a:t>DICOUNT </a:t>
            </a:r>
          </a:p>
          <a:p>
            <a:pPr algn="ctr"/>
            <a:r>
              <a:rPr lang="en-IN" sz="2800" dirty="0" smtClean="0"/>
              <a:t>PREMIUM</a:t>
            </a:r>
          </a:p>
          <a:p>
            <a:pPr algn="ctr"/>
            <a:r>
              <a:rPr lang="en-IN" sz="2800" dirty="0" smtClean="0"/>
              <a:t>PAR</a:t>
            </a:r>
          </a:p>
          <a:p>
            <a:pPr algn="ctr"/>
            <a:r>
              <a:rPr lang="en-IN" sz="2800" dirty="0" smtClean="0"/>
              <a:t>DISCOUNT</a:t>
            </a:r>
          </a:p>
          <a:p>
            <a:pPr algn="ctr"/>
            <a:r>
              <a:rPr lang="en-IN" sz="2800" dirty="0" smtClean="0"/>
              <a:t>PREMIUM</a:t>
            </a:r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571604" y="1643050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ISSUED AT</a:t>
            </a:r>
            <a:endParaRPr lang="en-I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072066" y="1643050"/>
            <a:ext cx="250033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REDEEMABLE AT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5572132" y="2714620"/>
            <a:ext cx="264320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PAR</a:t>
            </a:r>
          </a:p>
          <a:p>
            <a:pPr algn="ctr"/>
            <a:r>
              <a:rPr lang="en-IN" sz="2800" dirty="0" smtClean="0"/>
              <a:t>PAR</a:t>
            </a:r>
          </a:p>
          <a:p>
            <a:pPr algn="ctr"/>
            <a:r>
              <a:rPr lang="en-IN" sz="2800" dirty="0" smtClean="0"/>
              <a:t>PAR</a:t>
            </a:r>
          </a:p>
          <a:p>
            <a:pPr algn="ctr"/>
            <a:r>
              <a:rPr lang="en-IN" sz="2800" dirty="0" smtClean="0"/>
              <a:t>PREMIUM </a:t>
            </a:r>
          </a:p>
          <a:p>
            <a:pPr algn="ctr"/>
            <a:r>
              <a:rPr lang="en-IN" sz="2800" dirty="0" smtClean="0"/>
              <a:t>PREMIUM</a:t>
            </a:r>
          </a:p>
          <a:p>
            <a:pPr algn="ctr"/>
            <a:r>
              <a:rPr lang="en-IN" sz="2800" dirty="0" smtClean="0"/>
              <a:t>PREMIUM</a:t>
            </a:r>
            <a:endParaRPr lang="en-IN" sz="2800" dirty="0"/>
          </a:p>
        </p:txBody>
      </p:sp>
      <p:sp>
        <p:nvSpPr>
          <p:cNvPr id="14" name="Smiley Face 13"/>
          <p:cNvSpPr/>
          <p:nvPr/>
        </p:nvSpPr>
        <p:spPr>
          <a:xfrm>
            <a:off x="4786314" y="3071810"/>
            <a:ext cx="214314" cy="2143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miley Face 14"/>
          <p:cNvSpPr/>
          <p:nvPr/>
        </p:nvSpPr>
        <p:spPr>
          <a:xfrm>
            <a:off x="4857752" y="3571876"/>
            <a:ext cx="214314" cy="2143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miley Face 15"/>
          <p:cNvSpPr/>
          <p:nvPr/>
        </p:nvSpPr>
        <p:spPr>
          <a:xfrm>
            <a:off x="4857752" y="4143380"/>
            <a:ext cx="214314" cy="2143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miley Face 16"/>
          <p:cNvSpPr/>
          <p:nvPr/>
        </p:nvSpPr>
        <p:spPr>
          <a:xfrm>
            <a:off x="4857752" y="4714884"/>
            <a:ext cx="214314" cy="2143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miley Face 17"/>
          <p:cNvSpPr/>
          <p:nvPr/>
        </p:nvSpPr>
        <p:spPr>
          <a:xfrm>
            <a:off x="4857752" y="5214950"/>
            <a:ext cx="214314" cy="2143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miley Face 18"/>
          <p:cNvSpPr/>
          <p:nvPr/>
        </p:nvSpPr>
        <p:spPr>
          <a:xfrm>
            <a:off x="4857752" y="5857892"/>
            <a:ext cx="214314" cy="21431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 smtClean="0"/>
              <a:t>WHEN DEBENTURES ARE ISSUED AT ... AND ARE REDEMABLE AT PAR</a:t>
            </a:r>
            <a:endParaRPr lang="en-IN" sz="3100" dirty="0"/>
          </a:p>
        </p:txBody>
      </p:sp>
      <p:sp>
        <p:nvSpPr>
          <p:cNvPr id="3" name="Folded Corner 2"/>
          <p:cNvSpPr/>
          <p:nvPr/>
        </p:nvSpPr>
        <p:spPr>
          <a:xfrm>
            <a:off x="285720" y="1571612"/>
            <a:ext cx="3929090" cy="214314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a)Bank a/c                                                dr.</a:t>
            </a:r>
          </a:p>
          <a:p>
            <a:pPr algn="ctr"/>
            <a:r>
              <a:rPr lang="en-IN" dirty="0" smtClean="0"/>
              <a:t>To debenture application a/c</a:t>
            </a:r>
          </a:p>
          <a:p>
            <a:pPr algn="ctr"/>
            <a:r>
              <a:rPr lang="en-IN" dirty="0" smtClean="0"/>
              <a:t>(being                                                         )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b)Debenture application a/c                </a:t>
            </a:r>
            <a:r>
              <a:rPr lang="en-IN" dirty="0" err="1" smtClean="0"/>
              <a:t>dr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To  ...%debentures a/c</a:t>
            </a:r>
          </a:p>
          <a:p>
            <a:pPr algn="ctr"/>
            <a:r>
              <a:rPr lang="en-IN" dirty="0" smtClean="0"/>
              <a:t>(being                                                       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4" name="Folded Corner 3"/>
          <p:cNvSpPr/>
          <p:nvPr/>
        </p:nvSpPr>
        <p:spPr>
          <a:xfrm>
            <a:off x="4500562" y="3929066"/>
            <a:ext cx="4429156" cy="24288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a)Bank a/c                                                     dr.</a:t>
            </a:r>
          </a:p>
          <a:p>
            <a:pPr algn="ctr"/>
            <a:r>
              <a:rPr lang="en-IN" dirty="0" smtClean="0"/>
              <a:t>To debenture application a/c</a:t>
            </a:r>
          </a:p>
          <a:p>
            <a:pPr algn="ctr"/>
            <a:r>
              <a:rPr lang="en-IN" dirty="0" smtClean="0"/>
              <a:t>(being                                                         ) b)Debenture application a/c                      </a:t>
            </a:r>
            <a:r>
              <a:rPr lang="en-IN" dirty="0" err="1" smtClean="0"/>
              <a:t>dr</a:t>
            </a:r>
            <a:r>
              <a:rPr lang="en-IN" dirty="0"/>
              <a:t> </a:t>
            </a:r>
            <a:r>
              <a:rPr lang="en-IN" dirty="0" smtClean="0"/>
              <a:t>           Discount on issue on debenture a/c     dr.   </a:t>
            </a:r>
          </a:p>
          <a:p>
            <a:pPr algn="ctr"/>
            <a:r>
              <a:rPr lang="en-IN" dirty="0" smtClean="0"/>
              <a:t>To  ...%debentures a/c</a:t>
            </a:r>
          </a:p>
          <a:p>
            <a:pPr algn="ctr"/>
            <a:r>
              <a:rPr lang="en-IN" dirty="0" smtClean="0"/>
              <a:t>(being                                                       )</a:t>
            </a:r>
            <a:endParaRPr lang="en-IN" dirty="0"/>
          </a:p>
        </p:txBody>
      </p:sp>
      <p:sp>
        <p:nvSpPr>
          <p:cNvPr id="9" name="Cloud Callout 8"/>
          <p:cNvSpPr/>
          <p:nvPr/>
        </p:nvSpPr>
        <p:spPr>
          <a:xfrm>
            <a:off x="4714876" y="1357298"/>
            <a:ext cx="3214710" cy="11430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ISSUED AT PAR </a:t>
            </a:r>
          </a:p>
          <a:p>
            <a:pPr algn="ctr"/>
            <a:r>
              <a:rPr lang="en-IN" dirty="0" smtClean="0"/>
              <a:t>REDEMABLE AT PAR</a:t>
            </a:r>
            <a:endParaRPr lang="en-IN" dirty="0"/>
          </a:p>
        </p:txBody>
      </p:sp>
      <p:sp>
        <p:nvSpPr>
          <p:cNvPr id="12" name="Cloud 11"/>
          <p:cNvSpPr/>
          <p:nvPr/>
        </p:nvSpPr>
        <p:spPr>
          <a:xfrm>
            <a:off x="357158" y="4286256"/>
            <a:ext cx="3429024" cy="16430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ISSUED AT DISCOUNT </a:t>
            </a:r>
          </a:p>
          <a:p>
            <a:pPr algn="ctr"/>
            <a:r>
              <a:rPr lang="en-IN" dirty="0" smtClean="0"/>
              <a:t>REDEMABLE AT PAR</a:t>
            </a:r>
            <a:endParaRPr lang="en-IN" dirty="0"/>
          </a:p>
        </p:txBody>
      </p:sp>
      <p:cxnSp>
        <p:nvCxnSpPr>
          <p:cNvPr id="16" name="Elbow Connector 15"/>
          <p:cNvCxnSpPr>
            <a:endCxn id="4" idx="1"/>
          </p:cNvCxnSpPr>
          <p:nvPr/>
        </p:nvCxnSpPr>
        <p:spPr>
          <a:xfrm>
            <a:off x="3643306" y="4500570"/>
            <a:ext cx="85725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WHEN DEBENTURES ARE ISSUED AT ... AND ARE REDEMABLE AT ...</a:t>
            </a:r>
            <a:endParaRPr lang="en-IN" dirty="0"/>
          </a:p>
        </p:txBody>
      </p:sp>
      <p:sp>
        <p:nvSpPr>
          <p:cNvPr id="3" name="Folded Corner 2"/>
          <p:cNvSpPr/>
          <p:nvPr/>
        </p:nvSpPr>
        <p:spPr>
          <a:xfrm>
            <a:off x="500034" y="1500174"/>
            <a:ext cx="4286280" cy="24288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a)Bank a/c                                                dr.</a:t>
            </a:r>
          </a:p>
          <a:p>
            <a:pPr algn="ctr"/>
            <a:r>
              <a:rPr lang="en-IN" dirty="0" smtClean="0"/>
              <a:t>To debenture application a/c</a:t>
            </a:r>
          </a:p>
          <a:p>
            <a:pPr algn="ctr"/>
            <a:r>
              <a:rPr lang="en-IN" dirty="0" smtClean="0"/>
              <a:t>(being                                                         )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b)Debenture application a/c                </a:t>
            </a:r>
            <a:r>
              <a:rPr lang="en-IN" dirty="0" err="1" smtClean="0"/>
              <a:t>dr</a:t>
            </a:r>
            <a:endParaRPr lang="en-IN" dirty="0" smtClean="0"/>
          </a:p>
          <a:p>
            <a:pPr algn="ctr"/>
            <a:r>
              <a:rPr lang="en-IN" dirty="0" smtClean="0"/>
              <a:t>To  ...%debentures a/c</a:t>
            </a:r>
          </a:p>
          <a:p>
            <a:pPr algn="ctr"/>
            <a:r>
              <a:rPr lang="en-IN" dirty="0" smtClean="0"/>
              <a:t>                  To Security premium reserve a/c</a:t>
            </a:r>
          </a:p>
          <a:p>
            <a:pPr algn="ctr"/>
            <a:r>
              <a:rPr lang="en-IN" dirty="0" smtClean="0"/>
              <a:t>(being                                                       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6" name="Folded Corner 5"/>
          <p:cNvSpPr/>
          <p:nvPr/>
        </p:nvSpPr>
        <p:spPr>
          <a:xfrm>
            <a:off x="4572000" y="3857628"/>
            <a:ext cx="4357718" cy="28575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a)Bank a/c                                                dr.</a:t>
            </a:r>
          </a:p>
          <a:p>
            <a:pPr algn="ctr"/>
            <a:r>
              <a:rPr lang="en-IN" dirty="0" smtClean="0"/>
              <a:t>To debenture application a/c</a:t>
            </a:r>
          </a:p>
          <a:p>
            <a:pPr algn="ctr"/>
            <a:r>
              <a:rPr lang="en-IN" dirty="0" smtClean="0"/>
              <a:t>(being                                                         )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b)Debenture application a/c                </a:t>
            </a:r>
            <a:r>
              <a:rPr lang="en-IN" dirty="0" err="1" smtClean="0"/>
              <a:t>dr</a:t>
            </a:r>
            <a:endParaRPr lang="en-IN" dirty="0" smtClean="0"/>
          </a:p>
          <a:p>
            <a:pPr algn="ctr"/>
            <a:r>
              <a:rPr lang="en-IN" dirty="0" smtClean="0"/>
              <a:t>Loss on issue of debentures a/c   dr. </a:t>
            </a:r>
          </a:p>
          <a:p>
            <a:pPr algn="ctr"/>
            <a:r>
              <a:rPr lang="en-IN" dirty="0" smtClean="0"/>
              <a:t>To  ...%debentures a/c</a:t>
            </a:r>
          </a:p>
          <a:p>
            <a:pPr algn="ctr"/>
            <a:r>
              <a:rPr lang="en-IN" dirty="0" smtClean="0"/>
              <a:t>                To premium  on redemption of debenture a/c</a:t>
            </a:r>
          </a:p>
          <a:p>
            <a:pPr algn="ctr"/>
            <a:r>
              <a:rPr lang="en-IN" dirty="0" smtClean="0"/>
              <a:t>(being                                                       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9" name="Left Arrow 8"/>
          <p:cNvSpPr/>
          <p:nvPr/>
        </p:nvSpPr>
        <p:spPr>
          <a:xfrm>
            <a:off x="5286380" y="1714488"/>
            <a:ext cx="3071834" cy="1643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ISSUED AT PREMIUM </a:t>
            </a:r>
          </a:p>
          <a:p>
            <a:pPr algn="ctr"/>
            <a:r>
              <a:rPr lang="en-IN" dirty="0" smtClean="0"/>
              <a:t>REDEEMABNLE AT PAR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642910" y="4500570"/>
            <a:ext cx="3143272" cy="164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ISSUED AT PAR </a:t>
            </a:r>
          </a:p>
          <a:p>
            <a:pPr algn="ctr"/>
            <a:r>
              <a:rPr lang="en-IN" dirty="0" smtClean="0"/>
              <a:t>REDEEMABLE AT PREMIUM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WHEN DEBENTURES ARE ISSUED AT ... AND ARE REDEMABLE AT ...</a:t>
            </a:r>
            <a:endParaRPr lang="en-IN" dirty="0"/>
          </a:p>
        </p:txBody>
      </p:sp>
      <p:sp>
        <p:nvSpPr>
          <p:cNvPr id="3" name="Folded Corner 2"/>
          <p:cNvSpPr/>
          <p:nvPr/>
        </p:nvSpPr>
        <p:spPr>
          <a:xfrm>
            <a:off x="142844" y="1428736"/>
            <a:ext cx="4286280" cy="31432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dirty="0" smtClean="0"/>
              <a:t>a)Bank a/c                                                dr.</a:t>
            </a:r>
          </a:p>
          <a:p>
            <a:pPr algn="ctr"/>
            <a:r>
              <a:rPr lang="en-IN" dirty="0" smtClean="0"/>
              <a:t>To debenture application a/c</a:t>
            </a:r>
          </a:p>
          <a:p>
            <a:pPr algn="ctr"/>
            <a:r>
              <a:rPr lang="en-IN" dirty="0" smtClean="0"/>
              <a:t>(being                                                         )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b)Debenture application a/c                </a:t>
            </a:r>
            <a:r>
              <a:rPr lang="en-IN" dirty="0" err="1" smtClean="0"/>
              <a:t>dr</a:t>
            </a:r>
            <a:endParaRPr lang="en-IN" dirty="0" smtClean="0"/>
          </a:p>
          <a:p>
            <a:pPr algn="ctr"/>
            <a:r>
              <a:rPr lang="en-IN" dirty="0" smtClean="0"/>
              <a:t>Loss on issue of debentures a/c          dr.</a:t>
            </a:r>
          </a:p>
          <a:p>
            <a:pPr algn="ctr"/>
            <a:r>
              <a:rPr lang="en-IN" dirty="0" smtClean="0"/>
              <a:t>Discount on Issue of debenture a/c    dr. </a:t>
            </a:r>
          </a:p>
          <a:p>
            <a:pPr algn="ctr"/>
            <a:r>
              <a:rPr lang="en-IN" dirty="0" smtClean="0"/>
              <a:t>To  ...%debentures a/c</a:t>
            </a:r>
          </a:p>
          <a:p>
            <a:pPr algn="ctr"/>
            <a:r>
              <a:rPr lang="en-IN" dirty="0" smtClean="0"/>
              <a:t>                To premium  on redemption of debenture a/c</a:t>
            </a:r>
          </a:p>
          <a:p>
            <a:pPr algn="ctr"/>
            <a:r>
              <a:rPr lang="en-IN" dirty="0" smtClean="0"/>
              <a:t>(being                                                       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4" name="Folded Corner 3"/>
          <p:cNvSpPr/>
          <p:nvPr/>
        </p:nvSpPr>
        <p:spPr>
          <a:xfrm>
            <a:off x="4500562" y="3500438"/>
            <a:ext cx="4500594" cy="31432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a)Bank a/c                                                dr.</a:t>
            </a:r>
          </a:p>
          <a:p>
            <a:pPr algn="ctr"/>
            <a:r>
              <a:rPr lang="en-IN" dirty="0" smtClean="0"/>
              <a:t>To debenture application a/c</a:t>
            </a:r>
          </a:p>
          <a:p>
            <a:pPr algn="ctr"/>
            <a:r>
              <a:rPr lang="en-IN" dirty="0" smtClean="0"/>
              <a:t>(being                                                         )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b)Debenture application a/c                </a:t>
            </a:r>
            <a:r>
              <a:rPr lang="en-IN" dirty="0" err="1" smtClean="0"/>
              <a:t>dr</a:t>
            </a:r>
            <a:endParaRPr lang="en-IN" dirty="0" smtClean="0"/>
          </a:p>
          <a:p>
            <a:pPr algn="ctr"/>
            <a:r>
              <a:rPr lang="en-IN" dirty="0" smtClean="0"/>
              <a:t>Loss on issue of debentures a/c   dr. </a:t>
            </a:r>
          </a:p>
          <a:p>
            <a:pPr algn="ctr"/>
            <a:r>
              <a:rPr lang="en-IN" dirty="0" smtClean="0"/>
              <a:t>To  ...%debentures a/c</a:t>
            </a:r>
          </a:p>
          <a:p>
            <a:pPr algn="ctr"/>
            <a:r>
              <a:rPr lang="en-IN" dirty="0" smtClean="0"/>
              <a:t>To Security Premium </a:t>
            </a:r>
            <a:r>
              <a:rPr lang="en-IN" dirty="0" err="1" smtClean="0"/>
              <a:t>Reseve</a:t>
            </a:r>
            <a:r>
              <a:rPr lang="en-IN" dirty="0" smtClean="0"/>
              <a:t> A/C</a:t>
            </a:r>
          </a:p>
          <a:p>
            <a:pPr algn="ctr"/>
            <a:r>
              <a:rPr lang="en-IN" dirty="0" smtClean="0"/>
              <a:t>                To premium  on redemption of debenture a/c</a:t>
            </a:r>
          </a:p>
          <a:p>
            <a:pPr algn="ctr"/>
            <a:r>
              <a:rPr lang="en-IN" dirty="0" smtClean="0"/>
              <a:t>(being                                                       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Flowchart: Sequential Access Storage 4"/>
          <p:cNvSpPr/>
          <p:nvPr/>
        </p:nvSpPr>
        <p:spPr>
          <a:xfrm>
            <a:off x="1000100" y="4786322"/>
            <a:ext cx="3000396" cy="185738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Issued at premium Redeemable at premium</a:t>
            </a:r>
            <a:endParaRPr lang="en-IN" dirty="0"/>
          </a:p>
        </p:txBody>
      </p:sp>
      <p:sp>
        <p:nvSpPr>
          <p:cNvPr id="6" name="Left Arrow Callout 5"/>
          <p:cNvSpPr/>
          <p:nvPr/>
        </p:nvSpPr>
        <p:spPr>
          <a:xfrm>
            <a:off x="5072066" y="1571612"/>
            <a:ext cx="3571900" cy="150019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Issued at discount </a:t>
            </a:r>
          </a:p>
          <a:p>
            <a:pPr algn="ctr"/>
            <a:r>
              <a:rPr lang="en-IN" dirty="0" smtClean="0"/>
              <a:t>Redeemable at premium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402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ISSUE OF DEBENTURE WITH TERMS OF REDEMPTION</vt:lpstr>
      <vt:lpstr>TERMS OF ISSUE OF DEBENTURES</vt:lpstr>
      <vt:lpstr>TERMS OF REDEMPTION</vt:lpstr>
      <vt:lpstr>CASES OF ISSUE &amp;THEIR REDEMPTION</vt:lpstr>
      <vt:lpstr>WHEN DEBENTURES ARE ISSUED AT ... AND ARE REDEMABLE AT PAR</vt:lpstr>
      <vt:lpstr>WHEN DEBENTURES ARE ISSUED AT ... AND ARE REDEMABLE AT ...</vt:lpstr>
      <vt:lpstr>WHEN DEBENTURES ARE ISSUED AT ... AND ARE REDEMABLE AT ...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UMESH KUMAR SHARMA</dc:creator>
  <cp:lastModifiedBy>UMESH KUMAR SHARMA</cp:lastModifiedBy>
  <cp:revision>20</cp:revision>
  <dcterms:created xsi:type="dcterms:W3CDTF">2021-02-10T11:32:29Z</dcterms:created>
  <dcterms:modified xsi:type="dcterms:W3CDTF">2021-02-10T16:18:16Z</dcterms:modified>
</cp:coreProperties>
</file>