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5E08A3-48BD-4EE9-8E2C-78416F493CB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499C7E-60F9-4426-9874-9356D811962C}">
      <dgm:prSet/>
      <dgm:spPr/>
      <dgm:t>
        <a:bodyPr/>
        <a:lstStyle/>
        <a:p>
          <a:r>
            <a:rPr lang="en-US"/>
            <a:t>Data balancing.</a:t>
          </a:r>
        </a:p>
      </dgm:t>
    </dgm:pt>
    <dgm:pt modelId="{100F1D34-298A-4C23-83A0-CFCE006A3443}" type="parTrans" cxnId="{BC08ACA8-906A-4EB2-B779-8E13DBF46298}">
      <dgm:prSet/>
      <dgm:spPr/>
      <dgm:t>
        <a:bodyPr/>
        <a:lstStyle/>
        <a:p>
          <a:endParaRPr lang="en-US"/>
        </a:p>
      </dgm:t>
    </dgm:pt>
    <dgm:pt modelId="{C11A55B4-3EA5-4AA0-BF8D-4A67FCCB6D96}" type="sibTrans" cxnId="{BC08ACA8-906A-4EB2-B779-8E13DBF46298}">
      <dgm:prSet/>
      <dgm:spPr/>
      <dgm:t>
        <a:bodyPr/>
        <a:lstStyle/>
        <a:p>
          <a:endParaRPr lang="en-US"/>
        </a:p>
      </dgm:t>
    </dgm:pt>
    <dgm:pt modelId="{148F4E5A-6B28-48A2-A61C-4A859AB86221}">
      <dgm:prSet/>
      <dgm:spPr/>
      <dgm:t>
        <a:bodyPr/>
        <a:lstStyle/>
        <a:p>
          <a:r>
            <a:rPr lang="en-US"/>
            <a:t>More Feature Analysis.</a:t>
          </a:r>
        </a:p>
      </dgm:t>
    </dgm:pt>
    <dgm:pt modelId="{F0E0DA82-E5F5-48F2-B19E-B01362B8D2B8}" type="parTrans" cxnId="{20D394EB-1F5B-4C9D-8F43-1697341B227D}">
      <dgm:prSet/>
      <dgm:spPr/>
      <dgm:t>
        <a:bodyPr/>
        <a:lstStyle/>
        <a:p>
          <a:endParaRPr lang="en-US"/>
        </a:p>
      </dgm:t>
    </dgm:pt>
    <dgm:pt modelId="{27AEEA27-9A56-4989-8E2D-A92C68A8FA46}" type="sibTrans" cxnId="{20D394EB-1F5B-4C9D-8F43-1697341B227D}">
      <dgm:prSet/>
      <dgm:spPr/>
      <dgm:t>
        <a:bodyPr/>
        <a:lstStyle/>
        <a:p>
          <a:endParaRPr lang="en-US"/>
        </a:p>
      </dgm:t>
    </dgm:pt>
    <dgm:pt modelId="{4F9B8080-78BE-4C2C-8ACD-0770B28D2838}">
      <dgm:prSet/>
      <dgm:spPr/>
      <dgm:t>
        <a:bodyPr/>
        <a:lstStyle/>
        <a:p>
          <a:r>
            <a:rPr lang="en-US"/>
            <a:t>Using other ML algorithms like XGBoost.</a:t>
          </a:r>
        </a:p>
      </dgm:t>
    </dgm:pt>
    <dgm:pt modelId="{36F87E6C-4E6F-42AD-BF2C-88F1DED11FB0}" type="parTrans" cxnId="{659F0A7A-8AD0-4ED9-9652-1C201EF97550}">
      <dgm:prSet/>
      <dgm:spPr/>
      <dgm:t>
        <a:bodyPr/>
        <a:lstStyle/>
        <a:p>
          <a:endParaRPr lang="en-US"/>
        </a:p>
      </dgm:t>
    </dgm:pt>
    <dgm:pt modelId="{15B0F341-3174-427F-93BA-ACEE5F65D5EE}" type="sibTrans" cxnId="{659F0A7A-8AD0-4ED9-9652-1C201EF97550}">
      <dgm:prSet/>
      <dgm:spPr/>
      <dgm:t>
        <a:bodyPr/>
        <a:lstStyle/>
        <a:p>
          <a:endParaRPr lang="en-US"/>
        </a:p>
      </dgm:t>
    </dgm:pt>
    <dgm:pt modelId="{0282BADD-C156-40CB-9FBC-D997E92D2549}">
      <dgm:prSet/>
      <dgm:spPr/>
      <dgm:t>
        <a:bodyPr/>
        <a:lstStyle/>
        <a:p>
          <a:r>
            <a:rPr lang="en-US"/>
            <a:t>Improving Accuracy.</a:t>
          </a:r>
        </a:p>
      </dgm:t>
    </dgm:pt>
    <dgm:pt modelId="{B6715090-3830-46AD-B758-EA98118A7F6B}" type="parTrans" cxnId="{78DAB6F5-1678-4032-B7C8-C931FDE8FB2D}">
      <dgm:prSet/>
      <dgm:spPr/>
      <dgm:t>
        <a:bodyPr/>
        <a:lstStyle/>
        <a:p>
          <a:endParaRPr lang="en-US"/>
        </a:p>
      </dgm:t>
    </dgm:pt>
    <dgm:pt modelId="{7810CE71-30D6-4EAD-8C70-982F3F36E14C}" type="sibTrans" cxnId="{78DAB6F5-1678-4032-B7C8-C931FDE8FB2D}">
      <dgm:prSet/>
      <dgm:spPr/>
      <dgm:t>
        <a:bodyPr/>
        <a:lstStyle/>
        <a:p>
          <a:endParaRPr lang="en-US"/>
        </a:p>
      </dgm:t>
    </dgm:pt>
    <dgm:pt modelId="{C3BA76B0-1376-441C-B57A-3471D21AB1B5}">
      <dgm:prSet/>
      <dgm:spPr/>
      <dgm:t>
        <a:bodyPr/>
        <a:lstStyle/>
        <a:p>
          <a:r>
            <a:rPr lang="en-US"/>
            <a:t>Predicting time for delays.</a:t>
          </a:r>
        </a:p>
      </dgm:t>
    </dgm:pt>
    <dgm:pt modelId="{E2A6479F-FEF0-4606-AA72-545802B6CCD7}" type="parTrans" cxnId="{03FC8F25-F4B5-47A4-B5CB-D3670C3730E4}">
      <dgm:prSet/>
      <dgm:spPr/>
      <dgm:t>
        <a:bodyPr/>
        <a:lstStyle/>
        <a:p>
          <a:endParaRPr lang="en-US"/>
        </a:p>
      </dgm:t>
    </dgm:pt>
    <dgm:pt modelId="{B2FBFC8F-8FD7-4539-B1BD-D76921E54C21}" type="sibTrans" cxnId="{03FC8F25-F4B5-47A4-B5CB-D3670C3730E4}">
      <dgm:prSet/>
      <dgm:spPr/>
      <dgm:t>
        <a:bodyPr/>
        <a:lstStyle/>
        <a:p>
          <a:endParaRPr lang="en-US"/>
        </a:p>
      </dgm:t>
    </dgm:pt>
    <dgm:pt modelId="{5E6DE906-742C-4486-B2AC-19F520C67610}">
      <dgm:prSet/>
      <dgm:spPr/>
      <dgm:t>
        <a:bodyPr/>
        <a:lstStyle/>
        <a:p>
          <a:r>
            <a:rPr lang="en-US"/>
            <a:t>Analysis of individual airports.</a:t>
          </a:r>
        </a:p>
      </dgm:t>
    </dgm:pt>
    <dgm:pt modelId="{E5CA0CA9-FB0D-4F7B-B719-BDB2E8CF1581}" type="parTrans" cxnId="{3C2E9122-1E91-4C3B-8BBB-0F1D3AE7737F}">
      <dgm:prSet/>
      <dgm:spPr/>
      <dgm:t>
        <a:bodyPr/>
        <a:lstStyle/>
        <a:p>
          <a:endParaRPr lang="en-US"/>
        </a:p>
      </dgm:t>
    </dgm:pt>
    <dgm:pt modelId="{A610BFDB-343B-483E-8110-962B2FB32FEF}" type="sibTrans" cxnId="{3C2E9122-1E91-4C3B-8BBB-0F1D3AE7737F}">
      <dgm:prSet/>
      <dgm:spPr/>
      <dgm:t>
        <a:bodyPr/>
        <a:lstStyle/>
        <a:p>
          <a:endParaRPr lang="en-US"/>
        </a:p>
      </dgm:t>
    </dgm:pt>
    <dgm:pt modelId="{C5E527CC-C165-4A97-8897-A2B9D3FABFC6}">
      <dgm:prSet/>
      <dgm:spPr/>
      <dgm:t>
        <a:bodyPr/>
        <a:lstStyle/>
        <a:p>
          <a:r>
            <a:rPr lang="en-US"/>
            <a:t>Finding patterns between arrivals and departures.</a:t>
          </a:r>
        </a:p>
      </dgm:t>
    </dgm:pt>
    <dgm:pt modelId="{C3689B02-5E81-41BA-9BAA-15251385E8D6}" type="parTrans" cxnId="{98CFD5DB-412A-4DF5-8134-579E40D62515}">
      <dgm:prSet/>
      <dgm:spPr/>
      <dgm:t>
        <a:bodyPr/>
        <a:lstStyle/>
        <a:p>
          <a:endParaRPr lang="en-US"/>
        </a:p>
      </dgm:t>
    </dgm:pt>
    <dgm:pt modelId="{A76F28F7-9BE1-426D-8486-E9B063AB6714}" type="sibTrans" cxnId="{98CFD5DB-412A-4DF5-8134-579E40D62515}">
      <dgm:prSet/>
      <dgm:spPr/>
      <dgm:t>
        <a:bodyPr/>
        <a:lstStyle/>
        <a:p>
          <a:endParaRPr lang="en-US"/>
        </a:p>
      </dgm:t>
    </dgm:pt>
    <dgm:pt modelId="{84475F37-0854-C149-93E3-05D407E7350B}" type="pres">
      <dgm:prSet presAssocID="{CF5E08A3-48BD-4EE9-8E2C-78416F493CB0}" presName="diagram" presStyleCnt="0">
        <dgm:presLayoutVars>
          <dgm:dir/>
          <dgm:resizeHandles val="exact"/>
        </dgm:presLayoutVars>
      </dgm:prSet>
      <dgm:spPr/>
    </dgm:pt>
    <dgm:pt modelId="{5DC97AB5-EDDA-8F46-9E7E-D73CC6257FAD}" type="pres">
      <dgm:prSet presAssocID="{13499C7E-60F9-4426-9874-9356D811962C}" presName="node" presStyleLbl="node1" presStyleIdx="0" presStyleCnt="7">
        <dgm:presLayoutVars>
          <dgm:bulletEnabled val="1"/>
        </dgm:presLayoutVars>
      </dgm:prSet>
      <dgm:spPr/>
    </dgm:pt>
    <dgm:pt modelId="{5F08548F-7EE6-E747-A5DE-3A5A4232B3AB}" type="pres">
      <dgm:prSet presAssocID="{C11A55B4-3EA5-4AA0-BF8D-4A67FCCB6D96}" presName="sibTrans" presStyleCnt="0"/>
      <dgm:spPr/>
    </dgm:pt>
    <dgm:pt modelId="{4F3EFA2A-AC05-464E-BE5B-48EF31A4D7B1}" type="pres">
      <dgm:prSet presAssocID="{148F4E5A-6B28-48A2-A61C-4A859AB86221}" presName="node" presStyleLbl="node1" presStyleIdx="1" presStyleCnt="7">
        <dgm:presLayoutVars>
          <dgm:bulletEnabled val="1"/>
        </dgm:presLayoutVars>
      </dgm:prSet>
      <dgm:spPr/>
    </dgm:pt>
    <dgm:pt modelId="{E19A495D-E25E-7F44-9D81-63603B401B0E}" type="pres">
      <dgm:prSet presAssocID="{27AEEA27-9A56-4989-8E2D-A92C68A8FA46}" presName="sibTrans" presStyleCnt="0"/>
      <dgm:spPr/>
    </dgm:pt>
    <dgm:pt modelId="{E68174DF-8FAE-1842-B88C-4CF859884108}" type="pres">
      <dgm:prSet presAssocID="{4F9B8080-78BE-4C2C-8ACD-0770B28D2838}" presName="node" presStyleLbl="node1" presStyleIdx="2" presStyleCnt="7">
        <dgm:presLayoutVars>
          <dgm:bulletEnabled val="1"/>
        </dgm:presLayoutVars>
      </dgm:prSet>
      <dgm:spPr/>
    </dgm:pt>
    <dgm:pt modelId="{1885E73F-2B77-0F47-AE3E-2F7819D58972}" type="pres">
      <dgm:prSet presAssocID="{15B0F341-3174-427F-93BA-ACEE5F65D5EE}" presName="sibTrans" presStyleCnt="0"/>
      <dgm:spPr/>
    </dgm:pt>
    <dgm:pt modelId="{65ED2EB4-0C6A-7D4F-AB4B-577B077593B0}" type="pres">
      <dgm:prSet presAssocID="{0282BADD-C156-40CB-9FBC-D997E92D2549}" presName="node" presStyleLbl="node1" presStyleIdx="3" presStyleCnt="7">
        <dgm:presLayoutVars>
          <dgm:bulletEnabled val="1"/>
        </dgm:presLayoutVars>
      </dgm:prSet>
      <dgm:spPr/>
    </dgm:pt>
    <dgm:pt modelId="{6999FE68-2F37-7241-AE0D-A5F777638809}" type="pres">
      <dgm:prSet presAssocID="{7810CE71-30D6-4EAD-8C70-982F3F36E14C}" presName="sibTrans" presStyleCnt="0"/>
      <dgm:spPr/>
    </dgm:pt>
    <dgm:pt modelId="{D3CD01EF-12DE-414E-A162-6D01DD8B7551}" type="pres">
      <dgm:prSet presAssocID="{C3BA76B0-1376-441C-B57A-3471D21AB1B5}" presName="node" presStyleLbl="node1" presStyleIdx="4" presStyleCnt="7">
        <dgm:presLayoutVars>
          <dgm:bulletEnabled val="1"/>
        </dgm:presLayoutVars>
      </dgm:prSet>
      <dgm:spPr/>
    </dgm:pt>
    <dgm:pt modelId="{3EF63909-3ED7-9E40-BD6F-14D9AFF2DDC5}" type="pres">
      <dgm:prSet presAssocID="{B2FBFC8F-8FD7-4539-B1BD-D76921E54C21}" presName="sibTrans" presStyleCnt="0"/>
      <dgm:spPr/>
    </dgm:pt>
    <dgm:pt modelId="{D1D8C30B-1E88-1C4D-8873-200790206FF3}" type="pres">
      <dgm:prSet presAssocID="{5E6DE906-742C-4486-B2AC-19F520C67610}" presName="node" presStyleLbl="node1" presStyleIdx="5" presStyleCnt="7">
        <dgm:presLayoutVars>
          <dgm:bulletEnabled val="1"/>
        </dgm:presLayoutVars>
      </dgm:prSet>
      <dgm:spPr/>
    </dgm:pt>
    <dgm:pt modelId="{FA155D45-2B73-4242-A93C-5117BD381EF4}" type="pres">
      <dgm:prSet presAssocID="{A610BFDB-343B-483E-8110-962B2FB32FEF}" presName="sibTrans" presStyleCnt="0"/>
      <dgm:spPr/>
    </dgm:pt>
    <dgm:pt modelId="{2F50F2DB-58EE-F64F-953B-9A122E776B8B}" type="pres">
      <dgm:prSet presAssocID="{C5E527CC-C165-4A97-8897-A2B9D3FABFC6}" presName="node" presStyleLbl="node1" presStyleIdx="6" presStyleCnt="7">
        <dgm:presLayoutVars>
          <dgm:bulletEnabled val="1"/>
        </dgm:presLayoutVars>
      </dgm:prSet>
      <dgm:spPr/>
    </dgm:pt>
  </dgm:ptLst>
  <dgm:cxnLst>
    <dgm:cxn modelId="{FB9E791D-5BB7-9643-A05E-09E9984E340A}" type="presOf" srcId="{C5E527CC-C165-4A97-8897-A2B9D3FABFC6}" destId="{2F50F2DB-58EE-F64F-953B-9A122E776B8B}" srcOrd="0" destOrd="0" presId="urn:microsoft.com/office/officeart/2005/8/layout/default"/>
    <dgm:cxn modelId="{3C2E9122-1E91-4C3B-8BBB-0F1D3AE7737F}" srcId="{CF5E08A3-48BD-4EE9-8E2C-78416F493CB0}" destId="{5E6DE906-742C-4486-B2AC-19F520C67610}" srcOrd="5" destOrd="0" parTransId="{E5CA0CA9-FB0D-4F7B-B719-BDB2E8CF1581}" sibTransId="{A610BFDB-343B-483E-8110-962B2FB32FEF}"/>
    <dgm:cxn modelId="{03FC8F25-F4B5-47A4-B5CB-D3670C3730E4}" srcId="{CF5E08A3-48BD-4EE9-8E2C-78416F493CB0}" destId="{C3BA76B0-1376-441C-B57A-3471D21AB1B5}" srcOrd="4" destOrd="0" parTransId="{E2A6479F-FEF0-4606-AA72-545802B6CCD7}" sibTransId="{B2FBFC8F-8FD7-4539-B1BD-D76921E54C21}"/>
    <dgm:cxn modelId="{F71C1834-E200-C241-9333-91F862C0A3B1}" type="presOf" srcId="{13499C7E-60F9-4426-9874-9356D811962C}" destId="{5DC97AB5-EDDA-8F46-9E7E-D73CC6257FAD}" srcOrd="0" destOrd="0" presId="urn:microsoft.com/office/officeart/2005/8/layout/default"/>
    <dgm:cxn modelId="{A52F6D34-AF8C-4249-A033-8034C744B1D9}" type="presOf" srcId="{0282BADD-C156-40CB-9FBC-D997E92D2549}" destId="{65ED2EB4-0C6A-7D4F-AB4B-577B077593B0}" srcOrd="0" destOrd="0" presId="urn:microsoft.com/office/officeart/2005/8/layout/default"/>
    <dgm:cxn modelId="{02DE324F-6BEA-C749-A032-BBA0E5855166}" type="presOf" srcId="{148F4E5A-6B28-48A2-A61C-4A859AB86221}" destId="{4F3EFA2A-AC05-464E-BE5B-48EF31A4D7B1}" srcOrd="0" destOrd="0" presId="urn:microsoft.com/office/officeart/2005/8/layout/default"/>
    <dgm:cxn modelId="{74048450-BF87-ED40-B7AC-E3D6C45C86C8}" type="presOf" srcId="{CF5E08A3-48BD-4EE9-8E2C-78416F493CB0}" destId="{84475F37-0854-C149-93E3-05D407E7350B}" srcOrd="0" destOrd="0" presId="urn:microsoft.com/office/officeart/2005/8/layout/default"/>
    <dgm:cxn modelId="{659F0A7A-8AD0-4ED9-9652-1C201EF97550}" srcId="{CF5E08A3-48BD-4EE9-8E2C-78416F493CB0}" destId="{4F9B8080-78BE-4C2C-8ACD-0770B28D2838}" srcOrd="2" destOrd="0" parTransId="{36F87E6C-4E6F-42AD-BF2C-88F1DED11FB0}" sibTransId="{15B0F341-3174-427F-93BA-ACEE5F65D5EE}"/>
    <dgm:cxn modelId="{83228C97-51CD-C844-A1C7-19A850648169}" type="presOf" srcId="{4F9B8080-78BE-4C2C-8ACD-0770B28D2838}" destId="{E68174DF-8FAE-1842-B88C-4CF859884108}" srcOrd="0" destOrd="0" presId="urn:microsoft.com/office/officeart/2005/8/layout/default"/>
    <dgm:cxn modelId="{BC08ACA8-906A-4EB2-B779-8E13DBF46298}" srcId="{CF5E08A3-48BD-4EE9-8E2C-78416F493CB0}" destId="{13499C7E-60F9-4426-9874-9356D811962C}" srcOrd="0" destOrd="0" parTransId="{100F1D34-298A-4C23-83A0-CFCE006A3443}" sibTransId="{C11A55B4-3EA5-4AA0-BF8D-4A67FCCB6D96}"/>
    <dgm:cxn modelId="{98CFD5DB-412A-4DF5-8134-579E40D62515}" srcId="{CF5E08A3-48BD-4EE9-8E2C-78416F493CB0}" destId="{C5E527CC-C165-4A97-8897-A2B9D3FABFC6}" srcOrd="6" destOrd="0" parTransId="{C3689B02-5E81-41BA-9BAA-15251385E8D6}" sibTransId="{A76F28F7-9BE1-426D-8486-E9B063AB6714}"/>
    <dgm:cxn modelId="{C6682EE7-97EC-5842-88D8-B23C97F1024E}" type="presOf" srcId="{C3BA76B0-1376-441C-B57A-3471D21AB1B5}" destId="{D3CD01EF-12DE-414E-A162-6D01DD8B7551}" srcOrd="0" destOrd="0" presId="urn:microsoft.com/office/officeart/2005/8/layout/default"/>
    <dgm:cxn modelId="{20D394EB-1F5B-4C9D-8F43-1697341B227D}" srcId="{CF5E08A3-48BD-4EE9-8E2C-78416F493CB0}" destId="{148F4E5A-6B28-48A2-A61C-4A859AB86221}" srcOrd="1" destOrd="0" parTransId="{F0E0DA82-E5F5-48F2-B19E-B01362B8D2B8}" sibTransId="{27AEEA27-9A56-4989-8E2D-A92C68A8FA46}"/>
    <dgm:cxn modelId="{20ECE7F2-1871-BA43-871D-B214D404A2D1}" type="presOf" srcId="{5E6DE906-742C-4486-B2AC-19F520C67610}" destId="{D1D8C30B-1E88-1C4D-8873-200790206FF3}" srcOrd="0" destOrd="0" presId="urn:microsoft.com/office/officeart/2005/8/layout/default"/>
    <dgm:cxn modelId="{78DAB6F5-1678-4032-B7C8-C931FDE8FB2D}" srcId="{CF5E08A3-48BD-4EE9-8E2C-78416F493CB0}" destId="{0282BADD-C156-40CB-9FBC-D997E92D2549}" srcOrd="3" destOrd="0" parTransId="{B6715090-3830-46AD-B758-EA98118A7F6B}" sibTransId="{7810CE71-30D6-4EAD-8C70-982F3F36E14C}"/>
    <dgm:cxn modelId="{ADEEC2AB-E3A1-9943-A2A9-FD7C87CE9A63}" type="presParOf" srcId="{84475F37-0854-C149-93E3-05D407E7350B}" destId="{5DC97AB5-EDDA-8F46-9E7E-D73CC6257FAD}" srcOrd="0" destOrd="0" presId="urn:microsoft.com/office/officeart/2005/8/layout/default"/>
    <dgm:cxn modelId="{99DCC3A7-8ADD-144C-A7BA-BEBD32D23390}" type="presParOf" srcId="{84475F37-0854-C149-93E3-05D407E7350B}" destId="{5F08548F-7EE6-E747-A5DE-3A5A4232B3AB}" srcOrd="1" destOrd="0" presId="urn:microsoft.com/office/officeart/2005/8/layout/default"/>
    <dgm:cxn modelId="{15E90BB2-C56C-7E4E-BEA0-0B6C2AF2022A}" type="presParOf" srcId="{84475F37-0854-C149-93E3-05D407E7350B}" destId="{4F3EFA2A-AC05-464E-BE5B-48EF31A4D7B1}" srcOrd="2" destOrd="0" presId="urn:microsoft.com/office/officeart/2005/8/layout/default"/>
    <dgm:cxn modelId="{6A80D76D-26E7-DC49-B28D-88961F7D9056}" type="presParOf" srcId="{84475F37-0854-C149-93E3-05D407E7350B}" destId="{E19A495D-E25E-7F44-9D81-63603B401B0E}" srcOrd="3" destOrd="0" presId="urn:microsoft.com/office/officeart/2005/8/layout/default"/>
    <dgm:cxn modelId="{74024D97-2BE4-BD4F-BA07-401E4E66491A}" type="presParOf" srcId="{84475F37-0854-C149-93E3-05D407E7350B}" destId="{E68174DF-8FAE-1842-B88C-4CF859884108}" srcOrd="4" destOrd="0" presId="urn:microsoft.com/office/officeart/2005/8/layout/default"/>
    <dgm:cxn modelId="{423B80E8-9B86-F24B-86A5-6747DBBCEE91}" type="presParOf" srcId="{84475F37-0854-C149-93E3-05D407E7350B}" destId="{1885E73F-2B77-0F47-AE3E-2F7819D58972}" srcOrd="5" destOrd="0" presId="urn:microsoft.com/office/officeart/2005/8/layout/default"/>
    <dgm:cxn modelId="{47D21E6F-449B-DE4D-B3B3-ED0A8030321D}" type="presParOf" srcId="{84475F37-0854-C149-93E3-05D407E7350B}" destId="{65ED2EB4-0C6A-7D4F-AB4B-577B077593B0}" srcOrd="6" destOrd="0" presId="urn:microsoft.com/office/officeart/2005/8/layout/default"/>
    <dgm:cxn modelId="{DBAF4FB0-518F-3149-9171-F384027442D8}" type="presParOf" srcId="{84475F37-0854-C149-93E3-05D407E7350B}" destId="{6999FE68-2F37-7241-AE0D-A5F777638809}" srcOrd="7" destOrd="0" presId="urn:microsoft.com/office/officeart/2005/8/layout/default"/>
    <dgm:cxn modelId="{C81CD172-B39D-8E47-84EA-6510556114BA}" type="presParOf" srcId="{84475F37-0854-C149-93E3-05D407E7350B}" destId="{D3CD01EF-12DE-414E-A162-6D01DD8B7551}" srcOrd="8" destOrd="0" presId="urn:microsoft.com/office/officeart/2005/8/layout/default"/>
    <dgm:cxn modelId="{477BC249-A7F0-8E4D-82A3-80FF4E1571DF}" type="presParOf" srcId="{84475F37-0854-C149-93E3-05D407E7350B}" destId="{3EF63909-3ED7-9E40-BD6F-14D9AFF2DDC5}" srcOrd="9" destOrd="0" presId="urn:microsoft.com/office/officeart/2005/8/layout/default"/>
    <dgm:cxn modelId="{93A1CE5C-0051-B941-A47D-2AD4EB855C41}" type="presParOf" srcId="{84475F37-0854-C149-93E3-05D407E7350B}" destId="{D1D8C30B-1E88-1C4D-8873-200790206FF3}" srcOrd="10" destOrd="0" presId="urn:microsoft.com/office/officeart/2005/8/layout/default"/>
    <dgm:cxn modelId="{D358AABA-51B1-DB43-BAEC-F42ECF22BF4C}" type="presParOf" srcId="{84475F37-0854-C149-93E3-05D407E7350B}" destId="{FA155D45-2B73-4242-A93C-5117BD381EF4}" srcOrd="11" destOrd="0" presId="urn:microsoft.com/office/officeart/2005/8/layout/default"/>
    <dgm:cxn modelId="{B00D2B84-E762-6740-98E1-D910F023FAE9}" type="presParOf" srcId="{84475F37-0854-C149-93E3-05D407E7350B}" destId="{2F50F2DB-58EE-F64F-953B-9A122E776B8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97AB5-EDDA-8F46-9E7E-D73CC6257FAD}">
      <dsp:nvSpPr>
        <dsp:cNvPr id="0" name=""/>
        <dsp:cNvSpPr/>
      </dsp:nvSpPr>
      <dsp:spPr>
        <a:xfrm>
          <a:off x="0" y="5998"/>
          <a:ext cx="1792387" cy="1075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balancing.</a:t>
          </a:r>
        </a:p>
      </dsp:txBody>
      <dsp:txXfrm>
        <a:off x="0" y="5998"/>
        <a:ext cx="1792387" cy="1075432"/>
      </dsp:txXfrm>
    </dsp:sp>
    <dsp:sp modelId="{4F3EFA2A-AC05-464E-BE5B-48EF31A4D7B1}">
      <dsp:nvSpPr>
        <dsp:cNvPr id="0" name=""/>
        <dsp:cNvSpPr/>
      </dsp:nvSpPr>
      <dsp:spPr>
        <a:xfrm>
          <a:off x="1971626" y="5998"/>
          <a:ext cx="1792387" cy="1075432"/>
        </a:xfrm>
        <a:prstGeom prst="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More Feature Analysis.</a:t>
          </a:r>
        </a:p>
      </dsp:txBody>
      <dsp:txXfrm>
        <a:off x="1971626" y="5998"/>
        <a:ext cx="1792387" cy="1075432"/>
      </dsp:txXfrm>
    </dsp:sp>
    <dsp:sp modelId="{E68174DF-8FAE-1842-B88C-4CF859884108}">
      <dsp:nvSpPr>
        <dsp:cNvPr id="0" name=""/>
        <dsp:cNvSpPr/>
      </dsp:nvSpPr>
      <dsp:spPr>
        <a:xfrm>
          <a:off x="3943253" y="5998"/>
          <a:ext cx="1792387" cy="107543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other ML algorithms like XGBoost.</a:t>
          </a:r>
        </a:p>
      </dsp:txBody>
      <dsp:txXfrm>
        <a:off x="3943253" y="5998"/>
        <a:ext cx="1792387" cy="1075432"/>
      </dsp:txXfrm>
    </dsp:sp>
    <dsp:sp modelId="{65ED2EB4-0C6A-7D4F-AB4B-577B077593B0}">
      <dsp:nvSpPr>
        <dsp:cNvPr id="0" name=""/>
        <dsp:cNvSpPr/>
      </dsp:nvSpPr>
      <dsp:spPr>
        <a:xfrm>
          <a:off x="0" y="1260669"/>
          <a:ext cx="1792387" cy="107543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Improving Accuracy.</a:t>
          </a:r>
        </a:p>
      </dsp:txBody>
      <dsp:txXfrm>
        <a:off x="0" y="1260669"/>
        <a:ext cx="1792387" cy="1075432"/>
      </dsp:txXfrm>
    </dsp:sp>
    <dsp:sp modelId="{D3CD01EF-12DE-414E-A162-6D01DD8B7551}">
      <dsp:nvSpPr>
        <dsp:cNvPr id="0" name=""/>
        <dsp:cNvSpPr/>
      </dsp:nvSpPr>
      <dsp:spPr>
        <a:xfrm>
          <a:off x="1971626" y="1260669"/>
          <a:ext cx="1792387" cy="1075432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Predicting time for delays.</a:t>
          </a:r>
        </a:p>
      </dsp:txBody>
      <dsp:txXfrm>
        <a:off x="1971626" y="1260669"/>
        <a:ext cx="1792387" cy="1075432"/>
      </dsp:txXfrm>
    </dsp:sp>
    <dsp:sp modelId="{D1D8C30B-1E88-1C4D-8873-200790206FF3}">
      <dsp:nvSpPr>
        <dsp:cNvPr id="0" name=""/>
        <dsp:cNvSpPr/>
      </dsp:nvSpPr>
      <dsp:spPr>
        <a:xfrm>
          <a:off x="3943253" y="1260669"/>
          <a:ext cx="1792387" cy="1075432"/>
        </a:xfrm>
        <a:prstGeom prst="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 of individual airports.</a:t>
          </a:r>
        </a:p>
      </dsp:txBody>
      <dsp:txXfrm>
        <a:off x="3943253" y="1260669"/>
        <a:ext cx="1792387" cy="1075432"/>
      </dsp:txXfrm>
    </dsp:sp>
    <dsp:sp modelId="{2F50F2DB-58EE-F64F-953B-9A122E776B8B}">
      <dsp:nvSpPr>
        <dsp:cNvPr id="0" name=""/>
        <dsp:cNvSpPr/>
      </dsp:nvSpPr>
      <dsp:spPr>
        <a:xfrm>
          <a:off x="1971626" y="2515341"/>
          <a:ext cx="1792387" cy="107543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patterns between arrivals and departures.</a:t>
          </a:r>
        </a:p>
      </dsp:txBody>
      <dsp:txXfrm>
        <a:off x="1971626" y="2515341"/>
        <a:ext cx="1792387" cy="1075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55F9-BE2A-5041-B75D-4B52B286E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E828F-700F-584D-828E-0050BD490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B8E00-B012-AE4D-BC26-4AE7EBFE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632A-B0F4-F440-A188-246ADCD2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9635-EDCF-6E4E-99D4-7FDD4A60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6B57-A0CC-CE4D-B288-C1E415A9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ABB2-4F67-6746-8705-D51FBDF2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61E5-9343-6041-A906-BB94997D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7997-FC9B-CA45-9D61-8B9AD399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B1ED8-F23A-1E4D-9A63-F962A1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86092-349A-8E4B-94A2-911091806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9B94D-733A-1D4D-8576-FB3F30855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7EE5-9C69-9245-BD03-F83F06C8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07FE-1C8E-FF4B-BBE8-8906F905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2825-CA8E-994C-9BCE-3EB75063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5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E500-81AD-8A41-9E01-75D996E1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34BD-ECEB-CD40-9CB9-FAE2D939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E349-8E35-F245-AAA0-A4852C65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14985-3093-5D47-A765-398ADDEF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8945-D9E7-CA47-8AE4-26CB609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EDC-9FC7-7348-B0CB-64980047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4064-E8F4-3C42-8EFF-CF7ABA6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57E3-344B-6344-B2B2-496DA110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3EBC-00D2-5640-9C4A-2C2C405A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7F22-761D-9249-B3E0-668A41D9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9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32A1-E179-DA41-9099-9B1FE34A5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7223-9126-7943-8768-00ECD2481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5E89-8433-9F4E-BCB8-5317B4217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9B631-924B-F74C-8076-90287645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8A7CC-8AEE-3946-9442-9C037943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C1D72-BA50-E34D-9F26-22EB7E0D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CC2B-2056-0B4A-B19C-F19F01F9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75F8-162F-0D41-AB61-2F11486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C7C68-C9FE-6546-B513-6664F41B4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C577-AAB1-D440-B55B-4AC973992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0F82C-BFFF-084C-B4F4-A04287D03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B2E3C-674C-F745-B8FC-881C4A54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03EC7-A126-4B4F-A112-5AA60F05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BE868-052F-3C48-A7B4-997E83E4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34D0-D2BA-FB44-96DC-19BB72F9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3780C-4946-AE46-A056-5933776E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1B552-C733-B041-A4BB-F5D0F3EC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4AB98-35CC-5D47-8B17-79E0569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B6695-1C6D-8B46-9905-E6EB62D6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2D30A-DF3F-B740-B677-8B72BF8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8EBE8-BEA8-8240-ABC1-DDB8118F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2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3A40-496F-0545-AB86-4EE26426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CE42-C5FD-8248-86DC-135DCE40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B6EF-0298-F54D-B54D-F4B4D554D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EAE32-92BE-264A-AB0B-8AF70F25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27A1-EC43-EE4B-9467-033FBFA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B96A7-6B3E-D747-9F0F-6096609E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B10-C7DB-354B-8B13-26333EFF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4A96-B468-CD42-A3F2-2A47F13D5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428D-42D8-7647-941C-7C2C5675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A737-2E0C-1145-8F8A-7189FF14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ABC87-D15B-C749-961C-EAC74742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359F6-4EAE-5048-9673-814F6CA6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2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E0B75-5329-1D4B-8E41-DAD016A2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33C3-E6A0-EF49-9C72-E9301015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8218-7E4D-8D4E-8E4B-BBA1C26C4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CA34-F635-2548-B7B5-143612C11667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F7999-6E50-4047-8101-71B99C252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ABCE-28BB-DE40-9C73-CFB2E827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CC79-CC65-D44C-9524-50E09FB0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41AEF-B673-B54F-95A2-9A7C7E8D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283" y="707132"/>
            <a:ext cx="5469129" cy="2387600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OpenJaw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70324-2A0A-B847-8EFE-E1DBFF65A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9283" y="3494783"/>
            <a:ext cx="5469127" cy="220115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Coding Challenge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09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Flight Departure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Top 20 airlines for delayed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B3318-33CF-9241-87C6-98FEDB2219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64" r="1" b="1"/>
          <a:stretch/>
        </p:blipFill>
        <p:spPr>
          <a:xfrm>
            <a:off x="7115177" y="115193"/>
            <a:ext cx="4950618" cy="6627614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C61AF-D9E8-4942-B11F-30964D3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Modelling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27AC-4033-774A-8599-30FFA16A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Merging METAR and arrival/departure data.</a:t>
            </a:r>
          </a:p>
          <a:p>
            <a:r>
              <a:rPr lang="en-US" sz="1400">
                <a:solidFill>
                  <a:schemeClr val="bg1"/>
                </a:solidFill>
              </a:rPr>
              <a:t>Label encoding of categorical columns.</a:t>
            </a:r>
          </a:p>
          <a:p>
            <a:r>
              <a:rPr lang="en-US" sz="1400">
                <a:solidFill>
                  <a:schemeClr val="bg1"/>
                </a:solidFill>
              </a:rPr>
              <a:t>Multilabel Classification using Random Forest. </a:t>
            </a:r>
            <a:r>
              <a:rPr lang="en-IE" sz="1400">
                <a:solidFill>
                  <a:schemeClr val="bg1"/>
                </a:solidFill>
              </a:rPr>
              <a:t>Data has combination of numerical and categorical columns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400">
                <a:solidFill>
                  <a:schemeClr val="bg1"/>
                </a:solidFill>
              </a:rPr>
              <a:t>Feature Scaling.</a:t>
            </a:r>
          </a:p>
          <a:p>
            <a:r>
              <a:rPr lang="en-US" sz="1400">
                <a:solidFill>
                  <a:schemeClr val="bg1"/>
                </a:solidFill>
              </a:rPr>
              <a:t>Hyper parameter optimization using Random Search CV.</a:t>
            </a:r>
          </a:p>
          <a:p>
            <a:r>
              <a:rPr lang="en-IE" sz="1400">
                <a:solidFill>
                  <a:schemeClr val="bg1"/>
                </a:solidFill>
              </a:rPr>
              <a:t>For evaluation, accuracy and F1 score both are used. F1 score is useful as classes are imbalanced. For averaging purpose, I am using 'weighted' which compute a weighted macro-average, in which each class contribution to the average is weighted by the relative number of examples available for it.</a:t>
            </a:r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id="{5F5DB9CC-E792-4FBC-82B9-E5B55137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9727" y="1147862"/>
            <a:ext cx="4562263" cy="456226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3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2515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91DED-15C8-A449-AAD5-C008E461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3"/>
            <a:ext cx="5735633" cy="1627274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Further Improvements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7" y="2377331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388E12-6021-4979-BFFA-EADB8D831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90" r="25886" b="-1"/>
          <a:stretch/>
        </p:blipFill>
        <p:spPr>
          <a:xfrm>
            <a:off x="7525166" y="10"/>
            <a:ext cx="4666834" cy="68579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B9FDB-F93B-4D16-BE06-9F09AC843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09061"/>
              </p:ext>
            </p:extLst>
          </p:nvPr>
        </p:nvGraphicFramePr>
        <p:xfrm>
          <a:off x="1155548" y="2580191"/>
          <a:ext cx="5735641" cy="359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501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11F67-550A-AD42-80EC-F193C923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2564DBAB-9A3F-40DE-B055-5C5993AF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453" y="595726"/>
            <a:ext cx="5666547" cy="56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7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32EE0-D602-D047-9690-5CD985DB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620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7B02-04D3-1E48-B27B-9F55D10F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946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METAR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Splitting Description Column.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Fetching Date and hour from UTC Date Time Column.</a:t>
            </a:r>
          </a:p>
          <a:p>
            <a:pPr marL="514350" indent="-514350">
              <a:buFont typeface="+mj-lt"/>
              <a:buAutoNum type="arabicPeriod"/>
            </a:pP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Arrivals and Departures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Same data present in departure data for arrival rows.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Creating target column for predicting cancel, delay and neither cancel nor delay flights.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>
                <a:solidFill>
                  <a:schemeClr val="bg1"/>
                </a:solidFill>
              </a:rPr>
              <a:t>Fetching Date and hour from departure and arrival scheduled time.</a:t>
            </a:r>
          </a:p>
          <a:p>
            <a:pPr marL="514350" indent="-514350">
              <a:buFont typeface="+mj-lt"/>
              <a:buAutoNum type="arabicPeriod"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6461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AB23A-F11D-A946-A696-BEF1DCA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Exploratory Data Analysis - METAR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AF2-8D8B-DA4B-AF24-45C90C09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Pressure and Visibility are highly correlated. Also, Visibility column has high number of missing values. Therefore, dropping this column for further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6D24B-C81A-EC46-A170-83ABB49E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67" y="3977830"/>
            <a:ext cx="5037433" cy="18260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0292C-7E60-9E4E-AC72-C34E9759A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172" y="1016000"/>
            <a:ext cx="2012727" cy="23749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AB23A-F11D-A946-A696-BEF1DCAE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Exploratory Data Analysis - METAR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AF2-8D8B-DA4B-AF24-45C90C09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Imputation of all missing columns.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1. Random Imputation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It will serve as parameters in regression models to estimate other variable values.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2. </a:t>
            </a:r>
            <a:r>
              <a:rPr lang="en-IE" sz="2000">
                <a:solidFill>
                  <a:schemeClr val="bg1"/>
                </a:solidFill>
              </a:rPr>
              <a:t>Stochastic Regression Imputation</a:t>
            </a:r>
          </a:p>
          <a:p>
            <a:pPr marL="0" indent="0">
              <a:buNone/>
            </a:pPr>
            <a:r>
              <a:rPr lang="en-IE" sz="2000">
                <a:solidFill>
                  <a:schemeClr val="bg1"/>
                </a:solidFill>
              </a:rPr>
              <a:t>Adding some normally distributed noise with a mean of zero and the variance equal to the standard error of regression estimates .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68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737" y="1384296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Flight Arrival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737" y="3863971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Delayed flights have an edge over canceled flights.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0E414-7F13-614E-AF88-44FE907AA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" b="11671"/>
          <a:stretch/>
        </p:blipFill>
        <p:spPr>
          <a:xfrm>
            <a:off x="473874" y="1057275"/>
            <a:ext cx="5917401" cy="4743450"/>
          </a:xfrm>
          <a:prstGeom prst="rect">
            <a:avLst/>
          </a:prstGeom>
        </p:spPr>
      </p:pic>
      <p:sp>
        <p:nvSpPr>
          <p:cNvPr id="24" name="Rectangle 18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50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Flight Arrival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Top 20 airlines for canceled flights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2286D-B288-DD43-94A5-60289666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" r="-1" b="1159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Flight Arrival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Top 20 airlines for delayed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1D5BA-A438-C146-92FD-377EBE854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602" r="1" b="1"/>
          <a:stretch/>
        </p:blipFill>
        <p:spPr>
          <a:xfrm>
            <a:off x="7115177" y="115193"/>
            <a:ext cx="4950618" cy="662761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Flight Departure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454" y="3840156"/>
            <a:ext cx="4605340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Delayed flights have an edge over canceled flights.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9ED20-B9A3-6040-8736-31E3C6F65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-2" b="20439"/>
          <a:stretch/>
        </p:blipFill>
        <p:spPr>
          <a:xfrm>
            <a:off x="5800734" y="1057275"/>
            <a:ext cx="5917401" cy="4743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1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1658-A2B4-7446-A62B-7A790A8A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1422400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Flight Departure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BE75-9729-9A4A-8B74-BF374E0E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Top 20 airlines for canceled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D27FFD-150B-E54D-8ABB-E2C52F4D8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9" r="-1" b="-1"/>
          <a:stretch/>
        </p:blipFill>
        <p:spPr>
          <a:xfrm>
            <a:off x="7115176" y="115194"/>
            <a:ext cx="4948226" cy="6627613"/>
          </a:xfrm>
          <a:prstGeom prst="rect">
            <a:avLst/>
          </a:prstGeom>
        </p:spPr>
      </p:pic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OpenJaw</vt:lpstr>
      <vt:lpstr>Feature Engineering</vt:lpstr>
      <vt:lpstr>Exploratory Data Analysis - METAR</vt:lpstr>
      <vt:lpstr>Exploratory Data Analysis - METAR</vt:lpstr>
      <vt:lpstr>Flight Arrival Analysis</vt:lpstr>
      <vt:lpstr>Flight Arrival Analysis</vt:lpstr>
      <vt:lpstr>Flight Arrival Analysis</vt:lpstr>
      <vt:lpstr>Flight Departure Analysis</vt:lpstr>
      <vt:lpstr>Flight Departure Analysis</vt:lpstr>
      <vt:lpstr>Flight Departure Analysis</vt:lpstr>
      <vt:lpstr>Data Modelling</vt:lpstr>
      <vt:lpstr>Further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OpenJaw</dc:title>
  <dc:creator>Geetanjali Singh</dc:creator>
  <cp:lastModifiedBy>Geetanjali Singh</cp:lastModifiedBy>
  <cp:revision>1</cp:revision>
  <dcterms:created xsi:type="dcterms:W3CDTF">2020-08-20T12:50:34Z</dcterms:created>
  <dcterms:modified xsi:type="dcterms:W3CDTF">2020-08-20T12:50:59Z</dcterms:modified>
</cp:coreProperties>
</file>