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9"/>
  </p:notesMasterIdLst>
  <p:sldIdLst>
    <p:sldId id="256" r:id="rId5"/>
    <p:sldId id="2146847054" r:id="rId6"/>
    <p:sldId id="262" r:id="rId7"/>
    <p:sldId id="263" r:id="rId8"/>
    <p:sldId id="265" r:id="rId9"/>
    <p:sldId id="266" r:id="rId10"/>
    <p:sldId id="267" r:id="rId11"/>
    <p:sldId id="2146847063" r:id="rId12"/>
    <p:sldId id="2146847062" r:id="rId13"/>
    <p:sldId id="2146847066" r:id="rId14"/>
    <p:sldId id="2146847065" r:id="rId15"/>
    <p:sldId id="2146847067" r:id="rId16"/>
    <p:sldId id="2146847064" r:id="rId17"/>
    <p:sldId id="2146847070" r:id="rId18"/>
    <p:sldId id="2146847072" r:id="rId19"/>
    <p:sldId id="2146847071" r:id="rId20"/>
    <p:sldId id="2146847069" r:id="rId21"/>
    <p:sldId id="268" r:id="rId22"/>
    <p:sldId id="2146847055" r:id="rId23"/>
    <p:sldId id="269" r:id="rId24"/>
    <p:sldId id="2146847059" r:id="rId25"/>
    <p:sldId id="2146847060" r:id="rId26"/>
    <p:sldId id="2146847061"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a:solidFill>
                  <a:schemeClr val="accent1"/>
                </a:solidFill>
                <a:latin typeface="Arial" panose="020B0604020202020204" pitchFamily="34" charset="0"/>
                <a:cs typeface="Arial" panose="020B0604020202020204" pitchFamily="34" charset="0"/>
              </a:rPr>
              <a:t>agentic ai for personalized course pathways</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769807" y="4576533"/>
            <a:ext cx="9298410"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a:t>
            </a:r>
            <a:r>
              <a:rPr lang="en-US" sz="2000" b="1">
                <a:solidFill>
                  <a:schemeClr val="accent1">
                    <a:lumMod val="75000"/>
                  </a:schemeClr>
                </a:solidFill>
                <a:latin typeface="Arial"/>
                <a:cs typeface="Arial"/>
              </a:rPr>
              <a:t>. Geetha - Srinivasa Institute of Engineering and Technology- AIML</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B5EDD-5E0F-A0E7-B8D9-9A1EF281964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A57B12F0-3BFD-FC51-6D01-D83D60B0B98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FA0F85DB-64AD-F161-BC62-26AF2C89184E}"/>
              </a:ext>
            </a:extLst>
          </p:cNvPr>
          <p:cNvPicPr>
            <a:picLocks noGrp="1" noChangeAspect="1"/>
          </p:cNvPicPr>
          <p:nvPr>
            <p:ph idx="1"/>
          </p:nvPr>
        </p:nvPicPr>
        <p:blipFill>
          <a:blip r:embed="rId2"/>
          <a:stretch>
            <a:fillRect/>
          </a:stretch>
        </p:blipFill>
        <p:spPr>
          <a:xfrm>
            <a:off x="825910" y="1360742"/>
            <a:ext cx="10784898" cy="4872909"/>
          </a:xfrm>
        </p:spPr>
      </p:pic>
    </p:spTree>
    <p:extLst>
      <p:ext uri="{BB962C8B-B14F-4D97-AF65-F5344CB8AC3E}">
        <p14:creationId xmlns:p14="http://schemas.microsoft.com/office/powerpoint/2010/main" val="922434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F01FA-5BE6-23FC-5982-0F252738ECA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22C37C1-3C5C-91A0-A09A-788208B4ED8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9159F4B0-1405-0F1C-8677-9FB2DE43A051}"/>
              </a:ext>
            </a:extLst>
          </p:cNvPr>
          <p:cNvPicPr>
            <a:picLocks noGrp="1" noChangeAspect="1"/>
          </p:cNvPicPr>
          <p:nvPr>
            <p:ph idx="1"/>
          </p:nvPr>
        </p:nvPicPr>
        <p:blipFill>
          <a:blip r:embed="rId2"/>
          <a:stretch>
            <a:fillRect/>
          </a:stretch>
        </p:blipFill>
        <p:spPr>
          <a:xfrm>
            <a:off x="825910" y="1301750"/>
            <a:ext cx="10784898" cy="4854094"/>
          </a:xfrm>
        </p:spPr>
      </p:pic>
    </p:spTree>
    <p:extLst>
      <p:ext uri="{BB962C8B-B14F-4D97-AF65-F5344CB8AC3E}">
        <p14:creationId xmlns:p14="http://schemas.microsoft.com/office/powerpoint/2010/main" val="24533542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1CBD2-A3CA-6F4B-690D-DBFA46C731BF}"/>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ACC641-BC6A-64D1-4882-E8CCC0BA9956}"/>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52AF29DF-F0BF-E132-982B-C0FA0F442BB2}"/>
              </a:ext>
            </a:extLst>
          </p:cNvPr>
          <p:cNvPicPr>
            <a:picLocks noGrp="1" noChangeAspect="1"/>
          </p:cNvPicPr>
          <p:nvPr>
            <p:ph idx="1"/>
          </p:nvPr>
        </p:nvPicPr>
        <p:blipFill>
          <a:blip r:embed="rId2"/>
          <a:stretch>
            <a:fillRect/>
          </a:stretch>
        </p:blipFill>
        <p:spPr>
          <a:xfrm>
            <a:off x="1022555" y="1301750"/>
            <a:ext cx="10225548" cy="4854094"/>
          </a:xfrm>
        </p:spPr>
      </p:pic>
    </p:spTree>
    <p:extLst>
      <p:ext uri="{BB962C8B-B14F-4D97-AF65-F5344CB8AC3E}">
        <p14:creationId xmlns:p14="http://schemas.microsoft.com/office/powerpoint/2010/main" val="39163926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A05C3E-2461-3933-BFAE-A7913F1D6C3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105DCA62-1237-508B-DAD8-1D1D96CF3AAD}"/>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D8A5A9C0-081B-2060-F82D-7D95D3249E99}"/>
              </a:ext>
            </a:extLst>
          </p:cNvPr>
          <p:cNvPicPr>
            <a:picLocks noGrp="1" noChangeAspect="1"/>
          </p:cNvPicPr>
          <p:nvPr>
            <p:ph idx="1"/>
          </p:nvPr>
        </p:nvPicPr>
        <p:blipFill>
          <a:blip r:embed="rId2"/>
          <a:stretch>
            <a:fillRect/>
          </a:stretch>
        </p:blipFill>
        <p:spPr>
          <a:xfrm>
            <a:off x="894737" y="1321414"/>
            <a:ext cx="10353366" cy="4834429"/>
          </a:xfrm>
        </p:spPr>
      </p:pic>
    </p:spTree>
    <p:extLst>
      <p:ext uri="{BB962C8B-B14F-4D97-AF65-F5344CB8AC3E}">
        <p14:creationId xmlns:p14="http://schemas.microsoft.com/office/powerpoint/2010/main" val="8311440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CF34A-47D9-3FF1-ADA8-F8AC9B562E0D}"/>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7FD3E96-22FA-82B4-4779-867C7C3DD997}"/>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9" name="Content Placeholder 8">
            <a:extLst>
              <a:ext uri="{FF2B5EF4-FFF2-40B4-BE49-F238E27FC236}">
                <a16:creationId xmlns:a16="http://schemas.microsoft.com/office/drawing/2014/main" id="{A1A4F27C-6D2C-F54F-D627-86D5C58D67AB}"/>
              </a:ext>
            </a:extLst>
          </p:cNvPr>
          <p:cNvPicPr>
            <a:picLocks noGrp="1" noChangeAspect="1"/>
          </p:cNvPicPr>
          <p:nvPr>
            <p:ph idx="1"/>
          </p:nvPr>
        </p:nvPicPr>
        <p:blipFill>
          <a:blip r:embed="rId2"/>
          <a:stretch>
            <a:fillRect/>
          </a:stretch>
        </p:blipFill>
        <p:spPr>
          <a:xfrm>
            <a:off x="776748" y="1301750"/>
            <a:ext cx="10599175" cy="4854094"/>
          </a:xfrm>
        </p:spPr>
      </p:pic>
    </p:spTree>
    <p:extLst>
      <p:ext uri="{BB962C8B-B14F-4D97-AF65-F5344CB8AC3E}">
        <p14:creationId xmlns:p14="http://schemas.microsoft.com/office/powerpoint/2010/main" val="30441043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AEC22-6019-0C87-BDA5-8509B2DA22C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910C351-81B7-8555-5C78-63D9098BD9F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D5928E53-7695-14E0-3D6A-CBB2C688156F}"/>
              </a:ext>
            </a:extLst>
          </p:cNvPr>
          <p:cNvPicPr>
            <a:picLocks noGrp="1" noChangeAspect="1"/>
          </p:cNvPicPr>
          <p:nvPr>
            <p:ph idx="1"/>
          </p:nvPr>
        </p:nvPicPr>
        <p:blipFill>
          <a:blip r:embed="rId2"/>
          <a:stretch>
            <a:fillRect/>
          </a:stretch>
        </p:blipFill>
        <p:spPr>
          <a:xfrm>
            <a:off x="757084" y="1301750"/>
            <a:ext cx="10756490" cy="4854094"/>
          </a:xfrm>
        </p:spPr>
      </p:pic>
    </p:spTree>
    <p:extLst>
      <p:ext uri="{BB962C8B-B14F-4D97-AF65-F5344CB8AC3E}">
        <p14:creationId xmlns:p14="http://schemas.microsoft.com/office/powerpoint/2010/main" val="2546671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2DBA79-E623-DB2F-B984-9B77FEBE399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F34BA9A-C715-649D-CAF2-21CC3943B6F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59F1B10E-7283-E171-40A9-5FECB548DBD1}"/>
              </a:ext>
            </a:extLst>
          </p:cNvPr>
          <p:cNvPicPr>
            <a:picLocks noGrp="1" noChangeAspect="1"/>
          </p:cNvPicPr>
          <p:nvPr>
            <p:ph idx="1"/>
          </p:nvPr>
        </p:nvPicPr>
        <p:blipFill>
          <a:blip r:embed="rId2"/>
          <a:stretch>
            <a:fillRect/>
          </a:stretch>
        </p:blipFill>
        <p:spPr>
          <a:xfrm>
            <a:off x="943898" y="1321414"/>
            <a:ext cx="10481186" cy="4834429"/>
          </a:xfrm>
        </p:spPr>
      </p:pic>
    </p:spTree>
    <p:extLst>
      <p:ext uri="{BB962C8B-B14F-4D97-AF65-F5344CB8AC3E}">
        <p14:creationId xmlns:p14="http://schemas.microsoft.com/office/powerpoint/2010/main" val="3243363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EC4084-9D96-2A88-61D1-1DA256E72C1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0E26C0B-B1C0-CF91-A386-4F1B70FD11E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C546B338-A16F-67EF-FFB1-F615D2789BCC}"/>
              </a:ext>
            </a:extLst>
          </p:cNvPr>
          <p:cNvPicPr>
            <a:picLocks noGrp="1" noChangeAspect="1"/>
          </p:cNvPicPr>
          <p:nvPr>
            <p:ph idx="1"/>
          </p:nvPr>
        </p:nvPicPr>
        <p:blipFill>
          <a:blip r:embed="rId2"/>
          <a:stretch>
            <a:fillRect/>
          </a:stretch>
        </p:blipFill>
        <p:spPr>
          <a:xfrm>
            <a:off x="875070" y="1301750"/>
            <a:ext cx="10735737" cy="4854094"/>
          </a:xfrm>
        </p:spPr>
      </p:pic>
    </p:spTree>
    <p:extLst>
      <p:ext uri="{BB962C8B-B14F-4D97-AF65-F5344CB8AC3E}">
        <p14:creationId xmlns:p14="http://schemas.microsoft.com/office/powerpoint/2010/main" val="304882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a:t>The Agentic AI for personalized course pathways project successfully demonstrates the use of Agentic AI by leveraging IBM Granite's large language model to provide personalized learning pathways for students based on their interests and goals. By deploying the agent on IBM Watsonx.ai and integrating real-time tools like Google Search and Wikipedia, the system offers intelligent, adaptive guidance without requiring custom algorithm development. This solution not only simplifies the course selection process but also showcases the practical potential of AI in education.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a:t>In the future, </a:t>
            </a:r>
            <a:r>
              <a:rPr lang="en-US" sz="1800"/>
              <a:t>Agentic AI for personalized course pathways </a:t>
            </a:r>
            <a:r>
              <a:rPr lang="en-US"/>
              <a:t>can be enhanced with voice-based interaction to improve accessibility and ease of use. Integration with popular learning platforms like Coursera, NPTEL, and Udemy through APIs can enable direct course enrollment. The system can also be extended to track user progress, send daily learning reminders, and include interactive quizzes for skill assessment. Additionally, support for multiple regional languages can make the platform more inclusive. Further development could expand LearnMate into a complete career guidance tool, offering job suggestions and internship recommendations based on user interests and learning history.</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a:latin typeface="Arial"/>
                <a:ea typeface="+mn-lt"/>
                <a:cs typeface="+mn-lt"/>
              </a:rPr>
              <a:t>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US" sz="2400"/>
              <a:t>The Agentic AI for personalized course pathways project is developed using IBM Cloud and Watsonx.ai platform, with the Granite-3-3-8b-instruct model provided by IBM for natural language understanding. Information and tools were sourced from IBM’s official documentation and tutorials. External knowledge and course recommendations were supported using tools like Google Search and Wikipedia integration. The project is based on the Agentic AI problem statements provided by IBM SkillsBuild for Academia.</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F18E3168-9BE8-5A9C-CB5B-CB76C2E8A076}"/>
              </a:ext>
            </a:extLst>
          </p:cNvPr>
          <p:cNvPicPr>
            <a:picLocks noGrp="1" noChangeAspect="1"/>
          </p:cNvPicPr>
          <p:nvPr>
            <p:ph idx="1"/>
          </p:nvPr>
        </p:nvPicPr>
        <p:blipFill>
          <a:blip r:embed="rId2"/>
          <a:stretch>
            <a:fillRect/>
          </a:stretch>
        </p:blipFill>
        <p:spPr>
          <a:xfrm>
            <a:off x="943897" y="1301750"/>
            <a:ext cx="10097729" cy="4981063"/>
          </a:xfrm>
        </p:spPr>
      </p:pic>
    </p:spTree>
    <p:extLst>
      <p:ext uri="{BB962C8B-B14F-4D97-AF65-F5344CB8AC3E}">
        <p14:creationId xmlns:p14="http://schemas.microsoft.com/office/powerpoint/2010/main" val="3847331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A44F5D7-C9B1-B62C-D7F2-4E8E07ECEE3E}"/>
              </a:ext>
            </a:extLst>
          </p:cNvPr>
          <p:cNvPicPr>
            <a:picLocks noGrp="1" noChangeAspect="1"/>
          </p:cNvPicPr>
          <p:nvPr>
            <p:ph idx="1"/>
          </p:nvPr>
        </p:nvPicPr>
        <p:blipFill>
          <a:blip r:embed="rId2"/>
          <a:stretch>
            <a:fillRect/>
          </a:stretch>
        </p:blipFill>
        <p:spPr>
          <a:xfrm>
            <a:off x="855406" y="1301750"/>
            <a:ext cx="9969910" cy="4854094"/>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3FA6274E-26CC-5EA8-6A8E-E33C720D2D44}"/>
              </a:ext>
            </a:extLst>
          </p:cNvPr>
          <p:cNvPicPr>
            <a:picLocks noGrp="1" noChangeAspect="1"/>
          </p:cNvPicPr>
          <p:nvPr>
            <p:ph idx="1"/>
          </p:nvPr>
        </p:nvPicPr>
        <p:blipFill>
          <a:blip r:embed="rId2"/>
          <a:stretch>
            <a:fillRect/>
          </a:stretch>
        </p:blipFill>
        <p:spPr>
          <a:xfrm>
            <a:off x="727587" y="1301750"/>
            <a:ext cx="10245213" cy="4854094"/>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a:latin typeface="Franklin Gothic Book (Body)"/>
                <a:cs typeface="Arial" panose="020B0604020202020204" pitchFamily="34" charset="0"/>
              </a:rPr>
              <a:t>Students often struggle to identify the right learning path that aligns with their interests and long-term goals due to the overwhelming number of online courses and a lack of personalized guidance. LearnMate aims to solve this by acting as an Agentic AI coach that interacts with students, understands their interests (like Frontend Development, Cybersecurity, UI/UX Design, etc.), assesses their current skill level, and dynamically builds a personalized course roadmap that adapts over time based on progress and preferences.</a:t>
            </a:r>
            <a:endParaRPr lang="en-IN" sz="2400">
              <a:latin typeface="Franklin Gothic Book (Body)"/>
              <a:cs typeface="Arial" panose="020B0604020202020204" pitchFamily="34" charset="0"/>
            </a:endParaRP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400">
                <a:latin typeface="Franklin Gothic Book (Body)"/>
                <a:ea typeface="Calibri" panose="020F0502020204030204" pitchFamily="34" charset="0"/>
                <a:cs typeface="Arial" panose="020B0604020202020204" pitchFamily="34" charset="0"/>
              </a:rPr>
              <a:t>T</a:t>
            </a:r>
            <a:r>
              <a:rPr lang="en-US" sz="1300">
                <a:latin typeface="Franklin Gothic Book (Body)"/>
                <a:ea typeface="Calibri" panose="020F0502020204030204" pitchFamily="34" charset="0"/>
                <a:cs typeface="Arial" panose="020B0604020202020204" pitchFamily="34" charset="0"/>
              </a:rPr>
              <a:t>he solution that aims to address the challenge of helping students find the right learning pathway based on their interests, skill level, and career goals. This involves using LLM (Granite model) and IBM tools to dynamically generate personalized course roadmaps.</a:t>
            </a:r>
          </a:p>
          <a:p>
            <a:pPr marL="305435" indent="-305435"/>
            <a:r>
              <a:rPr lang="en-IN" sz="1300" b="1">
                <a:latin typeface="Franklin Gothic Book (Body)"/>
                <a:ea typeface="Calibri" panose="020F0502020204030204" pitchFamily="34" charset="0"/>
                <a:cs typeface="Arial" panose="020B0604020202020204" pitchFamily="34" charset="0"/>
              </a:rPr>
              <a:t>Data Collection:</a:t>
            </a:r>
          </a:p>
          <a:p>
            <a:pPr marL="629920" lvl="1" indent="-305435"/>
            <a:r>
              <a:rPr lang="en-US" sz="1300">
                <a:latin typeface="Franklin Gothic Book (Body)"/>
                <a:ea typeface="Calibri" panose="020F0502020204030204" pitchFamily="34" charset="0"/>
                <a:cs typeface="Arial" panose="020B0604020202020204" pitchFamily="34" charset="0"/>
              </a:rPr>
              <a:t>Understand student interests through natural language input</a:t>
            </a:r>
            <a:endParaRPr lang="en-IN" sz="1300">
              <a:latin typeface="Franklin Gothic Book (Body)"/>
              <a:ea typeface="Calibri" panose="020F0502020204030204" pitchFamily="34" charset="0"/>
              <a:cs typeface="Arial" panose="020B0604020202020204" pitchFamily="34" charset="0"/>
            </a:endParaRPr>
          </a:p>
          <a:p>
            <a:pPr marL="629920" lvl="1" indent="-305435"/>
            <a:r>
              <a:rPr lang="en-US" sz="1300">
                <a:latin typeface="Franklin Gothic Book (Body)"/>
                <a:ea typeface="Calibri" panose="020F0502020204030204" pitchFamily="34" charset="0"/>
                <a:cs typeface="Arial" panose="020B0604020202020204" pitchFamily="34" charset="0"/>
              </a:rPr>
              <a:t>Use external sources (Google, Wikipedia tools ) to enrich responses and suggest updated content.</a:t>
            </a:r>
            <a:endParaRPr lang="en-IN" sz="1300">
              <a:latin typeface="Franklin Gothic Book (Body)"/>
              <a:ea typeface="Calibri" panose="020F0502020204030204" pitchFamily="34" charset="0"/>
              <a:cs typeface="Arial" panose="020B0604020202020204" pitchFamily="34" charset="0"/>
            </a:endParaRPr>
          </a:p>
          <a:p>
            <a:pPr marL="305435" indent="-305435"/>
            <a:r>
              <a:rPr lang="en-IN" sz="1300" b="1">
                <a:latin typeface="Franklin Gothic Book (Body)"/>
                <a:ea typeface="Calibri" panose="020F0502020204030204" pitchFamily="34" charset="0"/>
                <a:cs typeface="Arial" panose="020B0604020202020204" pitchFamily="34" charset="0"/>
              </a:rPr>
              <a:t>Data Preprocessing:</a:t>
            </a:r>
          </a:p>
          <a:p>
            <a:pPr marL="629920" lvl="1" indent="-305435"/>
            <a:r>
              <a:rPr lang="en-US" sz="1300">
                <a:latin typeface="Franklin Gothic Book (Body)"/>
                <a:ea typeface="Calibri" panose="020F0502020204030204" pitchFamily="34" charset="0"/>
                <a:cs typeface="Arial" panose="020B0604020202020204" pitchFamily="34" charset="0"/>
              </a:rPr>
              <a:t>Use IBM Granite model to interpret user queries and generate customized learning paths.</a:t>
            </a:r>
            <a:endParaRPr lang="en-IN" sz="1300" dirty="0">
              <a:latin typeface="Franklin Gothic Book (Body)"/>
              <a:ea typeface="Calibri" panose="020F0502020204030204" pitchFamily="34" charset="0"/>
              <a:cs typeface="Arial" panose="020B0604020202020204" pitchFamily="34" charset="0"/>
            </a:endParaRPr>
          </a:p>
          <a:p>
            <a:pPr marL="305435" indent="-305435"/>
            <a:r>
              <a:rPr lang="en-IN" sz="1300" b="1">
                <a:latin typeface="Franklin Gothic Book (Body)"/>
                <a:ea typeface="Calibri" panose="020F0502020204030204" pitchFamily="34" charset="0"/>
                <a:cs typeface="Arial" panose="020B0604020202020204" pitchFamily="34" charset="0"/>
              </a:rPr>
              <a:t>Deployment</a:t>
            </a:r>
            <a:r>
              <a:rPr lang="en-IN" sz="1300" b="1" dirty="0">
                <a:latin typeface="Franklin Gothic Book (Body)"/>
                <a:ea typeface="Calibri" panose="020F0502020204030204" pitchFamily="34" charset="0"/>
                <a:cs typeface="Arial" panose="020B0604020202020204" pitchFamily="34" charset="0"/>
              </a:rPr>
              <a:t>:</a:t>
            </a:r>
          </a:p>
          <a:p>
            <a:pPr marL="629920" lvl="1" indent="-305435"/>
            <a:r>
              <a:rPr lang="en-US" sz="1300">
                <a:latin typeface="Franklin Gothic Book (Body)"/>
                <a:ea typeface="Calibri" panose="020F0502020204030204" pitchFamily="34" charset="0"/>
                <a:cs typeface="Arial" panose="020B0604020202020204" pitchFamily="34" charset="0"/>
              </a:rPr>
              <a:t>Deploy the AI agent on IBM Watsonx.ai using Granite-3.3-8b-instruct model.</a:t>
            </a:r>
          </a:p>
          <a:p>
            <a:pPr marL="629920" lvl="1" indent="-305435"/>
            <a:r>
              <a:rPr lang="en-US" sz="1300">
                <a:latin typeface="Franklin Gothic Book (Body)"/>
                <a:ea typeface="Calibri" panose="020F0502020204030204" pitchFamily="34" charset="0"/>
                <a:cs typeface="Arial" panose="020B0604020202020204" pitchFamily="34" charset="0"/>
              </a:rPr>
              <a:t>Enable tools like Google Search and Wikipedia for dynamic responses.</a:t>
            </a:r>
          </a:p>
          <a:p>
            <a:pPr marL="629920" lvl="1" indent="-305435"/>
            <a:r>
              <a:rPr lang="en-US" sz="1300">
                <a:latin typeface="Franklin Gothic Book (Body)"/>
                <a:ea typeface="Calibri" panose="020F0502020204030204" pitchFamily="34" charset="0"/>
                <a:cs typeface="Arial" panose="020B0604020202020204" pitchFamily="34" charset="0"/>
              </a:rPr>
              <a:t>Make the interface user-friendly and accessible from web or mobile.</a:t>
            </a:r>
            <a:endParaRPr lang="en-IN" sz="1300">
              <a:latin typeface="Franklin Gothic Book (Body)"/>
              <a:ea typeface="Calibri" panose="020F0502020204030204" pitchFamily="34" charset="0"/>
              <a:cs typeface="Arial" panose="020B0604020202020204" pitchFamily="34" charset="0"/>
            </a:endParaRPr>
          </a:p>
          <a:p>
            <a:pPr marL="305435" indent="-305435"/>
            <a:r>
              <a:rPr lang="en-IN" sz="1300" b="1">
                <a:latin typeface="Franklin Gothic Book (Body)"/>
                <a:ea typeface="Calibri" panose="020F0502020204030204" pitchFamily="34" charset="0"/>
                <a:cs typeface="Arial" panose="020B0604020202020204" pitchFamily="34" charset="0"/>
              </a:rPr>
              <a:t>Evaluation</a:t>
            </a:r>
            <a:r>
              <a:rPr lang="en-IN" sz="1300" b="1" dirty="0">
                <a:latin typeface="Franklin Gothic Book (Body)"/>
                <a:ea typeface="Calibri" panose="020F0502020204030204" pitchFamily="34" charset="0"/>
                <a:cs typeface="Arial" panose="020B0604020202020204" pitchFamily="34" charset="0"/>
              </a:rPr>
              <a:t>:</a:t>
            </a:r>
          </a:p>
          <a:p>
            <a:pPr marL="629920" lvl="1" indent="-305435"/>
            <a:r>
              <a:rPr lang="en-US" sz="1300">
                <a:latin typeface="Franklin Gothic Book (Body)"/>
                <a:ea typeface="Calibri" panose="020F0502020204030204" pitchFamily="34" charset="0"/>
                <a:cs typeface="Arial" panose="020B0604020202020204" pitchFamily="34" charset="0"/>
              </a:rPr>
              <a:t>Collect user feedback (optional future scope) to improve roadmap suggestions.</a:t>
            </a:r>
          </a:p>
          <a:p>
            <a:pPr marL="629920" lvl="1" indent="-305435"/>
            <a:r>
              <a:rPr lang="en-US" sz="1300">
                <a:latin typeface="Franklin Gothic Book (Body)"/>
                <a:ea typeface="Calibri" panose="020F0502020204030204" pitchFamily="34" charset="0"/>
                <a:cs typeface="Arial" panose="020B0604020202020204" pitchFamily="34" charset="0"/>
              </a:rPr>
              <a:t>Ensure suggestions remain aligned with real-time trends in tech and industry jobs.</a:t>
            </a:r>
          </a:p>
          <a:p>
            <a:pPr marL="495935" lvl="1" indent="-171450"/>
            <a:r>
              <a:rPr lang="en-IN" sz="1300" b="1">
                <a:latin typeface="Franklin Gothic Book (Body)"/>
                <a:ea typeface="Calibri" panose="020F0502020204030204" pitchFamily="34" charset="0"/>
                <a:cs typeface="Arial" panose="020B0604020202020204" pitchFamily="34" charset="0"/>
              </a:rPr>
              <a:t>Result: </a:t>
            </a:r>
          </a:p>
          <a:p>
            <a:pPr marL="495935" lvl="1" indent="-171450"/>
            <a:r>
              <a:rPr lang="en-IN" sz="1300">
                <a:latin typeface="Franklin Gothic Book (Body)"/>
                <a:ea typeface="Calibri" panose="020F0502020204030204" pitchFamily="34" charset="0"/>
                <a:cs typeface="Arial" panose="020B0604020202020204" pitchFamily="34" charset="0"/>
              </a:rPr>
              <a:t> </a:t>
            </a:r>
            <a:r>
              <a:rPr lang="en-US" sz="1300">
                <a:latin typeface="Franklin Gothic Book (Body)"/>
                <a:ea typeface="Calibri" panose="020F0502020204030204" pitchFamily="34" charset="0"/>
                <a:cs typeface="Arial" panose="020B0604020202020204" pitchFamily="34" charset="0"/>
              </a:rPr>
              <a:t>A fully functional Agentic AI Career Assistant that provides students with personalized learning paths, real-time guidance, and evolving course suggestions — hosted on IBM Cloud using official Granite models and Watson tools.</a:t>
            </a:r>
            <a:endParaRPr lang="en-IN" sz="1300" dirty="0">
              <a:latin typeface="Franklin Gothic Book (Body)"/>
              <a:ea typeface="Calibri" panose="020F0502020204030204" pitchFamily="34" charset="0"/>
              <a:cs typeface="Arial" panose="020B0604020202020204" pitchFamily="34" charset="0"/>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a:t>The system is designed to guide students by recommending personalized learning paths using IBM’s Agentic AI tools. The approach integrates conversational AI (IBM Granite), external tools (Google, Wikipedia), and cloud deployment (Watsonx.ai) to create a fully interactive agent. The process involves the following components:</a:t>
            </a:r>
            <a:endParaRPr lang="en-US"/>
          </a:p>
          <a:p>
            <a:pPr marL="305435" indent="-305435"/>
            <a:r>
              <a:rPr lang="en-IN" sz="1800" b="1">
                <a:solidFill>
                  <a:srgbClr val="0F0F0F"/>
                </a:solidFill>
              </a:rPr>
              <a:t>System requirements</a:t>
            </a:r>
          </a:p>
          <a:p>
            <a:pPr marL="0" indent="0">
              <a:buNone/>
            </a:pPr>
            <a:r>
              <a:rPr lang="en-IN" sz="1800" b="1">
                <a:solidFill>
                  <a:srgbClr val="0F0F0F"/>
                </a:solidFill>
              </a:rPr>
              <a:t>                    1.</a:t>
            </a:r>
            <a:r>
              <a:rPr lang="en-IN" sz="1800" b="1"/>
              <a:t> IBM Cloud Account</a:t>
            </a:r>
          </a:p>
          <a:p>
            <a:pPr marL="0" indent="0">
              <a:buNone/>
            </a:pPr>
            <a:r>
              <a:rPr lang="en-IN" sz="1800" b="1">
                <a:solidFill>
                  <a:srgbClr val="0F0F0F"/>
                </a:solidFill>
              </a:rPr>
              <a:t>                    2.</a:t>
            </a:r>
            <a:r>
              <a:rPr lang="en-IN" sz="1800" b="1"/>
              <a:t> Watsonx.ai</a:t>
            </a:r>
          </a:p>
          <a:p>
            <a:pPr marL="0" indent="0">
              <a:buNone/>
            </a:pPr>
            <a:r>
              <a:rPr lang="en-IN" sz="1800" b="1">
                <a:solidFill>
                  <a:srgbClr val="0F0F0F"/>
                </a:solidFill>
              </a:rPr>
              <a:t>                    3.</a:t>
            </a:r>
            <a:r>
              <a:rPr lang="en-IN" sz="1800" b="1"/>
              <a:t> IBM Granite Model (3.3-8b-instruct)</a:t>
            </a:r>
          </a:p>
          <a:p>
            <a:pPr marL="0" indent="0">
              <a:buNone/>
            </a:pPr>
            <a:r>
              <a:rPr lang="en-IN" sz="1800" b="1">
                <a:solidFill>
                  <a:srgbClr val="0F0F0F"/>
                </a:solidFill>
              </a:rPr>
              <a:t>                    4.</a:t>
            </a:r>
            <a:r>
              <a:rPr lang="en-IN" sz="1800" b="1"/>
              <a:t> Google/Wikipedia API access</a:t>
            </a:r>
          </a:p>
          <a:p>
            <a:pPr marL="0" indent="0">
              <a:buNone/>
            </a:pPr>
            <a:r>
              <a:rPr lang="en-IN" sz="1800" b="1">
                <a:solidFill>
                  <a:srgbClr val="0F0F0F"/>
                </a:solidFill>
              </a:rPr>
              <a:t>                    5.</a:t>
            </a:r>
            <a:r>
              <a:rPr lang="en-IN" sz="1800" b="1"/>
              <a:t> Laptop</a:t>
            </a:r>
          </a:p>
          <a:p>
            <a:pPr marL="0" indent="0">
              <a:buNone/>
            </a:pPr>
            <a:r>
              <a:rPr lang="en-IN" sz="1800" b="1">
                <a:solidFill>
                  <a:srgbClr val="0F0F0F"/>
                </a:solidFill>
              </a:rPr>
              <a:t>                    6.</a:t>
            </a:r>
            <a:r>
              <a:rPr lang="en-IN" sz="1800" b="1"/>
              <a:t> Internet Connection</a:t>
            </a:r>
          </a:p>
          <a:p>
            <a:pPr marL="0" indent="0">
              <a:buNone/>
            </a:pPr>
            <a:r>
              <a:rPr lang="en-IN" sz="1800" b="1">
                <a:solidFill>
                  <a:srgbClr val="0F0F0F"/>
                </a:solidFill>
              </a:rPr>
              <a:t>                    7.</a:t>
            </a:r>
            <a:r>
              <a:rPr lang="en-IN" sz="1800" b="1"/>
              <a:t> Operating System</a:t>
            </a:r>
            <a:endParaRPr lang="en-IN" sz="1800" b="1">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817166" y="771730"/>
            <a:ext cx="11029616" cy="530296"/>
          </a:xfrm>
        </p:spPr>
        <p:txBody>
          <a:bodyPr>
            <a:normAutofit fontScale="90000"/>
          </a:bodyPr>
          <a:lstStyle/>
          <a:p>
            <a:r>
              <a:rPr lang="en-US" sz="4400" b="1">
                <a:solidFill>
                  <a:schemeClr val="accent1"/>
                </a:solidFill>
                <a:latin typeface="Arial"/>
                <a:ea typeface="+mj-lt"/>
                <a:cs typeface="Arial"/>
              </a:rPr>
              <a:t>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US" sz="1400"/>
              <a:t>The agentic ai for personalized course pathways project is deployed using </a:t>
            </a:r>
            <a:r>
              <a:rPr lang="en-US" sz="1400" b="1"/>
              <a:t>IBM Watsonx.ai</a:t>
            </a:r>
            <a:r>
              <a:rPr lang="en-US" sz="1400"/>
              <a:t> and </a:t>
            </a:r>
            <a:r>
              <a:rPr lang="en-US" sz="1400" b="1"/>
              <a:t>IBM Granite foundation model</a:t>
            </a:r>
            <a:r>
              <a:rPr lang="en-US" sz="1400"/>
              <a:t>, following a no-code/low-code approach through the IBM Cloud environment.</a:t>
            </a:r>
          </a:p>
          <a:p>
            <a:pPr marL="305435" indent="-305435"/>
            <a:r>
              <a:rPr lang="en-IN" sz="1400" b="1"/>
              <a:t>Deployment Process :</a:t>
            </a:r>
          </a:p>
          <a:p>
            <a:pPr marL="629920" lvl="1" indent="-305435"/>
            <a:r>
              <a:rPr lang="en-US"/>
              <a:t>Created project in Watsonx.ai.</a:t>
            </a:r>
          </a:p>
          <a:p>
            <a:pPr marL="629920" lvl="1" indent="-305435"/>
            <a:r>
              <a:rPr lang="en-IN"/>
              <a:t>Selected the </a:t>
            </a:r>
            <a:r>
              <a:rPr lang="en-IN" b="1"/>
              <a:t>Granite-3.3-8b-instruct</a:t>
            </a:r>
            <a:r>
              <a:rPr lang="en-IN"/>
              <a:t> model</a:t>
            </a:r>
          </a:p>
          <a:p>
            <a:pPr marL="629920" lvl="1" indent="-305435"/>
            <a:r>
              <a:rPr lang="en-IN"/>
              <a:t>Enabled tools: Google, Wikipedia</a:t>
            </a:r>
          </a:p>
          <a:p>
            <a:pPr marL="629920" lvl="1" indent="-305435"/>
            <a:r>
              <a:rPr lang="en-IN"/>
              <a:t>Associated Watsonx.ai Runtime</a:t>
            </a:r>
          </a:p>
          <a:p>
            <a:pPr marL="629920" lvl="1" indent="-305435"/>
            <a:r>
              <a:rPr lang="en-US"/>
              <a:t>Built agent and added interaction prompts</a:t>
            </a:r>
          </a:p>
          <a:p>
            <a:pPr marL="629920" lvl="1" indent="-305435"/>
            <a:r>
              <a:rPr lang="en-US"/>
              <a:t>Deployed to IBM Cloud Deployment Space</a:t>
            </a:r>
          </a:p>
          <a:p>
            <a:pPr marL="629920" lvl="1" indent="-305435"/>
            <a:r>
              <a:rPr lang="en-US"/>
              <a:t>Tested and previewed the working agent interface</a:t>
            </a:r>
            <a:endParaRPr lang="en-IN" b="1"/>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Content Placeholder 11">
            <a:extLst>
              <a:ext uri="{FF2B5EF4-FFF2-40B4-BE49-F238E27FC236}">
                <a16:creationId xmlns:a16="http://schemas.microsoft.com/office/drawing/2014/main" id="{2A8F09A7-328E-642E-FB87-C55E89E98C47}"/>
              </a:ext>
            </a:extLst>
          </p:cNvPr>
          <p:cNvPicPr>
            <a:picLocks noGrp="1" noChangeAspect="1"/>
          </p:cNvPicPr>
          <p:nvPr>
            <p:ph idx="1"/>
          </p:nvPr>
        </p:nvPicPr>
        <p:blipFill>
          <a:blip r:embed="rId2"/>
          <a:stretch>
            <a:fillRect/>
          </a:stretch>
        </p:blipFill>
        <p:spPr>
          <a:xfrm>
            <a:off x="735455" y="1341080"/>
            <a:ext cx="10768287" cy="4814764"/>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74986-E973-50C9-3554-696AE5D8CD39}"/>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8D09F5-5BAC-5D0C-6B68-F80EF717F06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026BDC1D-1278-8FFA-DE0C-3C773FEBE398}"/>
              </a:ext>
            </a:extLst>
          </p:cNvPr>
          <p:cNvPicPr>
            <a:picLocks noGrp="1" noChangeAspect="1"/>
          </p:cNvPicPr>
          <p:nvPr>
            <p:ph idx="1"/>
          </p:nvPr>
        </p:nvPicPr>
        <p:blipFill>
          <a:blip r:embed="rId2"/>
          <a:stretch>
            <a:fillRect/>
          </a:stretch>
        </p:blipFill>
        <p:spPr>
          <a:xfrm>
            <a:off x="855406" y="1301750"/>
            <a:ext cx="10668000" cy="4854094"/>
          </a:xfrm>
        </p:spPr>
      </p:pic>
    </p:spTree>
    <p:extLst>
      <p:ext uri="{BB962C8B-B14F-4D97-AF65-F5344CB8AC3E}">
        <p14:creationId xmlns:p14="http://schemas.microsoft.com/office/powerpoint/2010/main" val="2335690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22830-51DB-50A7-7D1B-03D78DDDD25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22FAB83-8E21-67F7-CE09-63C80C28619E}"/>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3" name="Content Placeholder 2">
            <a:extLst>
              <a:ext uri="{FF2B5EF4-FFF2-40B4-BE49-F238E27FC236}">
                <a16:creationId xmlns:a16="http://schemas.microsoft.com/office/drawing/2014/main" id="{7CE6BFD9-DD26-4974-FE5D-3190E2642616}"/>
              </a:ext>
            </a:extLst>
          </p:cNvPr>
          <p:cNvPicPr>
            <a:picLocks noGrp="1" noChangeAspect="1"/>
          </p:cNvPicPr>
          <p:nvPr>
            <p:ph idx="1"/>
          </p:nvPr>
        </p:nvPicPr>
        <p:blipFill>
          <a:blip r:embed="rId2"/>
          <a:stretch>
            <a:fillRect/>
          </a:stretch>
        </p:blipFill>
        <p:spPr>
          <a:xfrm>
            <a:off x="663998" y="1380408"/>
            <a:ext cx="10829912" cy="4775436"/>
          </a:xfrm>
        </p:spPr>
      </p:pic>
    </p:spTree>
    <p:extLst>
      <p:ext uri="{BB962C8B-B14F-4D97-AF65-F5344CB8AC3E}">
        <p14:creationId xmlns:p14="http://schemas.microsoft.com/office/powerpoint/2010/main" val="403835418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815</Words>
  <Application>Microsoft Office PowerPoint</Application>
  <PresentationFormat>Widescreen</PresentationFormat>
  <Paragraphs>75</Paragraphs>
  <Slides>24</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24</vt:i4>
      </vt:variant>
    </vt:vector>
  </HeadingPairs>
  <TitlesOfParts>
    <vt:vector size="32" baseType="lpstr">
      <vt:lpstr>Arial</vt:lpstr>
      <vt:lpstr>Calibri</vt:lpstr>
      <vt:lpstr>Calibri Light</vt:lpstr>
      <vt:lpstr>Franklin Gothic Book</vt:lpstr>
      <vt:lpstr>Franklin Gothic Book (Body)</vt:lpstr>
      <vt:lpstr>Franklin Gothic Demi</vt:lpstr>
      <vt:lpstr>Wingdings 2</vt:lpstr>
      <vt:lpstr>DividendVTI</vt:lpstr>
      <vt:lpstr>agentic ai for personalized course pathways</vt:lpstr>
      <vt:lpstr>OUTLINE</vt:lpstr>
      <vt:lpstr>Problem Statement</vt:lpstr>
      <vt:lpstr>Proposed Solution</vt:lpstr>
      <vt:lpstr>System  Approach</vt:lpstr>
      <vt:lpstr>Deployment</vt:lpstr>
      <vt:lpstr>Result</vt:lpstr>
      <vt:lpstr>Result</vt:lpstr>
      <vt:lpstr>Result</vt:lpstr>
      <vt:lpstr>Result</vt:lpstr>
      <vt:lpstr>Result</vt:lpstr>
      <vt:lpstr>Result</vt:lpstr>
      <vt:lpstr>Result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Geetha Sandhya</cp:lastModifiedBy>
  <cp:revision>25</cp:revision>
  <dcterms:created xsi:type="dcterms:W3CDTF">2021-05-26T16:50:10Z</dcterms:created>
  <dcterms:modified xsi:type="dcterms:W3CDTF">2025-08-02T17:02:22Z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