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Bold" charset="1" panose="00000800000000000000"/>
      <p:regular r:id="rId16"/>
    </p:embeddedFont>
    <p:embeddedFont>
      <p:font typeface="Montserrat" charset="1" panose="00000500000000000000"/>
      <p:regular r:id="rId17"/>
    </p:embeddedFont>
    <p:embeddedFont>
      <p:font typeface="Canva Sans" charset="1" panose="020B0503030501040103"/>
      <p:regular r:id="rId18"/>
    </p:embeddedFont>
    <p:embeddedFont>
      <p:font typeface="Canva Sans Bold"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172135" y="2337613"/>
            <a:ext cx="6031608" cy="60316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414845" y="1188931"/>
            <a:ext cx="1991544" cy="199154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043659" y="4214522"/>
            <a:ext cx="3185721" cy="318572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872404" y="2908709"/>
            <a:ext cx="13356976" cy="4621983"/>
          </a:xfrm>
          <a:prstGeom prst="rect">
            <a:avLst/>
          </a:prstGeom>
        </p:spPr>
        <p:txBody>
          <a:bodyPr anchor="t" rtlCol="false" tIns="0" lIns="0" bIns="0" rIns="0">
            <a:spAutoFit/>
          </a:bodyPr>
          <a:lstStyle/>
          <a:p>
            <a:pPr algn="ctr">
              <a:lnSpc>
                <a:spcPts val="12065"/>
              </a:lnSpc>
            </a:pPr>
            <a:r>
              <a:rPr lang="en-US" sz="11382" b="true">
                <a:solidFill>
                  <a:srgbClr val="240960"/>
                </a:solidFill>
                <a:latin typeface="Montserrat Bold"/>
                <a:ea typeface="Montserrat Bold"/>
                <a:cs typeface="Montserrat Bold"/>
                <a:sym typeface="Montserrat Bold"/>
              </a:rPr>
              <a:t>ANDROID</a:t>
            </a:r>
          </a:p>
          <a:p>
            <a:pPr algn="ctr">
              <a:lnSpc>
                <a:spcPts val="12065"/>
              </a:lnSpc>
            </a:pPr>
            <a:r>
              <a:rPr lang="en-US" b="true" sz="11382">
                <a:solidFill>
                  <a:srgbClr val="240960"/>
                </a:solidFill>
                <a:latin typeface="Montserrat Bold"/>
                <a:ea typeface="Montserrat Bold"/>
                <a:cs typeface="Montserrat Bold"/>
                <a:sym typeface="Montserrat Bold"/>
              </a:rPr>
              <a:t>  BMI CALCULATOR</a:t>
            </a:r>
          </a:p>
        </p:txBody>
      </p:sp>
      <p:grpSp>
        <p:nvGrpSpPr>
          <p:cNvPr name="Group 12" id="12"/>
          <p:cNvGrpSpPr/>
          <p:nvPr/>
        </p:nvGrpSpPr>
        <p:grpSpPr>
          <a:xfrm rot="0">
            <a:off x="4163679" y="7797695"/>
            <a:ext cx="884434" cy="8844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2744482" y="1504605"/>
            <a:ext cx="1892038" cy="189203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344946" y="6400189"/>
            <a:ext cx="884434" cy="88443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37067" y="3608432"/>
            <a:ext cx="3070135" cy="307013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0649350" y="8368891"/>
            <a:ext cx="5400918" cy="1550968"/>
          </a:xfrm>
          <a:prstGeom prst="rect">
            <a:avLst/>
          </a:prstGeom>
        </p:spPr>
        <p:txBody>
          <a:bodyPr anchor="t" rtlCol="false" tIns="0" lIns="0" bIns="0" rIns="0">
            <a:spAutoFit/>
          </a:bodyPr>
          <a:lstStyle/>
          <a:p>
            <a:pPr algn="ctr">
              <a:lnSpc>
                <a:spcPts val="4389"/>
              </a:lnSpc>
            </a:pPr>
            <a:r>
              <a:rPr lang="en-US" sz="3783">
                <a:solidFill>
                  <a:srgbClr val="240960"/>
                </a:solidFill>
                <a:latin typeface="Montserrat"/>
                <a:ea typeface="Montserrat"/>
                <a:cs typeface="Montserrat"/>
                <a:sym typeface="Montserrat"/>
              </a:rPr>
              <a:t>GEETHA R</a:t>
            </a:r>
          </a:p>
          <a:p>
            <a:pPr algn="ctr">
              <a:lnSpc>
                <a:spcPts val="4389"/>
              </a:lnSpc>
            </a:pPr>
            <a:r>
              <a:rPr lang="en-US" sz="3783">
                <a:solidFill>
                  <a:srgbClr val="240960"/>
                </a:solidFill>
                <a:latin typeface="Montserrat"/>
                <a:ea typeface="Montserrat"/>
                <a:cs typeface="Montserrat"/>
                <a:sym typeface="Montserrat"/>
              </a:rPr>
              <a:t>220701073</a:t>
            </a:r>
          </a:p>
          <a:p>
            <a:pPr algn="ctr">
              <a:lnSpc>
                <a:spcPts val="3577"/>
              </a:lnSpc>
            </a:pPr>
            <a:r>
              <a:rPr lang="en-US" sz="3083">
                <a:solidFill>
                  <a:srgbClr val="240960"/>
                </a:solidFill>
                <a:latin typeface="Montserrat"/>
                <a:ea typeface="Montserrat"/>
                <a:cs typeface="Montserrat"/>
                <a:sym typeface="Montserrat"/>
              </a:rPr>
              <a:t>CSE - E</a:t>
            </a:r>
          </a:p>
        </p:txBody>
      </p:sp>
      <p:sp>
        <p:nvSpPr>
          <p:cNvPr name="TextBox 25" id="2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6" id="26"/>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889840" y="2149955"/>
            <a:ext cx="2999351" cy="29993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233203" y="3316034"/>
            <a:ext cx="7055617" cy="1543690"/>
          </a:xfrm>
          <a:prstGeom prst="rect">
            <a:avLst/>
          </a:prstGeom>
        </p:spPr>
        <p:txBody>
          <a:bodyPr anchor="t" rtlCol="false" tIns="0" lIns="0" bIns="0" rIns="0">
            <a:spAutoFit/>
          </a:bodyPr>
          <a:lstStyle/>
          <a:p>
            <a:pPr algn="ctr">
              <a:lnSpc>
                <a:spcPts val="10828"/>
              </a:lnSpc>
            </a:pPr>
            <a:r>
              <a:rPr lang="en-US" b="true" sz="13535">
                <a:solidFill>
                  <a:srgbClr val="240960"/>
                </a:solidFill>
                <a:latin typeface="Montserrat Bold"/>
                <a:ea typeface="Montserrat Bold"/>
                <a:cs typeface="Montserrat Bold"/>
                <a:sym typeface="Montserrat Bold"/>
              </a:rPr>
              <a:t>Thank</a:t>
            </a:r>
          </a:p>
        </p:txBody>
      </p:sp>
      <p:sp>
        <p:nvSpPr>
          <p:cNvPr name="TextBox 6" id="6"/>
          <p:cNvSpPr txBox="true"/>
          <p:nvPr/>
        </p:nvSpPr>
        <p:spPr>
          <a:xfrm rot="0">
            <a:off x="6389516" y="4760679"/>
            <a:ext cx="4990576" cy="1543690"/>
          </a:xfrm>
          <a:prstGeom prst="rect">
            <a:avLst/>
          </a:prstGeom>
        </p:spPr>
        <p:txBody>
          <a:bodyPr anchor="t" rtlCol="false" tIns="0" lIns="0" bIns="0" rIns="0">
            <a:spAutoFit/>
          </a:bodyPr>
          <a:lstStyle/>
          <a:p>
            <a:pPr algn="ctr">
              <a:lnSpc>
                <a:spcPts val="10828"/>
              </a:lnSpc>
            </a:pPr>
            <a:r>
              <a:rPr lang="en-US" sz="13535">
                <a:solidFill>
                  <a:srgbClr val="240960"/>
                </a:solidFill>
                <a:latin typeface="Montserrat"/>
                <a:ea typeface="Montserrat"/>
                <a:cs typeface="Montserrat"/>
                <a:sym typeface="Montserrat"/>
              </a:rPr>
              <a:t>You.</a:t>
            </a:r>
          </a:p>
        </p:txBody>
      </p:sp>
      <p:grpSp>
        <p:nvGrpSpPr>
          <p:cNvPr name="Group 7" id="7"/>
          <p:cNvGrpSpPr/>
          <p:nvPr/>
        </p:nvGrpSpPr>
        <p:grpSpPr>
          <a:xfrm rot="-7357214">
            <a:off x="10690988" y="3451709"/>
            <a:ext cx="1931597" cy="193159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1" id="11"/>
          <p:cNvSpPr txBox="true"/>
          <p:nvPr/>
        </p:nvSpPr>
        <p:spPr>
          <a:xfrm rot="0">
            <a:off x="16774314" y="9473025"/>
            <a:ext cx="354591"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016665"/>
            <a:ext cx="14152523" cy="6891819"/>
            <a:chOff x="0" y="0"/>
            <a:chExt cx="3727414" cy="1815129"/>
          </a:xfrm>
        </p:grpSpPr>
        <p:sp>
          <p:nvSpPr>
            <p:cNvPr name="Freeform 3" id="3"/>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78562" y="1456894"/>
            <a:ext cx="6573048" cy="7451590"/>
            <a:chOff x="0" y="0"/>
            <a:chExt cx="1018337" cy="1154446"/>
          </a:xfrm>
        </p:grpSpPr>
        <p:sp>
          <p:nvSpPr>
            <p:cNvPr name="Freeform 6" id="6"/>
            <p:cNvSpPr/>
            <p:nvPr/>
          </p:nvSpPr>
          <p:spPr>
            <a:xfrm flipH="false" flipV="false" rot="0">
              <a:off x="0" y="0"/>
              <a:ext cx="1018337" cy="1154446"/>
            </a:xfrm>
            <a:custGeom>
              <a:avLst/>
              <a:gdLst/>
              <a:ahLst/>
              <a:cxnLst/>
              <a:rect r="r" b="b" t="t" l="l"/>
              <a:pathLst>
                <a:path h="1154446" w="1018337">
                  <a:moveTo>
                    <a:pt x="0" y="0"/>
                  </a:moveTo>
                  <a:lnTo>
                    <a:pt x="1018337" y="0"/>
                  </a:lnTo>
                  <a:lnTo>
                    <a:pt x="1018337" y="1154446"/>
                  </a:lnTo>
                  <a:lnTo>
                    <a:pt x="0" y="1154446"/>
                  </a:lnTo>
                  <a:close/>
                </a:path>
              </a:pathLst>
            </a:custGeom>
            <a:blipFill>
              <a:blip r:embed="rId2"/>
              <a:stretch>
                <a:fillRect l="0" t="-16198" r="0" b="-16198"/>
              </a:stretch>
            </a:blipFill>
          </p:spPr>
        </p:sp>
      </p:grpSp>
      <p:grpSp>
        <p:nvGrpSpPr>
          <p:cNvPr name="Group 7" id="7"/>
          <p:cNvGrpSpPr/>
          <p:nvPr/>
        </p:nvGrpSpPr>
        <p:grpSpPr>
          <a:xfrm rot="0">
            <a:off x="10366501" y="6709979"/>
            <a:ext cx="6573048" cy="2241939"/>
            <a:chOff x="0" y="0"/>
            <a:chExt cx="1731173" cy="590470"/>
          </a:xfrm>
        </p:grpSpPr>
        <p:sp>
          <p:nvSpPr>
            <p:cNvPr name="Freeform 8" id="8"/>
            <p:cNvSpPr/>
            <p:nvPr/>
          </p:nvSpPr>
          <p:spPr>
            <a:xfrm flipH="false" flipV="false" rot="0">
              <a:off x="0" y="0"/>
              <a:ext cx="1731173" cy="590470"/>
            </a:xfrm>
            <a:custGeom>
              <a:avLst/>
              <a:gdLst/>
              <a:ahLst/>
              <a:cxnLst/>
              <a:rect r="r" b="b" t="t" l="l"/>
              <a:pathLst>
                <a:path h="590470" w="1731173">
                  <a:moveTo>
                    <a:pt x="0" y="0"/>
                  </a:moveTo>
                  <a:lnTo>
                    <a:pt x="1731173" y="0"/>
                  </a:lnTo>
                  <a:lnTo>
                    <a:pt x="1731173" y="590470"/>
                  </a:lnTo>
                  <a:lnTo>
                    <a:pt x="0" y="590470"/>
                  </a:lnTo>
                  <a:close/>
                </a:path>
              </a:pathLst>
            </a:custGeom>
            <a:gradFill rotWithShape="true">
              <a:gsLst>
                <a:gs pos="0">
                  <a:srgbClr val="F7ACFF">
                    <a:alpha val="0"/>
                  </a:srgbClr>
                </a:gs>
                <a:gs pos="100000">
                  <a:srgbClr val="3C67BF">
                    <a:alpha val="100000"/>
                  </a:srgbClr>
                </a:gs>
              </a:gsLst>
              <a:lin ang="5400000"/>
            </a:gradFill>
          </p:spPr>
        </p:sp>
        <p:sp>
          <p:nvSpPr>
            <p:cNvPr name="TextBox 9" id="9"/>
            <p:cNvSpPr txBox="true"/>
            <p:nvPr/>
          </p:nvSpPr>
          <p:spPr>
            <a:xfrm>
              <a:off x="0" y="-38100"/>
              <a:ext cx="1731173" cy="62857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758233" y="2306583"/>
            <a:ext cx="1892038" cy="189203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144000" y="7830949"/>
            <a:ext cx="2155070" cy="215507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400540" y="1693375"/>
            <a:ext cx="1256320" cy="12563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9660248" y="8446187"/>
            <a:ext cx="1122575" cy="924593"/>
          </a:xfrm>
          <a:custGeom>
            <a:avLst/>
            <a:gdLst/>
            <a:ahLst/>
            <a:cxnLst/>
            <a:rect r="r" b="b" t="t" l="l"/>
            <a:pathLst>
              <a:path h="924593" w="1122575">
                <a:moveTo>
                  <a:pt x="0" y="0"/>
                </a:moveTo>
                <a:lnTo>
                  <a:pt x="1122574" y="0"/>
                </a:lnTo>
                <a:lnTo>
                  <a:pt x="1122574" y="924594"/>
                </a:lnTo>
                <a:lnTo>
                  <a:pt x="0" y="924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16939549" y="2212922"/>
            <a:ext cx="1256320" cy="125632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55084" y="927120"/>
            <a:ext cx="5886282" cy="766255"/>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ABSTRACT</a:t>
            </a:r>
          </a:p>
        </p:txBody>
      </p:sp>
      <p:sp>
        <p:nvSpPr>
          <p:cNvPr name="TextBox 24" id="24"/>
          <p:cNvSpPr txBox="true"/>
          <p:nvPr/>
        </p:nvSpPr>
        <p:spPr>
          <a:xfrm rot="0">
            <a:off x="400540" y="2318664"/>
            <a:ext cx="8974235" cy="6259245"/>
          </a:xfrm>
          <a:prstGeom prst="rect">
            <a:avLst/>
          </a:prstGeom>
        </p:spPr>
        <p:txBody>
          <a:bodyPr anchor="t" rtlCol="false" tIns="0" lIns="0" bIns="0" rIns="0">
            <a:spAutoFit/>
          </a:bodyPr>
          <a:lstStyle/>
          <a:p>
            <a:pPr algn="just">
              <a:lnSpc>
                <a:spcPts val="3370"/>
              </a:lnSpc>
            </a:pPr>
            <a:r>
              <a:rPr lang="en-US" sz="2442" spc="78">
                <a:solidFill>
                  <a:srgbClr val="240960"/>
                </a:solidFill>
                <a:latin typeface="Canva Sans"/>
                <a:ea typeface="Canva Sans"/>
                <a:cs typeface="Canva Sans"/>
                <a:sym typeface="Canva Sans"/>
              </a:rPr>
              <a:t>                  This project presents the development of a simple, lightweight Body Mass Index (BMI) Calculator Android application using Kotlin. The app allows users to input their height and weight to calculate BMI and instantly displays their health category—Underweight, Normal, Overweight, or Obese—based on standard WHO metrics. Designed with a clean and intuitive user interface, the application emphasizes accessibility, offline usability, and user engagement through immediate feedback using Toast messages and categorized results. The use of Kotlin ensures more concise, readable code and modern Android compatibility. This project is especially suited for educational purposes and users who require a quick and clutter-free BMI assessment tool.</a:t>
            </a:r>
          </a:p>
        </p:txBody>
      </p:sp>
      <p:sp>
        <p:nvSpPr>
          <p:cNvPr name="TextBox 25" id="2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6" id="26"/>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02</a:t>
            </a:r>
          </a:p>
        </p:txBody>
      </p:sp>
      <p:sp>
        <p:nvSpPr>
          <p:cNvPr name="Freeform 27" id="27"/>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7275947" y="-496215"/>
            <a:ext cx="11264060" cy="11375654"/>
            <a:chOff x="0" y="0"/>
            <a:chExt cx="2966666" cy="2996057"/>
          </a:xfrm>
        </p:grpSpPr>
        <p:sp>
          <p:nvSpPr>
            <p:cNvPr name="Freeform 3" id="3"/>
            <p:cNvSpPr/>
            <p:nvPr/>
          </p:nvSpPr>
          <p:spPr>
            <a:xfrm flipH="false" flipV="false" rot="0">
              <a:off x="0" y="0"/>
              <a:ext cx="2966666" cy="2996057"/>
            </a:xfrm>
            <a:custGeom>
              <a:avLst/>
              <a:gdLst/>
              <a:ahLst/>
              <a:cxnLst/>
              <a:rect r="r" b="b" t="t" l="l"/>
              <a:pathLst>
                <a:path h="2996057" w="2966666">
                  <a:moveTo>
                    <a:pt x="0" y="0"/>
                  </a:moveTo>
                  <a:lnTo>
                    <a:pt x="2966666" y="0"/>
                  </a:lnTo>
                  <a:lnTo>
                    <a:pt x="2966666" y="2996057"/>
                  </a:lnTo>
                  <a:lnTo>
                    <a:pt x="0" y="2996057"/>
                  </a:lnTo>
                  <a:close/>
                </a:path>
              </a:pathLst>
            </a:custGeom>
            <a:gradFill rotWithShape="true">
              <a:gsLst>
                <a:gs pos="0">
                  <a:srgbClr val="F7ACFF">
                    <a:alpha val="0"/>
                  </a:srgbClr>
                </a:gs>
                <a:gs pos="50000">
                  <a:srgbClr val="6B4CAF">
                    <a:alpha val="13225"/>
                  </a:srgbClr>
                </a:gs>
                <a:gs pos="100000">
                  <a:srgbClr val="3C67BF">
                    <a:alpha val="23000"/>
                  </a:srgbClr>
                </a:gs>
              </a:gsLst>
              <a:lin ang="0"/>
            </a:gradFill>
          </p:spPr>
        </p:sp>
        <p:sp>
          <p:nvSpPr>
            <p:cNvPr name="TextBox 4" id="4"/>
            <p:cNvSpPr txBox="true"/>
            <p:nvPr/>
          </p:nvSpPr>
          <p:spPr>
            <a:xfrm>
              <a:off x="0" y="-38100"/>
              <a:ext cx="2966666" cy="303415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54546" y="-1328013"/>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a:grpSpLocks noChangeAspect="true"/>
          </p:cNvGrpSpPr>
          <p:nvPr/>
        </p:nvGrpSpPr>
        <p:grpSpPr>
          <a:xfrm rot="0">
            <a:off x="2300919" y="2671455"/>
            <a:ext cx="6136420" cy="6136420"/>
            <a:chOff x="0" y="0"/>
            <a:chExt cx="14840029" cy="14840029"/>
          </a:xfrm>
        </p:grpSpPr>
        <p:sp>
          <p:nvSpPr>
            <p:cNvPr name="Freeform 9" id="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5B45B5">
                    <a:alpha val="100000"/>
                  </a:srgbClr>
                </a:gs>
                <a:gs pos="100000">
                  <a:srgbClr val="8875D7">
                    <a:alpha val="100000"/>
                  </a:srgbClr>
                </a:gs>
              </a:gsLst>
              <a:lin ang="0"/>
            </a:gradFill>
          </p:spPr>
        </p:sp>
        <p:sp>
          <p:nvSpPr>
            <p:cNvPr name="Freeform 10" id="1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1" id="1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2"/>
              <a:stretch>
                <a:fillRect l="-24712" t="0" r="-24712" b="0"/>
              </a:stretch>
            </a:blipFill>
          </p:spPr>
        </p:sp>
      </p:grpSp>
      <p:sp>
        <p:nvSpPr>
          <p:cNvPr name="TextBox 12" id="12"/>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3" id="13"/>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03</a:t>
            </a:r>
          </a:p>
        </p:txBody>
      </p:sp>
      <p:sp>
        <p:nvSpPr>
          <p:cNvPr name="TextBox 14" id="14"/>
          <p:cNvSpPr txBox="true"/>
          <p:nvPr/>
        </p:nvSpPr>
        <p:spPr>
          <a:xfrm rot="0">
            <a:off x="6745261" y="778923"/>
            <a:ext cx="7549221" cy="766255"/>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INTRODUCTION</a:t>
            </a:r>
          </a:p>
        </p:txBody>
      </p:sp>
      <p:grpSp>
        <p:nvGrpSpPr>
          <p:cNvPr name="Group 15" id="15"/>
          <p:cNvGrpSpPr>
            <a:grpSpLocks noChangeAspect="true"/>
          </p:cNvGrpSpPr>
          <p:nvPr/>
        </p:nvGrpSpPr>
        <p:grpSpPr>
          <a:xfrm rot="0">
            <a:off x="1349938" y="5907599"/>
            <a:ext cx="3038039" cy="3038039"/>
            <a:chOff x="0" y="0"/>
            <a:chExt cx="14840029" cy="14840029"/>
          </a:xfrm>
        </p:grpSpPr>
        <p:sp>
          <p:nvSpPr>
            <p:cNvPr name="Freeform 16" id="1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3C67BF">
                    <a:alpha val="100000"/>
                  </a:srgbClr>
                </a:gs>
                <a:gs pos="100000">
                  <a:srgbClr val="F7ACFF">
                    <a:alpha val="100000"/>
                  </a:srgbClr>
                </a:gs>
              </a:gsLst>
              <a:lin ang="0"/>
            </a:gradFill>
          </p:spPr>
        </p:sp>
        <p:sp>
          <p:nvSpPr>
            <p:cNvPr name="Freeform 17" id="1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8" id="1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4712" t="0" r="-24712" b="0"/>
              </a:stretch>
            </a:blipFill>
          </p:spPr>
        </p:sp>
      </p:grpSp>
      <p:grpSp>
        <p:nvGrpSpPr>
          <p:cNvPr name="Group 19" id="19"/>
          <p:cNvGrpSpPr/>
          <p:nvPr/>
        </p:nvGrpSpPr>
        <p:grpSpPr>
          <a:xfrm rot="0">
            <a:off x="-908020" y="7636544"/>
            <a:ext cx="4721330" cy="472133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8463498" y="1757689"/>
            <a:ext cx="8888958" cy="7551860"/>
          </a:xfrm>
          <a:prstGeom prst="rect">
            <a:avLst/>
          </a:prstGeom>
        </p:spPr>
        <p:txBody>
          <a:bodyPr anchor="t" rtlCol="false" tIns="0" lIns="0" bIns="0" rIns="0">
            <a:spAutoFit/>
          </a:bodyPr>
          <a:lstStyle/>
          <a:p>
            <a:pPr algn="just">
              <a:lnSpc>
                <a:spcPts val="3581"/>
              </a:lnSpc>
            </a:pPr>
            <a:r>
              <a:rPr lang="en-US" sz="2842">
                <a:solidFill>
                  <a:srgbClr val="240960"/>
                </a:solidFill>
                <a:latin typeface="Canva Sans"/>
                <a:ea typeface="Canva Sans"/>
                <a:cs typeface="Canva Sans"/>
                <a:sym typeface="Canva Sans"/>
              </a:rPr>
              <a:t>                    This project is a simple Android-based BMI Calculator built using Kotlin. It helps users calculate their Body Mass Index by entering height and weight, then displays the result along with the corresponding health category. Designed with a clean UI and offline functionality, the app focuses on ease of use, quick feedback, and educational value for learning Android development.</a:t>
            </a:r>
          </a:p>
          <a:p>
            <a:pPr algn="just">
              <a:lnSpc>
                <a:spcPts val="3581"/>
              </a:lnSpc>
            </a:pPr>
            <a:r>
              <a:rPr lang="en-US" sz="2842">
                <a:solidFill>
                  <a:srgbClr val="240960"/>
                </a:solidFill>
                <a:latin typeface="Canva Sans"/>
                <a:ea typeface="Canva Sans"/>
                <a:cs typeface="Canva Sans"/>
                <a:sym typeface="Canva Sans"/>
              </a:rPr>
              <a:t>           </a:t>
            </a:r>
            <a:r>
              <a:rPr lang="en-US" sz="2842">
                <a:solidFill>
                  <a:srgbClr val="240960"/>
                </a:solidFill>
                <a:latin typeface="Canva Sans"/>
                <a:ea typeface="Canva Sans"/>
                <a:cs typeface="Canva Sans"/>
                <a:sym typeface="Canva Sans"/>
              </a:rPr>
              <a:t>The application categorizes users as Underweight, Normal, Overweight, or Obese based on WHO standards. Kotlin ensures modern syntax and reduces boilerplate code compared to Java. The app is lightweight and does not require an internet connection, making it suitable for rural or low-resource areas. It is also a great starting point for beginners in mobile app development.</a:t>
            </a:r>
          </a:p>
          <a:p>
            <a:pPr algn="just">
              <a:lnSpc>
                <a:spcPts val="320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32325" y="2246485"/>
            <a:ext cx="19795102" cy="6320087"/>
            <a:chOff x="0" y="0"/>
            <a:chExt cx="5213525" cy="1664550"/>
          </a:xfrm>
        </p:grpSpPr>
        <p:sp>
          <p:nvSpPr>
            <p:cNvPr name="Freeform 3" id="3"/>
            <p:cNvSpPr/>
            <p:nvPr/>
          </p:nvSpPr>
          <p:spPr>
            <a:xfrm flipH="false" flipV="false" rot="0">
              <a:off x="0" y="0"/>
              <a:ext cx="5213525" cy="1664550"/>
            </a:xfrm>
            <a:custGeom>
              <a:avLst/>
              <a:gdLst/>
              <a:ahLst/>
              <a:cxnLst/>
              <a:rect r="r" b="b" t="t" l="l"/>
              <a:pathLst>
                <a:path h="1664550" w="5213525">
                  <a:moveTo>
                    <a:pt x="0" y="0"/>
                  </a:moveTo>
                  <a:lnTo>
                    <a:pt x="5213525" y="0"/>
                  </a:lnTo>
                  <a:lnTo>
                    <a:pt x="5213525" y="1664550"/>
                  </a:lnTo>
                  <a:lnTo>
                    <a:pt x="0" y="1664550"/>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5213525" cy="17026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7420" y="2688210"/>
            <a:ext cx="17568356" cy="5437174"/>
            <a:chOff x="0" y="0"/>
            <a:chExt cx="4627057" cy="1432013"/>
          </a:xfrm>
        </p:grpSpPr>
        <p:sp>
          <p:nvSpPr>
            <p:cNvPr name="Freeform 6" id="6"/>
            <p:cNvSpPr/>
            <p:nvPr/>
          </p:nvSpPr>
          <p:spPr>
            <a:xfrm flipH="false" flipV="false" rot="0">
              <a:off x="0" y="0"/>
              <a:ext cx="4627057" cy="1432013"/>
            </a:xfrm>
            <a:custGeom>
              <a:avLst/>
              <a:gdLst/>
              <a:ahLst/>
              <a:cxnLst/>
              <a:rect r="r" b="b" t="t" l="l"/>
              <a:pathLst>
                <a:path h="1432013" w="4627057">
                  <a:moveTo>
                    <a:pt x="0" y="0"/>
                  </a:moveTo>
                  <a:lnTo>
                    <a:pt x="4627057" y="0"/>
                  </a:lnTo>
                  <a:lnTo>
                    <a:pt x="4627057" y="1432013"/>
                  </a:lnTo>
                  <a:lnTo>
                    <a:pt x="0" y="1432013"/>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7" id="7"/>
            <p:cNvSpPr txBox="true"/>
            <p:nvPr/>
          </p:nvSpPr>
          <p:spPr>
            <a:xfrm>
              <a:off x="0" y="-38100"/>
              <a:ext cx="4627057" cy="147011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1439" y="1279178"/>
            <a:ext cx="6179058" cy="8229600"/>
          </a:xfrm>
          <a:custGeom>
            <a:avLst/>
            <a:gdLst/>
            <a:ahLst/>
            <a:cxnLst/>
            <a:rect r="r" b="b" t="t" l="l"/>
            <a:pathLst>
              <a:path h="8229600" w="6179058">
                <a:moveTo>
                  <a:pt x="0" y="0"/>
                </a:moveTo>
                <a:lnTo>
                  <a:pt x="6179058" y="0"/>
                </a:lnTo>
                <a:lnTo>
                  <a:pt x="6179058" y="8229600"/>
                </a:lnTo>
                <a:lnTo>
                  <a:pt x="0" y="8229600"/>
                </a:lnTo>
                <a:lnTo>
                  <a:pt x="0" y="0"/>
                </a:lnTo>
                <a:close/>
              </a:path>
            </a:pathLst>
          </a:custGeom>
          <a:blipFill>
            <a:blip r:embed="rId2"/>
            <a:stretch>
              <a:fillRect l="0" t="0" r="0" b="0"/>
            </a:stretch>
          </a:blipFill>
        </p:spPr>
      </p:sp>
      <p:grpSp>
        <p:nvGrpSpPr>
          <p:cNvPr name="Group 9" id="9"/>
          <p:cNvGrpSpPr/>
          <p:nvPr/>
        </p:nvGrpSpPr>
        <p:grpSpPr>
          <a:xfrm rot="0">
            <a:off x="1443958" y="2463538"/>
            <a:ext cx="3576977" cy="6320087"/>
            <a:chOff x="0" y="0"/>
            <a:chExt cx="1018337" cy="1799279"/>
          </a:xfrm>
        </p:grpSpPr>
        <p:sp>
          <p:nvSpPr>
            <p:cNvPr name="Freeform 10" id="10"/>
            <p:cNvSpPr/>
            <p:nvPr/>
          </p:nvSpPr>
          <p:spPr>
            <a:xfrm flipH="false" flipV="false" rot="0">
              <a:off x="0" y="0"/>
              <a:ext cx="1018337" cy="1799279"/>
            </a:xfrm>
            <a:custGeom>
              <a:avLst/>
              <a:gdLst/>
              <a:ahLst/>
              <a:cxnLst/>
              <a:rect r="r" b="b" t="t" l="l"/>
              <a:pathLst>
                <a:path h="1799279" w="1018337">
                  <a:moveTo>
                    <a:pt x="0" y="0"/>
                  </a:moveTo>
                  <a:lnTo>
                    <a:pt x="1018337" y="0"/>
                  </a:lnTo>
                  <a:lnTo>
                    <a:pt x="1018337" y="1799279"/>
                  </a:lnTo>
                  <a:lnTo>
                    <a:pt x="0" y="1799279"/>
                  </a:lnTo>
                  <a:close/>
                </a:path>
              </a:pathLst>
            </a:custGeom>
            <a:blipFill>
              <a:blip r:embed="rId3"/>
              <a:stretch>
                <a:fillRect l="-8859" t="0" r="-8859" b="0"/>
              </a:stretch>
            </a:blipFill>
          </p:spPr>
        </p:sp>
      </p:grpSp>
      <p:grpSp>
        <p:nvGrpSpPr>
          <p:cNvPr name="Group 11" id="11"/>
          <p:cNvGrpSpPr/>
          <p:nvPr/>
        </p:nvGrpSpPr>
        <p:grpSpPr>
          <a:xfrm rot="0">
            <a:off x="1443958" y="3992808"/>
            <a:ext cx="1256320" cy="12563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475165" y="7653473"/>
            <a:ext cx="1256320" cy="125632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8" id="18"/>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04</a:t>
            </a:r>
          </a:p>
        </p:txBody>
      </p:sp>
      <p:sp>
        <p:nvSpPr>
          <p:cNvPr name="TextBox 19" id="19"/>
          <p:cNvSpPr txBox="true"/>
          <p:nvPr/>
        </p:nvSpPr>
        <p:spPr>
          <a:xfrm rot="0">
            <a:off x="6567224" y="3633138"/>
            <a:ext cx="10127915" cy="3193880"/>
          </a:xfrm>
          <a:prstGeom prst="rect">
            <a:avLst/>
          </a:prstGeom>
        </p:spPr>
        <p:txBody>
          <a:bodyPr anchor="t" rtlCol="false" tIns="0" lIns="0" bIns="0" rIns="0">
            <a:spAutoFit/>
          </a:bodyPr>
          <a:lstStyle/>
          <a:p>
            <a:pPr algn="just" marL="505690" indent="-252845" lvl="1">
              <a:lnSpc>
                <a:spcPts val="3162"/>
              </a:lnSpc>
              <a:buFont typeface="Arial"/>
              <a:buChar char="•"/>
            </a:pPr>
            <a:r>
              <a:rPr lang="en-US" sz="2342">
                <a:solidFill>
                  <a:srgbClr val="240960"/>
                </a:solidFill>
                <a:latin typeface="Montserrat"/>
                <a:ea typeface="Montserrat"/>
                <a:cs typeface="Montserrat"/>
                <a:sym typeface="Montserrat"/>
              </a:rPr>
              <a:t>To create a simple, efficient, and offline BMI Calculator app for Android users.</a:t>
            </a:r>
          </a:p>
          <a:p>
            <a:pPr algn="just" marL="505690" indent="-252845" lvl="1">
              <a:lnSpc>
                <a:spcPts val="3162"/>
              </a:lnSpc>
              <a:buFont typeface="Arial"/>
              <a:buChar char="•"/>
            </a:pPr>
            <a:r>
              <a:rPr lang="en-US" sz="2342">
                <a:solidFill>
                  <a:srgbClr val="240960"/>
                </a:solidFill>
                <a:latin typeface="Montserrat"/>
                <a:ea typeface="Montserrat"/>
                <a:cs typeface="Montserrat"/>
                <a:sym typeface="Montserrat"/>
              </a:rPr>
              <a:t> Ensure quick health assessments through a clean and user-friendly interface.</a:t>
            </a:r>
          </a:p>
          <a:p>
            <a:pPr algn="just" marL="505690" indent="-252845" lvl="1">
              <a:lnSpc>
                <a:spcPts val="3162"/>
              </a:lnSpc>
              <a:buFont typeface="Arial"/>
              <a:buChar char="•"/>
            </a:pPr>
            <a:r>
              <a:rPr lang="en-US" sz="2342">
                <a:solidFill>
                  <a:srgbClr val="240960"/>
                </a:solidFill>
                <a:latin typeface="Montserrat"/>
                <a:ea typeface="Montserrat"/>
                <a:cs typeface="Montserrat"/>
                <a:sym typeface="Montserrat"/>
              </a:rPr>
              <a:t> Promote awareness of body health categories without internet dependency.</a:t>
            </a:r>
          </a:p>
          <a:p>
            <a:pPr algn="just" marL="505690" indent="-252845" lvl="1">
              <a:lnSpc>
                <a:spcPts val="3162"/>
              </a:lnSpc>
              <a:buFont typeface="Arial"/>
              <a:buChar char="•"/>
            </a:pPr>
            <a:r>
              <a:rPr lang="en-US" sz="2342">
                <a:solidFill>
                  <a:srgbClr val="240960"/>
                </a:solidFill>
                <a:latin typeface="Montserrat"/>
                <a:ea typeface="Montserrat"/>
                <a:cs typeface="Montserrat"/>
                <a:sym typeface="Montserrat"/>
              </a:rPr>
              <a:t> Support learning and practice of Kotlin-based mobile app development.</a:t>
            </a:r>
          </a:p>
        </p:txBody>
      </p:sp>
      <p:grpSp>
        <p:nvGrpSpPr>
          <p:cNvPr name="Group 20" id="20"/>
          <p:cNvGrpSpPr/>
          <p:nvPr/>
        </p:nvGrpSpPr>
        <p:grpSpPr>
          <a:xfrm rot="0">
            <a:off x="5811044" y="3015069"/>
            <a:ext cx="262038" cy="26203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6280497" y="3037442"/>
            <a:ext cx="3680478"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Vision and Goals</a:t>
            </a:r>
          </a:p>
        </p:txBody>
      </p:sp>
      <p:grpSp>
        <p:nvGrpSpPr>
          <p:cNvPr name="Group 24" id="24"/>
          <p:cNvGrpSpPr/>
          <p:nvPr/>
        </p:nvGrpSpPr>
        <p:grpSpPr>
          <a:xfrm rot="0">
            <a:off x="12597134" y="5705988"/>
            <a:ext cx="262038" cy="26203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7524578" y="990165"/>
            <a:ext cx="1256320" cy="125632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0">
            <a:off x="15102279" y="-313682"/>
            <a:ext cx="3185721" cy="318572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7403566" y="1871985"/>
            <a:ext cx="884434" cy="88443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6" id="36"/>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1349938" y="2009691"/>
            <a:ext cx="6573048" cy="6267619"/>
            <a:chOff x="0" y="0"/>
            <a:chExt cx="1018337" cy="971018"/>
          </a:xfrm>
        </p:grpSpPr>
        <p:sp>
          <p:nvSpPr>
            <p:cNvPr name="Freeform 3" id="3"/>
            <p:cNvSpPr/>
            <p:nvPr/>
          </p:nvSpPr>
          <p:spPr>
            <a:xfrm flipH="false" flipV="false" rot="0">
              <a:off x="0" y="0"/>
              <a:ext cx="1018337" cy="971018"/>
            </a:xfrm>
            <a:custGeom>
              <a:avLst/>
              <a:gdLst/>
              <a:ahLst/>
              <a:cxnLst/>
              <a:rect r="r" b="b" t="t" l="l"/>
              <a:pathLst>
                <a:path h="971018" w="1018337">
                  <a:moveTo>
                    <a:pt x="0" y="0"/>
                  </a:moveTo>
                  <a:lnTo>
                    <a:pt x="1018337" y="0"/>
                  </a:lnTo>
                  <a:lnTo>
                    <a:pt x="1018337" y="971018"/>
                  </a:lnTo>
                  <a:lnTo>
                    <a:pt x="0" y="971018"/>
                  </a:lnTo>
                  <a:close/>
                </a:path>
              </a:pathLst>
            </a:custGeom>
            <a:blipFill>
              <a:blip r:embed="rId2"/>
              <a:stretch>
                <a:fillRect l="0" t="-28704" r="0" b="-28704"/>
              </a:stretch>
            </a:blipFill>
          </p:spPr>
        </p:sp>
      </p:grpSp>
      <p:grpSp>
        <p:nvGrpSpPr>
          <p:cNvPr name="Group 4" id="4"/>
          <p:cNvGrpSpPr/>
          <p:nvPr/>
        </p:nvGrpSpPr>
        <p:grpSpPr>
          <a:xfrm rot="0">
            <a:off x="0" y="5920447"/>
            <a:ext cx="8384711" cy="2735500"/>
            <a:chOff x="0" y="0"/>
            <a:chExt cx="2208319" cy="720461"/>
          </a:xfrm>
        </p:grpSpPr>
        <p:sp>
          <p:nvSpPr>
            <p:cNvPr name="Freeform 5" id="5"/>
            <p:cNvSpPr/>
            <p:nvPr/>
          </p:nvSpPr>
          <p:spPr>
            <a:xfrm flipH="false" flipV="false" rot="0">
              <a:off x="0" y="0"/>
              <a:ext cx="2208319" cy="720461"/>
            </a:xfrm>
            <a:custGeom>
              <a:avLst/>
              <a:gdLst/>
              <a:ahLst/>
              <a:cxnLst/>
              <a:rect r="r" b="b" t="t" l="l"/>
              <a:pathLst>
                <a:path h="720461" w="2208319">
                  <a:moveTo>
                    <a:pt x="0" y="0"/>
                  </a:moveTo>
                  <a:lnTo>
                    <a:pt x="2208319" y="0"/>
                  </a:lnTo>
                  <a:lnTo>
                    <a:pt x="2208319" y="720461"/>
                  </a:lnTo>
                  <a:lnTo>
                    <a:pt x="0" y="720461"/>
                  </a:lnTo>
                  <a:close/>
                </a:path>
              </a:pathLst>
            </a:custGeom>
            <a:gradFill rotWithShape="true">
              <a:gsLst>
                <a:gs pos="0">
                  <a:srgbClr val="3C67BF">
                    <a:alpha val="79000"/>
                  </a:srgbClr>
                </a:gs>
                <a:gs pos="100000">
                  <a:srgbClr val="F7ACFF">
                    <a:alpha val="79000"/>
                  </a:srgbClr>
                </a:gs>
              </a:gsLst>
              <a:lin ang="0"/>
            </a:gradFill>
          </p:spPr>
        </p:sp>
        <p:sp>
          <p:nvSpPr>
            <p:cNvPr name="TextBox 6" id="6"/>
            <p:cNvSpPr txBox="true"/>
            <p:nvPr/>
          </p:nvSpPr>
          <p:spPr>
            <a:xfrm>
              <a:off x="0" y="-38100"/>
              <a:ext cx="2208319" cy="758561"/>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9165450" y="1927091"/>
            <a:ext cx="1256320" cy="12563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29600" y="2555251"/>
            <a:ext cx="2028716" cy="2080953"/>
            <a:chOff x="0" y="0"/>
            <a:chExt cx="534312" cy="548070"/>
          </a:xfrm>
        </p:grpSpPr>
        <p:sp>
          <p:nvSpPr>
            <p:cNvPr name="Freeform 11" id="11"/>
            <p:cNvSpPr/>
            <p:nvPr/>
          </p:nvSpPr>
          <p:spPr>
            <a:xfrm flipH="false" flipV="false" rot="0">
              <a:off x="0" y="0"/>
              <a:ext cx="534312" cy="548070"/>
            </a:xfrm>
            <a:custGeom>
              <a:avLst/>
              <a:gdLst/>
              <a:ahLst/>
              <a:cxnLst/>
              <a:rect r="r" b="b" t="t" l="l"/>
              <a:pathLst>
                <a:path h="548070" w="534312">
                  <a:moveTo>
                    <a:pt x="0" y="0"/>
                  </a:moveTo>
                  <a:lnTo>
                    <a:pt x="534312" y="0"/>
                  </a:lnTo>
                  <a:lnTo>
                    <a:pt x="534312" y="548070"/>
                  </a:lnTo>
                  <a:lnTo>
                    <a:pt x="0" y="548070"/>
                  </a:lnTo>
                  <a:close/>
                </a:path>
              </a:pathLst>
            </a:custGeom>
            <a:gradFill rotWithShape="true">
              <a:gsLst>
                <a:gs pos="0">
                  <a:srgbClr val="3C67BF">
                    <a:alpha val="79000"/>
                  </a:srgbClr>
                </a:gs>
                <a:gs pos="100000">
                  <a:srgbClr val="F7ACFF">
                    <a:alpha val="79000"/>
                  </a:srgbClr>
                </a:gs>
              </a:gsLst>
              <a:lin ang="0"/>
            </a:gradFill>
          </p:spPr>
        </p:sp>
        <p:sp>
          <p:nvSpPr>
            <p:cNvPr name="TextBox 12" id="12"/>
            <p:cNvSpPr txBox="true"/>
            <p:nvPr/>
          </p:nvSpPr>
          <p:spPr>
            <a:xfrm>
              <a:off x="0" y="-38100"/>
              <a:ext cx="534312" cy="58617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729360" y="5938378"/>
            <a:ext cx="2494991" cy="2717569"/>
            <a:chOff x="0" y="0"/>
            <a:chExt cx="1018337" cy="1109183"/>
          </a:xfrm>
        </p:grpSpPr>
        <p:sp>
          <p:nvSpPr>
            <p:cNvPr name="Freeform 15" id="15"/>
            <p:cNvSpPr/>
            <p:nvPr/>
          </p:nvSpPr>
          <p:spPr>
            <a:xfrm flipH="false" flipV="false" rot="0">
              <a:off x="0" y="0"/>
              <a:ext cx="1018337" cy="1109183"/>
            </a:xfrm>
            <a:custGeom>
              <a:avLst/>
              <a:gdLst/>
              <a:ahLst/>
              <a:cxnLst/>
              <a:rect r="r" b="b" t="t" l="l"/>
              <a:pathLst>
                <a:path h="1109183" w="1018337">
                  <a:moveTo>
                    <a:pt x="0" y="0"/>
                  </a:moveTo>
                  <a:lnTo>
                    <a:pt x="1018337" y="0"/>
                  </a:lnTo>
                  <a:lnTo>
                    <a:pt x="1018337" y="1109183"/>
                  </a:lnTo>
                  <a:lnTo>
                    <a:pt x="0" y="1109183"/>
                  </a:lnTo>
                  <a:close/>
                </a:path>
              </a:pathLst>
            </a:custGeom>
            <a:blipFill>
              <a:blip r:embed="rId2"/>
              <a:stretch>
                <a:fillRect l="0" t="-18900" r="0" b="-18900"/>
              </a:stretch>
            </a:blipFill>
          </p:spPr>
        </p:sp>
      </p:grpSp>
      <p:grpSp>
        <p:nvGrpSpPr>
          <p:cNvPr name="Group 16" id="16"/>
          <p:cNvGrpSpPr/>
          <p:nvPr/>
        </p:nvGrpSpPr>
        <p:grpSpPr>
          <a:xfrm rot="0">
            <a:off x="4971743" y="5938378"/>
            <a:ext cx="2494991" cy="2736677"/>
            <a:chOff x="0" y="0"/>
            <a:chExt cx="1018337" cy="1116982"/>
          </a:xfrm>
        </p:grpSpPr>
        <p:sp>
          <p:nvSpPr>
            <p:cNvPr name="Freeform 17" id="17"/>
            <p:cNvSpPr/>
            <p:nvPr/>
          </p:nvSpPr>
          <p:spPr>
            <a:xfrm flipH="false" flipV="false" rot="0">
              <a:off x="0" y="0"/>
              <a:ext cx="1018337" cy="1116982"/>
            </a:xfrm>
            <a:custGeom>
              <a:avLst/>
              <a:gdLst/>
              <a:ahLst/>
              <a:cxnLst/>
              <a:rect r="r" b="b" t="t" l="l"/>
              <a:pathLst>
                <a:path h="1116982" w="1018337">
                  <a:moveTo>
                    <a:pt x="0" y="0"/>
                  </a:moveTo>
                  <a:lnTo>
                    <a:pt x="1018337" y="0"/>
                  </a:lnTo>
                  <a:lnTo>
                    <a:pt x="1018337" y="1116982"/>
                  </a:lnTo>
                  <a:lnTo>
                    <a:pt x="0" y="1116982"/>
                  </a:lnTo>
                  <a:close/>
                </a:path>
              </a:pathLst>
            </a:custGeom>
            <a:blipFill>
              <a:blip r:embed="rId2"/>
              <a:stretch>
                <a:fillRect l="0" t="-18419" r="0" b="-18419"/>
              </a:stretch>
            </a:blipFill>
          </p:spPr>
        </p:sp>
      </p:grpSp>
      <p:grpSp>
        <p:nvGrpSpPr>
          <p:cNvPr name="Group 18" id="18"/>
          <p:cNvGrpSpPr/>
          <p:nvPr/>
        </p:nvGrpSpPr>
        <p:grpSpPr>
          <a:xfrm rot="0">
            <a:off x="15568629" y="-318954"/>
            <a:ext cx="2249937" cy="224993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7128905" y="1279178"/>
            <a:ext cx="1256320" cy="125632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8739360" y="4421648"/>
            <a:ext cx="2608325" cy="1326985"/>
          </a:xfrm>
          <a:custGeom>
            <a:avLst/>
            <a:gdLst/>
            <a:ahLst/>
            <a:cxnLst/>
            <a:rect r="r" b="b" t="t" l="l"/>
            <a:pathLst>
              <a:path h="1326985" w="2608325">
                <a:moveTo>
                  <a:pt x="0" y="0"/>
                </a:moveTo>
                <a:lnTo>
                  <a:pt x="2608325" y="0"/>
                </a:lnTo>
                <a:lnTo>
                  <a:pt x="2608325" y="1326985"/>
                </a:lnTo>
                <a:lnTo>
                  <a:pt x="0" y="1326985"/>
                </a:lnTo>
                <a:lnTo>
                  <a:pt x="0" y="0"/>
                </a:lnTo>
                <a:close/>
              </a:path>
            </a:pathLst>
          </a:custGeom>
          <a:blipFill>
            <a:blip r:embed="rId5"/>
            <a:stretch>
              <a:fillRect l="0" t="0" r="0" b="0"/>
            </a:stretch>
          </a:blipFill>
        </p:spPr>
      </p:sp>
      <p:sp>
        <p:nvSpPr>
          <p:cNvPr name="Freeform 25" id="25"/>
          <p:cNvSpPr/>
          <p:nvPr/>
        </p:nvSpPr>
        <p:spPr>
          <a:xfrm flipH="false" flipV="false" rot="0">
            <a:off x="12957540" y="4111945"/>
            <a:ext cx="3454751" cy="1636688"/>
          </a:xfrm>
          <a:custGeom>
            <a:avLst/>
            <a:gdLst/>
            <a:ahLst/>
            <a:cxnLst/>
            <a:rect r="r" b="b" t="t" l="l"/>
            <a:pathLst>
              <a:path h="1636688" w="3454751">
                <a:moveTo>
                  <a:pt x="0" y="0"/>
                </a:moveTo>
                <a:lnTo>
                  <a:pt x="3454751" y="0"/>
                </a:lnTo>
                <a:lnTo>
                  <a:pt x="3454751" y="1636688"/>
                </a:lnTo>
                <a:lnTo>
                  <a:pt x="0" y="1636688"/>
                </a:lnTo>
                <a:lnTo>
                  <a:pt x="0" y="0"/>
                </a:lnTo>
                <a:close/>
              </a:path>
            </a:pathLst>
          </a:custGeom>
          <a:blipFill>
            <a:blip r:embed="rId6"/>
            <a:stretch>
              <a:fillRect l="0" t="0" r="0" b="0"/>
            </a:stretch>
          </a:blipFill>
        </p:spPr>
      </p:sp>
      <p:sp>
        <p:nvSpPr>
          <p:cNvPr name="Freeform 26" id="26"/>
          <p:cNvSpPr/>
          <p:nvPr/>
        </p:nvSpPr>
        <p:spPr>
          <a:xfrm flipH="false" flipV="false" rot="0">
            <a:off x="10204427" y="6266020"/>
            <a:ext cx="2286516" cy="2081393"/>
          </a:xfrm>
          <a:custGeom>
            <a:avLst/>
            <a:gdLst/>
            <a:ahLst/>
            <a:cxnLst/>
            <a:rect r="r" b="b" t="t" l="l"/>
            <a:pathLst>
              <a:path h="2081393" w="2286516">
                <a:moveTo>
                  <a:pt x="0" y="0"/>
                </a:moveTo>
                <a:lnTo>
                  <a:pt x="2286516" y="0"/>
                </a:lnTo>
                <a:lnTo>
                  <a:pt x="2286516" y="2081393"/>
                </a:lnTo>
                <a:lnTo>
                  <a:pt x="0" y="2081393"/>
                </a:lnTo>
                <a:lnTo>
                  <a:pt x="0" y="0"/>
                </a:lnTo>
                <a:close/>
              </a:path>
            </a:pathLst>
          </a:custGeom>
          <a:blipFill>
            <a:blip r:embed="rId7"/>
            <a:stretch>
              <a:fillRect l="0" t="0" r="0" b="0"/>
            </a:stretch>
          </a:blipFill>
        </p:spPr>
      </p:sp>
      <p:sp>
        <p:nvSpPr>
          <p:cNvPr name="Freeform 27" id="27"/>
          <p:cNvSpPr/>
          <p:nvPr/>
        </p:nvSpPr>
        <p:spPr>
          <a:xfrm flipH="false" flipV="false" rot="0">
            <a:off x="13751913" y="6247501"/>
            <a:ext cx="3022400" cy="2649423"/>
          </a:xfrm>
          <a:custGeom>
            <a:avLst/>
            <a:gdLst/>
            <a:ahLst/>
            <a:cxnLst/>
            <a:rect r="r" b="b" t="t" l="l"/>
            <a:pathLst>
              <a:path h="2649423" w="3022400">
                <a:moveTo>
                  <a:pt x="0" y="0"/>
                </a:moveTo>
                <a:lnTo>
                  <a:pt x="3022401" y="0"/>
                </a:lnTo>
                <a:lnTo>
                  <a:pt x="3022401" y="2649423"/>
                </a:lnTo>
                <a:lnTo>
                  <a:pt x="0" y="2649423"/>
                </a:lnTo>
                <a:lnTo>
                  <a:pt x="0" y="0"/>
                </a:lnTo>
                <a:close/>
              </a:path>
            </a:pathLst>
          </a:custGeom>
          <a:blipFill>
            <a:blip r:embed="rId8"/>
            <a:stretch>
              <a:fillRect l="0" t="0" r="0" b="0"/>
            </a:stretch>
          </a:blipFill>
        </p:spPr>
      </p:sp>
      <p:sp>
        <p:nvSpPr>
          <p:cNvPr name="TextBox 28" id="28"/>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9" id="29"/>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05</a:t>
            </a:r>
          </a:p>
        </p:txBody>
      </p:sp>
      <p:sp>
        <p:nvSpPr>
          <p:cNvPr name="TextBox 30" id="30"/>
          <p:cNvSpPr txBox="true"/>
          <p:nvPr/>
        </p:nvSpPr>
        <p:spPr>
          <a:xfrm rot="0">
            <a:off x="9817997" y="2526585"/>
            <a:ext cx="7310908" cy="766255"/>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TECHSTACK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372917" y="1710815"/>
            <a:ext cx="19526368" cy="2240807"/>
            <a:chOff x="0" y="0"/>
            <a:chExt cx="5142747" cy="590171"/>
          </a:xfrm>
        </p:grpSpPr>
        <p:sp>
          <p:nvSpPr>
            <p:cNvPr name="Freeform 3" id="3"/>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604093" y="2581441"/>
            <a:ext cx="7310908" cy="766255"/>
          </a:xfrm>
          <a:prstGeom prst="rect">
            <a:avLst/>
          </a:prstGeom>
        </p:spPr>
        <p:txBody>
          <a:bodyPr anchor="t" rtlCol="false" tIns="0" lIns="0" bIns="0" rIns="0">
            <a:spAutoFit/>
          </a:bodyPr>
          <a:lstStyle/>
          <a:p>
            <a:pPr algn="ctr">
              <a:lnSpc>
                <a:spcPts val="5467"/>
              </a:lnSpc>
            </a:pPr>
            <a:r>
              <a:rPr lang="en-US" b="true" sz="6833">
                <a:solidFill>
                  <a:srgbClr val="240960"/>
                </a:solidFill>
                <a:latin typeface="Montserrat Bold"/>
                <a:ea typeface="Montserrat Bold"/>
                <a:cs typeface="Montserrat Bold"/>
                <a:sym typeface="Montserrat Bold"/>
              </a:rPr>
              <a:t>USE CASES</a:t>
            </a:r>
          </a:p>
        </p:txBody>
      </p:sp>
      <p:grpSp>
        <p:nvGrpSpPr>
          <p:cNvPr name="Group 6" id="6"/>
          <p:cNvGrpSpPr/>
          <p:nvPr/>
        </p:nvGrpSpPr>
        <p:grpSpPr>
          <a:xfrm rot="0">
            <a:off x="-135218" y="9166597"/>
            <a:ext cx="19526368" cy="2240807"/>
            <a:chOff x="0" y="0"/>
            <a:chExt cx="5142747" cy="590171"/>
          </a:xfrm>
        </p:grpSpPr>
        <p:sp>
          <p:nvSpPr>
            <p:cNvPr name="Freeform 7" id="7"/>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8" id="8"/>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grpSp>
        <p:nvGrpSpPr>
          <p:cNvPr name="Group 10" id="10"/>
          <p:cNvGrpSpPr/>
          <p:nvPr/>
        </p:nvGrpSpPr>
        <p:grpSpPr>
          <a:xfrm rot="0">
            <a:off x="15650032" y="-529992"/>
            <a:ext cx="19526368" cy="2240807"/>
            <a:chOff x="0" y="0"/>
            <a:chExt cx="5142747" cy="590171"/>
          </a:xfrm>
        </p:grpSpPr>
        <p:sp>
          <p:nvSpPr>
            <p:cNvPr name="Freeform 11" id="11"/>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12" id="12"/>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6774314" y="9473025"/>
            <a:ext cx="354591"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08</a:t>
            </a:r>
          </a:p>
        </p:txBody>
      </p:sp>
      <p:sp>
        <p:nvSpPr>
          <p:cNvPr name="Freeform 14" id="14"/>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349938" y="4380246"/>
            <a:ext cx="4981763" cy="3996239"/>
            <a:chOff x="0" y="0"/>
            <a:chExt cx="1312069" cy="1052507"/>
          </a:xfrm>
        </p:grpSpPr>
        <p:sp>
          <p:nvSpPr>
            <p:cNvPr name="Freeform 16" id="16"/>
            <p:cNvSpPr/>
            <p:nvPr/>
          </p:nvSpPr>
          <p:spPr>
            <a:xfrm flipH="false" flipV="false" rot="0">
              <a:off x="0" y="0"/>
              <a:ext cx="1312069" cy="1052507"/>
            </a:xfrm>
            <a:custGeom>
              <a:avLst/>
              <a:gdLst/>
              <a:ahLst/>
              <a:cxnLst/>
              <a:rect r="r" b="b" t="t" l="l"/>
              <a:pathLst>
                <a:path h="1052507" w="1312069">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17" id="17"/>
            <p:cNvSpPr txBox="true"/>
            <p:nvPr/>
          </p:nvSpPr>
          <p:spPr>
            <a:xfrm>
              <a:off x="0" y="-38100"/>
              <a:ext cx="1312069" cy="1090607"/>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6603088" y="4380246"/>
            <a:ext cx="4981763" cy="3996239"/>
            <a:chOff x="0" y="0"/>
            <a:chExt cx="1312069" cy="1052507"/>
          </a:xfrm>
        </p:grpSpPr>
        <p:sp>
          <p:nvSpPr>
            <p:cNvPr name="Freeform 19" id="19"/>
            <p:cNvSpPr/>
            <p:nvPr/>
          </p:nvSpPr>
          <p:spPr>
            <a:xfrm flipH="false" flipV="false" rot="0">
              <a:off x="0" y="0"/>
              <a:ext cx="1312069" cy="1052507"/>
            </a:xfrm>
            <a:custGeom>
              <a:avLst/>
              <a:gdLst/>
              <a:ahLst/>
              <a:cxnLst/>
              <a:rect r="r" b="b" t="t" l="l"/>
              <a:pathLst>
                <a:path h="1052507" w="1312069">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20" id="20"/>
            <p:cNvSpPr txBox="true"/>
            <p:nvPr/>
          </p:nvSpPr>
          <p:spPr>
            <a:xfrm>
              <a:off x="0" y="-38100"/>
              <a:ext cx="1312069" cy="1090607"/>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969846" y="4380246"/>
            <a:ext cx="4981763" cy="3996239"/>
            <a:chOff x="0" y="0"/>
            <a:chExt cx="1312069" cy="1052507"/>
          </a:xfrm>
        </p:grpSpPr>
        <p:sp>
          <p:nvSpPr>
            <p:cNvPr name="Freeform 22" id="22"/>
            <p:cNvSpPr/>
            <p:nvPr/>
          </p:nvSpPr>
          <p:spPr>
            <a:xfrm flipH="false" flipV="false" rot="0">
              <a:off x="0" y="0"/>
              <a:ext cx="1312069" cy="1052507"/>
            </a:xfrm>
            <a:custGeom>
              <a:avLst/>
              <a:gdLst/>
              <a:ahLst/>
              <a:cxnLst/>
              <a:rect r="r" b="b" t="t" l="l"/>
              <a:pathLst>
                <a:path h="1052507" w="1312069">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23" id="23"/>
            <p:cNvSpPr txBox="true"/>
            <p:nvPr/>
          </p:nvSpPr>
          <p:spPr>
            <a:xfrm>
              <a:off x="0" y="-38100"/>
              <a:ext cx="1312069" cy="1090607"/>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697372" y="5048224"/>
            <a:ext cx="262038" cy="26203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2194073" y="4846778"/>
            <a:ext cx="4024019" cy="705604"/>
          </a:xfrm>
          <a:prstGeom prst="rect">
            <a:avLst/>
          </a:prstGeom>
        </p:spPr>
        <p:txBody>
          <a:bodyPr anchor="t" rtlCol="false" tIns="0" lIns="0" bIns="0" rIns="0">
            <a:spAutoFit/>
          </a:bodyPr>
          <a:lstStyle/>
          <a:p>
            <a:pPr algn="l">
              <a:lnSpc>
                <a:spcPts val="2762"/>
              </a:lnSpc>
            </a:pPr>
            <a:r>
              <a:rPr lang="en-US" sz="2681" b="true">
                <a:solidFill>
                  <a:srgbClr val="240960"/>
                </a:solidFill>
                <a:latin typeface="Montserrat Bold"/>
                <a:ea typeface="Montserrat Bold"/>
                <a:cs typeface="Montserrat Bold"/>
                <a:sym typeface="Montserrat Bold"/>
              </a:rPr>
              <a:t>Personal Health Monitoring</a:t>
            </a:r>
          </a:p>
        </p:txBody>
      </p:sp>
      <p:grpSp>
        <p:nvGrpSpPr>
          <p:cNvPr name="Group 28" id="28"/>
          <p:cNvGrpSpPr/>
          <p:nvPr/>
        </p:nvGrpSpPr>
        <p:grpSpPr>
          <a:xfrm rot="0">
            <a:off x="7240677" y="5063677"/>
            <a:ext cx="262038" cy="26203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3280683" y="6123882"/>
            <a:ext cx="3493631" cy="1302961"/>
          </a:xfrm>
          <a:prstGeom prst="rect">
            <a:avLst/>
          </a:prstGeom>
        </p:spPr>
        <p:txBody>
          <a:bodyPr anchor="t" rtlCol="false" tIns="0" lIns="0" bIns="0" rIns="0">
            <a:spAutoFit/>
          </a:bodyPr>
          <a:lstStyle/>
          <a:p>
            <a:pPr algn="l">
              <a:lnSpc>
                <a:spcPts val="2556"/>
              </a:lnSpc>
            </a:pPr>
            <a:r>
              <a:rPr lang="en-US" sz="2242">
                <a:solidFill>
                  <a:srgbClr val="240960"/>
                </a:solidFill>
                <a:latin typeface="Montserrat"/>
                <a:ea typeface="Montserrat"/>
                <a:cs typeface="Montserrat"/>
                <a:sym typeface="Montserrat"/>
              </a:rPr>
              <a:t>Suitable for users who prefer minimal apps without ads or feature bloat.</a:t>
            </a:r>
          </a:p>
        </p:txBody>
      </p:sp>
      <p:grpSp>
        <p:nvGrpSpPr>
          <p:cNvPr name="Group 32" id="32"/>
          <p:cNvGrpSpPr/>
          <p:nvPr/>
        </p:nvGrpSpPr>
        <p:grpSpPr>
          <a:xfrm rot="0">
            <a:off x="12783981" y="5079130"/>
            <a:ext cx="262038" cy="262038"/>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13280683" y="4908318"/>
            <a:ext cx="3670926" cy="825269"/>
          </a:xfrm>
          <a:prstGeom prst="rect">
            <a:avLst/>
          </a:prstGeom>
        </p:spPr>
        <p:txBody>
          <a:bodyPr anchor="t" rtlCol="false" tIns="0" lIns="0" bIns="0" rIns="0">
            <a:spAutoFit/>
          </a:bodyPr>
          <a:lstStyle/>
          <a:p>
            <a:pPr algn="l">
              <a:lnSpc>
                <a:spcPts val="3245"/>
              </a:lnSpc>
            </a:pPr>
            <a:r>
              <a:rPr lang="en-US" sz="2681" b="true">
                <a:solidFill>
                  <a:srgbClr val="240960"/>
                </a:solidFill>
                <a:latin typeface="Montserrat Bold"/>
                <a:ea typeface="Montserrat Bold"/>
                <a:cs typeface="Montserrat Bold"/>
                <a:sym typeface="Montserrat Bold"/>
              </a:rPr>
              <a:t>Lightweight Utility App</a:t>
            </a:r>
          </a:p>
        </p:txBody>
      </p:sp>
      <p:grpSp>
        <p:nvGrpSpPr>
          <p:cNvPr name="Group 36" id="36"/>
          <p:cNvGrpSpPr/>
          <p:nvPr/>
        </p:nvGrpSpPr>
        <p:grpSpPr>
          <a:xfrm rot="0">
            <a:off x="82681" y="3005603"/>
            <a:ext cx="1892038" cy="1892038"/>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1959410" y="6076257"/>
            <a:ext cx="4017901" cy="1099185"/>
          </a:xfrm>
          <a:prstGeom prst="rect">
            <a:avLst/>
          </a:prstGeom>
        </p:spPr>
        <p:txBody>
          <a:bodyPr anchor="t" rtlCol="false" tIns="0" lIns="0" bIns="0" rIns="0">
            <a:spAutoFit/>
          </a:bodyPr>
          <a:lstStyle/>
          <a:p>
            <a:pPr algn="just">
              <a:lnSpc>
                <a:spcPts val="2939"/>
              </a:lnSpc>
              <a:spcBef>
                <a:spcPct val="0"/>
              </a:spcBef>
            </a:pPr>
            <a:r>
              <a:rPr lang="en-US" sz="2099">
                <a:solidFill>
                  <a:srgbClr val="240960"/>
                </a:solidFill>
                <a:latin typeface="Canva Sans"/>
                <a:ea typeface="Canva Sans"/>
                <a:cs typeface="Canva Sans"/>
                <a:sym typeface="Canva Sans"/>
              </a:rPr>
              <a:t>Helps individuals quickly check their BMI and understand their health status.</a:t>
            </a:r>
          </a:p>
        </p:txBody>
      </p:sp>
      <p:sp>
        <p:nvSpPr>
          <p:cNvPr name="TextBox 40" id="40"/>
          <p:cNvSpPr txBox="true"/>
          <p:nvPr/>
        </p:nvSpPr>
        <p:spPr>
          <a:xfrm rot="0">
            <a:off x="7740840" y="4976510"/>
            <a:ext cx="4024019" cy="362704"/>
          </a:xfrm>
          <a:prstGeom prst="rect">
            <a:avLst/>
          </a:prstGeom>
        </p:spPr>
        <p:txBody>
          <a:bodyPr anchor="t" rtlCol="false" tIns="0" lIns="0" bIns="0" rIns="0">
            <a:spAutoFit/>
          </a:bodyPr>
          <a:lstStyle/>
          <a:p>
            <a:pPr algn="l">
              <a:lnSpc>
                <a:spcPts val="2762"/>
              </a:lnSpc>
            </a:pPr>
            <a:r>
              <a:rPr lang="en-US" sz="2681" b="true">
                <a:solidFill>
                  <a:srgbClr val="240960"/>
                </a:solidFill>
                <a:latin typeface="Montserrat Bold"/>
                <a:ea typeface="Montserrat Bold"/>
                <a:cs typeface="Montserrat Bold"/>
                <a:sym typeface="Montserrat Bold"/>
              </a:rPr>
              <a:t>Offline Accessibility</a:t>
            </a:r>
          </a:p>
        </p:txBody>
      </p:sp>
      <p:sp>
        <p:nvSpPr>
          <p:cNvPr name="TextBox 41" id="41"/>
          <p:cNvSpPr txBox="true"/>
          <p:nvPr/>
        </p:nvSpPr>
        <p:spPr>
          <a:xfrm rot="0">
            <a:off x="7240677" y="5990466"/>
            <a:ext cx="3711736" cy="1099185"/>
          </a:xfrm>
          <a:prstGeom prst="rect">
            <a:avLst/>
          </a:prstGeom>
        </p:spPr>
        <p:txBody>
          <a:bodyPr anchor="t" rtlCol="false" tIns="0" lIns="0" bIns="0" rIns="0">
            <a:spAutoFit/>
          </a:bodyPr>
          <a:lstStyle/>
          <a:p>
            <a:pPr algn="just">
              <a:lnSpc>
                <a:spcPts val="2939"/>
              </a:lnSpc>
              <a:spcBef>
                <a:spcPct val="0"/>
              </a:spcBef>
            </a:pPr>
            <a:r>
              <a:rPr lang="en-US" sz="2099">
                <a:solidFill>
                  <a:srgbClr val="240960"/>
                </a:solidFill>
                <a:latin typeface="Canva Sans"/>
                <a:ea typeface="Canva Sans"/>
                <a:cs typeface="Canva Sans"/>
                <a:sym typeface="Canva Sans"/>
              </a:rPr>
              <a:t>Ideal for rural or remote areas where internet access is limited.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840991" y="2306583"/>
            <a:ext cx="6933323" cy="6511975"/>
            <a:chOff x="0" y="0"/>
            <a:chExt cx="1741161" cy="1635349"/>
          </a:xfrm>
        </p:grpSpPr>
        <p:sp>
          <p:nvSpPr>
            <p:cNvPr name="Freeform 6" id="6"/>
            <p:cNvSpPr/>
            <p:nvPr/>
          </p:nvSpPr>
          <p:spPr>
            <a:xfrm flipH="false" flipV="false" rot="0">
              <a:off x="0" y="0"/>
              <a:ext cx="1741161" cy="1635349"/>
            </a:xfrm>
            <a:custGeom>
              <a:avLst/>
              <a:gdLst/>
              <a:ahLst/>
              <a:cxnLst/>
              <a:rect r="r" b="b" t="t" l="l"/>
              <a:pathLst>
                <a:path h="1635349" w="1741161">
                  <a:moveTo>
                    <a:pt x="0" y="0"/>
                  </a:moveTo>
                  <a:lnTo>
                    <a:pt x="1741161" y="0"/>
                  </a:lnTo>
                  <a:lnTo>
                    <a:pt x="1741161" y="1635349"/>
                  </a:lnTo>
                  <a:lnTo>
                    <a:pt x="0" y="1635349"/>
                  </a:lnTo>
                  <a:close/>
                </a:path>
              </a:pathLst>
            </a:custGeom>
            <a:blipFill>
              <a:blip r:embed="rId2"/>
              <a:stretch>
                <a:fillRect l="-7621" t="0" r="-7621" b="0"/>
              </a:stretch>
            </a:blipFill>
          </p:spPr>
        </p:sp>
      </p:grpSp>
      <p:grpSp>
        <p:nvGrpSpPr>
          <p:cNvPr name="Group 7" id="7"/>
          <p:cNvGrpSpPr/>
          <p:nvPr/>
        </p:nvGrpSpPr>
        <p:grpSpPr>
          <a:xfrm rot="0">
            <a:off x="16774314" y="2306583"/>
            <a:ext cx="1892038" cy="189203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00540" y="1693375"/>
            <a:ext cx="1256320" cy="125632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921731" y="8459442"/>
            <a:ext cx="1256320" cy="125632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6774314" y="6268815"/>
            <a:ext cx="1256320" cy="125632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1" id="21"/>
          <p:cNvSpPr txBox="true"/>
          <p:nvPr/>
        </p:nvSpPr>
        <p:spPr>
          <a:xfrm rot="0">
            <a:off x="16774314" y="9473025"/>
            <a:ext cx="354591"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06</a:t>
            </a:r>
          </a:p>
        </p:txBody>
      </p:sp>
      <p:sp>
        <p:nvSpPr>
          <p:cNvPr name="TextBox 22" id="22"/>
          <p:cNvSpPr txBox="true"/>
          <p:nvPr/>
        </p:nvSpPr>
        <p:spPr>
          <a:xfrm rot="0">
            <a:off x="5485586" y="864424"/>
            <a:ext cx="7822066" cy="828951"/>
          </a:xfrm>
          <a:prstGeom prst="rect">
            <a:avLst/>
          </a:prstGeom>
        </p:spPr>
        <p:txBody>
          <a:bodyPr anchor="t" rtlCol="false" tIns="0" lIns="0" bIns="0" rIns="0">
            <a:spAutoFit/>
          </a:bodyPr>
          <a:lstStyle/>
          <a:p>
            <a:pPr algn="ctr">
              <a:lnSpc>
                <a:spcPts val="5849"/>
              </a:lnSpc>
            </a:pPr>
            <a:r>
              <a:rPr lang="en-US" b="true" sz="7311">
                <a:solidFill>
                  <a:srgbClr val="240960"/>
                </a:solidFill>
                <a:latin typeface="Montserrat Bold"/>
                <a:ea typeface="Montserrat Bold"/>
                <a:cs typeface="Montserrat Bold"/>
                <a:sym typeface="Montserrat Bold"/>
              </a:rPr>
              <a:t>WORK FLOW</a:t>
            </a:r>
          </a:p>
        </p:txBody>
      </p:sp>
      <p:sp>
        <p:nvSpPr>
          <p:cNvPr name="TextBox 23" id="23"/>
          <p:cNvSpPr txBox="true"/>
          <p:nvPr/>
        </p:nvSpPr>
        <p:spPr>
          <a:xfrm rot="0">
            <a:off x="402115" y="1766301"/>
            <a:ext cx="8741885" cy="8947877"/>
          </a:xfrm>
          <a:prstGeom prst="rect">
            <a:avLst/>
          </a:prstGeom>
        </p:spPr>
        <p:txBody>
          <a:bodyPr anchor="t" rtlCol="false" tIns="0" lIns="0" bIns="0" rIns="0">
            <a:spAutoFit/>
          </a:bodyPr>
          <a:lstStyle/>
          <a:p>
            <a:pPr algn="l" marL="485064" indent="-242532" lvl="1">
              <a:lnSpc>
                <a:spcPts val="3235"/>
              </a:lnSpc>
              <a:buFont typeface="Arial"/>
              <a:buChar char="•"/>
            </a:pPr>
            <a:r>
              <a:rPr lang="en-US" b="true" sz="2246">
                <a:solidFill>
                  <a:srgbClr val="240960"/>
                </a:solidFill>
                <a:latin typeface="Canva Sans Bold"/>
                <a:ea typeface="Canva Sans Bold"/>
                <a:cs typeface="Canva Sans Bold"/>
                <a:sym typeface="Canva Sans Bold"/>
              </a:rPr>
              <a:t>User Interface</a:t>
            </a:r>
          </a:p>
          <a:p>
            <a:pPr algn="l">
              <a:lnSpc>
                <a:spcPts val="3235"/>
              </a:lnSpc>
            </a:pPr>
            <a:r>
              <a:rPr lang="en-US" b="true" sz="2246">
                <a:solidFill>
                  <a:srgbClr val="240960"/>
                </a:solidFill>
                <a:latin typeface="Canva Sans Bold"/>
                <a:ea typeface="Canva Sans Bold"/>
                <a:cs typeface="Canva Sans Bold"/>
                <a:sym typeface="Canva Sans Bold"/>
              </a:rPr>
              <a:t>                      </a:t>
            </a:r>
            <a:r>
              <a:rPr lang="en-US" sz="2246">
                <a:solidFill>
                  <a:srgbClr val="240960"/>
                </a:solidFill>
                <a:latin typeface="Canva Sans"/>
                <a:ea typeface="Canva Sans"/>
                <a:cs typeface="Canva Sans"/>
                <a:sym typeface="Canva Sans"/>
              </a:rPr>
              <a:t>Users input height and weight through the app's front-end UI.</a:t>
            </a:r>
          </a:p>
          <a:p>
            <a:pPr algn="l">
              <a:lnSpc>
                <a:spcPts val="3235"/>
              </a:lnSpc>
            </a:pPr>
          </a:p>
          <a:p>
            <a:pPr algn="l" marL="485064" indent="-242532" lvl="1">
              <a:lnSpc>
                <a:spcPts val="3235"/>
              </a:lnSpc>
              <a:buFont typeface="Arial"/>
              <a:buChar char="•"/>
            </a:pPr>
            <a:r>
              <a:rPr lang="en-US" b="true" sz="2246">
                <a:solidFill>
                  <a:srgbClr val="240960"/>
                </a:solidFill>
                <a:latin typeface="Canva Sans Bold"/>
                <a:ea typeface="Canva Sans Bold"/>
                <a:cs typeface="Canva Sans Bold"/>
                <a:sym typeface="Canva Sans Bold"/>
              </a:rPr>
              <a:t>BMI Calculation Logic</a:t>
            </a:r>
          </a:p>
          <a:p>
            <a:pPr algn="l">
              <a:lnSpc>
                <a:spcPts val="3235"/>
              </a:lnSpc>
            </a:pPr>
            <a:r>
              <a:rPr lang="en-US" sz="2246">
                <a:solidFill>
                  <a:srgbClr val="240960"/>
                </a:solidFill>
                <a:latin typeface="Canva Sans"/>
                <a:ea typeface="Canva Sans"/>
                <a:cs typeface="Canva Sans"/>
                <a:sym typeface="Canva Sans"/>
              </a:rPr>
              <a:t>                       Backend logic processes the inputs to calculate the BMI value.</a:t>
            </a:r>
          </a:p>
          <a:p>
            <a:pPr algn="l">
              <a:lnSpc>
                <a:spcPts val="3235"/>
              </a:lnSpc>
            </a:pPr>
          </a:p>
          <a:p>
            <a:pPr algn="l" marL="485064" indent="-242532" lvl="1">
              <a:lnSpc>
                <a:spcPts val="3235"/>
              </a:lnSpc>
              <a:buFont typeface="Arial"/>
              <a:buChar char="•"/>
            </a:pPr>
            <a:r>
              <a:rPr lang="en-US" sz="2246">
                <a:solidFill>
                  <a:srgbClr val="240960"/>
                </a:solidFill>
                <a:latin typeface="Canva Sans"/>
                <a:ea typeface="Canva Sans"/>
                <a:cs typeface="Canva Sans"/>
                <a:sym typeface="Canva Sans"/>
              </a:rPr>
              <a:t> </a:t>
            </a:r>
            <a:r>
              <a:rPr lang="en-US" b="true" sz="2246">
                <a:solidFill>
                  <a:srgbClr val="240960"/>
                </a:solidFill>
                <a:latin typeface="Canva Sans Bold"/>
                <a:ea typeface="Canva Sans Bold"/>
                <a:cs typeface="Canva Sans Bold"/>
                <a:sym typeface="Canva Sans Bold"/>
              </a:rPr>
              <a:t>Display BMI Result</a:t>
            </a:r>
          </a:p>
          <a:p>
            <a:pPr algn="l">
              <a:lnSpc>
                <a:spcPts val="3235"/>
              </a:lnSpc>
            </a:pPr>
            <a:r>
              <a:rPr lang="en-US" sz="2246">
                <a:solidFill>
                  <a:srgbClr val="240960"/>
                </a:solidFill>
                <a:latin typeface="Canva Sans"/>
                <a:ea typeface="Canva Sans"/>
                <a:cs typeface="Canva Sans"/>
                <a:sym typeface="Canva Sans"/>
              </a:rPr>
              <a:t>                       The app shows the calculated BMI on the screen.</a:t>
            </a:r>
          </a:p>
          <a:p>
            <a:pPr algn="l">
              <a:lnSpc>
                <a:spcPts val="3235"/>
              </a:lnSpc>
            </a:pPr>
          </a:p>
          <a:p>
            <a:pPr algn="l" marL="485064" indent="-242532" lvl="1">
              <a:lnSpc>
                <a:spcPts val="3235"/>
              </a:lnSpc>
              <a:buFont typeface="Arial"/>
              <a:buChar char="•"/>
            </a:pPr>
            <a:r>
              <a:rPr lang="en-US" b="true" sz="2246">
                <a:solidFill>
                  <a:srgbClr val="240960"/>
                </a:solidFill>
                <a:latin typeface="Canva Sans Bold"/>
                <a:ea typeface="Canva Sans Bold"/>
                <a:cs typeface="Canva Sans Bold"/>
                <a:sym typeface="Canva Sans Bold"/>
              </a:rPr>
              <a:t>Health Category</a:t>
            </a:r>
          </a:p>
          <a:p>
            <a:pPr algn="l">
              <a:lnSpc>
                <a:spcPts val="3235"/>
              </a:lnSpc>
            </a:pPr>
            <a:r>
              <a:rPr lang="en-US" sz="2246">
                <a:solidFill>
                  <a:srgbClr val="240960"/>
                </a:solidFill>
                <a:latin typeface="Canva Sans"/>
                <a:ea typeface="Canva Sans"/>
                <a:cs typeface="Canva Sans"/>
                <a:sym typeface="Canva Sans"/>
              </a:rPr>
              <a:t>                        Based on BMI, it categorizes the user (e.g., Underweight, Normal, etc.).</a:t>
            </a:r>
          </a:p>
          <a:p>
            <a:pPr algn="l">
              <a:lnSpc>
                <a:spcPts val="3235"/>
              </a:lnSpc>
            </a:pPr>
          </a:p>
          <a:p>
            <a:pPr algn="l" marL="485064" indent="-242532" lvl="1">
              <a:lnSpc>
                <a:spcPts val="3235"/>
              </a:lnSpc>
              <a:buFont typeface="Arial"/>
              <a:buChar char="•"/>
            </a:pPr>
            <a:r>
              <a:rPr lang="en-US" b="true" sz="2246">
                <a:solidFill>
                  <a:srgbClr val="240960"/>
                </a:solidFill>
                <a:latin typeface="Canva Sans Bold"/>
                <a:ea typeface="Canva Sans Bold"/>
                <a:cs typeface="Canva Sans Bold"/>
                <a:sym typeface="Canva Sans Bold"/>
              </a:rPr>
              <a:t>Shared Preferences</a:t>
            </a:r>
          </a:p>
          <a:p>
            <a:pPr algn="l">
              <a:lnSpc>
                <a:spcPts val="3235"/>
              </a:lnSpc>
            </a:pPr>
            <a:r>
              <a:rPr lang="en-US" b="true" sz="2246">
                <a:solidFill>
                  <a:srgbClr val="240960"/>
                </a:solidFill>
                <a:latin typeface="Canva Sans Bold"/>
                <a:ea typeface="Canva Sans Bold"/>
                <a:cs typeface="Canva Sans Bold"/>
                <a:sym typeface="Canva Sans Bold"/>
              </a:rPr>
              <a:t>                        </a:t>
            </a:r>
            <a:r>
              <a:rPr lang="en-US" sz="2246">
                <a:solidFill>
                  <a:srgbClr val="240960"/>
                </a:solidFill>
                <a:latin typeface="Canva Sans"/>
                <a:ea typeface="Canva Sans"/>
                <a:cs typeface="Canva Sans"/>
                <a:sym typeface="Canva Sans"/>
              </a:rPr>
              <a:t>Data is saved locally using Android’s SharedPreferences.</a:t>
            </a:r>
          </a:p>
          <a:p>
            <a:pPr algn="l">
              <a:lnSpc>
                <a:spcPts val="3235"/>
              </a:lnSpc>
            </a:pPr>
            <a:r>
              <a:rPr lang="en-US" sz="2246">
                <a:solidFill>
                  <a:srgbClr val="240960"/>
                </a:solidFill>
                <a:latin typeface="Canva Sans"/>
                <a:ea typeface="Canva Sans"/>
                <a:cs typeface="Canva Sans"/>
                <a:sym typeface="Canva Sans"/>
              </a:rPr>
              <a:t>                         </a:t>
            </a:r>
          </a:p>
          <a:p>
            <a:pPr algn="l">
              <a:lnSpc>
                <a:spcPts val="3145"/>
              </a:lnSpc>
            </a:pPr>
          </a:p>
          <a:p>
            <a:pPr algn="l">
              <a:lnSpc>
                <a:spcPts val="3145"/>
              </a:lnSpc>
            </a:pPr>
          </a:p>
          <a:p>
            <a:pPr algn="l">
              <a:lnSpc>
                <a:spcPts val="314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11623420" y="5741165"/>
            <a:ext cx="7406570" cy="740657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67104" y="-2512338"/>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747172" y="3469231"/>
            <a:ext cx="1343260" cy="134326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516661" y="1609947"/>
            <a:ext cx="5742639" cy="7648353"/>
          </a:xfrm>
          <a:custGeom>
            <a:avLst/>
            <a:gdLst/>
            <a:ahLst/>
            <a:cxnLst/>
            <a:rect r="r" b="b" t="t" l="l"/>
            <a:pathLst>
              <a:path h="7648353" w="5742639">
                <a:moveTo>
                  <a:pt x="0" y="0"/>
                </a:moveTo>
                <a:lnTo>
                  <a:pt x="5742639" y="0"/>
                </a:lnTo>
                <a:lnTo>
                  <a:pt x="5742639" y="7648353"/>
                </a:lnTo>
                <a:lnTo>
                  <a:pt x="0" y="7648353"/>
                </a:lnTo>
                <a:lnTo>
                  <a:pt x="0" y="0"/>
                </a:lnTo>
                <a:close/>
              </a:path>
            </a:pathLst>
          </a:custGeom>
          <a:blipFill>
            <a:blip r:embed="rId2"/>
            <a:stretch>
              <a:fillRect l="0" t="0" r="0" b="0"/>
            </a:stretch>
          </a:blipFill>
        </p:spPr>
      </p:sp>
      <p:grpSp>
        <p:nvGrpSpPr>
          <p:cNvPr name="Group 12" id="12"/>
          <p:cNvGrpSpPr/>
          <p:nvPr/>
        </p:nvGrpSpPr>
        <p:grpSpPr>
          <a:xfrm rot="0">
            <a:off x="11623420" y="1477600"/>
            <a:ext cx="1343260" cy="134326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5774023" y="1609947"/>
            <a:ext cx="5742639" cy="7648353"/>
          </a:xfrm>
          <a:custGeom>
            <a:avLst/>
            <a:gdLst/>
            <a:ahLst/>
            <a:cxnLst/>
            <a:rect r="r" b="b" t="t" l="l"/>
            <a:pathLst>
              <a:path h="7648353" w="5742639">
                <a:moveTo>
                  <a:pt x="0" y="0"/>
                </a:moveTo>
                <a:lnTo>
                  <a:pt x="5742638" y="0"/>
                </a:lnTo>
                <a:lnTo>
                  <a:pt x="5742638" y="7648353"/>
                </a:lnTo>
                <a:lnTo>
                  <a:pt x="0" y="7648353"/>
                </a:lnTo>
                <a:lnTo>
                  <a:pt x="0" y="0"/>
                </a:lnTo>
                <a:close/>
              </a:path>
            </a:pathLst>
          </a:custGeom>
          <a:blipFill>
            <a:blip r:embed="rId2"/>
            <a:stretch>
              <a:fillRect l="0" t="0" r="0" b="0"/>
            </a:stretch>
          </a:blipFill>
        </p:spPr>
      </p:sp>
      <p:sp>
        <p:nvSpPr>
          <p:cNvPr name="Freeform 16" id="16"/>
          <p:cNvSpPr/>
          <p:nvPr/>
        </p:nvSpPr>
        <p:spPr>
          <a:xfrm flipH="false" flipV="false" rot="0">
            <a:off x="-275876" y="1609947"/>
            <a:ext cx="5742639" cy="7648353"/>
          </a:xfrm>
          <a:custGeom>
            <a:avLst/>
            <a:gdLst/>
            <a:ahLst/>
            <a:cxnLst/>
            <a:rect r="r" b="b" t="t" l="l"/>
            <a:pathLst>
              <a:path h="7648353" w="5742639">
                <a:moveTo>
                  <a:pt x="0" y="0"/>
                </a:moveTo>
                <a:lnTo>
                  <a:pt x="5742639" y="0"/>
                </a:lnTo>
                <a:lnTo>
                  <a:pt x="5742639" y="7648353"/>
                </a:lnTo>
                <a:lnTo>
                  <a:pt x="0" y="7648353"/>
                </a:lnTo>
                <a:lnTo>
                  <a:pt x="0" y="0"/>
                </a:lnTo>
                <a:close/>
              </a:path>
            </a:pathLst>
          </a:custGeom>
          <a:blipFill>
            <a:blip r:embed="rId2"/>
            <a:stretch>
              <a:fillRect l="0" t="0" r="0" b="0"/>
            </a:stretch>
          </a:blipFill>
        </p:spPr>
      </p:sp>
      <p:sp>
        <p:nvSpPr>
          <p:cNvPr name="Freeform 17" id="17"/>
          <p:cNvSpPr/>
          <p:nvPr/>
        </p:nvSpPr>
        <p:spPr>
          <a:xfrm flipH="false" flipV="false" rot="0">
            <a:off x="12870575" y="2298917"/>
            <a:ext cx="3034811" cy="6642712"/>
          </a:xfrm>
          <a:custGeom>
            <a:avLst/>
            <a:gdLst/>
            <a:ahLst/>
            <a:cxnLst/>
            <a:rect r="r" b="b" t="t" l="l"/>
            <a:pathLst>
              <a:path h="6642712" w="3034811">
                <a:moveTo>
                  <a:pt x="0" y="0"/>
                </a:moveTo>
                <a:lnTo>
                  <a:pt x="3034811" y="0"/>
                </a:lnTo>
                <a:lnTo>
                  <a:pt x="3034811" y="6642712"/>
                </a:lnTo>
                <a:lnTo>
                  <a:pt x="0" y="6642712"/>
                </a:lnTo>
                <a:lnTo>
                  <a:pt x="0" y="0"/>
                </a:lnTo>
                <a:close/>
              </a:path>
            </a:pathLst>
          </a:custGeom>
          <a:blipFill>
            <a:blip r:embed="rId3"/>
            <a:stretch>
              <a:fillRect l="-37387" t="0" r="-19114" b="0"/>
            </a:stretch>
          </a:blipFill>
        </p:spPr>
      </p:sp>
      <p:sp>
        <p:nvSpPr>
          <p:cNvPr name="Freeform 18" id="18"/>
          <p:cNvSpPr/>
          <p:nvPr/>
        </p:nvSpPr>
        <p:spPr>
          <a:xfrm flipH="false" flipV="false" rot="0">
            <a:off x="7211316" y="2149229"/>
            <a:ext cx="2868052" cy="6792400"/>
          </a:xfrm>
          <a:custGeom>
            <a:avLst/>
            <a:gdLst/>
            <a:ahLst/>
            <a:cxnLst/>
            <a:rect r="r" b="b" t="t" l="l"/>
            <a:pathLst>
              <a:path h="6792400" w="2868052">
                <a:moveTo>
                  <a:pt x="0" y="0"/>
                </a:moveTo>
                <a:lnTo>
                  <a:pt x="2868052" y="0"/>
                </a:lnTo>
                <a:lnTo>
                  <a:pt x="2868052" y="6792400"/>
                </a:lnTo>
                <a:lnTo>
                  <a:pt x="0" y="6792400"/>
                </a:lnTo>
                <a:lnTo>
                  <a:pt x="0" y="0"/>
                </a:lnTo>
                <a:close/>
              </a:path>
            </a:pathLst>
          </a:custGeom>
          <a:blipFill>
            <a:blip r:embed="rId4"/>
            <a:stretch>
              <a:fillRect l="-32122" t="0" r="-16241" b="0"/>
            </a:stretch>
          </a:blipFill>
        </p:spPr>
      </p:sp>
      <p:sp>
        <p:nvSpPr>
          <p:cNvPr name="Freeform 19" id="19"/>
          <p:cNvSpPr/>
          <p:nvPr/>
        </p:nvSpPr>
        <p:spPr>
          <a:xfrm flipH="false" flipV="false" rot="0">
            <a:off x="1028700" y="2149229"/>
            <a:ext cx="3133487" cy="6959383"/>
          </a:xfrm>
          <a:custGeom>
            <a:avLst/>
            <a:gdLst/>
            <a:ahLst/>
            <a:cxnLst/>
            <a:rect r="r" b="b" t="t" l="l"/>
            <a:pathLst>
              <a:path h="6959383" w="3133487">
                <a:moveTo>
                  <a:pt x="0" y="0"/>
                </a:moveTo>
                <a:lnTo>
                  <a:pt x="3133487" y="0"/>
                </a:lnTo>
                <a:lnTo>
                  <a:pt x="3133487" y="6959383"/>
                </a:lnTo>
                <a:lnTo>
                  <a:pt x="0" y="6959383"/>
                </a:lnTo>
                <a:lnTo>
                  <a:pt x="0" y="0"/>
                </a:lnTo>
                <a:close/>
              </a:path>
            </a:pathLst>
          </a:custGeom>
          <a:blipFill>
            <a:blip r:embed="rId5"/>
            <a:stretch>
              <a:fillRect l="-31723" t="0" r="-26017" b="0"/>
            </a:stretch>
          </a:blipFill>
        </p:spPr>
      </p:sp>
      <p:sp>
        <p:nvSpPr>
          <p:cNvPr name="TextBox 20" id="20"/>
          <p:cNvSpPr txBox="true"/>
          <p:nvPr/>
        </p:nvSpPr>
        <p:spPr>
          <a:xfrm rot="0">
            <a:off x="5937311" y="545252"/>
            <a:ext cx="5860971" cy="772394"/>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PROTOTYPE </a:t>
            </a:r>
          </a:p>
        </p:txBody>
      </p:sp>
      <p:sp>
        <p:nvSpPr>
          <p:cNvPr name="TextBox 21" id="21"/>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2" id="22"/>
          <p:cNvSpPr txBox="true"/>
          <p:nvPr/>
        </p:nvSpPr>
        <p:spPr>
          <a:xfrm rot="0">
            <a:off x="16774314" y="9473025"/>
            <a:ext cx="484986"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sp>
        <p:nvSpPr>
          <p:cNvPr name="TextBox 2" id="2"/>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 id="3"/>
          <p:cNvSpPr txBox="true"/>
          <p:nvPr/>
        </p:nvSpPr>
        <p:spPr>
          <a:xfrm rot="0">
            <a:off x="16774314" y="9473025"/>
            <a:ext cx="484986"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09</a:t>
            </a:r>
          </a:p>
        </p:txBody>
      </p:sp>
      <p:grpSp>
        <p:nvGrpSpPr>
          <p:cNvPr name="Group 4" id="4"/>
          <p:cNvGrpSpPr/>
          <p:nvPr/>
        </p:nvGrpSpPr>
        <p:grpSpPr>
          <a:xfrm rot="0">
            <a:off x="236831" y="2303914"/>
            <a:ext cx="2414254" cy="241425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36831" y="2570614"/>
            <a:ext cx="6186011" cy="766255"/>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CONCLUSION</a:t>
            </a:r>
          </a:p>
        </p:txBody>
      </p:sp>
      <p:sp>
        <p:nvSpPr>
          <p:cNvPr name="TextBox 8" id="8"/>
          <p:cNvSpPr txBox="true"/>
          <p:nvPr/>
        </p:nvSpPr>
        <p:spPr>
          <a:xfrm rot="0">
            <a:off x="568509" y="4135183"/>
            <a:ext cx="8907937" cy="4501427"/>
          </a:xfrm>
          <a:prstGeom prst="rect">
            <a:avLst/>
          </a:prstGeom>
        </p:spPr>
        <p:txBody>
          <a:bodyPr anchor="t" rtlCol="false" tIns="0" lIns="0" bIns="0" rIns="0">
            <a:spAutoFit/>
          </a:bodyPr>
          <a:lstStyle/>
          <a:p>
            <a:pPr algn="just">
              <a:lnSpc>
                <a:spcPts val="3276"/>
              </a:lnSpc>
            </a:pPr>
            <a:r>
              <a:rPr lang="en-US" sz="2642">
                <a:solidFill>
                  <a:srgbClr val="240960"/>
                </a:solidFill>
                <a:latin typeface="Montserrat"/>
                <a:ea typeface="Montserrat"/>
                <a:cs typeface="Montserrat"/>
                <a:sym typeface="Montserrat"/>
              </a:rPr>
              <a:t>                 The BMI Calculator app successfully achieves its goal of providing a fast, offline, and user-friendly tool for calculating Body Mass Index. By using Kotlin and Android Studio, the app maintains clean code and modern development practices. The intuitive interface and instant feedback enhance user experience, making it suitable for both personal health use and educational purposes. This project demonstrates how a minimal yet effective mobile solution can promote health awareness and serve as a foundation for future enhancements.</a:t>
            </a:r>
          </a:p>
        </p:txBody>
      </p:sp>
      <p:grpSp>
        <p:nvGrpSpPr>
          <p:cNvPr name="Group 9" id="9"/>
          <p:cNvGrpSpPr>
            <a:grpSpLocks noChangeAspect="true"/>
          </p:cNvGrpSpPr>
          <p:nvPr/>
        </p:nvGrpSpPr>
        <p:grpSpPr>
          <a:xfrm rot="0">
            <a:off x="9802852" y="2628663"/>
            <a:ext cx="6136420" cy="6136420"/>
            <a:chOff x="0" y="0"/>
            <a:chExt cx="14840029" cy="14840029"/>
          </a:xfrm>
        </p:grpSpPr>
        <p:sp>
          <p:nvSpPr>
            <p:cNvPr name="Freeform 10" id="10"/>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5B45B5">
                    <a:alpha val="100000"/>
                  </a:srgbClr>
                </a:gs>
                <a:gs pos="100000">
                  <a:srgbClr val="8875D7">
                    <a:alpha val="100000"/>
                  </a:srgbClr>
                </a:gs>
              </a:gsLst>
              <a:lin ang="0"/>
            </a:gradFill>
          </p:spPr>
        </p:sp>
        <p:sp>
          <p:nvSpPr>
            <p:cNvPr name="Freeform 11" id="11"/>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2" id="12"/>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2"/>
              <a:stretch>
                <a:fillRect l="-24712" t="0" r="-24712" b="0"/>
              </a:stretch>
            </a:blipFill>
          </p:spPr>
        </p:sp>
      </p:grpSp>
      <p:grpSp>
        <p:nvGrpSpPr>
          <p:cNvPr name="Group 13" id="13"/>
          <p:cNvGrpSpPr/>
          <p:nvPr/>
        </p:nvGrpSpPr>
        <p:grpSpPr>
          <a:xfrm rot="0">
            <a:off x="9963054" y="6873045"/>
            <a:ext cx="1892038" cy="189203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4861737" y="3674458"/>
            <a:ext cx="2155070" cy="215507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5377984" y="4289696"/>
            <a:ext cx="1122575" cy="924593"/>
          </a:xfrm>
          <a:custGeom>
            <a:avLst/>
            <a:gdLst/>
            <a:ahLst/>
            <a:cxnLst/>
            <a:rect r="r" b="b" t="t" l="l"/>
            <a:pathLst>
              <a:path h="924593" w="1122575">
                <a:moveTo>
                  <a:pt x="0" y="0"/>
                </a:moveTo>
                <a:lnTo>
                  <a:pt x="1122575" y="0"/>
                </a:lnTo>
                <a:lnTo>
                  <a:pt x="1122575" y="924594"/>
                </a:lnTo>
                <a:lnTo>
                  <a:pt x="0" y="924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9476446" y="1521918"/>
            <a:ext cx="3185721" cy="318572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DAGnKtktBys</dc:identifier>
  <dcterms:modified xsi:type="dcterms:W3CDTF">2011-08-01T06:04:30Z</dcterms:modified>
  <cp:revision>1</cp:revision>
  <dc:title>BMI CALCULATOR</dc:title>
</cp:coreProperties>
</file>