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7" r:id="rId6"/>
    <p:sldId id="288" r:id="rId7"/>
    <p:sldId id="257" r:id="rId8"/>
    <p:sldId id="258" r:id="rId9"/>
    <p:sldId id="286" r:id="rId10"/>
    <p:sldId id="260" r:id="rId11"/>
    <p:sldId id="289" r:id="rId12"/>
    <p:sldId id="294" r:id="rId13"/>
    <p:sldId id="295" r:id="rId14"/>
    <p:sldId id="296" r:id="rId15"/>
    <p:sldId id="297" r:id="rId16"/>
    <p:sldId id="290" r:id="rId17"/>
    <p:sldId id="291" r:id="rId18"/>
    <p:sldId id="292" r:id="rId19"/>
    <p:sldId id="29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083733"/>
            <a:ext cx="8301623" cy="2555579"/>
          </a:xfrm>
        </p:spPr>
        <p:txBody>
          <a:bodyPr/>
          <a:lstStyle/>
          <a:p>
            <a:r>
              <a:rPr lang="en-US" dirty="0"/>
              <a:t>Gesture Controlled Virtual 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1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B.Sai</a:t>
            </a:r>
            <a:r>
              <a:rPr lang="en-US" dirty="0"/>
              <a:t> Keerthi (21761A5473)</a:t>
            </a:r>
          </a:p>
          <a:p>
            <a:pPr marL="0" indent="0">
              <a:buNone/>
            </a:pPr>
            <a:r>
              <a:rPr lang="en-US" dirty="0" err="1"/>
              <a:t>M.Gayathri</a:t>
            </a:r>
            <a:r>
              <a:rPr lang="en-US" dirty="0"/>
              <a:t> (21761A54A1)</a:t>
            </a:r>
          </a:p>
          <a:p>
            <a:pPr marL="0" indent="0">
              <a:buNone/>
            </a:pPr>
            <a:r>
              <a:rPr lang="en-US" dirty="0" err="1"/>
              <a:t>T.Jaya</a:t>
            </a:r>
            <a:r>
              <a:rPr lang="en-US" dirty="0"/>
              <a:t> Dharani (21761A54C5)</a:t>
            </a:r>
          </a:p>
          <a:p>
            <a:pPr marL="0" indent="0">
              <a:buNone/>
            </a:pPr>
            <a:r>
              <a:rPr lang="en-US" dirty="0" err="1"/>
              <a:t>K.Geetha</a:t>
            </a:r>
            <a:r>
              <a:rPr lang="en-US" dirty="0"/>
              <a:t> </a:t>
            </a:r>
            <a:r>
              <a:rPr lang="en-US"/>
              <a:t>Ramya (21761A5495)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262-7FA5-A619-6231-C3D9E4CD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77801"/>
            <a:ext cx="7033602" cy="857898"/>
          </a:xfrm>
        </p:spPr>
        <p:txBody>
          <a:bodyPr>
            <a:normAutofit/>
          </a:bodyPr>
          <a:lstStyle/>
          <a:p>
            <a:r>
              <a:rPr lang="en-US" dirty="0"/>
              <a:t>Scroll Down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1636E-A1F6-30B4-1AA3-BE09520B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93094"/>
            <a:ext cx="6803136" cy="671804"/>
          </a:xfrm>
        </p:spPr>
        <p:txBody>
          <a:bodyPr/>
          <a:lstStyle/>
          <a:p>
            <a:r>
              <a:rPr lang="en-IN" dirty="0"/>
              <a:t>Middle Finger (Landmark 12) moves down.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BC9D-5D62-A249-445C-ABC36D19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EEAB9-C4EB-D6E7-AD2E-8575E0A4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2" y="1298274"/>
            <a:ext cx="3631308" cy="37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A6B7-85BE-9E99-B3A1-0429FB9A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597160"/>
            <a:ext cx="7817374" cy="737118"/>
          </a:xfrm>
        </p:spPr>
        <p:txBody>
          <a:bodyPr>
            <a:normAutofit fontScale="90000"/>
          </a:bodyPr>
          <a:lstStyle/>
          <a:p>
            <a:r>
              <a:rPr lang="en-US" dirty="0"/>
              <a:t>Scroll 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EC93-DBE6-6051-076F-F2213626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351" y="5122505"/>
            <a:ext cx="6636610" cy="634482"/>
          </a:xfrm>
        </p:spPr>
        <p:txBody>
          <a:bodyPr/>
          <a:lstStyle/>
          <a:p>
            <a:r>
              <a:rPr lang="en-IN" dirty="0"/>
              <a:t>Middle Finger (Landmark 12) moves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E078A-F81C-55F7-8106-A3A8CB15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68F5E-6B08-0E3D-719C-E3FCA059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73" y="1502228"/>
            <a:ext cx="3147527" cy="34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D25F-5F69-7F89-BF8B-8FA03963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86613"/>
            <a:ext cx="7781544" cy="811764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7162-AB06-6A1B-19EF-1122AD37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3" y="5085184"/>
            <a:ext cx="9552867" cy="597158"/>
          </a:xfrm>
        </p:spPr>
        <p:txBody>
          <a:bodyPr/>
          <a:lstStyle/>
          <a:p>
            <a:r>
              <a:rPr lang="en-US" dirty="0"/>
              <a:t>Thumb (Landmark 4) and Little Finger (Landmark 20) are close together 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B1ADE-7D32-222F-2F58-B6B2180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D6DE-FCC6-ED8F-AF86-0EA77762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04" y="1265413"/>
            <a:ext cx="387894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6B68-B618-B01B-DA49-90F23904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28" y="391886"/>
            <a:ext cx="7781544" cy="1852765"/>
          </a:xfrm>
        </p:spPr>
        <p:txBody>
          <a:bodyPr>
            <a:normAutofit/>
          </a:bodyPr>
          <a:lstStyle/>
          <a:p>
            <a:r>
              <a:rPr lang="en-US" dirty="0"/>
              <a:t>How It All Comes Together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1ADC-3A6A-1292-AC69-7BC43F4A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AE11E0-2F45-C099-70CF-9958B566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2928868"/>
            <a:ext cx="69830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Contents: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Video Capture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cv2.VideoCapture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Processing Frames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hands.process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Calling Gesture Detection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Real-Time Feedback Display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cv2.imshow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2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4C6A-5494-FC24-03BB-D3F616D3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1632856"/>
            <a:ext cx="8734946" cy="1180961"/>
          </a:xfrm>
        </p:spPr>
        <p:txBody>
          <a:bodyPr/>
          <a:lstStyle/>
          <a:p>
            <a:r>
              <a:rPr lang="en-US" dirty="0"/>
              <a:t>Where Can It Be Used?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65555-5EAD-F460-87E4-3B7EFF99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A87C70-485A-0B44-B6E4-49B2A114B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2902654"/>
            <a:ext cx="54713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Touchless control for 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Gaming and virtual reality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Smart home control systems. </a:t>
            </a:r>
          </a:p>
        </p:txBody>
      </p:sp>
    </p:spTree>
    <p:extLst>
      <p:ext uri="{BB962C8B-B14F-4D97-AF65-F5344CB8AC3E}">
        <p14:creationId xmlns:p14="http://schemas.microsoft.com/office/powerpoint/2010/main" val="6743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1AD5-EA92-491E-5527-537701A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94" y="2249180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Were the Challenges?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D9CE-6777-6097-1234-C020B598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5EDC86-A069-5C30-9C52-A96FFB473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08235"/>
            <a:ext cx="7027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Lighting conditions affecting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Limited range of gestures.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High CPU usage in real-time processing. </a:t>
            </a:r>
          </a:p>
        </p:txBody>
      </p:sp>
    </p:spTree>
    <p:extLst>
      <p:ext uri="{BB962C8B-B14F-4D97-AF65-F5344CB8AC3E}">
        <p14:creationId xmlns:p14="http://schemas.microsoft.com/office/powerpoint/2010/main" val="283145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612E-B1C3-CC84-303A-3A58BF73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6003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It Be Improved?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97AD6-1296-40C4-5B77-F9099E7F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6E7D41-F86B-6747-EE19-2DBDA5F6D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247935"/>
            <a:ext cx="5894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Support for multiple hands.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Customizable gestures for more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Integration with AR/VR systems. </a:t>
            </a:r>
          </a:p>
        </p:txBody>
      </p:sp>
    </p:spTree>
    <p:extLst>
      <p:ext uri="{BB962C8B-B14F-4D97-AF65-F5344CB8AC3E}">
        <p14:creationId xmlns:p14="http://schemas.microsoft.com/office/powerpoint/2010/main" val="409060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/>
              <a:t>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B36AF-A837-80A9-34AE-E49BD52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60294"/>
            <a:ext cx="6803136" cy="1960345"/>
          </a:xfrm>
        </p:spPr>
        <p:txBody>
          <a:bodyPr>
            <a:normAutofit/>
          </a:bodyPr>
          <a:lstStyle/>
          <a:p>
            <a:r>
              <a:rPr lang="en-US" sz="3600" dirty="0"/>
              <a:t>Controlling the computer mouse using hand gestures detected via a webcam.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3C806-6E8D-3B54-A9DC-60ED71D5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158AE-9669-C18B-88F7-703E3E18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1053"/>
            <a:ext cx="8760206" cy="2454442"/>
          </a:xfrm>
        </p:spPr>
        <p:txBody>
          <a:bodyPr>
            <a:normAutofit/>
          </a:bodyPr>
          <a:lstStyle/>
          <a:p>
            <a:r>
              <a:rPr lang="en-US" dirty="0"/>
              <a:t>What is Virtual Mouse Control?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8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01BD6-EE5C-2289-C737-DBF9C77A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4BAF8-3CF2-57D3-81E7-7C6E5CB2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347538"/>
            <a:ext cx="7781544" cy="1090862"/>
          </a:xfrm>
        </p:spPr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3DDAE-A3A9-C762-75B5-DB7C13C2FE54}"/>
              </a:ext>
            </a:extLst>
          </p:cNvPr>
          <p:cNvSpPr/>
          <p:nvPr/>
        </p:nvSpPr>
        <p:spPr>
          <a:xfrm>
            <a:off x="832104" y="2662989"/>
            <a:ext cx="2665075" cy="1090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Video Capture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A5DA0-7AEC-9664-0342-D8FD7A4B3FC4}"/>
              </a:ext>
            </a:extLst>
          </p:cNvPr>
          <p:cNvSpPr/>
          <p:nvPr/>
        </p:nvSpPr>
        <p:spPr>
          <a:xfrm>
            <a:off x="4233418" y="2662989"/>
            <a:ext cx="2518611" cy="1090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 Detection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12BA-0A58-3864-CC34-0EC76DB2FF3F}"/>
              </a:ext>
            </a:extLst>
          </p:cNvPr>
          <p:cNvSpPr/>
          <p:nvPr/>
        </p:nvSpPr>
        <p:spPr>
          <a:xfrm>
            <a:off x="7411452" y="2662989"/>
            <a:ext cx="3020171" cy="12673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Gesture Recognition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939BA-CB25-9313-6D0B-A0289BC69A24}"/>
              </a:ext>
            </a:extLst>
          </p:cNvPr>
          <p:cNvSpPr/>
          <p:nvPr/>
        </p:nvSpPr>
        <p:spPr>
          <a:xfrm>
            <a:off x="7489288" y="4805283"/>
            <a:ext cx="2864497" cy="998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Mouse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93619-FF13-EBFD-0E0C-D04E494AB0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97179" y="3208420"/>
            <a:ext cx="736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4371B-586B-B574-98A2-4FFBE44245E9}"/>
              </a:ext>
            </a:extLst>
          </p:cNvPr>
          <p:cNvCxnSpPr>
            <a:stCxn id="6" idx="3"/>
          </p:cNvCxnSpPr>
          <p:nvPr/>
        </p:nvCxnSpPr>
        <p:spPr>
          <a:xfrm>
            <a:off x="6752029" y="3208420"/>
            <a:ext cx="65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EBB220-FCEA-863A-3777-2C3EC19DBA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21537" y="3930316"/>
            <a:ext cx="1" cy="87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05" y="1063978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Libraries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139" y="2111022"/>
            <a:ext cx="6803136" cy="42186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OpenCV(cv2)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MediaPipe</a:t>
            </a:r>
            <a:r>
              <a:rPr lang="en-US" sz="3600" dirty="0"/>
              <a:t>(</a:t>
            </a:r>
            <a:r>
              <a:rPr lang="en-US" sz="3600" dirty="0" err="1"/>
              <a:t>mediapipe</a:t>
            </a:r>
            <a:r>
              <a:rPr lang="en-US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PyAutoGUI</a:t>
            </a:r>
            <a:r>
              <a:rPr lang="en-US" sz="3600" dirty="0"/>
              <a:t>(</a:t>
            </a:r>
            <a:r>
              <a:rPr lang="en-US" sz="3600" dirty="0" err="1"/>
              <a:t>pyautogui</a:t>
            </a:r>
            <a:r>
              <a:rPr lang="en-US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Random Module(random)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Pynput</a:t>
            </a:r>
            <a:r>
              <a:rPr lang="en-US" sz="3600" dirty="0"/>
              <a:t>(</a:t>
            </a:r>
            <a:r>
              <a:rPr lang="en-US" sz="3600" dirty="0" err="1"/>
              <a:t>pynput.mouse</a:t>
            </a:r>
            <a:r>
              <a:rPr lang="en-US" sz="3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489" y="657472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11889"/>
            <a:ext cx="11214100" cy="535531"/>
          </a:xfrm>
        </p:spPr>
        <p:txBody>
          <a:bodyPr/>
          <a:lstStyle/>
          <a:p>
            <a:r>
              <a:rPr lang="en-IN" dirty="0"/>
              <a:t>Breaking Down the Methods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0EE7A1-94A6-4BFC-5840-0EE5DBC838A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2794842"/>
            <a:ext cx="73096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Modules Imported: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OpenCV,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PyAutoGUI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Math,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Main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Gesture Detection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Helper Functions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get_distance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get_angle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Mouse Control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6E2-5AAF-9CC5-813D-5CA5742A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Gestures Are Recognized?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159FF-3E9F-B4BD-09C3-CB06D052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97AF9-EDF7-A50B-7242-C83E82BDA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Landmarks Tracked:</a:t>
            </a:r>
            <a:br>
              <a:rPr lang="en-IN" dirty="0"/>
            </a:br>
            <a:r>
              <a:rPr lang="en-IN" dirty="0"/>
              <a:t>21 hand points tracked by </a:t>
            </a:r>
            <a:r>
              <a:rPr lang="en-IN" dirty="0" err="1"/>
              <a:t>MediaPipe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Thumb Tip (4)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Index Tip 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Middle Tip (12)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Distance Calculation:</a:t>
            </a:r>
            <a:r>
              <a:rPr lang="en-IN" dirty="0"/>
              <a:t> Thumb to Index for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Angle Calculation:</a:t>
            </a:r>
            <a:r>
              <a:rPr lang="en-IN" dirty="0"/>
              <a:t> Index finger bending for double-click.</a:t>
            </a:r>
          </a:p>
          <a:p>
            <a:r>
              <a:rPr lang="en-IN" b="1" dirty="0"/>
              <a:t>Visual:</a:t>
            </a:r>
            <a:r>
              <a:rPr lang="en-IN" dirty="0"/>
              <a:t> Include a </a:t>
            </a:r>
            <a:r>
              <a:rPr lang="en-IN" dirty="0" err="1"/>
              <a:t>MediaPipe</a:t>
            </a:r>
            <a:r>
              <a:rPr lang="en-IN" dirty="0"/>
              <a:t> hand landmark diagram.</a:t>
            </a:r>
          </a:p>
        </p:txBody>
      </p:sp>
    </p:spTree>
    <p:extLst>
      <p:ext uri="{BB962C8B-B14F-4D97-AF65-F5344CB8AC3E}">
        <p14:creationId xmlns:p14="http://schemas.microsoft.com/office/powerpoint/2010/main" val="15788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725905"/>
            <a:ext cx="7781544" cy="859055"/>
          </a:xfrm>
        </p:spPr>
        <p:txBody>
          <a:bodyPr/>
          <a:lstStyle/>
          <a:p>
            <a:pPr algn="ctr"/>
            <a:r>
              <a:rPr lang="en-US" dirty="0"/>
              <a:t>Media Pipe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35955D-9B7A-893A-7A12-B1C55EAD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11" y="2358857"/>
            <a:ext cx="9642111" cy="33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E730-4350-5FD9-F5EA-11A2FB5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9" y="494522"/>
            <a:ext cx="7436498" cy="1129005"/>
          </a:xfrm>
        </p:spPr>
        <p:txBody>
          <a:bodyPr>
            <a:noAutofit/>
          </a:bodyPr>
          <a:lstStyle/>
          <a:p>
            <a:r>
              <a:rPr lang="en-US" sz="4800" dirty="0"/>
              <a:t>Gesture Detection for Left Click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E6E7-C851-D0D8-57EB-B76B8762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698" y="5495730"/>
            <a:ext cx="9162660" cy="541175"/>
          </a:xfrm>
        </p:spPr>
        <p:txBody>
          <a:bodyPr/>
          <a:lstStyle/>
          <a:p>
            <a:r>
              <a:rPr lang="en-US" dirty="0"/>
              <a:t>Thumb (Landmark 4) and Index Finger (Landmark 8) are close together.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03A1-43A3-1CD5-E9CE-881B9258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8B3DF9-B9A7-3B68-B413-B56E7AC6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2" y="3390894"/>
            <a:ext cx="114316" cy="76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810B9-B70B-62B4-65AE-233823E0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05" y="3414710"/>
            <a:ext cx="104790" cy="285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8A1462-6DE0-74AB-DBBF-2FF1C8A6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48" y="1792801"/>
            <a:ext cx="4012164" cy="34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6255-54CF-FB1F-82BD-7585D530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23937"/>
            <a:ext cx="7257537" cy="567572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Click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347F-BA29-3010-0F88-00D2B433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5383763"/>
            <a:ext cx="9758395" cy="699795"/>
          </a:xfrm>
        </p:spPr>
        <p:txBody>
          <a:bodyPr/>
          <a:lstStyle/>
          <a:p>
            <a:r>
              <a:rPr lang="en-US" dirty="0"/>
              <a:t>Thumb (Landmark 4) and Middle Finger (Landmark 12) are close together.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A9525-B245-DE75-F5C2-90642B45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57BB3B-8C4E-9DEB-8985-0CC9DDC8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18" y="1039566"/>
            <a:ext cx="3426071" cy="40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684</TotalTime>
  <Words>381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Trade Gothic LT Pro</vt:lpstr>
      <vt:lpstr>Trebuchet MS</vt:lpstr>
      <vt:lpstr>Office Theme</vt:lpstr>
      <vt:lpstr>Gesture Controlled Virtual Mouse</vt:lpstr>
      <vt:lpstr>What is Virtual Mouse Control?</vt:lpstr>
      <vt:lpstr>Work Flow</vt:lpstr>
      <vt:lpstr>Tools and Libraries Used</vt:lpstr>
      <vt:lpstr>Breaking Down the Methods</vt:lpstr>
      <vt:lpstr>How Gestures Are Recognized?</vt:lpstr>
      <vt:lpstr>Media Pipe</vt:lpstr>
      <vt:lpstr>Gesture Detection for Left Click</vt:lpstr>
      <vt:lpstr>Right Click</vt:lpstr>
      <vt:lpstr>Scroll Down</vt:lpstr>
      <vt:lpstr>Scroll Up</vt:lpstr>
      <vt:lpstr>Screenshot</vt:lpstr>
      <vt:lpstr>How It All Comes Together</vt:lpstr>
      <vt:lpstr>Where Can It Be Used?</vt:lpstr>
      <vt:lpstr>What Were the Challenges?</vt:lpstr>
      <vt:lpstr>How Can It Be Improved?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 Basavaboyina</dc:creator>
  <cp:lastModifiedBy>Marella Gayathri</cp:lastModifiedBy>
  <cp:revision>4</cp:revision>
  <dcterms:created xsi:type="dcterms:W3CDTF">2024-12-17T14:52:41Z</dcterms:created>
  <dcterms:modified xsi:type="dcterms:W3CDTF">2024-12-18T03:49:10Z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