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72" r:id="rId1"/>
  </p:sldMasterIdLst>
  <p:notesMasterIdLst>
    <p:notesMasterId r:id="rId23"/>
  </p:notesMasterIdLst>
  <p:sldIdLst>
    <p:sldId id="256" r:id="rId2"/>
    <p:sldId id="258" r:id="rId3"/>
    <p:sldId id="260" r:id="rId4"/>
    <p:sldId id="318" r:id="rId5"/>
    <p:sldId id="321" r:id="rId6"/>
    <p:sldId id="319" r:id="rId7"/>
    <p:sldId id="297" r:id="rId8"/>
    <p:sldId id="286" r:id="rId9"/>
    <p:sldId id="313" r:id="rId10"/>
    <p:sldId id="314" r:id="rId11"/>
    <p:sldId id="322" r:id="rId12"/>
    <p:sldId id="323" r:id="rId13"/>
    <p:sldId id="311" r:id="rId14"/>
    <p:sldId id="326" r:id="rId15"/>
    <p:sldId id="327" r:id="rId16"/>
    <p:sldId id="328" r:id="rId17"/>
    <p:sldId id="329" r:id="rId18"/>
    <p:sldId id="331" r:id="rId19"/>
    <p:sldId id="332" r:id="rId20"/>
    <p:sldId id="284" r:id="rId21"/>
    <p:sldId id="29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gowda.2207@gmail.com" initials="d" lastIdx="1" clrIdx="0">
    <p:extLst>
      <p:ext uri="{19B8F6BF-5375-455C-9EA6-DF929625EA0E}">
        <p15:presenceInfo xmlns="" xmlns:p15="http://schemas.microsoft.com/office/powerpoint/2012/main" userId="7d878053e64590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91" autoAdjust="0"/>
    <p:restoredTop sz="94648"/>
  </p:normalViewPr>
  <p:slideViewPr>
    <p:cSldViewPr>
      <p:cViewPr varScale="1">
        <p:scale>
          <a:sx n="68" d="100"/>
          <a:sy n="68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22T03:32:44.953" idx="1">
    <p:pos x="3599" y="1375"/>
    <p:text>n. xnc ccncnvm. .  
 .
mmm.mbvmmm
  ...n
.xbxvnvccvcccc. .m
nc
.mmm
m
m
mc
mmm
mm
.
c.mmc.mm.....
.
..
banni 
m. .  
.  .   .    m.   .   
 . n.                                          
  .  . control Minneapolis hy.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C3BAB76-99BD-43D3-9A3E-DCFA95DE9212}" type="datetimeFigureOut">
              <a:rPr lang="en-US"/>
              <a:pPr>
                <a:defRPr/>
              </a:pPr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2DE37F8-922D-494B-9443-2B4DD7548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58343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CEC2B1-7C25-4028-B86F-E352587DACA6}" type="datetimeFigureOut">
              <a:rPr lang="en-US" smtClean="0"/>
              <a:pPr>
                <a:defRPr/>
              </a:pPr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C17AF-F592-49DE-B9CB-8F55239540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234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C02872-F8FA-45CA-B73F-6B5240F1D9E2}" type="datetimeFigureOut">
              <a:rPr lang="en-US" smtClean="0"/>
              <a:pPr>
                <a:defRPr/>
              </a:pPr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571B6C-CC7B-4BD4-A1F5-2CA59635E7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380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D37469-102A-4B0E-996C-98F38CAD05E8}" type="datetimeFigureOut">
              <a:rPr lang="en-US" smtClean="0"/>
              <a:pPr>
                <a:defRPr/>
              </a:pPr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9F4B9-6366-4FA9-9CE9-D6A1071684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6275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553200" y="65532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 – 03 - 2012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91000" y="6534150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21FD7-B068-4907-B2BA-E7B4773F1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534150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199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553200" y="65532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 – 03 - 2012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91000" y="6534150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29988-21A6-4B85-97D8-05A86F2813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534150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9544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553200" y="65532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06 – 03 - 2012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191000" y="6534150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A2C02-D471-40F9-8427-FFAD95D90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534150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507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7AD3DC-9594-4720-8B7D-8CD0567463E6}" type="datetimeFigureOut">
              <a:rPr lang="en-US" smtClean="0"/>
              <a:pPr>
                <a:defRPr/>
              </a:pPr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B46857-49B8-45A1-9A4F-D62268249D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54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5D1573-FB48-434A-AB86-6BE1AE498266}" type="datetimeFigureOut">
              <a:rPr lang="en-US" smtClean="0"/>
              <a:pPr>
                <a:defRPr/>
              </a:pPr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CDBC5-6C8F-4E9A-92AE-C057F28FC6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561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B63B9F-006E-4C3B-890A-8E3A7F40208B}" type="datetimeFigureOut">
              <a:rPr lang="en-US" smtClean="0"/>
              <a:pPr>
                <a:defRPr/>
              </a:pPr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D702E-0AA0-418E-91CE-9FFB24DAFE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89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52F16-461C-402A-8926-D4BA52C30DF8}" type="datetimeFigureOut">
              <a:rPr lang="en-US" smtClean="0"/>
              <a:pPr>
                <a:defRPr/>
              </a:pPr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3350DD-1DD2-408A-8DFA-6F2370AB90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492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9AEF50-50C6-432E-A34D-78E4AC74653E}" type="datetimeFigureOut">
              <a:rPr lang="en-US" smtClean="0"/>
              <a:pPr>
                <a:defRPr/>
              </a:pPr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E68060-60C7-40AD-81F5-A11DC004F5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936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3F3E99-EDF0-4481-A13D-9EF339B0CD9B}" type="datetimeFigureOut">
              <a:rPr lang="en-US" smtClean="0"/>
              <a:pPr>
                <a:defRPr/>
              </a:pPr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608235-A95A-4DCF-A671-C7F4470123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498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E89416-34D1-4D50-9847-44A042DCE82E}" type="datetimeFigureOut">
              <a:rPr lang="en-US" smtClean="0"/>
              <a:pPr>
                <a:defRPr/>
              </a:pPr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AE72C-9F3B-44EC-9312-9FC229058A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285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8F7775-7EC0-4F35-B965-33BB105AFA6B}" type="datetimeFigureOut">
              <a:rPr lang="en-US" smtClean="0"/>
              <a:pPr>
                <a:defRPr/>
              </a:pPr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C1F9A-254E-4D0E-B55C-B33673B073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902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917302B-2F03-42AF-BC91-3E47129C2372}" type="datetimeFigureOut">
              <a:rPr lang="en-US" smtClean="0"/>
              <a:pPr>
                <a:defRPr/>
              </a:pPr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239B470-6DA8-4F37-B0DA-F4DF0134BA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323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ckup_rotation_scheme" TargetMode="External"/><Relationship Id="rId2" Type="http://schemas.openxmlformats.org/officeDocument/2006/relationships/hyperlink" Target="https://www.alvechurchdata.co.uk/hints-and-tips/softhanoi.html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152399" y="2209800"/>
            <a:ext cx="9144000" cy="762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“Backup rotation </a:t>
            </a:r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scheme </a:t>
            </a:r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using </a:t>
            </a:r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tower of </a:t>
            </a:r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anoi</a:t>
            </a:r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362200"/>
            <a:ext cx="7467600" cy="4724400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Guided by,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                  	           	               Mr.Vikas.B.O	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Assistant Professor,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	                                Department of ISE,</a:t>
            </a:r>
          </a:p>
          <a:p>
            <a:pPr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New Horizon College of Engineering</a:t>
            </a:r>
          </a:p>
          <a:p>
            <a:pPr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                                              Bangalore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                          Presented by,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			               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             Deepa.S,  Geetha  .B .C </a:t>
            </a:r>
            <a:endParaRPr lang="en-US" sz="2300" b="1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	                                                            IV semester A Section,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Department of ISE,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300" b="1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</a:t>
            </a:r>
            <a:r>
              <a:rPr lang="en-US" sz="2300" b="1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New Horizon College of Engineering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                                                      Bangalore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95" y="152400"/>
            <a:ext cx="6382807" cy="1694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449076"/>
            <a:ext cx="9144000" cy="1919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charset="0"/>
                <a:ea typeface="Calibri" charset="0"/>
                <a:cs typeface="Times New Roman" charset="0"/>
              </a:rPr>
              <a:t/>
            </a:r>
            <a:br>
              <a:rPr lang="en-US" sz="2400" dirty="0">
                <a:latin typeface="Times New Roman" charset="0"/>
                <a:ea typeface="Calibri" charset="0"/>
                <a:cs typeface="Times New Roman" charset="0"/>
              </a:rPr>
            </a:br>
            <a:endParaRPr lang="en-GB" sz="24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Times New Roman" charset="0"/>
                <a:ea typeface="Calibri" charset="0"/>
                <a:cs typeface="Times New Roman" charset="0"/>
              </a:rPr>
              <a:t/>
            </a:r>
            <a:br>
              <a:rPr lang="en-US" sz="2400" dirty="0">
                <a:latin typeface="Times New Roman" charset="0"/>
                <a:ea typeface="Calibri" charset="0"/>
                <a:cs typeface="Times New Roman" charset="0"/>
              </a:rPr>
            </a:br>
            <a:endParaRPr lang="en-GB" sz="24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720840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4800"/>
            <a:ext cx="7920037" cy="52339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66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2431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8867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Start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Enter help to get list of commands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While(true)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Accept command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==“back up”)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Enter address of folder to back up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1.Ob.backup(str);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Get number of days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if(backup==8)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Backups are already done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==“restore”)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Enter the day to backup and restore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If(num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ob.get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days() )</a:t>
            </a:r>
          </a:p>
        </p:txBody>
      </p:sp>
    </p:spTree>
    <p:extLst>
      <p:ext uri="{BB962C8B-B14F-4D97-AF65-F5344CB8AC3E}">
        <p14:creationId xmlns="" xmlns:p14="http://schemas.microsoft.com/office/powerpoint/2010/main" val="162391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81000"/>
            <a:ext cx="7886700" cy="579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It is not yet backed up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1.ob.restore(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if(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==“exit”)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Process done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==“help”)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1.ob.help();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Invalid command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Stop</a:t>
            </a:r>
          </a:p>
        </p:txBody>
      </p:sp>
    </p:spTree>
    <p:extLst>
      <p:ext uri="{BB962C8B-B14F-4D97-AF65-F5344CB8AC3E}">
        <p14:creationId xmlns="" xmlns:p14="http://schemas.microsoft.com/office/powerpoint/2010/main" val="7985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EXPECTED OUTCOME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Font typeface="Wingdings" pitchFamily="2" charset="2"/>
              <a:buChar char="Ø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Once the tower of Hanoi backup scheme is selected, it is possible to specify the scheme schedule and the number of levels.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>
              <a:buFont typeface="Wingdings" pitchFamily="2" charset="2"/>
              <a:buChar char="Ø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Best practise suggests that five levels should be used if you are applying the Tower of Hanoi to weekly backups and eight levels for daily backups.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Regular backups are vital to protect ourselves against failures of the software, the hardware, or even of the users. 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is always a conflict between the need to have frequent backups and the cost of keeping such backups for a long time. The Tower of Hanoi pattern is a useful compromise.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</a:t>
            </a:r>
          </a:p>
          <a:p>
            <a:pPr marL="0" lvl="0" indent="0" algn="just">
              <a:buNone/>
            </a:pPr>
            <a:endParaRPr lang="en-GB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989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55626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28600" y="4876800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Snapshot 1: </a:t>
            </a:r>
            <a:r>
              <a:rPr lang="en-US" dirty="0" smtClean="0"/>
              <a:t>Navigating the backup cpp file location using g++ -std=c++11backup.cpp command.  Type help to get list of commands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SNAPSHOT 2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726859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914400" y="48768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Snapshot 2: </a:t>
            </a:r>
            <a:r>
              <a:rPr lang="en-US" dirty="0" smtClean="0"/>
              <a:t>Backup command is entered. Enter the address of that folder that contains a file to backup in the above mentioned manner.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SNAPSHOT 3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6990477" cy="33151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62000" y="4724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Snapshot 3: </a:t>
            </a:r>
            <a:r>
              <a:rPr lang="en-US" dirty="0" smtClean="0"/>
              <a:t>If the files are already backed up, then it asks permission to overwrite. If we give yes(y) it overwrites and 13 files are copied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1"/>
            <a:ext cx="78867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SNAPSHOT 4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5982535" cy="41058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09600" y="50292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Snapshot 4: </a:t>
            </a:r>
            <a:r>
              <a:rPr lang="en-US" dirty="0" smtClean="0"/>
              <a:t>Restore command is entered. The day 1 is entered to restore. If the files are already restored it ask permission to overwrite to restore the files y is entered the files are restored.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7886700" cy="685800"/>
          </a:xfrm>
        </p:spPr>
        <p:txBody>
          <a:bodyPr/>
          <a:lstStyle/>
          <a:p>
            <a:r>
              <a:rPr lang="en-US" dirty="0" smtClean="0"/>
              <a:t>SNAPSHOT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6400800" cy="6382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09600" y="16002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Snapshot 5: </a:t>
            </a:r>
            <a:r>
              <a:rPr lang="en-US" dirty="0" smtClean="0"/>
              <a:t>Restore command is enter It asks the day to restore the backup files. The day 2 is taken as input. The day 2 files are not backed up yet hence it displays error message.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1"/>
            <a:ext cx="67818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762000" y="502920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Snapshot 6: </a:t>
            </a:r>
            <a:r>
              <a:rPr lang="en-US" dirty="0" smtClean="0"/>
              <a:t>Navigating the backup cpp file location using g++ -std=c++11backup.cpp command.  </a:t>
            </a:r>
          </a:p>
          <a:p>
            <a:r>
              <a:rPr lang="en-US" dirty="0" smtClean="0"/>
              <a:t> Type help to get list of commands .Enter the address of that folder that contains a file to backup in the above mentioned manner. New address is entered to backup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1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SNAPSHOT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85800"/>
            <a:ext cx="5794743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33400" y="5257801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Snapshot 7</a:t>
            </a:r>
            <a:r>
              <a:rPr lang="en-US" dirty="0" smtClean="0"/>
              <a:t>: If the files are already backed up, then it asks permission to overwrite. If we give yes(y) it overwrites and 13 files are copied.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CONTENTS</a:t>
            </a:r>
            <a:endParaRPr lang="en-US" sz="32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4B68C5-C64A-4CD8-96D3-C7ECB4C7172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1267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998" name="AutoShape 38"/>
          <p:cNvSpPr>
            <a:spLocks noChangeArrowheads="1"/>
          </p:cNvSpPr>
          <p:nvPr/>
        </p:nvSpPr>
        <p:spPr bwMode="ltGray">
          <a:xfrm rot="5400000">
            <a:off x="-2427287" y="1603375"/>
            <a:ext cx="4824412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grpSp>
        <p:nvGrpSpPr>
          <p:cNvPr id="11269" name="Group 45"/>
          <p:cNvGrpSpPr>
            <a:grpSpLocks/>
          </p:cNvGrpSpPr>
          <p:nvPr/>
        </p:nvGrpSpPr>
        <p:grpSpPr bwMode="auto">
          <a:xfrm>
            <a:off x="1447800" y="4724400"/>
            <a:ext cx="5010150" cy="508000"/>
            <a:chOff x="891" y="1175"/>
            <a:chExt cx="3156" cy="320"/>
          </a:xfrm>
        </p:grpSpPr>
        <p:grpSp>
          <p:nvGrpSpPr>
            <p:cNvPr id="11314" name="Group 46"/>
            <p:cNvGrpSpPr>
              <a:grpSpLocks/>
            </p:cNvGrpSpPr>
            <p:nvPr/>
          </p:nvGrpSpPr>
          <p:grpSpPr bwMode="auto">
            <a:xfrm>
              <a:off x="891" y="1175"/>
              <a:ext cx="3156" cy="320"/>
              <a:chOff x="1258" y="1081"/>
              <a:chExt cx="3156" cy="320"/>
            </a:xfrm>
          </p:grpSpPr>
          <p:sp>
            <p:nvSpPr>
              <p:cNvPr id="41007" name="Oval 47"/>
              <p:cNvSpPr>
                <a:spLocks noChangeArrowheads="1"/>
              </p:cNvSpPr>
              <p:nvPr/>
            </p:nvSpPr>
            <p:spPr bwMode="gray">
              <a:xfrm>
                <a:off x="1258" y="1091"/>
                <a:ext cx="304" cy="303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25490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cs typeface="+mn-cs"/>
                </a:endParaRPr>
              </a:p>
            </p:txBody>
          </p:sp>
          <p:sp>
            <p:nvSpPr>
              <p:cNvPr id="41008" name="AutoShape 48"/>
              <p:cNvSpPr>
                <a:spLocks noChangeArrowheads="1"/>
              </p:cNvSpPr>
              <p:nvPr/>
            </p:nvSpPr>
            <p:spPr bwMode="gray">
              <a:xfrm>
                <a:off x="1491" y="1081"/>
                <a:ext cx="2923" cy="32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cs typeface="+mn-cs"/>
                </a:endParaRPr>
              </a:p>
            </p:txBody>
          </p:sp>
        </p:grpSp>
        <p:sp>
          <p:nvSpPr>
            <p:cNvPr id="41009" name="Oval 49"/>
            <p:cNvSpPr>
              <a:spLocks noChangeArrowheads="1"/>
            </p:cNvSpPr>
            <p:nvPr/>
          </p:nvSpPr>
          <p:spPr bwMode="gray">
            <a:xfrm>
              <a:off x="941" y="1225"/>
              <a:ext cx="211" cy="211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22353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11316" name="Oval 50"/>
            <p:cNvSpPr>
              <a:spLocks noChangeArrowheads="1"/>
            </p:cNvSpPr>
            <p:nvPr/>
          </p:nvSpPr>
          <p:spPr bwMode="gray">
            <a:xfrm>
              <a:off x="945" y="1217"/>
              <a:ext cx="152" cy="15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9940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1270" name="Group 61"/>
          <p:cNvGrpSpPr>
            <a:grpSpLocks/>
          </p:cNvGrpSpPr>
          <p:nvPr/>
        </p:nvGrpSpPr>
        <p:grpSpPr bwMode="auto">
          <a:xfrm>
            <a:off x="457200" y="1752600"/>
            <a:ext cx="5010150" cy="508000"/>
            <a:chOff x="891" y="1175"/>
            <a:chExt cx="3156" cy="320"/>
          </a:xfrm>
        </p:grpSpPr>
        <p:grpSp>
          <p:nvGrpSpPr>
            <p:cNvPr id="11309" name="Group 62"/>
            <p:cNvGrpSpPr>
              <a:grpSpLocks/>
            </p:cNvGrpSpPr>
            <p:nvPr/>
          </p:nvGrpSpPr>
          <p:grpSpPr bwMode="auto">
            <a:xfrm>
              <a:off x="891" y="1175"/>
              <a:ext cx="3156" cy="320"/>
              <a:chOff x="1258" y="1081"/>
              <a:chExt cx="3156" cy="320"/>
            </a:xfrm>
          </p:grpSpPr>
          <p:sp>
            <p:nvSpPr>
              <p:cNvPr id="41023" name="Oval 63"/>
              <p:cNvSpPr>
                <a:spLocks noChangeArrowheads="1"/>
              </p:cNvSpPr>
              <p:nvPr/>
            </p:nvSpPr>
            <p:spPr bwMode="gray">
              <a:xfrm>
                <a:off x="1258" y="1091"/>
                <a:ext cx="304" cy="303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25490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cs typeface="+mn-cs"/>
                </a:endParaRPr>
              </a:p>
            </p:txBody>
          </p:sp>
          <p:sp>
            <p:nvSpPr>
              <p:cNvPr id="41024" name="AutoShape 64"/>
              <p:cNvSpPr>
                <a:spLocks noChangeArrowheads="1"/>
              </p:cNvSpPr>
              <p:nvPr/>
            </p:nvSpPr>
            <p:spPr bwMode="gray">
              <a:xfrm>
                <a:off x="1491" y="1081"/>
                <a:ext cx="2923" cy="32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cs typeface="+mn-cs"/>
                </a:endParaRPr>
              </a:p>
            </p:txBody>
          </p:sp>
        </p:grpSp>
        <p:sp>
          <p:nvSpPr>
            <p:cNvPr id="41025" name="Oval 65"/>
            <p:cNvSpPr>
              <a:spLocks noChangeArrowheads="1"/>
            </p:cNvSpPr>
            <p:nvPr/>
          </p:nvSpPr>
          <p:spPr bwMode="gray">
            <a:xfrm>
              <a:off x="941" y="1225"/>
              <a:ext cx="211" cy="211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22353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11311" name="Oval 66"/>
            <p:cNvSpPr>
              <a:spLocks noChangeArrowheads="1"/>
            </p:cNvSpPr>
            <p:nvPr/>
          </p:nvSpPr>
          <p:spPr bwMode="gray">
            <a:xfrm>
              <a:off x="945" y="1217"/>
              <a:ext cx="152" cy="15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9940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271" name="Text Box 12"/>
          <p:cNvSpPr txBox="1">
            <a:spLocks noChangeArrowheads="1"/>
          </p:cNvSpPr>
          <p:nvPr/>
        </p:nvSpPr>
        <p:spPr bwMode="auto">
          <a:xfrm>
            <a:off x="1828800" y="1752600"/>
            <a:ext cx="170431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</a:p>
        </p:txBody>
      </p:sp>
      <p:sp>
        <p:nvSpPr>
          <p:cNvPr id="11274" name="Oval 60"/>
          <p:cNvSpPr>
            <a:spLocks noChangeArrowheads="1"/>
          </p:cNvSpPr>
          <p:nvPr/>
        </p:nvSpPr>
        <p:spPr bwMode="gray">
          <a:xfrm>
            <a:off x="1611313" y="5330825"/>
            <a:ext cx="241300" cy="242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E9940B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11276" name="Group 45"/>
          <p:cNvGrpSpPr>
            <a:grpSpLocks/>
          </p:cNvGrpSpPr>
          <p:nvPr/>
        </p:nvGrpSpPr>
        <p:grpSpPr bwMode="auto">
          <a:xfrm>
            <a:off x="1009650" y="5359400"/>
            <a:ext cx="5010150" cy="508000"/>
            <a:chOff x="891" y="1175"/>
            <a:chExt cx="3156" cy="320"/>
          </a:xfrm>
        </p:grpSpPr>
        <p:grpSp>
          <p:nvGrpSpPr>
            <p:cNvPr id="11302" name="Group 46"/>
            <p:cNvGrpSpPr>
              <a:grpSpLocks/>
            </p:cNvGrpSpPr>
            <p:nvPr/>
          </p:nvGrpSpPr>
          <p:grpSpPr bwMode="auto">
            <a:xfrm>
              <a:off x="891" y="1175"/>
              <a:ext cx="3156" cy="320"/>
              <a:chOff x="1258" y="1081"/>
              <a:chExt cx="3156" cy="320"/>
            </a:xfrm>
          </p:grpSpPr>
          <p:sp>
            <p:nvSpPr>
              <p:cNvPr id="63" name="Oval 47"/>
              <p:cNvSpPr>
                <a:spLocks noChangeArrowheads="1"/>
              </p:cNvSpPr>
              <p:nvPr/>
            </p:nvSpPr>
            <p:spPr bwMode="gray">
              <a:xfrm>
                <a:off x="1258" y="1091"/>
                <a:ext cx="304" cy="303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25490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+mn-lt"/>
                  <a:cs typeface="+mn-cs"/>
                </a:endParaRPr>
              </a:p>
            </p:txBody>
          </p:sp>
          <p:sp>
            <p:nvSpPr>
              <p:cNvPr id="64" name="AutoShape 48"/>
              <p:cNvSpPr>
                <a:spLocks noChangeArrowheads="1"/>
              </p:cNvSpPr>
              <p:nvPr/>
            </p:nvSpPr>
            <p:spPr bwMode="gray">
              <a:xfrm>
                <a:off x="1491" y="1081"/>
                <a:ext cx="2923" cy="32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dirty="0">
                    <a:latin typeface="Times New Roman" charset="0"/>
                    <a:ea typeface="Times New Roman" charset="0"/>
                    <a:cs typeface="Times New Roman" charset="0"/>
                  </a:rPr>
                  <a:t>          </a:t>
                </a:r>
              </a:p>
            </p:txBody>
          </p:sp>
        </p:grpSp>
        <p:sp>
          <p:nvSpPr>
            <p:cNvPr id="61" name="Oval 49"/>
            <p:cNvSpPr>
              <a:spLocks noChangeArrowheads="1"/>
            </p:cNvSpPr>
            <p:nvPr/>
          </p:nvSpPr>
          <p:spPr bwMode="gray">
            <a:xfrm>
              <a:off x="941" y="1225"/>
              <a:ext cx="211" cy="211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22353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+mn-lt"/>
                <a:cs typeface="+mn-cs"/>
              </a:endParaRPr>
            </a:p>
          </p:txBody>
        </p:sp>
        <p:sp>
          <p:nvSpPr>
            <p:cNvPr id="11304" name="Oval 50"/>
            <p:cNvSpPr>
              <a:spLocks noChangeArrowheads="1"/>
            </p:cNvSpPr>
            <p:nvPr/>
          </p:nvSpPr>
          <p:spPr bwMode="gray">
            <a:xfrm>
              <a:off x="945" y="1217"/>
              <a:ext cx="152" cy="15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9940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</p:grpSp>
      <p:grpSp>
        <p:nvGrpSpPr>
          <p:cNvPr id="11277" name="Group 45"/>
          <p:cNvGrpSpPr>
            <a:grpSpLocks/>
          </p:cNvGrpSpPr>
          <p:nvPr/>
        </p:nvGrpSpPr>
        <p:grpSpPr bwMode="auto">
          <a:xfrm>
            <a:off x="990600" y="2387600"/>
            <a:ext cx="5010150" cy="508000"/>
            <a:chOff x="891" y="1175"/>
            <a:chExt cx="3156" cy="320"/>
          </a:xfrm>
        </p:grpSpPr>
        <p:grpSp>
          <p:nvGrpSpPr>
            <p:cNvPr id="11297" name="Group 46"/>
            <p:cNvGrpSpPr>
              <a:grpSpLocks/>
            </p:cNvGrpSpPr>
            <p:nvPr/>
          </p:nvGrpSpPr>
          <p:grpSpPr bwMode="auto">
            <a:xfrm>
              <a:off x="891" y="1175"/>
              <a:ext cx="3156" cy="320"/>
              <a:chOff x="1258" y="1081"/>
              <a:chExt cx="3156" cy="320"/>
            </a:xfrm>
          </p:grpSpPr>
          <p:sp>
            <p:nvSpPr>
              <p:cNvPr id="36" name="Oval 47"/>
              <p:cNvSpPr>
                <a:spLocks noChangeArrowheads="1"/>
              </p:cNvSpPr>
              <p:nvPr/>
            </p:nvSpPr>
            <p:spPr bwMode="gray">
              <a:xfrm>
                <a:off x="1258" y="1091"/>
                <a:ext cx="304" cy="303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25490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cs typeface="+mn-cs"/>
                </a:endParaRPr>
              </a:p>
            </p:txBody>
          </p:sp>
          <p:sp>
            <p:nvSpPr>
              <p:cNvPr id="37" name="AutoShape 48"/>
              <p:cNvSpPr>
                <a:spLocks noChangeArrowheads="1"/>
              </p:cNvSpPr>
              <p:nvPr/>
            </p:nvSpPr>
            <p:spPr bwMode="gray">
              <a:xfrm>
                <a:off x="1491" y="1081"/>
                <a:ext cx="2923" cy="32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cs typeface="+mn-cs"/>
                </a:endParaRPr>
              </a:p>
            </p:txBody>
          </p:sp>
        </p:grpSp>
        <p:sp>
          <p:nvSpPr>
            <p:cNvPr id="34" name="Oval 49"/>
            <p:cNvSpPr>
              <a:spLocks noChangeArrowheads="1"/>
            </p:cNvSpPr>
            <p:nvPr/>
          </p:nvSpPr>
          <p:spPr bwMode="gray">
            <a:xfrm>
              <a:off x="941" y="1225"/>
              <a:ext cx="211" cy="211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22353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11299" name="Oval 50"/>
            <p:cNvSpPr>
              <a:spLocks noChangeArrowheads="1"/>
            </p:cNvSpPr>
            <p:nvPr/>
          </p:nvSpPr>
          <p:spPr bwMode="gray">
            <a:xfrm>
              <a:off x="945" y="1217"/>
              <a:ext cx="152" cy="15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9940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278" name="Text Box 26"/>
          <p:cNvSpPr txBox="1">
            <a:spLocks noChangeArrowheads="1"/>
          </p:cNvSpPr>
          <p:nvPr/>
        </p:nvSpPr>
        <p:spPr bwMode="auto">
          <a:xfrm>
            <a:off x="2438400" y="2438400"/>
            <a:ext cx="231185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Purpose of Study</a:t>
            </a:r>
          </a:p>
        </p:txBody>
      </p:sp>
      <p:grpSp>
        <p:nvGrpSpPr>
          <p:cNvPr id="11279" name="Group 45"/>
          <p:cNvGrpSpPr>
            <a:grpSpLocks/>
          </p:cNvGrpSpPr>
          <p:nvPr/>
        </p:nvGrpSpPr>
        <p:grpSpPr bwMode="auto">
          <a:xfrm>
            <a:off x="1676400" y="3962400"/>
            <a:ext cx="5010150" cy="508000"/>
            <a:chOff x="891" y="1175"/>
            <a:chExt cx="3156" cy="320"/>
          </a:xfrm>
        </p:grpSpPr>
        <p:grpSp>
          <p:nvGrpSpPr>
            <p:cNvPr id="11292" name="Group 46"/>
            <p:cNvGrpSpPr>
              <a:grpSpLocks/>
            </p:cNvGrpSpPr>
            <p:nvPr/>
          </p:nvGrpSpPr>
          <p:grpSpPr bwMode="auto">
            <a:xfrm>
              <a:off x="891" y="1175"/>
              <a:ext cx="3156" cy="320"/>
              <a:chOff x="1258" y="1081"/>
              <a:chExt cx="3156" cy="320"/>
            </a:xfrm>
          </p:grpSpPr>
          <p:sp>
            <p:nvSpPr>
              <p:cNvPr id="46" name="Oval 47"/>
              <p:cNvSpPr>
                <a:spLocks noChangeArrowheads="1"/>
              </p:cNvSpPr>
              <p:nvPr/>
            </p:nvSpPr>
            <p:spPr bwMode="gray">
              <a:xfrm>
                <a:off x="1258" y="1091"/>
                <a:ext cx="304" cy="303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25490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cs typeface="+mn-cs"/>
                </a:endParaRPr>
              </a:p>
            </p:txBody>
          </p:sp>
          <p:sp>
            <p:nvSpPr>
              <p:cNvPr id="47" name="AutoShape 48"/>
              <p:cNvSpPr>
                <a:spLocks noChangeArrowheads="1"/>
              </p:cNvSpPr>
              <p:nvPr/>
            </p:nvSpPr>
            <p:spPr bwMode="gray">
              <a:xfrm>
                <a:off x="1491" y="1081"/>
                <a:ext cx="2923" cy="32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cs typeface="+mn-cs"/>
                </a:endParaRPr>
              </a:p>
            </p:txBody>
          </p:sp>
        </p:grpSp>
        <p:sp>
          <p:nvSpPr>
            <p:cNvPr id="44" name="Oval 49"/>
            <p:cNvSpPr>
              <a:spLocks noChangeArrowheads="1"/>
            </p:cNvSpPr>
            <p:nvPr/>
          </p:nvSpPr>
          <p:spPr bwMode="gray">
            <a:xfrm>
              <a:off x="941" y="1225"/>
              <a:ext cx="211" cy="211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22353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11294" name="Oval 50"/>
            <p:cNvSpPr>
              <a:spLocks noChangeArrowheads="1"/>
            </p:cNvSpPr>
            <p:nvPr/>
          </p:nvSpPr>
          <p:spPr bwMode="gray">
            <a:xfrm>
              <a:off x="945" y="1217"/>
              <a:ext cx="152" cy="15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9940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1280" name="Group 45"/>
          <p:cNvGrpSpPr>
            <a:grpSpLocks/>
          </p:cNvGrpSpPr>
          <p:nvPr/>
        </p:nvGrpSpPr>
        <p:grpSpPr bwMode="auto">
          <a:xfrm>
            <a:off x="1447800" y="3225800"/>
            <a:ext cx="5010150" cy="508000"/>
            <a:chOff x="891" y="1175"/>
            <a:chExt cx="3156" cy="320"/>
          </a:xfrm>
        </p:grpSpPr>
        <p:grpSp>
          <p:nvGrpSpPr>
            <p:cNvPr id="11287" name="Group 46"/>
            <p:cNvGrpSpPr>
              <a:grpSpLocks/>
            </p:cNvGrpSpPr>
            <p:nvPr/>
          </p:nvGrpSpPr>
          <p:grpSpPr bwMode="auto">
            <a:xfrm>
              <a:off x="891" y="1175"/>
              <a:ext cx="3156" cy="320"/>
              <a:chOff x="1258" y="1081"/>
              <a:chExt cx="3156" cy="320"/>
            </a:xfrm>
          </p:grpSpPr>
          <p:sp>
            <p:nvSpPr>
              <p:cNvPr id="52" name="Oval 47"/>
              <p:cNvSpPr>
                <a:spLocks noChangeArrowheads="1"/>
              </p:cNvSpPr>
              <p:nvPr/>
            </p:nvSpPr>
            <p:spPr bwMode="gray">
              <a:xfrm>
                <a:off x="1258" y="1091"/>
                <a:ext cx="304" cy="303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25490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cs typeface="+mn-cs"/>
                </a:endParaRPr>
              </a:p>
            </p:txBody>
          </p:sp>
          <p:sp>
            <p:nvSpPr>
              <p:cNvPr id="53" name="AutoShape 48"/>
              <p:cNvSpPr>
                <a:spLocks noChangeArrowheads="1"/>
              </p:cNvSpPr>
              <p:nvPr/>
            </p:nvSpPr>
            <p:spPr bwMode="gray">
              <a:xfrm>
                <a:off x="1491" y="1081"/>
                <a:ext cx="2923" cy="32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cs typeface="+mn-cs"/>
                </a:endParaRPr>
              </a:p>
            </p:txBody>
          </p:sp>
        </p:grpSp>
        <p:sp>
          <p:nvSpPr>
            <p:cNvPr id="50" name="Oval 49"/>
            <p:cNvSpPr>
              <a:spLocks noChangeArrowheads="1"/>
            </p:cNvSpPr>
            <p:nvPr/>
          </p:nvSpPr>
          <p:spPr bwMode="gray">
            <a:xfrm>
              <a:off x="941" y="1225"/>
              <a:ext cx="211" cy="211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22353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11289" name="Oval 50"/>
            <p:cNvSpPr>
              <a:spLocks noChangeArrowheads="1"/>
            </p:cNvSpPr>
            <p:nvPr/>
          </p:nvSpPr>
          <p:spPr bwMode="gray">
            <a:xfrm>
              <a:off x="945" y="1217"/>
              <a:ext cx="152" cy="15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9940B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281" name="Text Box 26"/>
          <p:cNvSpPr txBox="1">
            <a:spLocks noChangeArrowheads="1"/>
          </p:cNvSpPr>
          <p:nvPr/>
        </p:nvSpPr>
        <p:spPr bwMode="auto">
          <a:xfrm>
            <a:off x="2667000" y="4800600"/>
            <a:ext cx="203934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System Design</a:t>
            </a:r>
          </a:p>
        </p:txBody>
      </p:sp>
      <p:sp>
        <p:nvSpPr>
          <p:cNvPr id="11282" name="Text Box 26"/>
          <p:cNvSpPr txBox="1">
            <a:spLocks noChangeArrowheads="1"/>
          </p:cNvSpPr>
          <p:nvPr/>
        </p:nvSpPr>
        <p:spPr bwMode="auto">
          <a:xfrm>
            <a:off x="2803525" y="3271838"/>
            <a:ext cx="25314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Problem Statement</a:t>
            </a:r>
          </a:p>
        </p:txBody>
      </p:sp>
      <p:sp>
        <p:nvSpPr>
          <p:cNvPr id="11283" name="Text Box 26"/>
          <p:cNvSpPr txBox="1">
            <a:spLocks noChangeArrowheads="1"/>
          </p:cNvSpPr>
          <p:nvPr/>
        </p:nvSpPr>
        <p:spPr bwMode="auto">
          <a:xfrm>
            <a:off x="2932878" y="3957638"/>
            <a:ext cx="27542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System Requirement</a:t>
            </a:r>
          </a:p>
        </p:txBody>
      </p:sp>
      <p:sp>
        <p:nvSpPr>
          <p:cNvPr id="11284" name="Oval 50"/>
          <p:cNvSpPr>
            <a:spLocks noChangeArrowheads="1"/>
          </p:cNvSpPr>
          <p:nvPr/>
        </p:nvSpPr>
        <p:spPr bwMode="gray">
          <a:xfrm>
            <a:off x="990600" y="6615113"/>
            <a:ext cx="241300" cy="242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E9940B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400" dirty="0"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70138" y="5428734"/>
            <a:ext cx="2532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Expected Outcome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-533400" y="76200"/>
            <a:ext cx="7886700" cy="1325563"/>
          </a:xfrm>
        </p:spPr>
        <p:txBody>
          <a:bodyPr/>
          <a:lstStyle/>
          <a:p>
            <a:pPr algn="ctr" eaLnBrk="1" hangingPunct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			REFERENCES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914400"/>
            <a:ext cx="8839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latin typeface="Calibri" pitchFamily="34" charset="0"/>
                <a:cs typeface="Calibri" pitchFamily="34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1430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The following sources were very helpful during the completion of project:</a:t>
            </a:r>
          </a:p>
          <a:p>
            <a:pPr lvl="0"/>
            <a:endParaRPr lang="en-US" sz="2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https://www.alvechurchdata.co.uk/hints-and-tips/softhanoi.html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https://en.wikipedia.org/wiki/Backup_rotation_scheme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981200" y="2209800"/>
            <a:ext cx="47244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022718-E082-47CD-AC29-F7E0D3D530B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381000" y="1524000"/>
            <a:ext cx="8382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backups are vital to protect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failures of the software, the hardware, or even of the users.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always a conflict between the need to have frequent backups and the cost of keeping such backups for a long time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comes from the children's game where you start with three pegs on a piece of board.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is to move a pile of discs from one peg to another by moving one disc at a time and never putting a larger disc on a smaller one.</a:t>
            </a:r>
            <a:r>
              <a:rPr lang="en-US" sz="2400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4400" y="228600"/>
            <a:ext cx="6096000" cy="5084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PURPOSE OF STUDY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9752" y="2144018"/>
            <a:ext cx="8305800" cy="4710570"/>
          </a:xfrm>
        </p:spPr>
        <p:txBody>
          <a:bodyPr>
            <a:normAutofit fontScale="25000" lnSpcReduction="20000"/>
          </a:bodyPr>
          <a:lstStyle/>
          <a:p>
            <a:endParaRPr lang="en-US" sz="9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ABACABADABACABAEABACABADABACABA</a:t>
            </a:r>
          </a:p>
          <a:p>
            <a:endParaRPr lang="en-US" sz="9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five-disc solution above is a string of 31 characters which 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five different letters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9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won't give us a backup for every day of the month but at the end of the month you would have a very good spread of data on your five tapes:</a:t>
            </a:r>
          </a:p>
          <a:p>
            <a:pPr algn="l"/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A.One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day old</a:t>
            </a:r>
          </a:p>
          <a:p>
            <a:pPr algn="l"/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B.Two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days old</a:t>
            </a:r>
          </a:p>
          <a:p>
            <a:pPr algn="l"/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C.Four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days old</a:t>
            </a:r>
          </a:p>
          <a:p>
            <a:pPr algn="l"/>
            <a:r>
              <a:rPr lang="en-US" sz="9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D.Eight</a:t>
            </a: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days old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066800"/>
            <a:ext cx="8001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Tower of Hanoi, How does this help with backups?</a:t>
            </a:r>
          </a:p>
        </p:txBody>
      </p:sp>
    </p:spTree>
    <p:extLst>
      <p:ext uri="{BB962C8B-B14F-4D97-AF65-F5344CB8AC3E}">
        <p14:creationId xmlns="" xmlns:p14="http://schemas.microsoft.com/office/powerpoint/2010/main" val="16336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134350" cy="5948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tapes (or other media) will allow backups for 2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days before the last set is recycled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So, 3 tapes will give 4 days' worth of backups, and on the 4th day Set C will be overwritten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tapes will give 8 days, and Set D is overwritten on the 9th day; 5 tapes will give 16 days, etc. Files can be restored from 1, 2, 4, 8, 16, ..., 2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days ago.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0397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it in practice?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8650" y="137160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03" t="12331" r="26359" b="21123"/>
          <a:stretch/>
        </p:blipFill>
        <p:spPr>
          <a:xfrm>
            <a:off x="1054390" y="2895600"/>
            <a:ext cx="5410200" cy="2895600"/>
          </a:xfrm>
        </p:spPr>
      </p:pic>
      <p:sp>
        <p:nvSpPr>
          <p:cNvPr id="20" name="Rectangle 19"/>
          <p:cNvSpPr/>
          <p:nvPr/>
        </p:nvSpPr>
        <p:spPr>
          <a:xfrm>
            <a:off x="813381" y="1846913"/>
            <a:ext cx="58922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Three-tape Hanoi schedule(for a week)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ABACABAC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833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PROBLEM STATEMENT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“To design and implement Back up Rotation System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to reduce tapes requirement compared with the GFS scheme”.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GB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GB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SYSTEM REQUIREMENTS</a:t>
            </a:r>
            <a:endParaRPr lang="en-US" sz="32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09728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Hardware System Configuration:</a:t>
            </a:r>
          </a:p>
          <a:p>
            <a:pPr marL="109728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        Processor                         - Intel Core i5          </a:t>
            </a:r>
          </a:p>
          <a:p>
            <a:pPr marL="109728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        Speed                              - 1.8 GHz</a:t>
            </a:r>
          </a:p>
          <a:p>
            <a:pPr marL="109728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        RAM                               - 256 MB (min)</a:t>
            </a:r>
          </a:p>
          <a:p>
            <a:pPr marL="109728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        Hard Disk                        - 10 GB </a:t>
            </a:r>
          </a:p>
          <a:p>
            <a:pPr marL="109728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 Software System Configuration:</a:t>
            </a:r>
          </a:p>
          <a:p>
            <a:pPr marL="109728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          Operating System             - Fedora</a:t>
            </a:r>
          </a:p>
          <a:p>
            <a:pPr marL="109728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 	Programming Language      - C++</a:t>
            </a:r>
          </a:p>
          <a:p>
            <a:pPr marL="109728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          Compiler                           - Dev </a:t>
            </a:r>
            <a:r>
              <a:rPr lang="en-US" sz="2400" dirty="0" err="1">
                <a:latin typeface="Times New Roman"/>
                <a:cs typeface="Times New Roman"/>
              </a:rPr>
              <a:t>c++</a:t>
            </a:r>
            <a:r>
              <a:rPr lang="en-US" sz="2400" dirty="0">
                <a:latin typeface="Times New Roman"/>
                <a:cs typeface="Times New Roman"/>
              </a:rPr>
              <a:t>Compiler</a:t>
            </a:r>
          </a:p>
          <a:p>
            <a:pPr>
              <a:buFont typeface="Arial" pitchFamily="34" charset="0"/>
              <a:buChar char="•"/>
              <a:defRPr/>
            </a:pPr>
            <a:endParaRPr lang="en-US" sz="2400" dirty="0">
              <a:latin typeface="Times New Roman"/>
              <a:cs typeface="Times New Roman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SYSTEM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304" r="7825"/>
          <a:stretch/>
        </p:blipFill>
        <p:spPr>
          <a:xfrm>
            <a:off x="990599" y="838200"/>
            <a:ext cx="7524751" cy="6019799"/>
          </a:xfrm>
        </p:spPr>
      </p:pic>
    </p:spTree>
    <p:extLst>
      <p:ext uri="{BB962C8B-B14F-4D97-AF65-F5344CB8AC3E}">
        <p14:creationId xmlns="" xmlns:p14="http://schemas.microsoft.com/office/powerpoint/2010/main" val="16787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2223</TotalTime>
  <Words>594</Words>
  <Application>Microsoft Office PowerPoint</Application>
  <PresentationFormat>On-screen Show (4:3)</PresentationFormat>
  <Paragraphs>128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“Backup rotation scheme using tower of Hanoi”</vt:lpstr>
      <vt:lpstr>CONTENTS</vt:lpstr>
      <vt:lpstr>INTRODUCTION</vt:lpstr>
      <vt:lpstr>              PURPOSE OF STUDY</vt:lpstr>
      <vt:lpstr>Slide 5</vt:lpstr>
      <vt:lpstr>How do we do it in practice? </vt:lpstr>
      <vt:lpstr>PROBLEM STATEMENT</vt:lpstr>
      <vt:lpstr>SYSTEM REQUIREMENTS</vt:lpstr>
      <vt:lpstr>SYSTEM DESIGN</vt:lpstr>
      <vt:lpstr>Slide 10</vt:lpstr>
      <vt:lpstr>ALGORITHM</vt:lpstr>
      <vt:lpstr>Slide 12</vt:lpstr>
      <vt:lpstr>EXPECTED OUTCOME</vt:lpstr>
      <vt:lpstr>OUTPUT</vt:lpstr>
      <vt:lpstr>SNAPSHOT 2</vt:lpstr>
      <vt:lpstr>SNAPSHOT 3</vt:lpstr>
      <vt:lpstr>SNAPSHOT 4</vt:lpstr>
      <vt:lpstr>SNAPSHOT </vt:lpstr>
      <vt:lpstr>SNAPSHOT</vt:lpstr>
      <vt:lpstr>   REFERENCES</vt:lpstr>
      <vt:lpstr>THANK YOU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Nagesh</dc:creator>
  <cp:lastModifiedBy>user</cp:lastModifiedBy>
  <cp:revision>247</cp:revision>
  <dcterms:created xsi:type="dcterms:W3CDTF">2013-12-07T16:16:23Z</dcterms:created>
  <dcterms:modified xsi:type="dcterms:W3CDTF">2018-05-08T05:43:10Z</dcterms:modified>
</cp:coreProperties>
</file>