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7" r:id="rId2"/>
    <p:sldId id="260" r:id="rId3"/>
    <p:sldId id="263" r:id="rId4"/>
    <p:sldId id="266" r:id="rId5"/>
    <p:sldId id="264" r:id="rId6"/>
    <p:sldId id="268" r:id="rId7"/>
    <p:sldId id="267" r:id="rId8"/>
    <p:sldId id="269" r:id="rId9"/>
    <p:sldId id="270" r:id="rId10"/>
    <p:sldId id="271" r:id="rId11"/>
    <p:sldId id="272" r:id="rId12"/>
    <p:sldId id="273" r:id="rId13"/>
    <p:sldId id="274" r:id="rId14"/>
    <p:sldId id="275" r:id="rId15"/>
    <p:sldId id="276" r:id="rId16"/>
    <p:sldId id="277" r:id="rId17"/>
    <p:sldId id="278" r:id="rId18"/>
    <p:sldId id="281" r:id="rId19"/>
    <p:sldId id="282" r:id="rId20"/>
    <p:sldId id="283" r:id="rId21"/>
    <p:sldId id="279" r:id="rId22"/>
    <p:sldId id="280" r:id="rId23"/>
    <p:sldId id="262" r:id="rId24"/>
    <p:sldId id="26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696" autoAdjust="0"/>
    <p:restoredTop sz="94660"/>
  </p:normalViewPr>
  <p:slideViewPr>
    <p:cSldViewPr snapToGrid="0">
      <p:cViewPr varScale="1">
        <p:scale>
          <a:sx n="82" d="100"/>
          <a:sy n="82" d="100"/>
        </p:scale>
        <p:origin x="82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FFB0C0-ABAD-491C-AFEB-A0A36F376CCF}" type="datetimeFigureOut">
              <a:rPr lang="en-IN" smtClean="0"/>
              <a:t>25-07-2024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387417-8046-4D14-A3C7-0CFDAB1AE4DE}" type="slidenum">
              <a:rPr lang="en-IN" smtClean="0"/>
              <a:t>‹#›</a:t>
            </a:fld>
            <a:endParaRPr lang="en-IN"/>
          </a:p>
        </p:txBody>
      </p:sp>
    </p:spTree>
    <p:extLst>
      <p:ext uri="{BB962C8B-B14F-4D97-AF65-F5344CB8AC3E}">
        <p14:creationId xmlns:p14="http://schemas.microsoft.com/office/powerpoint/2010/main" val="31528085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F889C-0504-43E8-99EE-A619DFAFEC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DE34F8A-E273-48A4-B95B-26F3189BEF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733255A-2F6B-49F8-9812-8F0AC940BE5A}"/>
              </a:ext>
            </a:extLst>
          </p:cNvPr>
          <p:cNvSpPr>
            <a:spLocks noGrp="1"/>
          </p:cNvSpPr>
          <p:nvPr>
            <p:ph type="dt" sz="half" idx="10"/>
          </p:nvPr>
        </p:nvSpPr>
        <p:spPr/>
        <p:txBody>
          <a:bodyPr/>
          <a:lstStyle/>
          <a:p>
            <a:fld id="{034F57BC-7847-4248-9D1B-6CA0520DBCA0}" type="datetimeFigureOut">
              <a:rPr lang="en-IN" smtClean="0"/>
              <a:t>25-07-2024</a:t>
            </a:fld>
            <a:endParaRPr lang="en-IN"/>
          </a:p>
        </p:txBody>
      </p:sp>
      <p:sp>
        <p:nvSpPr>
          <p:cNvPr id="5" name="Footer Placeholder 4">
            <a:extLst>
              <a:ext uri="{FF2B5EF4-FFF2-40B4-BE49-F238E27FC236}">
                <a16:creationId xmlns:a16="http://schemas.microsoft.com/office/drawing/2014/main" id="{583AC896-DFFD-4613-846C-21A665DC7C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681DF1-2FFC-4F1A-9C5F-A1470810E5F1}"/>
              </a:ext>
            </a:extLst>
          </p:cNvPr>
          <p:cNvSpPr>
            <a:spLocks noGrp="1"/>
          </p:cNvSpPr>
          <p:nvPr>
            <p:ph type="sldNum" sz="quarter" idx="12"/>
          </p:nvPr>
        </p:nvSpPr>
        <p:spPr/>
        <p:txBody>
          <a:bodyPr/>
          <a:lstStyle/>
          <a:p>
            <a:fld id="{2307C6EF-C93F-43B7-A547-902BA3C9AC74}" type="slidenum">
              <a:rPr lang="en-IN" smtClean="0"/>
              <a:t>‹#›</a:t>
            </a:fld>
            <a:endParaRPr lang="en-IN"/>
          </a:p>
        </p:txBody>
      </p:sp>
    </p:spTree>
    <p:extLst>
      <p:ext uri="{BB962C8B-B14F-4D97-AF65-F5344CB8AC3E}">
        <p14:creationId xmlns:p14="http://schemas.microsoft.com/office/powerpoint/2010/main" val="3833368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72CE1-AD4D-43B5-9D4F-99EA69E0964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1D28ED-CE93-42B6-98B3-9D03FC6E644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10B604-DDE4-4F26-A157-9ADA548F45CE}"/>
              </a:ext>
            </a:extLst>
          </p:cNvPr>
          <p:cNvSpPr>
            <a:spLocks noGrp="1"/>
          </p:cNvSpPr>
          <p:nvPr>
            <p:ph type="dt" sz="half" idx="10"/>
          </p:nvPr>
        </p:nvSpPr>
        <p:spPr/>
        <p:txBody>
          <a:bodyPr/>
          <a:lstStyle/>
          <a:p>
            <a:fld id="{034F57BC-7847-4248-9D1B-6CA0520DBCA0}" type="datetimeFigureOut">
              <a:rPr lang="en-IN" smtClean="0"/>
              <a:t>25-07-2024</a:t>
            </a:fld>
            <a:endParaRPr lang="en-IN"/>
          </a:p>
        </p:txBody>
      </p:sp>
      <p:sp>
        <p:nvSpPr>
          <p:cNvPr id="5" name="Footer Placeholder 4">
            <a:extLst>
              <a:ext uri="{FF2B5EF4-FFF2-40B4-BE49-F238E27FC236}">
                <a16:creationId xmlns:a16="http://schemas.microsoft.com/office/drawing/2014/main" id="{838EA741-A9B2-44DC-B28E-6D535342C6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5C7131-021A-45D4-83B9-B2B399E957D7}"/>
              </a:ext>
            </a:extLst>
          </p:cNvPr>
          <p:cNvSpPr>
            <a:spLocks noGrp="1"/>
          </p:cNvSpPr>
          <p:nvPr>
            <p:ph type="sldNum" sz="quarter" idx="12"/>
          </p:nvPr>
        </p:nvSpPr>
        <p:spPr/>
        <p:txBody>
          <a:bodyPr/>
          <a:lstStyle/>
          <a:p>
            <a:fld id="{2307C6EF-C93F-43B7-A547-902BA3C9AC74}" type="slidenum">
              <a:rPr lang="en-IN" smtClean="0"/>
              <a:t>‹#›</a:t>
            </a:fld>
            <a:endParaRPr lang="en-IN"/>
          </a:p>
        </p:txBody>
      </p:sp>
    </p:spTree>
    <p:extLst>
      <p:ext uri="{BB962C8B-B14F-4D97-AF65-F5344CB8AC3E}">
        <p14:creationId xmlns:p14="http://schemas.microsoft.com/office/powerpoint/2010/main" val="2639825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2EAB8B-D1E9-4FC3-ACDC-44EF1F387AD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4C4AFEE-040F-47EC-9725-6A642BBD7D5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EE52B9-0D8B-4DB9-9075-B43176A489E8}"/>
              </a:ext>
            </a:extLst>
          </p:cNvPr>
          <p:cNvSpPr>
            <a:spLocks noGrp="1"/>
          </p:cNvSpPr>
          <p:nvPr>
            <p:ph type="dt" sz="half" idx="10"/>
          </p:nvPr>
        </p:nvSpPr>
        <p:spPr/>
        <p:txBody>
          <a:bodyPr/>
          <a:lstStyle/>
          <a:p>
            <a:fld id="{034F57BC-7847-4248-9D1B-6CA0520DBCA0}" type="datetimeFigureOut">
              <a:rPr lang="en-IN" smtClean="0"/>
              <a:t>25-07-2024</a:t>
            </a:fld>
            <a:endParaRPr lang="en-IN"/>
          </a:p>
        </p:txBody>
      </p:sp>
      <p:sp>
        <p:nvSpPr>
          <p:cNvPr id="5" name="Footer Placeholder 4">
            <a:extLst>
              <a:ext uri="{FF2B5EF4-FFF2-40B4-BE49-F238E27FC236}">
                <a16:creationId xmlns:a16="http://schemas.microsoft.com/office/drawing/2014/main" id="{A66AE3DA-D947-4235-8F02-09B958F24D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B72C3C-CB88-4716-884D-338067B67635}"/>
              </a:ext>
            </a:extLst>
          </p:cNvPr>
          <p:cNvSpPr>
            <a:spLocks noGrp="1"/>
          </p:cNvSpPr>
          <p:nvPr>
            <p:ph type="sldNum" sz="quarter" idx="12"/>
          </p:nvPr>
        </p:nvSpPr>
        <p:spPr/>
        <p:txBody>
          <a:bodyPr/>
          <a:lstStyle/>
          <a:p>
            <a:fld id="{2307C6EF-C93F-43B7-A547-902BA3C9AC74}" type="slidenum">
              <a:rPr lang="en-IN" smtClean="0"/>
              <a:t>‹#›</a:t>
            </a:fld>
            <a:endParaRPr lang="en-IN"/>
          </a:p>
        </p:txBody>
      </p:sp>
    </p:spTree>
    <p:extLst>
      <p:ext uri="{BB962C8B-B14F-4D97-AF65-F5344CB8AC3E}">
        <p14:creationId xmlns:p14="http://schemas.microsoft.com/office/powerpoint/2010/main" val="1662278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52C44-F2BE-4AFF-8F5F-B8987290994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0DFA8B1-B2E6-48DA-AAA1-450D59E97B6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796F5D-0AB3-40CB-A8C4-F347D30BCF29}"/>
              </a:ext>
            </a:extLst>
          </p:cNvPr>
          <p:cNvSpPr>
            <a:spLocks noGrp="1"/>
          </p:cNvSpPr>
          <p:nvPr>
            <p:ph type="dt" sz="half" idx="10"/>
          </p:nvPr>
        </p:nvSpPr>
        <p:spPr/>
        <p:txBody>
          <a:bodyPr/>
          <a:lstStyle/>
          <a:p>
            <a:fld id="{034F57BC-7847-4248-9D1B-6CA0520DBCA0}" type="datetimeFigureOut">
              <a:rPr lang="en-IN" smtClean="0"/>
              <a:t>25-07-2024</a:t>
            </a:fld>
            <a:endParaRPr lang="en-IN"/>
          </a:p>
        </p:txBody>
      </p:sp>
      <p:sp>
        <p:nvSpPr>
          <p:cNvPr id="5" name="Footer Placeholder 4">
            <a:extLst>
              <a:ext uri="{FF2B5EF4-FFF2-40B4-BE49-F238E27FC236}">
                <a16:creationId xmlns:a16="http://schemas.microsoft.com/office/drawing/2014/main" id="{FB893F6E-84E1-492B-9885-3889FB8188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DADCFE-71AE-40CC-BB5F-1BFBD97A2CCF}"/>
              </a:ext>
            </a:extLst>
          </p:cNvPr>
          <p:cNvSpPr>
            <a:spLocks noGrp="1"/>
          </p:cNvSpPr>
          <p:nvPr>
            <p:ph type="sldNum" sz="quarter" idx="12"/>
          </p:nvPr>
        </p:nvSpPr>
        <p:spPr/>
        <p:txBody>
          <a:bodyPr/>
          <a:lstStyle/>
          <a:p>
            <a:fld id="{2307C6EF-C93F-43B7-A547-902BA3C9AC74}" type="slidenum">
              <a:rPr lang="en-IN" smtClean="0"/>
              <a:t>‹#›</a:t>
            </a:fld>
            <a:endParaRPr lang="en-IN"/>
          </a:p>
        </p:txBody>
      </p:sp>
    </p:spTree>
    <p:extLst>
      <p:ext uri="{BB962C8B-B14F-4D97-AF65-F5344CB8AC3E}">
        <p14:creationId xmlns:p14="http://schemas.microsoft.com/office/powerpoint/2010/main" val="2027702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6CE4C-E6D5-41F5-8B40-9E5CCC6A26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310F658-5211-493F-890A-89C212C88E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D7B47F9-79DF-40C7-8EF4-763B53DA3458}"/>
              </a:ext>
            </a:extLst>
          </p:cNvPr>
          <p:cNvSpPr>
            <a:spLocks noGrp="1"/>
          </p:cNvSpPr>
          <p:nvPr>
            <p:ph type="dt" sz="half" idx="10"/>
          </p:nvPr>
        </p:nvSpPr>
        <p:spPr/>
        <p:txBody>
          <a:bodyPr/>
          <a:lstStyle/>
          <a:p>
            <a:fld id="{034F57BC-7847-4248-9D1B-6CA0520DBCA0}" type="datetimeFigureOut">
              <a:rPr lang="en-IN" smtClean="0"/>
              <a:t>25-07-2024</a:t>
            </a:fld>
            <a:endParaRPr lang="en-IN"/>
          </a:p>
        </p:txBody>
      </p:sp>
      <p:sp>
        <p:nvSpPr>
          <p:cNvPr id="5" name="Footer Placeholder 4">
            <a:extLst>
              <a:ext uri="{FF2B5EF4-FFF2-40B4-BE49-F238E27FC236}">
                <a16:creationId xmlns:a16="http://schemas.microsoft.com/office/drawing/2014/main" id="{70CA931E-151D-4A13-A380-752090855E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B4C497-931C-401E-8F5C-26F20449355D}"/>
              </a:ext>
            </a:extLst>
          </p:cNvPr>
          <p:cNvSpPr>
            <a:spLocks noGrp="1"/>
          </p:cNvSpPr>
          <p:nvPr>
            <p:ph type="sldNum" sz="quarter" idx="12"/>
          </p:nvPr>
        </p:nvSpPr>
        <p:spPr/>
        <p:txBody>
          <a:bodyPr/>
          <a:lstStyle/>
          <a:p>
            <a:fld id="{2307C6EF-C93F-43B7-A547-902BA3C9AC74}" type="slidenum">
              <a:rPr lang="en-IN" smtClean="0"/>
              <a:t>‹#›</a:t>
            </a:fld>
            <a:endParaRPr lang="en-IN"/>
          </a:p>
        </p:txBody>
      </p:sp>
    </p:spTree>
    <p:extLst>
      <p:ext uri="{BB962C8B-B14F-4D97-AF65-F5344CB8AC3E}">
        <p14:creationId xmlns:p14="http://schemas.microsoft.com/office/powerpoint/2010/main" val="1872227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622F6-E267-4C92-AA53-F84306EF8D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C2B2B0F-93A0-43E9-A6B9-99BFC335379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61ED810-1ADC-427E-988D-A140772105C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2AB2656-CDD0-4D9D-BAE4-74A3C0A7BBDD}"/>
              </a:ext>
            </a:extLst>
          </p:cNvPr>
          <p:cNvSpPr>
            <a:spLocks noGrp="1"/>
          </p:cNvSpPr>
          <p:nvPr>
            <p:ph type="dt" sz="half" idx="10"/>
          </p:nvPr>
        </p:nvSpPr>
        <p:spPr/>
        <p:txBody>
          <a:bodyPr/>
          <a:lstStyle/>
          <a:p>
            <a:fld id="{034F57BC-7847-4248-9D1B-6CA0520DBCA0}" type="datetimeFigureOut">
              <a:rPr lang="en-IN" smtClean="0"/>
              <a:t>25-07-2024</a:t>
            </a:fld>
            <a:endParaRPr lang="en-IN"/>
          </a:p>
        </p:txBody>
      </p:sp>
      <p:sp>
        <p:nvSpPr>
          <p:cNvPr id="6" name="Footer Placeholder 5">
            <a:extLst>
              <a:ext uri="{FF2B5EF4-FFF2-40B4-BE49-F238E27FC236}">
                <a16:creationId xmlns:a16="http://schemas.microsoft.com/office/drawing/2014/main" id="{1B59005B-F0B6-4FE5-9310-0EAFAABC03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7E99E4-82B8-4557-9E92-383C89E296FE}"/>
              </a:ext>
            </a:extLst>
          </p:cNvPr>
          <p:cNvSpPr>
            <a:spLocks noGrp="1"/>
          </p:cNvSpPr>
          <p:nvPr>
            <p:ph type="sldNum" sz="quarter" idx="12"/>
          </p:nvPr>
        </p:nvSpPr>
        <p:spPr/>
        <p:txBody>
          <a:bodyPr/>
          <a:lstStyle/>
          <a:p>
            <a:fld id="{2307C6EF-C93F-43B7-A547-902BA3C9AC74}" type="slidenum">
              <a:rPr lang="en-IN" smtClean="0"/>
              <a:t>‹#›</a:t>
            </a:fld>
            <a:endParaRPr lang="en-IN"/>
          </a:p>
        </p:txBody>
      </p:sp>
    </p:spTree>
    <p:extLst>
      <p:ext uri="{BB962C8B-B14F-4D97-AF65-F5344CB8AC3E}">
        <p14:creationId xmlns:p14="http://schemas.microsoft.com/office/powerpoint/2010/main" val="1829498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F2810-4DA9-4CAC-8617-EC4378FB8CA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F1B6ED9-8EE4-4346-80C0-5EBE140644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BADAE4E-5AAB-4ED8-923C-39EF40040AF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E2BB5C5-C339-448B-9E49-E0EC0C5645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7815A51-99F3-437D-9D9B-B25F14DF8AD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42CEA2C-E1DD-4052-AC81-3FD4390155EF}"/>
              </a:ext>
            </a:extLst>
          </p:cNvPr>
          <p:cNvSpPr>
            <a:spLocks noGrp="1"/>
          </p:cNvSpPr>
          <p:nvPr>
            <p:ph type="dt" sz="half" idx="10"/>
          </p:nvPr>
        </p:nvSpPr>
        <p:spPr/>
        <p:txBody>
          <a:bodyPr/>
          <a:lstStyle/>
          <a:p>
            <a:fld id="{034F57BC-7847-4248-9D1B-6CA0520DBCA0}" type="datetimeFigureOut">
              <a:rPr lang="en-IN" smtClean="0"/>
              <a:t>25-07-2024</a:t>
            </a:fld>
            <a:endParaRPr lang="en-IN"/>
          </a:p>
        </p:txBody>
      </p:sp>
      <p:sp>
        <p:nvSpPr>
          <p:cNvPr id="8" name="Footer Placeholder 7">
            <a:extLst>
              <a:ext uri="{FF2B5EF4-FFF2-40B4-BE49-F238E27FC236}">
                <a16:creationId xmlns:a16="http://schemas.microsoft.com/office/drawing/2014/main" id="{313CFA25-8342-49B9-A102-810EBD269C4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B04B754-54B9-449E-BB2A-B98116C50632}"/>
              </a:ext>
            </a:extLst>
          </p:cNvPr>
          <p:cNvSpPr>
            <a:spLocks noGrp="1"/>
          </p:cNvSpPr>
          <p:nvPr>
            <p:ph type="sldNum" sz="quarter" idx="12"/>
          </p:nvPr>
        </p:nvSpPr>
        <p:spPr/>
        <p:txBody>
          <a:bodyPr/>
          <a:lstStyle/>
          <a:p>
            <a:fld id="{2307C6EF-C93F-43B7-A547-902BA3C9AC74}" type="slidenum">
              <a:rPr lang="en-IN" smtClean="0"/>
              <a:t>‹#›</a:t>
            </a:fld>
            <a:endParaRPr lang="en-IN"/>
          </a:p>
        </p:txBody>
      </p:sp>
    </p:spTree>
    <p:extLst>
      <p:ext uri="{BB962C8B-B14F-4D97-AF65-F5344CB8AC3E}">
        <p14:creationId xmlns:p14="http://schemas.microsoft.com/office/powerpoint/2010/main" val="3976656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42A62-17D8-4385-9504-4ADD61E275E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42F0182-DF8D-4EC0-B4C0-3E2C4E5090FA}"/>
              </a:ext>
            </a:extLst>
          </p:cNvPr>
          <p:cNvSpPr>
            <a:spLocks noGrp="1"/>
          </p:cNvSpPr>
          <p:nvPr>
            <p:ph type="dt" sz="half" idx="10"/>
          </p:nvPr>
        </p:nvSpPr>
        <p:spPr/>
        <p:txBody>
          <a:bodyPr/>
          <a:lstStyle/>
          <a:p>
            <a:fld id="{034F57BC-7847-4248-9D1B-6CA0520DBCA0}" type="datetimeFigureOut">
              <a:rPr lang="en-IN" smtClean="0"/>
              <a:t>25-07-2024</a:t>
            </a:fld>
            <a:endParaRPr lang="en-IN"/>
          </a:p>
        </p:txBody>
      </p:sp>
      <p:sp>
        <p:nvSpPr>
          <p:cNvPr id="4" name="Footer Placeholder 3">
            <a:extLst>
              <a:ext uri="{FF2B5EF4-FFF2-40B4-BE49-F238E27FC236}">
                <a16:creationId xmlns:a16="http://schemas.microsoft.com/office/drawing/2014/main" id="{D68E4EAB-E95C-403B-AC74-B0182A42C11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83157CC-5C0B-4C8E-8AD0-423935F75167}"/>
              </a:ext>
            </a:extLst>
          </p:cNvPr>
          <p:cNvSpPr>
            <a:spLocks noGrp="1"/>
          </p:cNvSpPr>
          <p:nvPr>
            <p:ph type="sldNum" sz="quarter" idx="12"/>
          </p:nvPr>
        </p:nvSpPr>
        <p:spPr/>
        <p:txBody>
          <a:bodyPr/>
          <a:lstStyle/>
          <a:p>
            <a:fld id="{2307C6EF-C93F-43B7-A547-902BA3C9AC74}" type="slidenum">
              <a:rPr lang="en-IN" smtClean="0"/>
              <a:t>‹#›</a:t>
            </a:fld>
            <a:endParaRPr lang="en-IN"/>
          </a:p>
        </p:txBody>
      </p:sp>
    </p:spTree>
    <p:extLst>
      <p:ext uri="{BB962C8B-B14F-4D97-AF65-F5344CB8AC3E}">
        <p14:creationId xmlns:p14="http://schemas.microsoft.com/office/powerpoint/2010/main" val="2666867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D9DF65-38E7-4C05-B9C8-35803AE881C7}"/>
              </a:ext>
            </a:extLst>
          </p:cNvPr>
          <p:cNvSpPr>
            <a:spLocks noGrp="1"/>
          </p:cNvSpPr>
          <p:nvPr>
            <p:ph type="dt" sz="half" idx="10"/>
          </p:nvPr>
        </p:nvSpPr>
        <p:spPr/>
        <p:txBody>
          <a:bodyPr/>
          <a:lstStyle/>
          <a:p>
            <a:fld id="{034F57BC-7847-4248-9D1B-6CA0520DBCA0}" type="datetimeFigureOut">
              <a:rPr lang="en-IN" smtClean="0"/>
              <a:t>25-07-2024</a:t>
            </a:fld>
            <a:endParaRPr lang="en-IN"/>
          </a:p>
        </p:txBody>
      </p:sp>
      <p:sp>
        <p:nvSpPr>
          <p:cNvPr id="3" name="Footer Placeholder 2">
            <a:extLst>
              <a:ext uri="{FF2B5EF4-FFF2-40B4-BE49-F238E27FC236}">
                <a16:creationId xmlns:a16="http://schemas.microsoft.com/office/drawing/2014/main" id="{B31DB093-B833-4977-8D3A-6EA11C32FB8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2ECB1B2-B83C-4935-8336-72916CF590F0}"/>
              </a:ext>
            </a:extLst>
          </p:cNvPr>
          <p:cNvSpPr>
            <a:spLocks noGrp="1"/>
          </p:cNvSpPr>
          <p:nvPr>
            <p:ph type="sldNum" sz="quarter" idx="12"/>
          </p:nvPr>
        </p:nvSpPr>
        <p:spPr/>
        <p:txBody>
          <a:bodyPr/>
          <a:lstStyle/>
          <a:p>
            <a:fld id="{2307C6EF-C93F-43B7-A547-902BA3C9AC74}" type="slidenum">
              <a:rPr lang="en-IN" smtClean="0"/>
              <a:t>‹#›</a:t>
            </a:fld>
            <a:endParaRPr lang="en-IN"/>
          </a:p>
        </p:txBody>
      </p:sp>
    </p:spTree>
    <p:extLst>
      <p:ext uri="{BB962C8B-B14F-4D97-AF65-F5344CB8AC3E}">
        <p14:creationId xmlns:p14="http://schemas.microsoft.com/office/powerpoint/2010/main" val="1686391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D9040-C840-47F5-A4B7-BA9D2051E2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D60659F-7659-4521-BC57-2A27A47886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8E83E27-440E-4A86-9E7B-14B63CFA29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495EFD6-F645-4AB0-86EC-71A86D5F9E53}"/>
              </a:ext>
            </a:extLst>
          </p:cNvPr>
          <p:cNvSpPr>
            <a:spLocks noGrp="1"/>
          </p:cNvSpPr>
          <p:nvPr>
            <p:ph type="dt" sz="half" idx="10"/>
          </p:nvPr>
        </p:nvSpPr>
        <p:spPr/>
        <p:txBody>
          <a:bodyPr/>
          <a:lstStyle/>
          <a:p>
            <a:fld id="{034F57BC-7847-4248-9D1B-6CA0520DBCA0}" type="datetimeFigureOut">
              <a:rPr lang="en-IN" smtClean="0"/>
              <a:t>25-07-2024</a:t>
            </a:fld>
            <a:endParaRPr lang="en-IN"/>
          </a:p>
        </p:txBody>
      </p:sp>
      <p:sp>
        <p:nvSpPr>
          <p:cNvPr id="6" name="Footer Placeholder 5">
            <a:extLst>
              <a:ext uri="{FF2B5EF4-FFF2-40B4-BE49-F238E27FC236}">
                <a16:creationId xmlns:a16="http://schemas.microsoft.com/office/drawing/2014/main" id="{95BA56CB-EF41-49DF-9EFE-0C3094199CA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6D7BA45-6799-4A28-9D6A-1B9B743E6097}"/>
              </a:ext>
            </a:extLst>
          </p:cNvPr>
          <p:cNvSpPr>
            <a:spLocks noGrp="1"/>
          </p:cNvSpPr>
          <p:nvPr>
            <p:ph type="sldNum" sz="quarter" idx="12"/>
          </p:nvPr>
        </p:nvSpPr>
        <p:spPr/>
        <p:txBody>
          <a:bodyPr/>
          <a:lstStyle/>
          <a:p>
            <a:fld id="{2307C6EF-C93F-43B7-A547-902BA3C9AC74}" type="slidenum">
              <a:rPr lang="en-IN" smtClean="0"/>
              <a:t>‹#›</a:t>
            </a:fld>
            <a:endParaRPr lang="en-IN"/>
          </a:p>
        </p:txBody>
      </p:sp>
    </p:spTree>
    <p:extLst>
      <p:ext uri="{BB962C8B-B14F-4D97-AF65-F5344CB8AC3E}">
        <p14:creationId xmlns:p14="http://schemas.microsoft.com/office/powerpoint/2010/main" val="1765361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DFF07-F13A-469E-9E22-AAE68F69F9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8C30200-1C72-4DE7-AEC2-D56456D0F3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22EC43B-FD55-4CCE-8AD2-ABB1BE2924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7397871-4D9A-4393-955A-5541ABF863C2}"/>
              </a:ext>
            </a:extLst>
          </p:cNvPr>
          <p:cNvSpPr>
            <a:spLocks noGrp="1"/>
          </p:cNvSpPr>
          <p:nvPr>
            <p:ph type="dt" sz="half" idx="10"/>
          </p:nvPr>
        </p:nvSpPr>
        <p:spPr/>
        <p:txBody>
          <a:bodyPr/>
          <a:lstStyle/>
          <a:p>
            <a:fld id="{034F57BC-7847-4248-9D1B-6CA0520DBCA0}" type="datetimeFigureOut">
              <a:rPr lang="en-IN" smtClean="0"/>
              <a:t>25-07-2024</a:t>
            </a:fld>
            <a:endParaRPr lang="en-IN"/>
          </a:p>
        </p:txBody>
      </p:sp>
      <p:sp>
        <p:nvSpPr>
          <p:cNvPr id="6" name="Footer Placeholder 5">
            <a:extLst>
              <a:ext uri="{FF2B5EF4-FFF2-40B4-BE49-F238E27FC236}">
                <a16:creationId xmlns:a16="http://schemas.microsoft.com/office/drawing/2014/main" id="{A00780C4-D1E5-4E7F-8499-56C51B1B56E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9E11D17-CF84-43F6-8DAB-791F9C777190}"/>
              </a:ext>
            </a:extLst>
          </p:cNvPr>
          <p:cNvSpPr>
            <a:spLocks noGrp="1"/>
          </p:cNvSpPr>
          <p:nvPr>
            <p:ph type="sldNum" sz="quarter" idx="12"/>
          </p:nvPr>
        </p:nvSpPr>
        <p:spPr/>
        <p:txBody>
          <a:bodyPr/>
          <a:lstStyle/>
          <a:p>
            <a:fld id="{2307C6EF-C93F-43B7-A547-902BA3C9AC74}" type="slidenum">
              <a:rPr lang="en-IN" smtClean="0"/>
              <a:t>‹#›</a:t>
            </a:fld>
            <a:endParaRPr lang="en-IN"/>
          </a:p>
        </p:txBody>
      </p:sp>
    </p:spTree>
    <p:extLst>
      <p:ext uri="{BB962C8B-B14F-4D97-AF65-F5344CB8AC3E}">
        <p14:creationId xmlns:p14="http://schemas.microsoft.com/office/powerpoint/2010/main" val="385902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15A58B-B8D2-487A-9741-B6C9A6EF28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054EA10-7B01-4646-970D-C2CBD21B2F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480E6F-A617-438F-BD25-15B996D9E4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4F57BC-7847-4248-9D1B-6CA0520DBCA0}" type="datetimeFigureOut">
              <a:rPr lang="en-IN" smtClean="0"/>
              <a:t>25-07-2024</a:t>
            </a:fld>
            <a:endParaRPr lang="en-IN"/>
          </a:p>
        </p:txBody>
      </p:sp>
      <p:sp>
        <p:nvSpPr>
          <p:cNvPr id="5" name="Footer Placeholder 4">
            <a:extLst>
              <a:ext uri="{FF2B5EF4-FFF2-40B4-BE49-F238E27FC236}">
                <a16:creationId xmlns:a16="http://schemas.microsoft.com/office/drawing/2014/main" id="{A25727B6-97E7-4C6F-AF08-99C9E177D9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AEDB791-6E11-424F-BA1B-71BF38B8F9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07C6EF-C93F-43B7-A547-902BA3C9AC74}" type="slidenum">
              <a:rPr lang="en-IN" smtClean="0"/>
              <a:t>‹#›</a:t>
            </a:fld>
            <a:endParaRPr lang="en-IN"/>
          </a:p>
        </p:txBody>
      </p:sp>
    </p:spTree>
    <p:extLst>
      <p:ext uri="{BB962C8B-B14F-4D97-AF65-F5344CB8AC3E}">
        <p14:creationId xmlns:p14="http://schemas.microsoft.com/office/powerpoint/2010/main" val="4263646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1.jpg"/></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016FB-6E68-49CA-8B84-D2033BF90354}"/>
              </a:ext>
            </a:extLst>
          </p:cNvPr>
          <p:cNvSpPr>
            <a:spLocks noGrp="1"/>
          </p:cNvSpPr>
          <p:nvPr>
            <p:ph type="title"/>
          </p:nvPr>
        </p:nvSpPr>
        <p:spPr/>
        <p:txBody>
          <a:bodyPr>
            <a:normAutofit fontScale="90000"/>
          </a:bodyPr>
          <a:lstStyle/>
          <a:p>
            <a:pPr algn="ctr"/>
            <a:r>
              <a:rPr lang="en-US" b="1" i="0" dirty="0">
                <a:solidFill>
                  <a:srgbClr val="191919"/>
                </a:solidFill>
                <a:effectLst/>
                <a:latin typeface="Times New Roman" panose="02020603050405020304" pitchFamily="18" charset="0"/>
                <a:cs typeface="Times New Roman" panose="02020603050405020304" pitchFamily="18" charset="0"/>
              </a:rPr>
              <a:t>DIABETES PREDICTION SYSTEM USING </a:t>
            </a:r>
            <a:br>
              <a:rPr lang="en-US" dirty="0">
                <a:solidFill>
                  <a:srgbClr val="191919"/>
                </a:solidFill>
                <a:effectLst/>
                <a:latin typeface="Times New Roman" panose="02020603050405020304" pitchFamily="18" charset="0"/>
                <a:cs typeface="Times New Roman" panose="02020603050405020304" pitchFamily="18" charset="0"/>
              </a:rPr>
            </a:br>
            <a:r>
              <a:rPr lang="en-US" b="1" i="0" dirty="0">
                <a:solidFill>
                  <a:srgbClr val="191919"/>
                </a:solidFill>
                <a:effectLst/>
                <a:latin typeface="Times New Roman" panose="02020603050405020304" pitchFamily="18" charset="0"/>
                <a:cs typeface="Times New Roman" panose="02020603050405020304" pitchFamily="18" charset="0"/>
              </a:rPr>
              <a:t>MACHINE LEARNING</a:t>
            </a:r>
            <a:endParaRPr lang="en-US" dirty="0">
              <a:solidFill>
                <a:srgbClr val="191919"/>
              </a:solidFill>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38D6C70-92C4-4522-BEAB-B09EF3CC593D}"/>
              </a:ext>
            </a:extLst>
          </p:cNvPr>
          <p:cNvSpPr>
            <a:spLocks noGrp="1"/>
          </p:cNvSpPr>
          <p:nvPr>
            <p:ph idx="1"/>
          </p:nvPr>
        </p:nvSpPr>
        <p:spPr/>
        <p:txBody>
          <a:bodyPr>
            <a:normAutofit fontScale="70000" lnSpcReduction="20000"/>
          </a:bodyPr>
          <a:lstStyle/>
          <a:p>
            <a:pPr marL="0" indent="0" algn="ctr">
              <a:buNone/>
            </a:pPr>
            <a:endParaRPr lang="en-US" b="1" dirty="0">
              <a:latin typeface="Times New Roman" panose="02020603050405020304" pitchFamily="18" charset="0"/>
              <a:cs typeface="Times New Roman" panose="02020603050405020304" pitchFamily="18" charset="0"/>
            </a:endParaRPr>
          </a:p>
          <a:p>
            <a:pPr marL="0" indent="0" algn="ctr">
              <a:buNone/>
            </a:pPr>
            <a:r>
              <a:rPr lang="en-US" b="1" dirty="0">
                <a:latin typeface="Times New Roman" panose="02020603050405020304" pitchFamily="18" charset="0"/>
                <a:cs typeface="Times New Roman" panose="02020603050405020304" pitchFamily="18" charset="0"/>
              </a:rPr>
              <a:t>Presented by</a:t>
            </a:r>
          </a:p>
          <a:p>
            <a:pPr marL="0" indent="0">
              <a:buNone/>
            </a:pPr>
            <a:endParaRPr lang="en-US" b="1" dirty="0">
              <a:latin typeface="Times New Roman" panose="02020603050405020304" pitchFamily="18" charset="0"/>
              <a:cs typeface="Times New Roman" panose="02020603050405020304" pitchFamily="18" charset="0"/>
            </a:endParaRPr>
          </a:p>
          <a:p>
            <a:pPr marL="0" indent="0" algn="ctr">
              <a:lnSpc>
                <a:spcPct val="107000"/>
              </a:lnSpc>
              <a:spcAft>
                <a:spcPts val="800"/>
              </a:spcAft>
              <a:buNone/>
            </a:pPr>
            <a:r>
              <a:rPr lang="en-IN" sz="4100" dirty="0">
                <a:effectLst/>
                <a:latin typeface="Times New Roman" panose="02020603050405020304" pitchFamily="18" charset="0"/>
                <a:ea typeface="Calibri" panose="020F0502020204030204" pitchFamily="34" charset="0"/>
                <a:cs typeface="Times New Roman" panose="02020603050405020304" pitchFamily="18" charset="0"/>
              </a:rPr>
              <a:t>Geeta Jyothi Perabathula (245621737051) </a:t>
            </a:r>
          </a:p>
          <a:p>
            <a:pPr marL="0" indent="0" algn="ctr">
              <a:lnSpc>
                <a:spcPct val="107000"/>
              </a:lnSpc>
              <a:spcAft>
                <a:spcPts val="800"/>
              </a:spcAft>
              <a:buNone/>
            </a:pPr>
            <a:r>
              <a:rPr lang="en-IN" sz="4100" dirty="0">
                <a:effectLst/>
                <a:latin typeface="Times New Roman" panose="02020603050405020304" pitchFamily="18" charset="0"/>
                <a:ea typeface="Calibri" panose="020F0502020204030204" pitchFamily="34" charset="0"/>
                <a:cs typeface="Times New Roman" panose="02020603050405020304" pitchFamily="18" charset="0"/>
              </a:rPr>
              <a:t>Akshita Puligadda (245621737054) </a:t>
            </a:r>
          </a:p>
          <a:p>
            <a:pPr marL="0" indent="0" algn="ctr">
              <a:lnSpc>
                <a:spcPct val="107000"/>
              </a:lnSpc>
              <a:spcAft>
                <a:spcPts val="800"/>
              </a:spcAft>
              <a:buNone/>
            </a:pPr>
            <a:r>
              <a:rPr lang="en-IN" sz="4100" dirty="0">
                <a:effectLst/>
                <a:latin typeface="Times New Roman" panose="02020603050405020304" pitchFamily="18" charset="0"/>
                <a:ea typeface="Calibri" panose="020F0502020204030204" pitchFamily="34" charset="0"/>
                <a:cs typeface="Times New Roman" panose="02020603050405020304" pitchFamily="18" charset="0"/>
              </a:rPr>
              <a:t>Shanmukha Priya Jonnana (245621737306)</a:t>
            </a: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Name of the Guide</a:t>
            </a:r>
            <a:r>
              <a:rPr lang="en-US" sz="2000" dirty="0">
                <a:latin typeface="Times New Roman" panose="02020603050405020304" pitchFamily="18" charset="0"/>
                <a:cs typeface="Times New Roman" panose="02020603050405020304" pitchFamily="18" charset="0"/>
              </a:rPr>
              <a:t>: </a:t>
            </a:r>
            <a:r>
              <a:rPr lang="en-IN" sz="3400" dirty="0">
                <a:effectLst/>
                <a:latin typeface="Times New Roman" panose="02020603050405020304" pitchFamily="18" charset="0"/>
                <a:ea typeface="Calibri" panose="020F0502020204030204" pitchFamily="34" charset="0"/>
                <a:cs typeface="Times New Roman" panose="02020603050405020304" pitchFamily="18" charset="0"/>
              </a:rPr>
              <a:t>Dr. Padmalaya Nayak</a:t>
            </a:r>
            <a:endParaRPr lang="en-IN" sz="5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b="1" dirty="0">
              <a:latin typeface="Times New Roman" panose="02020603050405020304" pitchFamily="18" charset="0"/>
              <a:cs typeface="Times New Roman" panose="02020603050405020304" pitchFamily="18" charset="0"/>
            </a:endParaRPr>
          </a:p>
        </p:txBody>
      </p:sp>
      <p:pic>
        <p:nvPicPr>
          <p:cNvPr id="6" name="Picture 5" descr="A picture containing text, circle, baseball, emblem&#10;&#10;Description automatically generated">
            <a:extLst>
              <a:ext uri="{FF2B5EF4-FFF2-40B4-BE49-F238E27FC236}">
                <a16:creationId xmlns:a16="http://schemas.microsoft.com/office/drawing/2014/main" id="{9138FFFA-FA65-1A53-FEDE-264FF929130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45602" y="365125"/>
            <a:ext cx="838835" cy="861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6523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016FB-6E68-49CA-8B84-D2033BF90354}"/>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Recall</a:t>
            </a:r>
            <a:endParaRPr lang="en-IN" dirty="0">
              <a:latin typeface="Times New Roman" panose="02020603050405020304" pitchFamily="18" charset="0"/>
              <a:cs typeface="Times New Roman" panose="02020603050405020304" pitchFamily="18" charset="0"/>
            </a:endParaRPr>
          </a:p>
        </p:txBody>
      </p:sp>
      <p:pic>
        <p:nvPicPr>
          <p:cNvPr id="6" name="Picture 5" descr="A picture containing text, circle, baseball, emblem&#10;&#10;Description automatically generated">
            <a:extLst>
              <a:ext uri="{FF2B5EF4-FFF2-40B4-BE49-F238E27FC236}">
                <a16:creationId xmlns:a16="http://schemas.microsoft.com/office/drawing/2014/main" id="{9138FFFA-FA65-1A53-FEDE-264FF929130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850577" y="597376"/>
            <a:ext cx="838835" cy="86106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EAE05585-6252-2CFA-B603-C735D84DD752}"/>
              </a:ext>
            </a:extLst>
          </p:cNvPr>
          <p:cNvPicPr>
            <a:picLocks noChangeAspect="1"/>
          </p:cNvPicPr>
          <p:nvPr/>
        </p:nvPicPr>
        <p:blipFill>
          <a:blip r:embed="rId3"/>
          <a:stretch>
            <a:fillRect/>
          </a:stretch>
        </p:blipFill>
        <p:spPr>
          <a:xfrm>
            <a:off x="2269994" y="2024062"/>
            <a:ext cx="7367588" cy="3954809"/>
          </a:xfrm>
          <a:prstGeom prst="rect">
            <a:avLst/>
          </a:prstGeom>
        </p:spPr>
      </p:pic>
    </p:spTree>
    <p:extLst>
      <p:ext uri="{BB962C8B-B14F-4D97-AF65-F5344CB8AC3E}">
        <p14:creationId xmlns:p14="http://schemas.microsoft.com/office/powerpoint/2010/main" val="623630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016FB-6E68-49CA-8B84-D2033BF90354}"/>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Model Recall Comparison</a:t>
            </a:r>
            <a:endParaRPr lang="en-IN" dirty="0">
              <a:latin typeface="Times New Roman" panose="02020603050405020304" pitchFamily="18" charset="0"/>
              <a:cs typeface="Times New Roman" panose="02020603050405020304" pitchFamily="18" charset="0"/>
            </a:endParaRPr>
          </a:p>
        </p:txBody>
      </p:sp>
      <p:pic>
        <p:nvPicPr>
          <p:cNvPr id="6" name="Picture 5" descr="A picture containing text, circle, baseball, emblem&#10;&#10;Description automatically generated">
            <a:extLst>
              <a:ext uri="{FF2B5EF4-FFF2-40B4-BE49-F238E27FC236}">
                <a16:creationId xmlns:a16="http://schemas.microsoft.com/office/drawing/2014/main" id="{9138FFFA-FA65-1A53-FEDE-264FF929130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850577" y="597376"/>
            <a:ext cx="838835" cy="86106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C1D63151-7E3F-0EEE-7EEE-E650F4FD6BEC}"/>
              </a:ext>
            </a:extLst>
          </p:cNvPr>
          <p:cNvPicPr>
            <a:picLocks noChangeAspect="1"/>
          </p:cNvPicPr>
          <p:nvPr/>
        </p:nvPicPr>
        <p:blipFill>
          <a:blip r:embed="rId3"/>
          <a:stretch>
            <a:fillRect/>
          </a:stretch>
        </p:blipFill>
        <p:spPr>
          <a:xfrm>
            <a:off x="1974056" y="1922939"/>
            <a:ext cx="8243888" cy="4427400"/>
          </a:xfrm>
          <a:prstGeom prst="rect">
            <a:avLst/>
          </a:prstGeom>
        </p:spPr>
      </p:pic>
    </p:spTree>
    <p:extLst>
      <p:ext uri="{BB962C8B-B14F-4D97-AF65-F5344CB8AC3E}">
        <p14:creationId xmlns:p14="http://schemas.microsoft.com/office/powerpoint/2010/main" val="2045145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016FB-6E68-49CA-8B84-D2033BF90354}"/>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F1 Score</a:t>
            </a:r>
            <a:endParaRPr lang="en-IN" dirty="0">
              <a:latin typeface="Times New Roman" panose="02020603050405020304" pitchFamily="18" charset="0"/>
              <a:cs typeface="Times New Roman" panose="02020603050405020304" pitchFamily="18" charset="0"/>
            </a:endParaRPr>
          </a:p>
        </p:txBody>
      </p:sp>
      <p:pic>
        <p:nvPicPr>
          <p:cNvPr id="6" name="Picture 5" descr="A picture containing text, circle, baseball, emblem&#10;&#10;Description automatically generated">
            <a:extLst>
              <a:ext uri="{FF2B5EF4-FFF2-40B4-BE49-F238E27FC236}">
                <a16:creationId xmlns:a16="http://schemas.microsoft.com/office/drawing/2014/main" id="{9138FFFA-FA65-1A53-FEDE-264FF929130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850577" y="597376"/>
            <a:ext cx="838835" cy="86106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7C2E2FAF-A269-CDA8-C182-2D8BC3753DB0}"/>
              </a:ext>
            </a:extLst>
          </p:cNvPr>
          <p:cNvPicPr>
            <a:picLocks noChangeAspect="1"/>
          </p:cNvPicPr>
          <p:nvPr/>
        </p:nvPicPr>
        <p:blipFill>
          <a:blip r:embed="rId3"/>
          <a:stretch>
            <a:fillRect/>
          </a:stretch>
        </p:blipFill>
        <p:spPr>
          <a:xfrm>
            <a:off x="2689412" y="2014537"/>
            <a:ext cx="7081838" cy="3448401"/>
          </a:xfrm>
          <a:prstGeom prst="rect">
            <a:avLst/>
          </a:prstGeom>
        </p:spPr>
      </p:pic>
    </p:spTree>
    <p:extLst>
      <p:ext uri="{BB962C8B-B14F-4D97-AF65-F5344CB8AC3E}">
        <p14:creationId xmlns:p14="http://schemas.microsoft.com/office/powerpoint/2010/main" val="3418943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016FB-6E68-49CA-8B84-D2033BF90354}"/>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Model Precision Comparison</a:t>
            </a:r>
            <a:endParaRPr lang="en-IN" dirty="0">
              <a:latin typeface="Times New Roman" panose="02020603050405020304" pitchFamily="18" charset="0"/>
              <a:cs typeface="Times New Roman" panose="02020603050405020304" pitchFamily="18" charset="0"/>
            </a:endParaRPr>
          </a:p>
        </p:txBody>
      </p:sp>
      <p:pic>
        <p:nvPicPr>
          <p:cNvPr id="6" name="Picture 5" descr="A picture containing text, circle, baseball, emblem&#10;&#10;Description automatically generated">
            <a:extLst>
              <a:ext uri="{FF2B5EF4-FFF2-40B4-BE49-F238E27FC236}">
                <a16:creationId xmlns:a16="http://schemas.microsoft.com/office/drawing/2014/main" id="{9138FFFA-FA65-1A53-FEDE-264FF929130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850577" y="597376"/>
            <a:ext cx="838835" cy="86106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16F87821-4EA4-7996-5F98-FDB08B300C14}"/>
              </a:ext>
            </a:extLst>
          </p:cNvPr>
          <p:cNvPicPr>
            <a:picLocks noChangeAspect="1"/>
          </p:cNvPicPr>
          <p:nvPr/>
        </p:nvPicPr>
        <p:blipFill>
          <a:blip r:embed="rId3"/>
          <a:stretch>
            <a:fillRect/>
          </a:stretch>
        </p:blipFill>
        <p:spPr>
          <a:xfrm>
            <a:off x="1666875" y="1703128"/>
            <a:ext cx="8639175" cy="4789747"/>
          </a:xfrm>
          <a:prstGeom prst="rect">
            <a:avLst/>
          </a:prstGeom>
        </p:spPr>
      </p:pic>
    </p:spTree>
    <p:extLst>
      <p:ext uri="{BB962C8B-B14F-4D97-AF65-F5344CB8AC3E}">
        <p14:creationId xmlns:p14="http://schemas.microsoft.com/office/powerpoint/2010/main" val="4031868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016FB-6E68-49CA-8B84-D2033BF90354}"/>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Type 1 and Type 2 Error</a:t>
            </a:r>
            <a:endParaRPr lang="en-IN" dirty="0">
              <a:latin typeface="Times New Roman" panose="02020603050405020304" pitchFamily="18" charset="0"/>
              <a:cs typeface="Times New Roman" panose="02020603050405020304" pitchFamily="18" charset="0"/>
            </a:endParaRPr>
          </a:p>
        </p:txBody>
      </p:sp>
      <p:pic>
        <p:nvPicPr>
          <p:cNvPr id="6" name="Picture 5" descr="A picture containing text, circle, baseball, emblem&#10;&#10;Description automatically generated">
            <a:extLst>
              <a:ext uri="{FF2B5EF4-FFF2-40B4-BE49-F238E27FC236}">
                <a16:creationId xmlns:a16="http://schemas.microsoft.com/office/drawing/2014/main" id="{9138FFFA-FA65-1A53-FEDE-264FF929130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850577" y="597376"/>
            <a:ext cx="838835" cy="86106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3327C61C-7E44-10F3-D372-37FF6C2A5144}"/>
              </a:ext>
            </a:extLst>
          </p:cNvPr>
          <p:cNvPicPr>
            <a:picLocks noChangeAspect="1"/>
          </p:cNvPicPr>
          <p:nvPr/>
        </p:nvPicPr>
        <p:blipFill>
          <a:blip r:embed="rId3"/>
          <a:stretch>
            <a:fillRect/>
          </a:stretch>
        </p:blipFill>
        <p:spPr>
          <a:xfrm>
            <a:off x="1133474" y="1690687"/>
            <a:ext cx="9780277" cy="4376738"/>
          </a:xfrm>
          <a:prstGeom prst="rect">
            <a:avLst/>
          </a:prstGeom>
        </p:spPr>
      </p:pic>
    </p:spTree>
    <p:extLst>
      <p:ext uri="{BB962C8B-B14F-4D97-AF65-F5344CB8AC3E}">
        <p14:creationId xmlns:p14="http://schemas.microsoft.com/office/powerpoint/2010/main" val="6706185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016FB-6E68-49CA-8B84-D2033BF90354}"/>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Model Type 1 and Type 2 Error Comparison</a:t>
            </a:r>
            <a:endParaRPr lang="en-IN" dirty="0">
              <a:latin typeface="Times New Roman" panose="02020603050405020304" pitchFamily="18" charset="0"/>
              <a:cs typeface="Times New Roman" panose="02020603050405020304" pitchFamily="18" charset="0"/>
            </a:endParaRPr>
          </a:p>
        </p:txBody>
      </p:sp>
      <p:pic>
        <p:nvPicPr>
          <p:cNvPr id="6" name="Picture 5" descr="A picture containing text, circle, baseball, emblem&#10;&#10;Description automatically generated">
            <a:extLst>
              <a:ext uri="{FF2B5EF4-FFF2-40B4-BE49-F238E27FC236}">
                <a16:creationId xmlns:a16="http://schemas.microsoft.com/office/drawing/2014/main" id="{9138FFFA-FA65-1A53-FEDE-264FF929130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31327" y="597376"/>
            <a:ext cx="838835" cy="86106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860F72E7-86DB-8C4F-912E-840106703DD5}"/>
              </a:ext>
            </a:extLst>
          </p:cNvPr>
          <p:cNvPicPr>
            <a:picLocks noChangeAspect="1"/>
          </p:cNvPicPr>
          <p:nvPr/>
        </p:nvPicPr>
        <p:blipFill>
          <a:blip r:embed="rId3"/>
          <a:stretch>
            <a:fillRect/>
          </a:stretch>
        </p:blipFill>
        <p:spPr>
          <a:xfrm>
            <a:off x="1850577" y="1922939"/>
            <a:ext cx="8634413" cy="4540327"/>
          </a:xfrm>
          <a:prstGeom prst="rect">
            <a:avLst/>
          </a:prstGeom>
        </p:spPr>
      </p:pic>
    </p:spTree>
    <p:extLst>
      <p:ext uri="{BB962C8B-B14F-4D97-AF65-F5344CB8AC3E}">
        <p14:creationId xmlns:p14="http://schemas.microsoft.com/office/powerpoint/2010/main" val="37748845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016FB-6E68-49CA-8B84-D2033BF90354}"/>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Specificity</a:t>
            </a:r>
            <a:endParaRPr lang="en-IN" dirty="0">
              <a:latin typeface="Times New Roman" panose="02020603050405020304" pitchFamily="18" charset="0"/>
              <a:cs typeface="Times New Roman" panose="02020603050405020304" pitchFamily="18" charset="0"/>
            </a:endParaRPr>
          </a:p>
        </p:txBody>
      </p:sp>
      <p:pic>
        <p:nvPicPr>
          <p:cNvPr id="6" name="Picture 5" descr="A picture containing text, circle, baseball, emblem&#10;&#10;Description automatically generated">
            <a:extLst>
              <a:ext uri="{FF2B5EF4-FFF2-40B4-BE49-F238E27FC236}">
                <a16:creationId xmlns:a16="http://schemas.microsoft.com/office/drawing/2014/main" id="{9138FFFA-FA65-1A53-FEDE-264FF929130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850577" y="597376"/>
            <a:ext cx="838835" cy="86106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8D13133D-6E9D-8AD0-0A49-56EE48A26A18}"/>
              </a:ext>
            </a:extLst>
          </p:cNvPr>
          <p:cNvPicPr>
            <a:picLocks noChangeAspect="1"/>
          </p:cNvPicPr>
          <p:nvPr/>
        </p:nvPicPr>
        <p:blipFill>
          <a:blip r:embed="rId3"/>
          <a:stretch>
            <a:fillRect/>
          </a:stretch>
        </p:blipFill>
        <p:spPr>
          <a:xfrm>
            <a:off x="1314449" y="1922939"/>
            <a:ext cx="9563101" cy="3586163"/>
          </a:xfrm>
          <a:prstGeom prst="rect">
            <a:avLst/>
          </a:prstGeom>
        </p:spPr>
      </p:pic>
    </p:spTree>
    <p:extLst>
      <p:ext uri="{BB962C8B-B14F-4D97-AF65-F5344CB8AC3E}">
        <p14:creationId xmlns:p14="http://schemas.microsoft.com/office/powerpoint/2010/main" val="11129263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016FB-6E68-49CA-8B84-D2033BF90354}"/>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Model Specificity Comparison</a:t>
            </a:r>
            <a:endParaRPr lang="en-IN" dirty="0">
              <a:latin typeface="Times New Roman" panose="02020603050405020304" pitchFamily="18" charset="0"/>
              <a:cs typeface="Times New Roman" panose="02020603050405020304" pitchFamily="18" charset="0"/>
            </a:endParaRPr>
          </a:p>
        </p:txBody>
      </p:sp>
      <p:pic>
        <p:nvPicPr>
          <p:cNvPr id="6" name="Picture 5" descr="A picture containing text, circle, baseball, emblem&#10;&#10;Description automatically generated">
            <a:extLst>
              <a:ext uri="{FF2B5EF4-FFF2-40B4-BE49-F238E27FC236}">
                <a16:creationId xmlns:a16="http://schemas.microsoft.com/office/drawing/2014/main" id="{9138FFFA-FA65-1A53-FEDE-264FF929130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07677" y="597376"/>
            <a:ext cx="838835" cy="86106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AFAFCCDA-5B1A-9A4A-427F-10E6B5C14C92}"/>
              </a:ext>
            </a:extLst>
          </p:cNvPr>
          <p:cNvPicPr>
            <a:picLocks noChangeAspect="1"/>
          </p:cNvPicPr>
          <p:nvPr/>
        </p:nvPicPr>
        <p:blipFill>
          <a:blip r:embed="rId3"/>
          <a:stretch>
            <a:fillRect/>
          </a:stretch>
        </p:blipFill>
        <p:spPr>
          <a:xfrm>
            <a:off x="1795462" y="1922939"/>
            <a:ext cx="8601075" cy="4638540"/>
          </a:xfrm>
          <a:prstGeom prst="rect">
            <a:avLst/>
          </a:prstGeom>
        </p:spPr>
      </p:pic>
    </p:spTree>
    <p:extLst>
      <p:ext uri="{BB962C8B-B14F-4D97-AF65-F5344CB8AC3E}">
        <p14:creationId xmlns:p14="http://schemas.microsoft.com/office/powerpoint/2010/main" val="23413866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016FB-6E68-49CA-8B84-D2033BF90354}"/>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Confusion Matrix For Logistic Regression</a:t>
            </a:r>
            <a:endParaRPr lang="en-IN" dirty="0">
              <a:latin typeface="Times New Roman" panose="02020603050405020304" pitchFamily="18" charset="0"/>
              <a:cs typeface="Times New Roman" panose="02020603050405020304" pitchFamily="18" charset="0"/>
            </a:endParaRPr>
          </a:p>
        </p:txBody>
      </p:sp>
      <p:pic>
        <p:nvPicPr>
          <p:cNvPr id="6" name="Picture 5" descr="A picture containing text, circle, baseball, emblem&#10;&#10;Description automatically generated">
            <a:extLst>
              <a:ext uri="{FF2B5EF4-FFF2-40B4-BE49-F238E27FC236}">
                <a16:creationId xmlns:a16="http://schemas.microsoft.com/office/drawing/2014/main" id="{9138FFFA-FA65-1A53-FEDE-264FF929130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90331" y="555804"/>
            <a:ext cx="838835" cy="86106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00CFDB2B-B4F0-0AAF-3189-7D7D2DD519E9}"/>
              </a:ext>
            </a:extLst>
          </p:cNvPr>
          <p:cNvPicPr>
            <a:picLocks noChangeAspect="1"/>
          </p:cNvPicPr>
          <p:nvPr/>
        </p:nvPicPr>
        <p:blipFill>
          <a:blip r:embed="rId3"/>
          <a:stretch>
            <a:fillRect/>
          </a:stretch>
        </p:blipFill>
        <p:spPr>
          <a:xfrm>
            <a:off x="3040990" y="1416864"/>
            <a:ext cx="5662151" cy="5143946"/>
          </a:xfrm>
          <a:prstGeom prst="rect">
            <a:avLst/>
          </a:prstGeom>
        </p:spPr>
      </p:pic>
      <p:sp>
        <p:nvSpPr>
          <p:cNvPr id="9" name="TextBox 8">
            <a:extLst>
              <a:ext uri="{FF2B5EF4-FFF2-40B4-BE49-F238E27FC236}">
                <a16:creationId xmlns:a16="http://schemas.microsoft.com/office/drawing/2014/main" id="{B4070331-B032-5E1E-E9BC-30A32295D7DA}"/>
              </a:ext>
            </a:extLst>
          </p:cNvPr>
          <p:cNvSpPr txBox="1"/>
          <p:nvPr/>
        </p:nvSpPr>
        <p:spPr>
          <a:xfrm>
            <a:off x="6554755" y="5145833"/>
            <a:ext cx="475862" cy="369332"/>
          </a:xfrm>
          <a:prstGeom prst="rect">
            <a:avLst/>
          </a:prstGeom>
          <a:noFill/>
        </p:spPr>
        <p:txBody>
          <a:bodyPr wrap="square" rtlCol="0">
            <a:spAutoFit/>
          </a:bodyPr>
          <a:lstStyle/>
          <a:p>
            <a:r>
              <a:rPr lang="en-IN" dirty="0"/>
              <a:t>TP</a:t>
            </a:r>
          </a:p>
        </p:txBody>
      </p:sp>
      <p:sp>
        <p:nvSpPr>
          <p:cNvPr id="10" name="TextBox 9">
            <a:extLst>
              <a:ext uri="{FF2B5EF4-FFF2-40B4-BE49-F238E27FC236}">
                <a16:creationId xmlns:a16="http://schemas.microsoft.com/office/drawing/2014/main" id="{05F4CD2E-AAEB-8326-81D8-4EDA72D3F9A8}"/>
              </a:ext>
            </a:extLst>
          </p:cNvPr>
          <p:cNvSpPr txBox="1"/>
          <p:nvPr/>
        </p:nvSpPr>
        <p:spPr>
          <a:xfrm>
            <a:off x="4425031" y="5069957"/>
            <a:ext cx="914400" cy="369332"/>
          </a:xfrm>
          <a:prstGeom prst="rect">
            <a:avLst/>
          </a:prstGeom>
          <a:noFill/>
        </p:spPr>
        <p:txBody>
          <a:bodyPr wrap="square" rtlCol="0">
            <a:spAutoFit/>
          </a:bodyPr>
          <a:lstStyle/>
          <a:p>
            <a:r>
              <a:rPr lang="en-IN" dirty="0">
                <a:solidFill>
                  <a:srgbClr val="FFFF00"/>
                </a:solidFill>
              </a:rPr>
              <a:t>FP</a:t>
            </a:r>
          </a:p>
        </p:txBody>
      </p:sp>
      <p:sp>
        <p:nvSpPr>
          <p:cNvPr id="13" name="TextBox 12">
            <a:extLst>
              <a:ext uri="{FF2B5EF4-FFF2-40B4-BE49-F238E27FC236}">
                <a16:creationId xmlns:a16="http://schemas.microsoft.com/office/drawing/2014/main" id="{66C14BE0-8F30-3D5E-11AD-DA8E2C7B1D80}"/>
              </a:ext>
            </a:extLst>
          </p:cNvPr>
          <p:cNvSpPr txBox="1"/>
          <p:nvPr/>
        </p:nvSpPr>
        <p:spPr>
          <a:xfrm>
            <a:off x="6554755" y="2967135"/>
            <a:ext cx="914400" cy="369332"/>
          </a:xfrm>
          <a:prstGeom prst="rect">
            <a:avLst/>
          </a:prstGeom>
          <a:noFill/>
        </p:spPr>
        <p:txBody>
          <a:bodyPr wrap="square" rtlCol="0">
            <a:spAutoFit/>
          </a:bodyPr>
          <a:lstStyle/>
          <a:p>
            <a:r>
              <a:rPr lang="en-IN" dirty="0">
                <a:solidFill>
                  <a:srgbClr val="FFFF00"/>
                </a:solidFill>
              </a:rPr>
              <a:t>FN</a:t>
            </a:r>
          </a:p>
        </p:txBody>
      </p:sp>
      <p:sp>
        <p:nvSpPr>
          <p:cNvPr id="15" name="TextBox 14">
            <a:extLst>
              <a:ext uri="{FF2B5EF4-FFF2-40B4-BE49-F238E27FC236}">
                <a16:creationId xmlns:a16="http://schemas.microsoft.com/office/drawing/2014/main" id="{7133418D-C7B9-769A-5583-A4AC0F848714}"/>
              </a:ext>
            </a:extLst>
          </p:cNvPr>
          <p:cNvSpPr txBox="1"/>
          <p:nvPr/>
        </p:nvSpPr>
        <p:spPr>
          <a:xfrm>
            <a:off x="4406369" y="2971800"/>
            <a:ext cx="749559" cy="369332"/>
          </a:xfrm>
          <a:prstGeom prst="rect">
            <a:avLst/>
          </a:prstGeom>
          <a:noFill/>
        </p:spPr>
        <p:txBody>
          <a:bodyPr wrap="square" rtlCol="0">
            <a:spAutoFit/>
          </a:bodyPr>
          <a:lstStyle/>
          <a:p>
            <a:r>
              <a:rPr lang="en-IN" dirty="0"/>
              <a:t>TN</a:t>
            </a:r>
          </a:p>
        </p:txBody>
      </p:sp>
    </p:spTree>
    <p:extLst>
      <p:ext uri="{BB962C8B-B14F-4D97-AF65-F5344CB8AC3E}">
        <p14:creationId xmlns:p14="http://schemas.microsoft.com/office/powerpoint/2010/main" val="28755715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016FB-6E68-49CA-8B84-D2033BF90354}"/>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Confusion Matrix For SVM</a:t>
            </a:r>
            <a:endParaRPr lang="en-IN" dirty="0">
              <a:latin typeface="Times New Roman" panose="02020603050405020304" pitchFamily="18" charset="0"/>
              <a:cs typeface="Times New Roman" panose="02020603050405020304" pitchFamily="18" charset="0"/>
            </a:endParaRPr>
          </a:p>
        </p:txBody>
      </p:sp>
      <p:pic>
        <p:nvPicPr>
          <p:cNvPr id="6" name="Picture 5" descr="A picture containing text, circle, baseball, emblem&#10;&#10;Description automatically generated">
            <a:extLst>
              <a:ext uri="{FF2B5EF4-FFF2-40B4-BE49-F238E27FC236}">
                <a16:creationId xmlns:a16="http://schemas.microsoft.com/office/drawing/2014/main" id="{9138FFFA-FA65-1A53-FEDE-264FF929130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07677" y="597376"/>
            <a:ext cx="838835" cy="86106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5B847802-CEB1-1A3C-9642-0D1128A6D0C2}"/>
              </a:ext>
            </a:extLst>
          </p:cNvPr>
          <p:cNvPicPr>
            <a:picLocks noChangeAspect="1"/>
          </p:cNvPicPr>
          <p:nvPr/>
        </p:nvPicPr>
        <p:blipFill>
          <a:blip r:embed="rId3"/>
          <a:stretch>
            <a:fillRect/>
          </a:stretch>
        </p:blipFill>
        <p:spPr>
          <a:xfrm>
            <a:off x="3138106" y="1364171"/>
            <a:ext cx="5654530" cy="5128704"/>
          </a:xfrm>
          <a:prstGeom prst="rect">
            <a:avLst/>
          </a:prstGeom>
        </p:spPr>
      </p:pic>
      <p:sp>
        <p:nvSpPr>
          <p:cNvPr id="13" name="TextBox 12">
            <a:extLst>
              <a:ext uri="{FF2B5EF4-FFF2-40B4-BE49-F238E27FC236}">
                <a16:creationId xmlns:a16="http://schemas.microsoft.com/office/drawing/2014/main" id="{BA405575-6D6B-D2A1-D10F-2B09663FE273}"/>
              </a:ext>
            </a:extLst>
          </p:cNvPr>
          <p:cNvSpPr txBox="1"/>
          <p:nvPr/>
        </p:nvSpPr>
        <p:spPr>
          <a:xfrm>
            <a:off x="6620069" y="4987211"/>
            <a:ext cx="914400" cy="369332"/>
          </a:xfrm>
          <a:prstGeom prst="rect">
            <a:avLst/>
          </a:prstGeom>
          <a:noFill/>
        </p:spPr>
        <p:txBody>
          <a:bodyPr wrap="square" rtlCol="0">
            <a:spAutoFit/>
          </a:bodyPr>
          <a:lstStyle/>
          <a:p>
            <a:r>
              <a:rPr lang="en-IN" dirty="0"/>
              <a:t>TP</a:t>
            </a:r>
          </a:p>
        </p:txBody>
      </p:sp>
      <p:sp>
        <p:nvSpPr>
          <p:cNvPr id="14" name="TextBox 13">
            <a:extLst>
              <a:ext uri="{FF2B5EF4-FFF2-40B4-BE49-F238E27FC236}">
                <a16:creationId xmlns:a16="http://schemas.microsoft.com/office/drawing/2014/main" id="{1B7E2FB0-81DE-FC56-3BAD-53AD9AB2E4D1}"/>
              </a:ext>
            </a:extLst>
          </p:cNvPr>
          <p:cNvSpPr txBox="1"/>
          <p:nvPr/>
        </p:nvSpPr>
        <p:spPr>
          <a:xfrm>
            <a:off x="4479426" y="2888695"/>
            <a:ext cx="914400" cy="369332"/>
          </a:xfrm>
          <a:prstGeom prst="rect">
            <a:avLst/>
          </a:prstGeom>
          <a:noFill/>
        </p:spPr>
        <p:txBody>
          <a:bodyPr wrap="square" rtlCol="0">
            <a:spAutoFit/>
          </a:bodyPr>
          <a:lstStyle/>
          <a:p>
            <a:r>
              <a:rPr lang="en-IN" dirty="0"/>
              <a:t>TN</a:t>
            </a:r>
          </a:p>
        </p:txBody>
      </p:sp>
      <p:sp>
        <p:nvSpPr>
          <p:cNvPr id="15" name="TextBox 14">
            <a:extLst>
              <a:ext uri="{FF2B5EF4-FFF2-40B4-BE49-F238E27FC236}">
                <a16:creationId xmlns:a16="http://schemas.microsoft.com/office/drawing/2014/main" id="{32D9D4E8-AA45-CEF6-8A80-6940CF53D1DC}"/>
              </a:ext>
            </a:extLst>
          </p:cNvPr>
          <p:cNvSpPr txBox="1"/>
          <p:nvPr/>
        </p:nvSpPr>
        <p:spPr>
          <a:xfrm>
            <a:off x="4479426" y="4987747"/>
            <a:ext cx="914400" cy="369332"/>
          </a:xfrm>
          <a:prstGeom prst="rect">
            <a:avLst/>
          </a:prstGeom>
          <a:noFill/>
        </p:spPr>
        <p:txBody>
          <a:bodyPr wrap="square" rtlCol="0">
            <a:spAutoFit/>
          </a:bodyPr>
          <a:lstStyle/>
          <a:p>
            <a:r>
              <a:rPr lang="en-IN" dirty="0">
                <a:solidFill>
                  <a:srgbClr val="FFFF00"/>
                </a:solidFill>
              </a:rPr>
              <a:t>FP</a:t>
            </a:r>
          </a:p>
        </p:txBody>
      </p:sp>
      <p:sp>
        <p:nvSpPr>
          <p:cNvPr id="16" name="TextBox 15">
            <a:extLst>
              <a:ext uri="{FF2B5EF4-FFF2-40B4-BE49-F238E27FC236}">
                <a16:creationId xmlns:a16="http://schemas.microsoft.com/office/drawing/2014/main" id="{35C6AD78-0640-A952-6C4E-A5899E1D0896}"/>
              </a:ext>
            </a:extLst>
          </p:cNvPr>
          <p:cNvSpPr txBox="1"/>
          <p:nvPr/>
        </p:nvSpPr>
        <p:spPr>
          <a:xfrm>
            <a:off x="6620069" y="2888695"/>
            <a:ext cx="914400" cy="369332"/>
          </a:xfrm>
          <a:prstGeom prst="rect">
            <a:avLst/>
          </a:prstGeom>
          <a:noFill/>
        </p:spPr>
        <p:txBody>
          <a:bodyPr wrap="square" rtlCol="0">
            <a:spAutoFit/>
          </a:bodyPr>
          <a:lstStyle/>
          <a:p>
            <a:r>
              <a:rPr lang="en-IN" dirty="0">
                <a:solidFill>
                  <a:srgbClr val="FFFF00"/>
                </a:solidFill>
              </a:rPr>
              <a:t>FN</a:t>
            </a:r>
          </a:p>
        </p:txBody>
      </p:sp>
    </p:spTree>
    <p:extLst>
      <p:ext uri="{BB962C8B-B14F-4D97-AF65-F5344CB8AC3E}">
        <p14:creationId xmlns:p14="http://schemas.microsoft.com/office/powerpoint/2010/main" val="2558638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016FB-6E68-49CA-8B84-D2033BF90354}"/>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Abstract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38D6C70-92C4-4522-BEAB-B09EF3CC593D}"/>
              </a:ext>
            </a:extLst>
          </p:cNvPr>
          <p:cNvSpPr>
            <a:spLocks noGrp="1"/>
          </p:cNvSpPr>
          <p:nvPr>
            <p:ph idx="1"/>
          </p:nvPr>
        </p:nvSpPr>
        <p:spPr>
          <a:xfrm>
            <a:off x="838200" y="1690687"/>
            <a:ext cx="10515600" cy="4351338"/>
          </a:xfrm>
        </p:spPr>
        <p:txBody>
          <a:bodyPr>
            <a:noAutofit/>
          </a:bodyPr>
          <a:lstStyle/>
          <a:p>
            <a:pPr marL="0" indent="0" algn="just">
              <a:buNone/>
            </a:pPr>
            <a:r>
              <a:rPr lang="en-US" sz="2400" dirty="0">
                <a:latin typeface="Times New Roman" panose="02020603050405020304" pitchFamily="18" charset="0"/>
                <a:cs typeface="Times New Roman" panose="02020603050405020304" pitchFamily="18" charset="0"/>
              </a:rPr>
              <a:t>Diabetes is a chronic metabolic disorder characterized by high blood glucose levels, which can lead to severe health complications if not managed properly. Early diagnosis and treatment are crucial for improving patient outcomes. This project aims to develop a diabetes prediction system using machine learning techniques to assist in early detection. The system leverages Logistic Regression, Support Vector Machine (SVM), and Random Forest classifiers to predict diabetes based on patient data, including age, insulin levels, pregnancies, skin thickness, diabetes pedigree function, and blood pressure. The models are trained on a balanced dataset to ensure reliable predictions. A web application built with Django provides an intuitive interface for users to input their health parameters and receive predictions. The accuracy of the models is evaluated and compared, providing users with a robust tool for diabetes risk assessment.</a:t>
            </a:r>
          </a:p>
          <a:p>
            <a:pPr marL="0" indent="0" algn="just">
              <a:buNone/>
            </a:pPr>
            <a:r>
              <a:rPr lang="en-US" sz="2400" b="1" dirty="0">
                <a:latin typeface="Times New Roman" panose="02020603050405020304" pitchFamily="18" charset="0"/>
                <a:cs typeface="Times New Roman" panose="02020603050405020304" pitchFamily="18" charset="0"/>
              </a:rPr>
              <a:t>Keywords</a:t>
            </a:r>
            <a:r>
              <a:rPr lang="en-US" sz="2400" dirty="0">
                <a:latin typeface="Times New Roman" panose="02020603050405020304" pitchFamily="18" charset="0"/>
                <a:cs typeface="Times New Roman" panose="02020603050405020304" pitchFamily="18" charset="0"/>
              </a:rPr>
              <a:t>: Logistic Regression, Support Vector Machine, Random Forest classifiers</a:t>
            </a:r>
          </a:p>
        </p:txBody>
      </p:sp>
      <p:pic>
        <p:nvPicPr>
          <p:cNvPr id="6" name="Picture 5" descr="A picture containing text, circle, baseball, emblem&#10;&#10;Description automatically generated">
            <a:extLst>
              <a:ext uri="{FF2B5EF4-FFF2-40B4-BE49-F238E27FC236}">
                <a16:creationId xmlns:a16="http://schemas.microsoft.com/office/drawing/2014/main" id="{9138FFFA-FA65-1A53-FEDE-264FF929130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850577" y="597376"/>
            <a:ext cx="838835" cy="861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66944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016FB-6E68-49CA-8B84-D2033BF90354}"/>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Confusion Matrix For Random Forest</a:t>
            </a:r>
            <a:endParaRPr lang="en-IN" dirty="0">
              <a:latin typeface="Times New Roman" panose="02020603050405020304" pitchFamily="18" charset="0"/>
              <a:cs typeface="Times New Roman" panose="02020603050405020304" pitchFamily="18" charset="0"/>
            </a:endParaRPr>
          </a:p>
        </p:txBody>
      </p:sp>
      <p:pic>
        <p:nvPicPr>
          <p:cNvPr id="6" name="Picture 5" descr="A picture containing text, circle, baseball, emblem&#10;&#10;Description automatically generated">
            <a:extLst>
              <a:ext uri="{FF2B5EF4-FFF2-40B4-BE49-F238E27FC236}">
                <a16:creationId xmlns:a16="http://schemas.microsoft.com/office/drawing/2014/main" id="{9138FFFA-FA65-1A53-FEDE-264FF929130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58592" y="485408"/>
            <a:ext cx="838835" cy="86106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3BA9AEBA-DA09-AACF-A16B-9F7EBA309300}"/>
              </a:ext>
            </a:extLst>
          </p:cNvPr>
          <p:cNvPicPr>
            <a:picLocks noChangeAspect="1"/>
          </p:cNvPicPr>
          <p:nvPr/>
        </p:nvPicPr>
        <p:blipFill>
          <a:blip r:embed="rId3"/>
          <a:stretch>
            <a:fillRect/>
          </a:stretch>
        </p:blipFill>
        <p:spPr>
          <a:xfrm>
            <a:off x="3113925" y="1555113"/>
            <a:ext cx="5646909" cy="5128704"/>
          </a:xfrm>
          <a:prstGeom prst="rect">
            <a:avLst/>
          </a:prstGeom>
        </p:spPr>
      </p:pic>
      <p:sp>
        <p:nvSpPr>
          <p:cNvPr id="7" name="TextBox 6">
            <a:extLst>
              <a:ext uri="{FF2B5EF4-FFF2-40B4-BE49-F238E27FC236}">
                <a16:creationId xmlns:a16="http://schemas.microsoft.com/office/drawing/2014/main" id="{4A9E8D6C-41E8-EBE5-3A15-BB788698F690}"/>
              </a:ext>
            </a:extLst>
          </p:cNvPr>
          <p:cNvSpPr txBox="1"/>
          <p:nvPr/>
        </p:nvSpPr>
        <p:spPr>
          <a:xfrm>
            <a:off x="6629399" y="5252105"/>
            <a:ext cx="914400" cy="369332"/>
          </a:xfrm>
          <a:prstGeom prst="rect">
            <a:avLst/>
          </a:prstGeom>
          <a:noFill/>
        </p:spPr>
        <p:txBody>
          <a:bodyPr wrap="square" rtlCol="0">
            <a:spAutoFit/>
          </a:bodyPr>
          <a:lstStyle/>
          <a:p>
            <a:r>
              <a:rPr lang="en-IN" dirty="0"/>
              <a:t>TP</a:t>
            </a:r>
          </a:p>
        </p:txBody>
      </p:sp>
      <p:sp>
        <p:nvSpPr>
          <p:cNvPr id="8" name="TextBox 7">
            <a:extLst>
              <a:ext uri="{FF2B5EF4-FFF2-40B4-BE49-F238E27FC236}">
                <a16:creationId xmlns:a16="http://schemas.microsoft.com/office/drawing/2014/main" id="{81191017-ED61-7F47-D794-9D4828E35BC3}"/>
              </a:ext>
            </a:extLst>
          </p:cNvPr>
          <p:cNvSpPr txBox="1"/>
          <p:nvPr/>
        </p:nvSpPr>
        <p:spPr>
          <a:xfrm>
            <a:off x="4492689" y="3060979"/>
            <a:ext cx="914400" cy="369332"/>
          </a:xfrm>
          <a:prstGeom prst="rect">
            <a:avLst/>
          </a:prstGeom>
          <a:noFill/>
        </p:spPr>
        <p:txBody>
          <a:bodyPr wrap="square" rtlCol="0">
            <a:spAutoFit/>
          </a:bodyPr>
          <a:lstStyle/>
          <a:p>
            <a:r>
              <a:rPr lang="en-IN" dirty="0"/>
              <a:t>TN</a:t>
            </a:r>
          </a:p>
        </p:txBody>
      </p:sp>
      <p:sp>
        <p:nvSpPr>
          <p:cNvPr id="9" name="TextBox 8">
            <a:extLst>
              <a:ext uri="{FF2B5EF4-FFF2-40B4-BE49-F238E27FC236}">
                <a16:creationId xmlns:a16="http://schemas.microsoft.com/office/drawing/2014/main" id="{764838A8-E78E-640D-4E24-23951CEF4DC3}"/>
              </a:ext>
            </a:extLst>
          </p:cNvPr>
          <p:cNvSpPr txBox="1"/>
          <p:nvPr/>
        </p:nvSpPr>
        <p:spPr>
          <a:xfrm>
            <a:off x="4492689" y="5252105"/>
            <a:ext cx="914400" cy="369332"/>
          </a:xfrm>
          <a:prstGeom prst="rect">
            <a:avLst/>
          </a:prstGeom>
          <a:noFill/>
        </p:spPr>
        <p:txBody>
          <a:bodyPr wrap="square" rtlCol="0">
            <a:spAutoFit/>
          </a:bodyPr>
          <a:lstStyle/>
          <a:p>
            <a:r>
              <a:rPr lang="en-IN" dirty="0">
                <a:solidFill>
                  <a:srgbClr val="FFFF00"/>
                </a:solidFill>
              </a:rPr>
              <a:t>FP</a:t>
            </a:r>
          </a:p>
        </p:txBody>
      </p:sp>
      <p:sp>
        <p:nvSpPr>
          <p:cNvPr id="10" name="TextBox 9">
            <a:extLst>
              <a:ext uri="{FF2B5EF4-FFF2-40B4-BE49-F238E27FC236}">
                <a16:creationId xmlns:a16="http://schemas.microsoft.com/office/drawing/2014/main" id="{E7C6429B-F6C3-41CE-646B-F06301E52056}"/>
              </a:ext>
            </a:extLst>
          </p:cNvPr>
          <p:cNvSpPr txBox="1"/>
          <p:nvPr/>
        </p:nvSpPr>
        <p:spPr>
          <a:xfrm>
            <a:off x="6626761" y="3060979"/>
            <a:ext cx="914400" cy="369332"/>
          </a:xfrm>
          <a:prstGeom prst="rect">
            <a:avLst/>
          </a:prstGeom>
          <a:noFill/>
        </p:spPr>
        <p:txBody>
          <a:bodyPr wrap="square" rtlCol="0">
            <a:spAutoFit/>
          </a:bodyPr>
          <a:lstStyle/>
          <a:p>
            <a:r>
              <a:rPr lang="en-IN" dirty="0">
                <a:solidFill>
                  <a:srgbClr val="FFFF00"/>
                </a:solidFill>
              </a:rPr>
              <a:t>FN</a:t>
            </a:r>
          </a:p>
        </p:txBody>
      </p:sp>
    </p:spTree>
    <p:extLst>
      <p:ext uri="{BB962C8B-B14F-4D97-AF65-F5344CB8AC3E}">
        <p14:creationId xmlns:p14="http://schemas.microsoft.com/office/powerpoint/2010/main" val="13428760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016FB-6E68-49CA-8B84-D2033BF90354}"/>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Tabular Representation</a:t>
            </a:r>
            <a:endParaRPr lang="en-IN" dirty="0">
              <a:latin typeface="Times New Roman" panose="02020603050405020304" pitchFamily="18" charset="0"/>
              <a:cs typeface="Times New Roman" panose="02020603050405020304" pitchFamily="18" charset="0"/>
            </a:endParaRPr>
          </a:p>
        </p:txBody>
      </p:sp>
      <p:pic>
        <p:nvPicPr>
          <p:cNvPr id="6" name="Picture 5" descr="A picture containing text, circle, baseball, emblem&#10;&#10;Description automatically generated">
            <a:extLst>
              <a:ext uri="{FF2B5EF4-FFF2-40B4-BE49-F238E27FC236}">
                <a16:creationId xmlns:a16="http://schemas.microsoft.com/office/drawing/2014/main" id="{9138FFFA-FA65-1A53-FEDE-264FF929130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850577" y="597376"/>
            <a:ext cx="838835" cy="86106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EEFE73B8-9CB1-4FB6-68FA-F79DCC487C1D}"/>
              </a:ext>
            </a:extLst>
          </p:cNvPr>
          <p:cNvPicPr>
            <a:picLocks noChangeAspect="1"/>
          </p:cNvPicPr>
          <p:nvPr/>
        </p:nvPicPr>
        <p:blipFill>
          <a:blip r:embed="rId3"/>
          <a:stretch>
            <a:fillRect/>
          </a:stretch>
        </p:blipFill>
        <p:spPr>
          <a:xfrm>
            <a:off x="166687" y="2753376"/>
            <a:ext cx="11858625" cy="1973448"/>
          </a:xfrm>
          <a:prstGeom prst="rect">
            <a:avLst/>
          </a:prstGeom>
        </p:spPr>
      </p:pic>
    </p:spTree>
    <p:extLst>
      <p:ext uri="{BB962C8B-B14F-4D97-AF65-F5344CB8AC3E}">
        <p14:creationId xmlns:p14="http://schemas.microsoft.com/office/powerpoint/2010/main" val="37006421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016FB-6E68-49CA-8B84-D2033BF90354}"/>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Web Application</a:t>
            </a:r>
            <a:endParaRPr lang="en-IN" dirty="0">
              <a:latin typeface="Times New Roman" panose="02020603050405020304" pitchFamily="18" charset="0"/>
              <a:cs typeface="Times New Roman" panose="02020603050405020304" pitchFamily="18" charset="0"/>
            </a:endParaRPr>
          </a:p>
        </p:txBody>
      </p:sp>
      <p:pic>
        <p:nvPicPr>
          <p:cNvPr id="6" name="Picture 5" descr="A picture containing text, circle, baseball, emblem&#10;&#10;Description automatically generated">
            <a:extLst>
              <a:ext uri="{FF2B5EF4-FFF2-40B4-BE49-F238E27FC236}">
                <a16:creationId xmlns:a16="http://schemas.microsoft.com/office/drawing/2014/main" id="{9138FFFA-FA65-1A53-FEDE-264FF929130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850577" y="597376"/>
            <a:ext cx="838835" cy="86106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FD206D00-4080-5E23-FC06-593ACC811C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774" y="1690687"/>
            <a:ext cx="6164701" cy="4895850"/>
          </a:xfrm>
          <a:prstGeom prst="rect">
            <a:avLst/>
          </a:prstGeom>
        </p:spPr>
      </p:pic>
      <p:pic>
        <p:nvPicPr>
          <p:cNvPr id="8" name="Picture 7">
            <a:extLst>
              <a:ext uri="{FF2B5EF4-FFF2-40B4-BE49-F238E27FC236}">
                <a16:creationId xmlns:a16="http://schemas.microsoft.com/office/drawing/2014/main" id="{C14A67BA-1480-12DA-B612-38C645D5168D}"/>
              </a:ext>
            </a:extLst>
          </p:cNvPr>
          <p:cNvPicPr>
            <a:picLocks noChangeAspect="1"/>
          </p:cNvPicPr>
          <p:nvPr/>
        </p:nvPicPr>
        <p:blipFill rotWithShape="1">
          <a:blip r:embed="rId4">
            <a:extLst>
              <a:ext uri="{28A0092B-C50C-407E-A947-70E740481C1C}">
                <a14:useLocalDpi xmlns:a14="http://schemas.microsoft.com/office/drawing/2010/main" val="0"/>
              </a:ext>
            </a:extLst>
          </a:blip>
          <a:srcRect r="11034"/>
          <a:stretch/>
        </p:blipFill>
        <p:spPr>
          <a:xfrm>
            <a:off x="5903847" y="1690687"/>
            <a:ext cx="6067379" cy="4895850"/>
          </a:xfrm>
          <a:prstGeom prst="rect">
            <a:avLst/>
          </a:prstGeom>
        </p:spPr>
      </p:pic>
    </p:spTree>
    <p:extLst>
      <p:ext uri="{BB962C8B-B14F-4D97-AF65-F5344CB8AC3E}">
        <p14:creationId xmlns:p14="http://schemas.microsoft.com/office/powerpoint/2010/main" val="32142648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016FB-6E68-49CA-8B84-D2033BF90354}"/>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Conclusions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38D6C70-92C4-4522-BEAB-B09EF3CC593D}"/>
              </a:ext>
            </a:extLst>
          </p:cNvPr>
          <p:cNvSpPr>
            <a:spLocks noGrp="1"/>
          </p:cNvSpPr>
          <p:nvPr>
            <p:ph idx="1"/>
          </p:nvPr>
        </p:nvSpPr>
        <p:spPr/>
        <p:txBody>
          <a:bodyPr>
            <a:noAutofit/>
          </a:bodyPr>
          <a:lstStyle/>
          <a:p>
            <a:pPr marL="0" indent="0" algn="just">
              <a:buNone/>
            </a:pPr>
            <a:r>
              <a:rPr lang="en-US" sz="2400" dirty="0">
                <a:latin typeface="Times New Roman" panose="02020603050405020304" pitchFamily="18" charset="0"/>
                <a:cs typeface="Times New Roman" panose="02020603050405020304" pitchFamily="18" charset="0"/>
              </a:rPr>
              <a:t>The diabetes prediction project effectively integrates machine learning techniques with a user-friendly web interface to provide early diagnosis of diabetes. Utilizing Logistic Regression, Support Vector Machine (SVM), and Random Forest classifiers, the system achieves high accuracy in predictions, offering valuable insights for users based on their health data. The Django-based web application ensures a seamless interaction, allowing users to input their information and receive immediate results. With its emphasis on usability and practical recommendations, this project bridges the gap between advanced data analytics and accessible healthcare solutions, enhancing early detection and management of diabetes.</a:t>
            </a:r>
            <a:endParaRPr lang="en-US" sz="2400" dirty="0">
              <a:solidFill>
                <a:srgbClr val="191919"/>
              </a:solidFill>
              <a:latin typeface="Times New Roman" panose="02020603050405020304" pitchFamily="18" charset="0"/>
              <a:cs typeface="Times New Roman" panose="02020603050405020304" pitchFamily="18" charset="0"/>
            </a:endParaRPr>
          </a:p>
        </p:txBody>
      </p:sp>
      <p:pic>
        <p:nvPicPr>
          <p:cNvPr id="6" name="Picture 5" descr="A picture containing text, circle, baseball, emblem&#10;&#10;Description automatically generated">
            <a:extLst>
              <a:ext uri="{FF2B5EF4-FFF2-40B4-BE49-F238E27FC236}">
                <a16:creationId xmlns:a16="http://schemas.microsoft.com/office/drawing/2014/main" id="{9138FFFA-FA65-1A53-FEDE-264FF929130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850577" y="597376"/>
            <a:ext cx="838835" cy="861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39741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016FB-6E68-49CA-8B84-D2033BF90354}"/>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References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38D6C70-92C4-4522-BEAB-B09EF3CC593D}"/>
              </a:ext>
            </a:extLst>
          </p:cNvPr>
          <p:cNvSpPr>
            <a:spLocks noGrp="1"/>
          </p:cNvSpPr>
          <p:nvPr>
            <p:ph idx="1"/>
          </p:nvPr>
        </p:nvSpPr>
        <p:spPr/>
        <p:txBody>
          <a:bodyPr>
            <a:normAutofit/>
          </a:bodyPr>
          <a:lstStyle/>
          <a:p>
            <a:pPr marL="0" indent="0">
              <a:buNone/>
            </a:pPr>
            <a:endParaRPr lang="en-US" sz="2400" dirty="0">
              <a:latin typeface="Times New Roman" panose="02020603050405020304" pitchFamily="18" charset="0"/>
              <a:cs typeface="Times New Roman" panose="02020603050405020304" pitchFamily="18" charset="0"/>
            </a:endParaRPr>
          </a:p>
          <a:p>
            <a:pPr>
              <a:buFont typeface="+mj-lt"/>
              <a:buAutoNum type="arabicPeriod"/>
            </a:pPr>
            <a:r>
              <a:rPr lang="en-IN" sz="2400" b="0" i="0" dirty="0">
                <a:solidFill>
                  <a:srgbClr val="000000"/>
                </a:solidFill>
                <a:effectLst/>
                <a:latin typeface="Times New Roman" panose="02020603050405020304" pitchFamily="18" charset="0"/>
                <a:cs typeface="Times New Roman" panose="02020603050405020304" pitchFamily="18" charset="0"/>
              </a:rPr>
              <a:t>https://www.kaggle.com/uciml/pima-indians-diabetes-database</a:t>
            </a:r>
            <a:endParaRPr lang="en-IN" sz="2400" dirty="0">
              <a:latin typeface="Times New Roman" panose="02020603050405020304" pitchFamily="18" charset="0"/>
              <a:cs typeface="Times New Roman" panose="02020603050405020304" pitchFamily="18" charset="0"/>
            </a:endParaRPr>
          </a:p>
          <a:p>
            <a:pPr>
              <a:buFont typeface="+mj-lt"/>
              <a:buAutoNum type="arabicPeriod"/>
            </a:pPr>
            <a:r>
              <a:rPr lang="en-IN" sz="2400" dirty="0">
                <a:latin typeface="Times New Roman" panose="02020603050405020304" pitchFamily="18" charset="0"/>
                <a:cs typeface="Times New Roman" panose="02020603050405020304" pitchFamily="18" charset="0"/>
              </a:rPr>
              <a:t>Aishwarya Mujumdara , Dr. Vaidehi Vb,”</a:t>
            </a:r>
            <a:r>
              <a:rPr lang="en-US" sz="2400" dirty="0">
                <a:latin typeface="Times New Roman" panose="02020603050405020304" pitchFamily="18" charset="0"/>
                <a:cs typeface="Times New Roman" panose="02020603050405020304" pitchFamily="18" charset="0"/>
              </a:rPr>
              <a:t> Diabetes Prediction using Machine Learning Algorithms</a:t>
            </a:r>
            <a:r>
              <a:rPr lang="en-IN" sz="2400" dirty="0">
                <a:latin typeface="Times New Roman" panose="02020603050405020304" pitchFamily="18" charset="0"/>
                <a:cs typeface="Times New Roman" panose="02020603050405020304" pitchFamily="18" charset="0"/>
              </a:rPr>
              <a:t>” Issue 2019</a:t>
            </a:r>
          </a:p>
          <a:p>
            <a:pPr>
              <a:buFont typeface="+mj-lt"/>
              <a:buAutoNum type="arabicPeriod"/>
            </a:pPr>
            <a:r>
              <a:rPr lang="en-US" sz="2400" dirty="0">
                <a:latin typeface="Times New Roman" panose="02020603050405020304" pitchFamily="18" charset="0"/>
                <a:cs typeface="Times New Roman" panose="02020603050405020304" pitchFamily="18" charset="0"/>
              </a:rPr>
              <a:t>Tong, Hau Lee and Ng, Hu and Arul Ananthan, Harannesh (2024) ”Predicting Diabetes Mellitus with Machine Learning Techniques”. Journal of Engineering Technology and Applied Physics, 6 (1). pp. 91-99. ISSN 26828383</a:t>
            </a:r>
          </a:p>
          <a:p>
            <a:pPr>
              <a:buFont typeface="+mj-lt"/>
              <a:buAutoNum type="arabicPeriod"/>
            </a:pPr>
            <a:r>
              <a:rPr lang="en-IN" sz="2400" dirty="0">
                <a:latin typeface="Times New Roman" panose="02020603050405020304" pitchFamily="18" charset="0"/>
                <a:cs typeface="Times New Roman" panose="02020603050405020304" pitchFamily="18" charset="0"/>
              </a:rPr>
              <a:t>Mitushi Soni , Dr. Sunita Varma , “</a:t>
            </a:r>
            <a:r>
              <a:rPr lang="en-US" sz="2400" dirty="0">
                <a:latin typeface="Times New Roman" panose="02020603050405020304" pitchFamily="18" charset="0"/>
                <a:cs typeface="Times New Roman" panose="02020603050405020304" pitchFamily="18" charset="0"/>
              </a:rPr>
              <a:t>Diabetes Prediction using Machine Learning Techniques </a:t>
            </a: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International Journal of Engineering Research &amp; Technology (IJERT), </a:t>
            </a:r>
            <a:r>
              <a:rPr lang="en-IN" sz="2400" dirty="0">
                <a:latin typeface="Times New Roman" panose="02020603050405020304" pitchFamily="18" charset="0"/>
                <a:cs typeface="Times New Roman" panose="02020603050405020304" pitchFamily="18" charset="0"/>
              </a:rPr>
              <a:t>Vol. 9 Issue 09, September-2020</a:t>
            </a:r>
          </a:p>
        </p:txBody>
      </p:sp>
      <p:pic>
        <p:nvPicPr>
          <p:cNvPr id="6" name="Picture 5" descr="A picture containing text, circle, baseball, emblem&#10;&#10;Description automatically generated">
            <a:extLst>
              <a:ext uri="{FF2B5EF4-FFF2-40B4-BE49-F238E27FC236}">
                <a16:creationId xmlns:a16="http://schemas.microsoft.com/office/drawing/2014/main" id="{9138FFFA-FA65-1A53-FEDE-264FF929130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850577" y="597376"/>
            <a:ext cx="838835" cy="861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9639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016FB-6E68-49CA-8B84-D2033BF90354}"/>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Proposed Methodology</a:t>
            </a:r>
            <a:endParaRPr lang="en-IN" dirty="0">
              <a:latin typeface="Times New Roman" panose="02020603050405020304" pitchFamily="18" charset="0"/>
              <a:cs typeface="Times New Roman" panose="02020603050405020304" pitchFamily="18" charset="0"/>
            </a:endParaRPr>
          </a:p>
        </p:txBody>
      </p:sp>
      <p:pic>
        <p:nvPicPr>
          <p:cNvPr id="6" name="Picture 5" descr="A picture containing text, circle, baseball, emblem&#10;&#10;Description automatically generated">
            <a:extLst>
              <a:ext uri="{FF2B5EF4-FFF2-40B4-BE49-F238E27FC236}">
                <a16:creationId xmlns:a16="http://schemas.microsoft.com/office/drawing/2014/main" id="{9138FFFA-FA65-1A53-FEDE-264FF929130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850577" y="597376"/>
            <a:ext cx="838835" cy="86106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FD3A48CD-BC23-A26C-0A29-AE58DB3F33FE}"/>
              </a:ext>
            </a:extLst>
          </p:cNvPr>
          <p:cNvPicPr>
            <a:picLocks noChangeAspect="1"/>
          </p:cNvPicPr>
          <p:nvPr/>
        </p:nvPicPr>
        <p:blipFill>
          <a:blip r:embed="rId3"/>
          <a:stretch>
            <a:fillRect/>
          </a:stretch>
        </p:blipFill>
        <p:spPr>
          <a:xfrm>
            <a:off x="1100923" y="1458436"/>
            <a:ext cx="10252877" cy="4912837"/>
          </a:xfrm>
          <a:prstGeom prst="rect">
            <a:avLst/>
          </a:prstGeom>
        </p:spPr>
      </p:pic>
    </p:spTree>
    <p:extLst>
      <p:ext uri="{BB962C8B-B14F-4D97-AF65-F5344CB8AC3E}">
        <p14:creationId xmlns:p14="http://schemas.microsoft.com/office/powerpoint/2010/main" val="3522477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016FB-6E68-49CA-8B84-D2033BF90354}"/>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Attributes Used</a:t>
            </a:r>
            <a:endParaRPr lang="en-IN" dirty="0">
              <a:latin typeface="Times New Roman" panose="02020603050405020304" pitchFamily="18" charset="0"/>
              <a:cs typeface="Times New Roman" panose="02020603050405020304" pitchFamily="18" charset="0"/>
            </a:endParaRPr>
          </a:p>
        </p:txBody>
      </p:sp>
      <p:pic>
        <p:nvPicPr>
          <p:cNvPr id="6" name="Picture 5" descr="A picture containing text, circle, baseball, emblem&#10;&#10;Description automatically generated">
            <a:extLst>
              <a:ext uri="{FF2B5EF4-FFF2-40B4-BE49-F238E27FC236}">
                <a16:creationId xmlns:a16="http://schemas.microsoft.com/office/drawing/2014/main" id="{9138FFFA-FA65-1A53-FEDE-264FF929130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850577" y="597376"/>
            <a:ext cx="838835" cy="86106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C7F5C315-E829-A550-7912-0F823304F6C1}"/>
              </a:ext>
            </a:extLst>
          </p:cNvPr>
          <p:cNvPicPr>
            <a:picLocks noChangeAspect="1"/>
          </p:cNvPicPr>
          <p:nvPr/>
        </p:nvPicPr>
        <p:blipFill rotWithShape="1">
          <a:blip r:embed="rId3">
            <a:extLst>
              <a:ext uri="{28A0092B-C50C-407E-A947-70E740481C1C}">
                <a14:useLocalDpi xmlns:a14="http://schemas.microsoft.com/office/drawing/2010/main" val="0"/>
              </a:ext>
            </a:extLst>
          </a:blip>
          <a:srcRect l="2420" t="7464" r="3685" b="1304"/>
          <a:stretch/>
        </p:blipFill>
        <p:spPr>
          <a:xfrm>
            <a:off x="2269994" y="1690687"/>
            <a:ext cx="7696201" cy="4586744"/>
          </a:xfrm>
          <a:prstGeom prst="rect">
            <a:avLst/>
          </a:prstGeom>
        </p:spPr>
      </p:pic>
    </p:spTree>
    <p:extLst>
      <p:ext uri="{BB962C8B-B14F-4D97-AF65-F5344CB8AC3E}">
        <p14:creationId xmlns:p14="http://schemas.microsoft.com/office/powerpoint/2010/main" val="2349227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016FB-6E68-49CA-8B84-D2033BF90354}"/>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RESULT</a:t>
            </a:r>
            <a:endParaRPr lang="en-IN" dirty="0">
              <a:latin typeface="Times New Roman" panose="02020603050405020304" pitchFamily="18" charset="0"/>
              <a:cs typeface="Times New Roman" panose="02020603050405020304" pitchFamily="18" charset="0"/>
            </a:endParaRPr>
          </a:p>
        </p:txBody>
      </p:sp>
      <p:pic>
        <p:nvPicPr>
          <p:cNvPr id="6" name="Picture 5" descr="A picture containing text, circle, baseball, emblem&#10;&#10;Description automatically generated">
            <a:extLst>
              <a:ext uri="{FF2B5EF4-FFF2-40B4-BE49-F238E27FC236}">
                <a16:creationId xmlns:a16="http://schemas.microsoft.com/office/drawing/2014/main" id="{9138FFFA-FA65-1A53-FEDE-264FF929130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850577" y="597376"/>
            <a:ext cx="838835" cy="86106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D51DE902-31A9-5530-8618-22C07810CB6F}"/>
              </a:ext>
            </a:extLst>
          </p:cNvPr>
          <p:cNvSpPr txBox="1">
            <a:spLocks/>
          </p:cNvSpPr>
          <p:nvPr/>
        </p:nvSpPr>
        <p:spPr>
          <a:xfrm>
            <a:off x="704850" y="1690687"/>
            <a:ext cx="10515600" cy="3533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14350" indent="-514350" algn="just">
              <a:buFont typeface="+mj-lt"/>
              <a:buAutoNum type="arabicPeriod"/>
            </a:pPr>
            <a:r>
              <a:rPr lang="en-US" sz="2800" dirty="0">
                <a:latin typeface="Times New Roman" panose="02020603050405020304" pitchFamily="18" charset="0"/>
                <a:cs typeface="Times New Roman" panose="02020603050405020304" pitchFamily="18" charset="0"/>
              </a:rPr>
              <a:t>Accuracy</a:t>
            </a:r>
          </a:p>
          <a:p>
            <a:pPr marL="514350" indent="-514350" algn="just">
              <a:buFont typeface="+mj-lt"/>
              <a:buAutoNum type="arabicPeriod"/>
            </a:pPr>
            <a:r>
              <a:rPr lang="en-US" sz="2800" dirty="0">
                <a:latin typeface="Times New Roman" panose="02020603050405020304" pitchFamily="18" charset="0"/>
                <a:cs typeface="Times New Roman" panose="02020603050405020304" pitchFamily="18" charset="0"/>
              </a:rPr>
              <a:t>Precision</a:t>
            </a:r>
          </a:p>
          <a:p>
            <a:pPr marL="514350" indent="-514350" algn="just">
              <a:buFont typeface="+mj-lt"/>
              <a:buAutoNum type="arabicPeriod"/>
            </a:pPr>
            <a:r>
              <a:rPr lang="en-US" sz="2800" dirty="0">
                <a:latin typeface="Times New Roman" panose="02020603050405020304" pitchFamily="18" charset="0"/>
                <a:cs typeface="Times New Roman" panose="02020603050405020304" pitchFamily="18" charset="0"/>
              </a:rPr>
              <a:t>F1 Score</a:t>
            </a:r>
          </a:p>
          <a:p>
            <a:pPr marL="514350" indent="-514350" algn="just">
              <a:buFont typeface="+mj-lt"/>
              <a:buAutoNum type="arabicPeriod"/>
            </a:pPr>
            <a:r>
              <a:rPr lang="en-US" sz="2800" dirty="0">
                <a:latin typeface="Times New Roman" panose="02020603050405020304" pitchFamily="18" charset="0"/>
                <a:cs typeface="Times New Roman" panose="02020603050405020304" pitchFamily="18" charset="0"/>
              </a:rPr>
              <a:t>Specificity</a:t>
            </a:r>
          </a:p>
          <a:p>
            <a:pPr marL="514350" indent="-514350" algn="just">
              <a:buFont typeface="+mj-lt"/>
              <a:buAutoNum type="arabicPeriod"/>
            </a:pPr>
            <a:r>
              <a:rPr lang="en-US" sz="2800" dirty="0">
                <a:latin typeface="Times New Roman" panose="02020603050405020304" pitchFamily="18" charset="0"/>
                <a:cs typeface="Times New Roman" panose="02020603050405020304" pitchFamily="18" charset="0"/>
              </a:rPr>
              <a:t>Type 1 And Type 2 Errors</a:t>
            </a:r>
          </a:p>
          <a:p>
            <a:pPr marL="514350" indent="-514350" algn="just">
              <a:buFont typeface="+mj-lt"/>
              <a:buAutoNum type="arabicPeriod"/>
            </a:pPr>
            <a:r>
              <a:rPr lang="en-IN" sz="2800" dirty="0">
                <a:latin typeface="Times New Roman" panose="02020603050405020304" pitchFamily="18" charset="0"/>
                <a:cs typeface="Times New Roman" panose="02020603050405020304" pitchFamily="18" charset="0"/>
              </a:rPr>
              <a:t>Web Application</a:t>
            </a:r>
          </a:p>
        </p:txBody>
      </p:sp>
    </p:spTree>
    <p:extLst>
      <p:ext uri="{BB962C8B-B14F-4D97-AF65-F5344CB8AC3E}">
        <p14:creationId xmlns:p14="http://schemas.microsoft.com/office/powerpoint/2010/main" val="2181555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016FB-6E68-49CA-8B84-D2033BF90354}"/>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Accuracy</a:t>
            </a:r>
            <a:endParaRPr lang="en-IN" dirty="0">
              <a:latin typeface="Times New Roman" panose="02020603050405020304" pitchFamily="18" charset="0"/>
              <a:cs typeface="Times New Roman" panose="02020603050405020304" pitchFamily="18" charset="0"/>
            </a:endParaRPr>
          </a:p>
        </p:txBody>
      </p:sp>
      <p:pic>
        <p:nvPicPr>
          <p:cNvPr id="6" name="Picture 5" descr="A picture containing text, circle, baseball, emblem&#10;&#10;Description automatically generated">
            <a:extLst>
              <a:ext uri="{FF2B5EF4-FFF2-40B4-BE49-F238E27FC236}">
                <a16:creationId xmlns:a16="http://schemas.microsoft.com/office/drawing/2014/main" id="{9138FFFA-FA65-1A53-FEDE-264FF929130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850577" y="597376"/>
            <a:ext cx="838835" cy="86106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3A02AF47-D05A-8FB6-AF23-719D6D7C62F2}"/>
              </a:ext>
            </a:extLst>
          </p:cNvPr>
          <p:cNvPicPr>
            <a:picLocks noChangeAspect="1"/>
          </p:cNvPicPr>
          <p:nvPr/>
        </p:nvPicPr>
        <p:blipFill>
          <a:blip r:embed="rId3"/>
          <a:stretch>
            <a:fillRect/>
          </a:stretch>
        </p:blipFill>
        <p:spPr>
          <a:xfrm>
            <a:off x="682438" y="2133600"/>
            <a:ext cx="10671362" cy="3390900"/>
          </a:xfrm>
          <a:prstGeom prst="rect">
            <a:avLst/>
          </a:prstGeom>
        </p:spPr>
      </p:pic>
    </p:spTree>
    <p:extLst>
      <p:ext uri="{BB962C8B-B14F-4D97-AF65-F5344CB8AC3E}">
        <p14:creationId xmlns:p14="http://schemas.microsoft.com/office/powerpoint/2010/main" val="47591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016FB-6E68-49CA-8B84-D2033BF90354}"/>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Model Accuracy Comparison</a:t>
            </a:r>
            <a:endParaRPr lang="en-IN" dirty="0">
              <a:latin typeface="Times New Roman" panose="02020603050405020304" pitchFamily="18" charset="0"/>
              <a:cs typeface="Times New Roman" panose="02020603050405020304" pitchFamily="18" charset="0"/>
            </a:endParaRPr>
          </a:p>
        </p:txBody>
      </p:sp>
      <p:pic>
        <p:nvPicPr>
          <p:cNvPr id="6" name="Picture 5" descr="A picture containing text, circle, baseball, emblem&#10;&#10;Description automatically generated">
            <a:extLst>
              <a:ext uri="{FF2B5EF4-FFF2-40B4-BE49-F238E27FC236}">
                <a16:creationId xmlns:a16="http://schemas.microsoft.com/office/drawing/2014/main" id="{9138FFFA-FA65-1A53-FEDE-264FF929130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850577" y="597376"/>
            <a:ext cx="838835" cy="86106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993C41AB-9EF4-084A-BE97-0645A40A969F}"/>
              </a:ext>
            </a:extLst>
          </p:cNvPr>
          <p:cNvPicPr>
            <a:picLocks noChangeAspect="1"/>
          </p:cNvPicPr>
          <p:nvPr/>
        </p:nvPicPr>
        <p:blipFill>
          <a:blip r:embed="rId3"/>
          <a:stretch>
            <a:fillRect/>
          </a:stretch>
        </p:blipFill>
        <p:spPr>
          <a:xfrm>
            <a:off x="1850577" y="1922939"/>
            <a:ext cx="7768794" cy="4114800"/>
          </a:xfrm>
          <a:prstGeom prst="rect">
            <a:avLst/>
          </a:prstGeom>
        </p:spPr>
      </p:pic>
    </p:spTree>
    <p:extLst>
      <p:ext uri="{BB962C8B-B14F-4D97-AF65-F5344CB8AC3E}">
        <p14:creationId xmlns:p14="http://schemas.microsoft.com/office/powerpoint/2010/main" val="60302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016FB-6E68-49CA-8B84-D2033BF90354}"/>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Precision</a:t>
            </a:r>
            <a:endParaRPr lang="en-IN" dirty="0">
              <a:latin typeface="Times New Roman" panose="02020603050405020304" pitchFamily="18" charset="0"/>
              <a:cs typeface="Times New Roman" panose="02020603050405020304" pitchFamily="18" charset="0"/>
            </a:endParaRPr>
          </a:p>
        </p:txBody>
      </p:sp>
      <p:pic>
        <p:nvPicPr>
          <p:cNvPr id="6" name="Picture 5" descr="A picture containing text, circle, baseball, emblem&#10;&#10;Description automatically generated">
            <a:extLst>
              <a:ext uri="{FF2B5EF4-FFF2-40B4-BE49-F238E27FC236}">
                <a16:creationId xmlns:a16="http://schemas.microsoft.com/office/drawing/2014/main" id="{9138FFFA-FA65-1A53-FEDE-264FF929130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850577" y="597376"/>
            <a:ext cx="838835" cy="86106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1304824F-1446-6999-907C-86E9F0E24C29}"/>
              </a:ext>
            </a:extLst>
          </p:cNvPr>
          <p:cNvPicPr>
            <a:picLocks noChangeAspect="1"/>
          </p:cNvPicPr>
          <p:nvPr/>
        </p:nvPicPr>
        <p:blipFill>
          <a:blip r:embed="rId3"/>
          <a:stretch>
            <a:fillRect/>
          </a:stretch>
        </p:blipFill>
        <p:spPr>
          <a:xfrm>
            <a:off x="2269994" y="2281237"/>
            <a:ext cx="6944129" cy="2890838"/>
          </a:xfrm>
          <a:prstGeom prst="rect">
            <a:avLst/>
          </a:prstGeom>
        </p:spPr>
      </p:pic>
    </p:spTree>
    <p:extLst>
      <p:ext uri="{BB962C8B-B14F-4D97-AF65-F5344CB8AC3E}">
        <p14:creationId xmlns:p14="http://schemas.microsoft.com/office/powerpoint/2010/main" val="4141194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016FB-6E68-49CA-8B84-D2033BF90354}"/>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Model Precision Comparison</a:t>
            </a:r>
            <a:endParaRPr lang="en-IN" dirty="0">
              <a:latin typeface="Times New Roman" panose="02020603050405020304" pitchFamily="18" charset="0"/>
              <a:cs typeface="Times New Roman" panose="02020603050405020304" pitchFamily="18" charset="0"/>
            </a:endParaRPr>
          </a:p>
        </p:txBody>
      </p:sp>
      <p:pic>
        <p:nvPicPr>
          <p:cNvPr id="6" name="Picture 5" descr="A picture containing text, circle, baseball, emblem&#10;&#10;Description automatically generated">
            <a:extLst>
              <a:ext uri="{FF2B5EF4-FFF2-40B4-BE49-F238E27FC236}">
                <a16:creationId xmlns:a16="http://schemas.microsoft.com/office/drawing/2014/main" id="{9138FFFA-FA65-1A53-FEDE-264FF929130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850577" y="597376"/>
            <a:ext cx="838835" cy="86106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C13B0BF2-6449-E37E-E286-D8678EA27F69}"/>
              </a:ext>
            </a:extLst>
          </p:cNvPr>
          <p:cNvPicPr>
            <a:picLocks noChangeAspect="1"/>
          </p:cNvPicPr>
          <p:nvPr/>
        </p:nvPicPr>
        <p:blipFill>
          <a:blip r:embed="rId3"/>
          <a:stretch>
            <a:fillRect/>
          </a:stretch>
        </p:blipFill>
        <p:spPr>
          <a:xfrm>
            <a:off x="2043113" y="1922939"/>
            <a:ext cx="7577138" cy="4129508"/>
          </a:xfrm>
          <a:prstGeom prst="rect">
            <a:avLst/>
          </a:prstGeom>
        </p:spPr>
      </p:pic>
    </p:spTree>
    <p:extLst>
      <p:ext uri="{BB962C8B-B14F-4D97-AF65-F5344CB8AC3E}">
        <p14:creationId xmlns:p14="http://schemas.microsoft.com/office/powerpoint/2010/main" val="25456506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559</TotalTime>
  <Words>496</Words>
  <Application>Microsoft Office PowerPoint</Application>
  <PresentationFormat>Widescreen</PresentationFormat>
  <Paragraphs>60</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Times New Roman</vt:lpstr>
      <vt:lpstr>Office Theme</vt:lpstr>
      <vt:lpstr>DIABETES PREDICTION SYSTEM USING  MACHINE LEARNING</vt:lpstr>
      <vt:lpstr>Abstract</vt:lpstr>
      <vt:lpstr>Proposed Methodology</vt:lpstr>
      <vt:lpstr>Attributes Used</vt:lpstr>
      <vt:lpstr>RESULT</vt:lpstr>
      <vt:lpstr>Accuracy</vt:lpstr>
      <vt:lpstr>Model Accuracy Comparison</vt:lpstr>
      <vt:lpstr>Precision</vt:lpstr>
      <vt:lpstr>Model Precision Comparison</vt:lpstr>
      <vt:lpstr>Recall</vt:lpstr>
      <vt:lpstr>Model Recall Comparison</vt:lpstr>
      <vt:lpstr>F1 Score</vt:lpstr>
      <vt:lpstr>Model Precision Comparison</vt:lpstr>
      <vt:lpstr>Type 1 and Type 2 Error</vt:lpstr>
      <vt:lpstr>Model Type 1 and Type 2 Error Comparison</vt:lpstr>
      <vt:lpstr>Specificity</vt:lpstr>
      <vt:lpstr>Model Specificity Comparison</vt:lpstr>
      <vt:lpstr>Confusion Matrix For Logistic Regression</vt:lpstr>
      <vt:lpstr>Confusion Matrix For SVM</vt:lpstr>
      <vt:lpstr>Confusion Matrix For Random Forest</vt:lpstr>
      <vt:lpstr>Tabular Representation</vt:lpstr>
      <vt:lpstr>Web Application</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GLWEC</dc:creator>
  <cp:lastModifiedBy>Geetha Jyothi</cp:lastModifiedBy>
  <cp:revision>11</cp:revision>
  <dcterms:created xsi:type="dcterms:W3CDTF">2024-04-10T07:57:55Z</dcterms:created>
  <dcterms:modified xsi:type="dcterms:W3CDTF">2024-07-25T15:42:26Z</dcterms:modified>
</cp:coreProperties>
</file>