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08DC8E-4C9C-4FF0-841E-F7393DAF8EEF}">
  <a:tblStyle styleId="{7E08DC8E-4C9C-4FF0-841E-F7393DAF8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OpenSans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e9e17557f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e9e17557f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e9e17557f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e9e17557f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eb5af84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eb5af84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eb5af84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eb5af84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e9e175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e9e175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e9e175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e9e175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 Practical Significance of Slope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e9e1755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e9e1755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5e0b61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5e0b61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e9e17557f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e9e17557f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e9e17557f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e9e17557f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e9e17557f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e9e17557f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eb5af8484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eb5af8484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5e0b61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5e0b61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eb5af848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eb5af848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eb5af848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eb5af848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eb5af84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eb5af84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eb5af848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eb5af848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500 Movies by Production Budget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Geetha Kandukuri, Sandhya Datla, Frank Lindwall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60750" y="436425"/>
            <a:ext cx="782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Rank vs Production Cost, Domestic &amp; Worldwide Gross</a:t>
            </a:r>
            <a:endParaRPr sz="27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962" y="1107875"/>
            <a:ext cx="6390076" cy="38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018350" y="445025"/>
            <a:ext cx="71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Budget Bins, Production Cost vs Domestic Gross  Revenue Means</a:t>
            </a:r>
            <a:endParaRPr sz="22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12" y="1140900"/>
            <a:ext cx="6652975" cy="36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4294967295" type="title"/>
          </p:nvPr>
        </p:nvSpPr>
        <p:spPr>
          <a:xfrm>
            <a:off x="311713" y="34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8"/>
              <a:t>Linear Regression : Production Cost vs Domestic Revenue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6665" r="6656" t="0"/>
          <a:stretch/>
        </p:blipFill>
        <p:spPr>
          <a:xfrm>
            <a:off x="503400" y="1052075"/>
            <a:ext cx="5486974" cy="384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5990375" y="1052075"/>
            <a:ext cx="284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 value = 0.509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Moderate positive correlation between domestic gross and production cost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545525" y="445025"/>
            <a:ext cx="81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Linear Regression : Runtime vs Domestic Revenue</a:t>
            </a:r>
            <a:r>
              <a:rPr lang="en" sz="2500"/>
              <a:t> </a:t>
            </a:r>
            <a:endParaRPr sz="2500"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21358" l="12026" r="0" t="0"/>
          <a:stretch/>
        </p:blipFill>
        <p:spPr>
          <a:xfrm>
            <a:off x="268225" y="1412300"/>
            <a:ext cx="4942874" cy="33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5271200" y="1412300"/>
            <a:ext cx="383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 value = 0.284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Weak positive correlation between runtime of movie and domestic gross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5821925" y="1133225"/>
            <a:ext cx="3185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 Value = 0.523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Moderate, positive correlation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between adjusted production budget and adjusted worldwide revenue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17500" y="312775"/>
            <a:ext cx="810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Production Budget vs Worldwide Revenue (Adjusted)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3809" t="0"/>
          <a:stretch/>
        </p:blipFill>
        <p:spPr>
          <a:xfrm>
            <a:off x="309125" y="1133225"/>
            <a:ext cx="5426875" cy="37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6009725" y="1086450"/>
            <a:ext cx="289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 Value = 0.469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Moderate, positive correlation between IMDB Rating and adjusted domestic revenue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Exponential regression potentially better?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5024" t="0"/>
          <a:stretch/>
        </p:blipFill>
        <p:spPr>
          <a:xfrm>
            <a:off x="498025" y="1086450"/>
            <a:ext cx="5435450" cy="36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743400" y="243275"/>
            <a:ext cx="76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IMDB Rating vs. Domestic Revenue (Adjusted)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00" y="81100"/>
            <a:ext cx="7743825" cy="49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 for Next Time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Consistency</a:t>
            </a:r>
            <a:r>
              <a:rPr lang="en" sz="1600"/>
              <a:t> of graph formatting could be improved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Labels, titles, and fields used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Original dataset had missing values which reduced our sample size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Sample size </a:t>
            </a:r>
            <a:r>
              <a:rPr lang="en" sz="1600"/>
              <a:t>shrunk even smaller when we called OMDB API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Important to consider the type of analysis we are conducting when selecting a dataset to analyze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of additional modeling methods outside of linear regression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675" y="3072750"/>
            <a:ext cx="2513174" cy="207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311700" y="1064750"/>
            <a:ext cx="8621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Dataset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Kaggle.com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Websites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StackOverflow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dfrieds.com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(function to format ticks for large numbers)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APIs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OMDB for movie Rating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Nasdaq API for CPI values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Description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311700" y="17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{7E08DC8E-4C9C-4FF0-841E-F7393DAF8EEF}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rank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Movies ranked by all time production budget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release_date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MM/DD/YYYY format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Movie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production_cost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Total budget for movie ($US)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adjusted_production_cost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Total budget for movie adjusted for inflation (calculated)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domestic_gross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from theatres in USA ($US)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adjusted_domestic_gross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from theatres in USA adjusted for inflation (calculated)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389650" y="1157850"/>
            <a:ext cx="39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Source- Kaggle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Description (cont.)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117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{7E08DC8E-4C9C-4FF0-841E-F7393DAF8EEF}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worldwide_gross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from worldwide theatres (includes USA)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adjusted_worldwide_gross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from worldwide theatres adjusted for inflation (calculated)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theatres*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theatres that showed the movie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runtime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Runtime in minutes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year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Year of movie release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Month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Month of movie release (calculated)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IMDB Rating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IMDB rating of movie (from OMDB API)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 Description (cont.)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117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{7E08DC8E-4C9C-4FF0-841E-F7393DAF8EEF}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url*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Specific film’s URL on The Number’s site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opening_weekend*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Gross revenue of opening weekend in USD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mpaa*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highlight>
                            <a:schemeClr val="lt1"/>
                          </a:highlight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Motion Picture Association Rating</a:t>
                      </a:r>
                      <a:endParaRPr>
                        <a:solidFill>
                          <a:schemeClr val="accent3"/>
                        </a:solidFill>
                        <a:highlight>
                          <a:schemeClr val="lt1"/>
                        </a:highlight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genre*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Film’s genre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311700" y="4671225"/>
            <a:ext cx="686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</a:t>
            </a:r>
            <a:r>
              <a:rPr i="1"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fields were not included for analysis </a:t>
            </a: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that Guided our Analysis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there a correlation between production cost and gross revenue?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there a correlation between runtime and gross revenue?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there a correlation between IMDB rating and gross revenue?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Which month of release produces the  highest gross revenue?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are the highest rated movies on IMDB for each year?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are we going to adjust cost and gross revenue values for inflation?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878" y="2508425"/>
            <a:ext cx="2655926" cy="26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00" y="1128375"/>
            <a:ext cx="5839374" cy="35312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91600" y="171750"/>
            <a:ext cx="856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Overview of Cost vs Gross (Adjusted &amp; Unadjusted For Inflation)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130975" y="1150625"/>
            <a:ext cx="2721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Some Fun Facts</a:t>
            </a:r>
            <a:endParaRPr b="1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91 - Terminator 2 (Gross almost 5 times Prod. cost)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95 - Cutthroat Island (Gross barely making ¼ th)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2000 - animated adventure movie The Road to El Dorado failure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2004 - The Alamo, another box office disaster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2020 - COVID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45600" y="384900"/>
            <a:ext cx="78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Top 10 Movies by Domestic Gross Revenue - Inflation, a Game Changer</a:t>
            </a:r>
            <a:endParaRPr sz="23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8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324" y="1241574"/>
            <a:ext cx="5833374" cy="37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309400" y="377800"/>
            <a:ext cx="575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APRIL - Winner Of Domestic Gross Revenue 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4294967295" type="title"/>
          </p:nvPr>
        </p:nvSpPr>
        <p:spPr>
          <a:xfrm>
            <a:off x="2649900" y="367750"/>
            <a:ext cx="38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Eyeball Analysis By Sampling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2591" t="0"/>
          <a:stretch/>
        </p:blipFill>
        <p:spPr>
          <a:xfrm>
            <a:off x="358050" y="1290700"/>
            <a:ext cx="5718825" cy="3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6076875" y="1290700"/>
            <a:ext cx="29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Weak positive correlation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Sample too small to conclude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