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4"/>
  </p:sldMasterIdLst>
  <p:notesMasterIdLst>
    <p:notesMasterId r:id="rId16"/>
  </p:notesMasterIdLst>
  <p:handoutMasterIdLst>
    <p:handoutMasterId r:id="rId17"/>
  </p:handoutMasterIdLst>
  <p:sldIdLst>
    <p:sldId id="258" r:id="rId5"/>
    <p:sldId id="261" r:id="rId6"/>
    <p:sldId id="284" r:id="rId7"/>
    <p:sldId id="262" r:id="rId8"/>
    <p:sldId id="264" r:id="rId9"/>
    <p:sldId id="274" r:id="rId10"/>
    <p:sldId id="278" r:id="rId11"/>
    <p:sldId id="294" r:id="rId12"/>
    <p:sldId id="263" r:id="rId13"/>
    <p:sldId id="269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presProps" Target="presProps.xml" /><Relationship Id="rId3" Type="http://schemas.openxmlformats.org/officeDocument/2006/relationships/customXml" Target="../customXml/item3.xml" /><Relationship Id="rId21" Type="http://schemas.openxmlformats.org/officeDocument/2006/relationships/tableStyles" Target="tableStyle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handoutMaster" Target="handoutMasters/handoutMaster1.xml" /><Relationship Id="rId2" Type="http://schemas.openxmlformats.org/officeDocument/2006/relationships/customXml" Target="../customXml/item2.xml" /><Relationship Id="rId16" Type="http://schemas.openxmlformats.org/officeDocument/2006/relationships/notesMaster" Target="notesMasters/notesMaster1.xml" /><Relationship Id="rId20" Type="http://schemas.openxmlformats.org/officeDocument/2006/relationships/theme" Target="theme/theme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viewProps" Target="view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_U_R_I_Y_A\3D%20Objects\new%20edit\Geetha.N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Sheet1!$E$1</c:f>
              <c:strCache>
                <c:ptCount val="1"/>
                <c:pt idx="0">
                  <c:v>Salary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744-47B0-8F12-4E17E34433C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744-47B0-8F12-4E17E34433C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744-47B0-8F12-4E17E34433C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744-47B0-8F12-4E17E34433C8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744-47B0-8F12-4E17E34433C8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744-47B0-8F12-4E17E34433C8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744-47B0-8F12-4E17E34433C8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744-47B0-8F12-4E17E34433C8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744-47B0-8F12-4E17E34433C8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744-47B0-8F12-4E17E34433C8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744-47B0-8F12-4E17E34433C8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744-47B0-8F12-4E17E34433C8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F744-47B0-8F12-4E17E34433C8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F744-47B0-8F12-4E17E34433C8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F744-47B0-8F12-4E17E34433C8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F744-47B0-8F12-4E17E34433C8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F744-47B0-8F12-4E17E34433C8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F744-47B0-8F12-4E17E34433C8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F744-47B0-8F12-4E17E34433C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Sheet1!$A$2:$A$20</c:f>
              <c:strCache>
                <c:ptCount val="19"/>
                <c:pt idx="0">
                  <c:v>PR00147</c:v>
                </c:pt>
                <c:pt idx="1">
                  <c:v>PR04686</c:v>
                </c:pt>
                <c:pt idx="2">
                  <c:v>SQ04612</c:v>
                </c:pt>
                <c:pt idx="3">
                  <c:v>VT01803</c:v>
                </c:pt>
                <c:pt idx="4">
                  <c:v>TN02749</c:v>
                </c:pt>
                <c:pt idx="5">
                  <c:v>SQ00144</c:v>
                </c:pt>
                <c:pt idx="6">
                  <c:v>PR04601</c:v>
                </c:pt>
                <c:pt idx="7">
                  <c:v>SQ01854</c:v>
                </c:pt>
                <c:pt idx="8">
                  <c:v>SQ00612</c:v>
                </c:pt>
                <c:pt idx="9">
                  <c:v>PR00419</c:v>
                </c:pt>
                <c:pt idx="10">
                  <c:v>VT00578</c:v>
                </c:pt>
                <c:pt idx="11">
                  <c:v>TN01281</c:v>
                </c:pt>
                <c:pt idx="12">
                  <c:v>PR04473</c:v>
                </c:pt>
                <c:pt idx="13">
                  <c:v>VT02417</c:v>
                </c:pt>
                <c:pt idx="14">
                  <c:v>SQ00691</c:v>
                </c:pt>
                <c:pt idx="15">
                  <c:v>TN00214</c:v>
                </c:pt>
                <c:pt idx="16">
                  <c:v>VT02539</c:v>
                </c:pt>
                <c:pt idx="17">
                  <c:v>SQ04598</c:v>
                </c:pt>
                <c:pt idx="18">
                  <c:v>TN00464</c:v>
                </c:pt>
              </c:strCache>
            </c:strRef>
          </c:cat>
          <c:val>
            <c:numRef>
              <c:f>Sheet1!$E$2:$E$20</c:f>
              <c:numCache>
                <c:formatCode>General</c:formatCode>
                <c:ptCount val="19"/>
                <c:pt idx="0">
                  <c:v>105468.7</c:v>
                </c:pt>
                <c:pt idx="1">
                  <c:v>88360.79</c:v>
                </c:pt>
                <c:pt idx="2">
                  <c:v>85879.23</c:v>
                </c:pt>
                <c:pt idx="3">
                  <c:v>93128.34</c:v>
                </c:pt>
                <c:pt idx="4">
                  <c:v>57002.02</c:v>
                </c:pt>
                <c:pt idx="5">
                  <c:v>118976.16</c:v>
                </c:pt>
                <c:pt idx="6">
                  <c:v>104802.63</c:v>
                </c:pt>
                <c:pt idx="7">
                  <c:v>66017.179999999993</c:v>
                </c:pt>
                <c:pt idx="8">
                  <c:v>74279.009999999995</c:v>
                </c:pt>
                <c:pt idx="9">
                  <c:v>68980.52</c:v>
                </c:pt>
                <c:pt idx="10">
                  <c:v>42314.39</c:v>
                </c:pt>
                <c:pt idx="11">
                  <c:v>114425.19</c:v>
                </c:pt>
                <c:pt idx="12">
                  <c:v>69192.850000000006</c:v>
                </c:pt>
                <c:pt idx="13">
                  <c:v>61214.26</c:v>
                </c:pt>
                <c:pt idx="14">
                  <c:v>54137.05</c:v>
                </c:pt>
                <c:pt idx="15">
                  <c:v>37902.35</c:v>
                </c:pt>
                <c:pt idx="16">
                  <c:v>39969.72</c:v>
                </c:pt>
                <c:pt idx="17">
                  <c:v>69913.39</c:v>
                </c:pt>
                <c:pt idx="18">
                  <c:v>52748.63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F744-47B0-8F12-4E17E34433C8}"/>
            </c:ext>
          </c:extLst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Start Date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8-F744-47B0-8F12-4E17E34433C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A-F744-47B0-8F12-4E17E34433C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C-F744-47B0-8F12-4E17E34433C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E-F744-47B0-8F12-4E17E34433C8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0-F744-47B0-8F12-4E17E34433C8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2-F744-47B0-8F12-4E17E34433C8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4-F744-47B0-8F12-4E17E34433C8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6-F744-47B0-8F12-4E17E34433C8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8-F744-47B0-8F12-4E17E34433C8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A-F744-47B0-8F12-4E17E34433C8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C-F744-47B0-8F12-4E17E34433C8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E-F744-47B0-8F12-4E17E34433C8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0-F744-47B0-8F12-4E17E34433C8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2-F744-47B0-8F12-4E17E34433C8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4-F744-47B0-8F12-4E17E34433C8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6-F744-47B0-8F12-4E17E34433C8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8-F744-47B0-8F12-4E17E34433C8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A-F744-47B0-8F12-4E17E34433C8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C-F744-47B0-8F12-4E17E34433C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Sheet1!$A$2:$A$20</c:f>
              <c:strCache>
                <c:ptCount val="19"/>
                <c:pt idx="0">
                  <c:v>PR00147</c:v>
                </c:pt>
                <c:pt idx="1">
                  <c:v>PR04686</c:v>
                </c:pt>
                <c:pt idx="2">
                  <c:v>SQ04612</c:v>
                </c:pt>
                <c:pt idx="3">
                  <c:v>VT01803</c:v>
                </c:pt>
                <c:pt idx="4">
                  <c:v>TN02749</c:v>
                </c:pt>
                <c:pt idx="5">
                  <c:v>SQ00144</c:v>
                </c:pt>
                <c:pt idx="6">
                  <c:v>PR04601</c:v>
                </c:pt>
                <c:pt idx="7">
                  <c:v>SQ01854</c:v>
                </c:pt>
                <c:pt idx="8">
                  <c:v>SQ00612</c:v>
                </c:pt>
                <c:pt idx="9">
                  <c:v>PR00419</c:v>
                </c:pt>
                <c:pt idx="10">
                  <c:v>VT00578</c:v>
                </c:pt>
                <c:pt idx="11">
                  <c:v>TN01281</c:v>
                </c:pt>
                <c:pt idx="12">
                  <c:v>PR04473</c:v>
                </c:pt>
                <c:pt idx="13">
                  <c:v>VT02417</c:v>
                </c:pt>
                <c:pt idx="14">
                  <c:v>SQ00691</c:v>
                </c:pt>
                <c:pt idx="15">
                  <c:v>TN00214</c:v>
                </c:pt>
                <c:pt idx="16">
                  <c:v>VT02539</c:v>
                </c:pt>
                <c:pt idx="17">
                  <c:v>SQ04598</c:v>
                </c:pt>
                <c:pt idx="18">
                  <c:v>TN00464</c:v>
                </c:pt>
              </c:strCache>
            </c:strRef>
          </c:cat>
          <c:val>
            <c:numRef>
              <c:f>Sheet1!$F$2:$F$20</c:f>
              <c:numCache>
                <c:formatCode>General</c:formatCode>
                <c:ptCount val="19"/>
                <c:pt idx="0" formatCode="d\-mmm\-yy">
                  <c:v>43416</c:v>
                </c:pt>
                <c:pt idx="1">
                  <c:v>43710</c:v>
                </c:pt>
                <c:pt idx="2">
                  <c:v>43902</c:v>
                </c:pt>
                <c:pt idx="3" formatCode="d\-mmm\-yy">
                  <c:v>43164</c:v>
                </c:pt>
                <c:pt idx="4" formatCode="d\-mmm\-yy">
                  <c:v>43192</c:v>
                </c:pt>
                <c:pt idx="5" formatCode="d\-mmm\-yy">
                  <c:v>44120</c:v>
                </c:pt>
                <c:pt idx="6">
                  <c:v>44502</c:v>
                </c:pt>
                <c:pt idx="7">
                  <c:v>43643</c:v>
                </c:pt>
                <c:pt idx="8">
                  <c:v>43466</c:v>
                </c:pt>
                <c:pt idx="9">
                  <c:v>43494</c:v>
                </c:pt>
                <c:pt idx="10">
                  <c:v>44487</c:v>
                </c:pt>
                <c:pt idx="11">
                  <c:v>43857</c:v>
                </c:pt>
                <c:pt idx="12">
                  <c:v>44305</c:v>
                </c:pt>
                <c:pt idx="13">
                  <c:v>43171</c:v>
                </c:pt>
                <c:pt idx="14">
                  <c:v>43763</c:v>
                </c:pt>
                <c:pt idx="15">
                  <c:v>43823</c:v>
                </c:pt>
                <c:pt idx="16">
                  <c:v>43444</c:v>
                </c:pt>
                <c:pt idx="17">
                  <c:v>43584</c:v>
                </c:pt>
                <c:pt idx="18">
                  <c:v>43857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D-F744-47B0-8F12-4E17E34433C8}"/>
            </c:ext>
          </c:extLst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FTE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F-F744-47B0-8F12-4E17E34433C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1-F744-47B0-8F12-4E17E34433C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3-F744-47B0-8F12-4E17E34433C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5-F744-47B0-8F12-4E17E34433C8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7-F744-47B0-8F12-4E17E34433C8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9-F744-47B0-8F12-4E17E34433C8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B-F744-47B0-8F12-4E17E34433C8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D-F744-47B0-8F12-4E17E34433C8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F-F744-47B0-8F12-4E17E34433C8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1-F744-47B0-8F12-4E17E34433C8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3-F744-47B0-8F12-4E17E34433C8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5-F744-47B0-8F12-4E17E34433C8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7-F744-47B0-8F12-4E17E34433C8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9-F744-47B0-8F12-4E17E34433C8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B-F744-47B0-8F12-4E17E34433C8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D-F744-47B0-8F12-4E17E34433C8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F-F744-47B0-8F12-4E17E34433C8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71-F744-47B0-8F12-4E17E34433C8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73-F744-47B0-8F12-4E17E34433C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Sheet1!$A$2:$A$20</c:f>
              <c:strCache>
                <c:ptCount val="19"/>
                <c:pt idx="0">
                  <c:v>PR00147</c:v>
                </c:pt>
                <c:pt idx="1">
                  <c:v>PR04686</c:v>
                </c:pt>
                <c:pt idx="2">
                  <c:v>SQ04612</c:v>
                </c:pt>
                <c:pt idx="3">
                  <c:v>VT01803</c:v>
                </c:pt>
                <c:pt idx="4">
                  <c:v>TN02749</c:v>
                </c:pt>
                <c:pt idx="5">
                  <c:v>SQ00144</c:v>
                </c:pt>
                <c:pt idx="6">
                  <c:v>PR04601</c:v>
                </c:pt>
                <c:pt idx="7">
                  <c:v>SQ01854</c:v>
                </c:pt>
                <c:pt idx="8">
                  <c:v>SQ00612</c:v>
                </c:pt>
                <c:pt idx="9">
                  <c:v>PR00419</c:v>
                </c:pt>
                <c:pt idx="10">
                  <c:v>VT00578</c:v>
                </c:pt>
                <c:pt idx="11">
                  <c:v>TN01281</c:v>
                </c:pt>
                <c:pt idx="12">
                  <c:v>PR04473</c:v>
                </c:pt>
                <c:pt idx="13">
                  <c:v>VT02417</c:v>
                </c:pt>
                <c:pt idx="14">
                  <c:v>SQ00691</c:v>
                </c:pt>
                <c:pt idx="15">
                  <c:v>TN00214</c:v>
                </c:pt>
                <c:pt idx="16">
                  <c:v>VT02539</c:v>
                </c:pt>
                <c:pt idx="17">
                  <c:v>SQ04598</c:v>
                </c:pt>
                <c:pt idx="18">
                  <c:v>TN00464</c:v>
                </c:pt>
              </c:strCache>
            </c:strRef>
          </c:cat>
          <c:val>
            <c:numRef>
              <c:f>Sheet1!$G$2:$G$20</c:f>
              <c:numCache>
                <c:formatCode>General</c:formatCode>
                <c:ptCount val="1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0.7</c:v>
                </c:pt>
                <c:pt idx="5">
                  <c:v>1</c:v>
                </c:pt>
                <c:pt idx="6">
                  <c:v>1</c:v>
                </c:pt>
                <c:pt idx="7">
                  <c:v>0.9</c:v>
                </c:pt>
                <c:pt idx="8">
                  <c:v>1</c:v>
                </c:pt>
                <c:pt idx="9">
                  <c:v>0.8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4-F744-47B0-8F12-4E17E34433C8}"/>
            </c:ext>
          </c:extLst>
        </c:ser>
        <c:ser>
          <c:idx val="3"/>
          <c:order val="3"/>
          <c:tx>
            <c:strRef>
              <c:f>Sheet1!$H$1</c:f>
              <c:strCache>
                <c:ptCount val="1"/>
                <c:pt idx="0">
                  <c:v>Employee type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76-F744-47B0-8F12-4E17E34433C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78-F744-47B0-8F12-4E17E34433C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7A-F744-47B0-8F12-4E17E34433C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7C-F744-47B0-8F12-4E17E34433C8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7E-F744-47B0-8F12-4E17E34433C8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80-F744-47B0-8F12-4E17E34433C8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82-F744-47B0-8F12-4E17E34433C8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84-F744-47B0-8F12-4E17E34433C8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86-F744-47B0-8F12-4E17E34433C8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88-F744-47B0-8F12-4E17E34433C8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8A-F744-47B0-8F12-4E17E34433C8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8C-F744-47B0-8F12-4E17E34433C8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8E-F744-47B0-8F12-4E17E34433C8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90-F744-47B0-8F12-4E17E34433C8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92-F744-47B0-8F12-4E17E34433C8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94-F744-47B0-8F12-4E17E34433C8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96-F744-47B0-8F12-4E17E34433C8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98-F744-47B0-8F12-4E17E34433C8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9A-F744-47B0-8F12-4E17E34433C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Sheet1!$A$2:$A$20</c:f>
              <c:strCache>
                <c:ptCount val="19"/>
                <c:pt idx="0">
                  <c:v>PR00147</c:v>
                </c:pt>
                <c:pt idx="1">
                  <c:v>PR04686</c:v>
                </c:pt>
                <c:pt idx="2">
                  <c:v>SQ04612</c:v>
                </c:pt>
                <c:pt idx="3">
                  <c:v>VT01803</c:v>
                </c:pt>
                <c:pt idx="4">
                  <c:v>TN02749</c:v>
                </c:pt>
                <c:pt idx="5">
                  <c:v>SQ00144</c:v>
                </c:pt>
                <c:pt idx="6">
                  <c:v>PR04601</c:v>
                </c:pt>
                <c:pt idx="7">
                  <c:v>SQ01854</c:v>
                </c:pt>
                <c:pt idx="8">
                  <c:v>SQ00612</c:v>
                </c:pt>
                <c:pt idx="9">
                  <c:v>PR00419</c:v>
                </c:pt>
                <c:pt idx="10">
                  <c:v>VT00578</c:v>
                </c:pt>
                <c:pt idx="11">
                  <c:v>TN01281</c:v>
                </c:pt>
                <c:pt idx="12">
                  <c:v>PR04473</c:v>
                </c:pt>
                <c:pt idx="13">
                  <c:v>VT02417</c:v>
                </c:pt>
                <c:pt idx="14">
                  <c:v>SQ00691</c:v>
                </c:pt>
                <c:pt idx="15">
                  <c:v>TN00214</c:v>
                </c:pt>
                <c:pt idx="16">
                  <c:v>VT02539</c:v>
                </c:pt>
                <c:pt idx="17">
                  <c:v>SQ04598</c:v>
                </c:pt>
                <c:pt idx="18">
                  <c:v>TN00464</c:v>
                </c:pt>
              </c:strCache>
            </c:strRef>
          </c:cat>
          <c:val>
            <c:numRef>
              <c:f>Sheet1!$H$2:$H$20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B-F744-47B0-8F12-4E17E34433C8}"/>
            </c:ext>
          </c:extLst>
        </c:ser>
        <c:ser>
          <c:idx val="4"/>
          <c:order val="4"/>
          <c:tx>
            <c:strRef>
              <c:f>Sheet1!$I$1</c:f>
              <c:strCache>
                <c:ptCount val="1"/>
                <c:pt idx="0">
                  <c:v>Work location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9D-F744-47B0-8F12-4E17E34433C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9F-F744-47B0-8F12-4E17E34433C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A1-F744-47B0-8F12-4E17E34433C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A3-F744-47B0-8F12-4E17E34433C8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A5-F744-47B0-8F12-4E17E34433C8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A7-F744-47B0-8F12-4E17E34433C8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A9-F744-47B0-8F12-4E17E34433C8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AB-F744-47B0-8F12-4E17E34433C8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AD-F744-47B0-8F12-4E17E34433C8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AF-F744-47B0-8F12-4E17E34433C8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B1-F744-47B0-8F12-4E17E34433C8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B3-F744-47B0-8F12-4E17E34433C8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B5-F744-47B0-8F12-4E17E34433C8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B7-F744-47B0-8F12-4E17E34433C8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B9-F744-47B0-8F12-4E17E34433C8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BB-F744-47B0-8F12-4E17E34433C8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BD-F744-47B0-8F12-4E17E34433C8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BF-F744-47B0-8F12-4E17E34433C8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C1-F744-47B0-8F12-4E17E34433C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Sheet1!$A$2:$A$20</c:f>
              <c:strCache>
                <c:ptCount val="19"/>
                <c:pt idx="0">
                  <c:v>PR00147</c:v>
                </c:pt>
                <c:pt idx="1">
                  <c:v>PR04686</c:v>
                </c:pt>
                <c:pt idx="2">
                  <c:v>SQ04612</c:v>
                </c:pt>
                <c:pt idx="3">
                  <c:v>VT01803</c:v>
                </c:pt>
                <c:pt idx="4">
                  <c:v>TN02749</c:v>
                </c:pt>
                <c:pt idx="5">
                  <c:v>SQ00144</c:v>
                </c:pt>
                <c:pt idx="6">
                  <c:v>PR04601</c:v>
                </c:pt>
                <c:pt idx="7">
                  <c:v>SQ01854</c:v>
                </c:pt>
                <c:pt idx="8">
                  <c:v>SQ00612</c:v>
                </c:pt>
                <c:pt idx="9">
                  <c:v>PR00419</c:v>
                </c:pt>
                <c:pt idx="10">
                  <c:v>VT00578</c:v>
                </c:pt>
                <c:pt idx="11">
                  <c:v>TN01281</c:v>
                </c:pt>
                <c:pt idx="12">
                  <c:v>PR04473</c:v>
                </c:pt>
                <c:pt idx="13">
                  <c:v>VT02417</c:v>
                </c:pt>
                <c:pt idx="14">
                  <c:v>SQ00691</c:v>
                </c:pt>
                <c:pt idx="15">
                  <c:v>TN00214</c:v>
                </c:pt>
                <c:pt idx="16">
                  <c:v>VT02539</c:v>
                </c:pt>
                <c:pt idx="17">
                  <c:v>SQ04598</c:v>
                </c:pt>
                <c:pt idx="18">
                  <c:v>TN00464</c:v>
                </c:pt>
              </c:strCache>
            </c:strRef>
          </c:cat>
          <c:val>
            <c:numRef>
              <c:f>Sheet1!$I$2:$I$20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2-F744-47B0-8F12-4E17E34433C8}"/>
            </c:ext>
          </c:extLst>
        </c:ser>
        <c:ser>
          <c:idx val="5"/>
          <c:order val="5"/>
          <c:tx>
            <c:strRef>
              <c:f>Sheet1!$J$1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C4-F744-47B0-8F12-4E17E34433C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C6-F744-47B0-8F12-4E17E34433C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C8-F744-47B0-8F12-4E17E34433C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CA-F744-47B0-8F12-4E17E34433C8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CC-F744-47B0-8F12-4E17E34433C8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CE-F744-47B0-8F12-4E17E34433C8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D0-F744-47B0-8F12-4E17E34433C8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D2-F744-47B0-8F12-4E17E34433C8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D4-F744-47B0-8F12-4E17E34433C8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D6-F744-47B0-8F12-4E17E34433C8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D8-F744-47B0-8F12-4E17E34433C8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DA-F744-47B0-8F12-4E17E34433C8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DC-F744-47B0-8F12-4E17E34433C8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DE-F744-47B0-8F12-4E17E34433C8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E0-F744-47B0-8F12-4E17E34433C8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E2-F744-47B0-8F12-4E17E34433C8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E4-F744-47B0-8F12-4E17E34433C8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E6-F744-47B0-8F12-4E17E34433C8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E8-F744-47B0-8F12-4E17E34433C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Sheet1!$A$2:$A$20</c:f>
              <c:strCache>
                <c:ptCount val="19"/>
                <c:pt idx="0">
                  <c:v>PR00147</c:v>
                </c:pt>
                <c:pt idx="1">
                  <c:v>PR04686</c:v>
                </c:pt>
                <c:pt idx="2">
                  <c:v>SQ04612</c:v>
                </c:pt>
                <c:pt idx="3">
                  <c:v>VT01803</c:v>
                </c:pt>
                <c:pt idx="4">
                  <c:v>TN02749</c:v>
                </c:pt>
                <c:pt idx="5">
                  <c:v>SQ00144</c:v>
                </c:pt>
                <c:pt idx="6">
                  <c:v>PR04601</c:v>
                </c:pt>
                <c:pt idx="7">
                  <c:v>SQ01854</c:v>
                </c:pt>
                <c:pt idx="8">
                  <c:v>SQ00612</c:v>
                </c:pt>
                <c:pt idx="9">
                  <c:v>PR00419</c:v>
                </c:pt>
                <c:pt idx="10">
                  <c:v>VT00578</c:v>
                </c:pt>
                <c:pt idx="11">
                  <c:v>TN01281</c:v>
                </c:pt>
                <c:pt idx="12">
                  <c:v>PR04473</c:v>
                </c:pt>
                <c:pt idx="13">
                  <c:v>VT02417</c:v>
                </c:pt>
                <c:pt idx="14">
                  <c:v>SQ00691</c:v>
                </c:pt>
                <c:pt idx="15">
                  <c:v>TN00214</c:v>
                </c:pt>
                <c:pt idx="16">
                  <c:v>VT02539</c:v>
                </c:pt>
                <c:pt idx="17">
                  <c:v>SQ04598</c:v>
                </c:pt>
                <c:pt idx="18">
                  <c:v>TN00464</c:v>
                </c:pt>
              </c:strCache>
            </c:strRef>
          </c:cat>
          <c:val>
            <c:numRef>
              <c:f>Sheet1!$J$2:$J$20</c:f>
              <c:numCache>
                <c:formatCode>General</c:formatCode>
                <c:ptCount val="19"/>
              </c:numCache>
            </c:numRef>
          </c:val>
          <c:extLst>
            <c:ext xmlns:c16="http://schemas.microsoft.com/office/drawing/2014/chart" uri="{C3380CC4-5D6E-409C-BE32-E72D297353CC}">
              <c16:uniqueId val="{000000E9-F744-47B0-8F12-4E17E34433C8}"/>
            </c:ext>
          </c:extLst>
        </c:ser>
        <c:ser>
          <c:idx val="6"/>
          <c:order val="6"/>
          <c:tx>
            <c:strRef>
              <c:f>Sheet1!$K$1</c:f>
              <c:strCache>
                <c:ptCount val="1"/>
                <c:pt idx="0">
                  <c:v>Column2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EB-F744-47B0-8F12-4E17E34433C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ED-F744-47B0-8F12-4E17E34433C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EF-F744-47B0-8F12-4E17E34433C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F1-F744-47B0-8F12-4E17E34433C8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F3-F744-47B0-8F12-4E17E34433C8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F5-F744-47B0-8F12-4E17E34433C8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F7-F744-47B0-8F12-4E17E34433C8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F9-F744-47B0-8F12-4E17E34433C8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FB-F744-47B0-8F12-4E17E34433C8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FD-F744-47B0-8F12-4E17E34433C8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FF-F744-47B0-8F12-4E17E34433C8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01-F744-47B0-8F12-4E17E34433C8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03-F744-47B0-8F12-4E17E34433C8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05-F744-47B0-8F12-4E17E34433C8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07-F744-47B0-8F12-4E17E34433C8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09-F744-47B0-8F12-4E17E34433C8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0B-F744-47B0-8F12-4E17E34433C8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0D-F744-47B0-8F12-4E17E34433C8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0F-F744-47B0-8F12-4E17E34433C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Sheet1!$A$2:$A$20</c:f>
              <c:strCache>
                <c:ptCount val="19"/>
                <c:pt idx="0">
                  <c:v>PR00147</c:v>
                </c:pt>
                <c:pt idx="1">
                  <c:v>PR04686</c:v>
                </c:pt>
                <c:pt idx="2">
                  <c:v>SQ04612</c:v>
                </c:pt>
                <c:pt idx="3">
                  <c:v>VT01803</c:v>
                </c:pt>
                <c:pt idx="4">
                  <c:v>TN02749</c:v>
                </c:pt>
                <c:pt idx="5">
                  <c:v>SQ00144</c:v>
                </c:pt>
                <c:pt idx="6">
                  <c:v>PR04601</c:v>
                </c:pt>
                <c:pt idx="7">
                  <c:v>SQ01854</c:v>
                </c:pt>
                <c:pt idx="8">
                  <c:v>SQ00612</c:v>
                </c:pt>
                <c:pt idx="9">
                  <c:v>PR00419</c:v>
                </c:pt>
                <c:pt idx="10">
                  <c:v>VT00578</c:v>
                </c:pt>
                <c:pt idx="11">
                  <c:v>TN01281</c:v>
                </c:pt>
                <c:pt idx="12">
                  <c:v>PR04473</c:v>
                </c:pt>
                <c:pt idx="13">
                  <c:v>VT02417</c:v>
                </c:pt>
                <c:pt idx="14">
                  <c:v>SQ00691</c:v>
                </c:pt>
                <c:pt idx="15">
                  <c:v>TN00214</c:v>
                </c:pt>
                <c:pt idx="16">
                  <c:v>VT02539</c:v>
                </c:pt>
                <c:pt idx="17">
                  <c:v>SQ04598</c:v>
                </c:pt>
                <c:pt idx="18">
                  <c:v>TN00464</c:v>
                </c:pt>
              </c:strCache>
            </c:strRef>
          </c:cat>
          <c:val>
            <c:numRef>
              <c:f>Sheet1!$K$2:$K$20</c:f>
              <c:numCache>
                <c:formatCode>General</c:formatCode>
                <c:ptCount val="19"/>
              </c:numCache>
            </c:numRef>
          </c:val>
          <c:extLst>
            <c:ext xmlns:c16="http://schemas.microsoft.com/office/drawing/2014/chart" uri="{C3380CC4-5D6E-409C-BE32-E72D297353CC}">
              <c16:uniqueId val="{00000110-F744-47B0-8F12-4E17E34433C8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9/3/2024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533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2779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8266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8468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833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643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368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9/3/2024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B9C849-F1D8-4230-9F2F-9250D675BB2A}" type="datetime1">
              <a:rPr lang="en-US" noProof="0" smtClean="0"/>
              <a:t>9/3/2024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7022-84E8-42F0-8AEA-ADED76AFD446}" type="datetime1">
              <a:rPr lang="en-US" smtClean="0"/>
              <a:t>9/3/2024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4C0741-442A-4788-81DA-4F081D559C5A}" type="datetime1">
              <a:rPr lang="en-US" noProof="0" smtClean="0"/>
              <a:t>9/3/2024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BDB9F-6784-464D-8ED7-29E60E2B21A9}" type="datetime1">
              <a:rPr lang="en-US" noProof="0" smtClean="0"/>
              <a:t>9/3/2024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A3ABBD-A00D-4624-9D57-736F5DDBFABC}" type="datetime1">
              <a:rPr lang="en-US" noProof="0" smtClean="0"/>
              <a:t>9/3/2024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BF20AA-C418-460A-B9CF-8F3DD94C436D}" type="datetime1">
              <a:rPr lang="en-US" noProof="0" smtClean="0"/>
              <a:t>9/3/2024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3F5CE0-F8B8-4EAA-822E-6451047E7D5F}" type="datetime1">
              <a:rPr lang="en-US" noProof="0" smtClean="0"/>
              <a:t>9/3/2024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F8AE65-7CE3-49A8-B2CC-A5A64E5730FA}" type="datetime1">
              <a:rPr lang="en-US" noProof="0" smtClean="0"/>
              <a:t>9/3/2024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46700-360D-4474-9946-7580E8968658}" type="datetime1">
              <a:rPr lang="en-US" noProof="0" smtClean="0"/>
              <a:t>9/3/2024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67F3-A942-43B7-9681-6435F4941075}" type="datetime1">
              <a:rPr lang="en-US" smtClean="0"/>
              <a:t>9/3/2024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650-8C82-4FB0-9266-0148B376A8CE}" type="datetime1">
              <a:rPr lang="en-US" noProof="0" smtClean="0"/>
              <a:t>9/3/2024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6BB9-001A-4B59-8C51-603E71AE3226}" type="datetime1">
              <a:rPr lang="en-US" noProof="0" smtClean="0"/>
              <a:t>9/3/2024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E01-3159-42E8-9946-B3F7564EBC72}" type="datetime1">
              <a:rPr lang="en-US" smtClean="0"/>
              <a:t>9/3/2024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1FC6A6-F894-471F-8AA4-AE4112290279}" type="datetime1">
              <a:rPr lang="en-US" noProof="0" smtClean="0"/>
              <a:t>9/3/2024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3D98FD-B63D-46E0-B974-EC5BBAC02E27}" type="datetime1">
              <a:rPr lang="en-US" noProof="0" smtClean="0"/>
              <a:t>9/3/2024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CCD-A9BB-4C40-8999-9FDE0B2AF02D}" type="datetime1">
              <a:rPr lang="en-US" smtClean="0"/>
              <a:t>9/3/2024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1315-80A2-4A6F-99BC-2337EDBA509A}" type="datetime1">
              <a:rPr lang="en-US" smtClean="0"/>
              <a:t>9/3/2024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FCEE-D38D-4315-8661-B8B16CE6B114}" type="datetime1">
              <a:rPr lang="en-US" smtClean="0"/>
              <a:t>9/3/2024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909053-E1DD-4959-BC7A-C98D3D2614DC}" type="datetime1">
              <a:rPr lang="en-US" noProof="0" smtClean="0"/>
              <a:t>9/3/2024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21" Type="http://schemas.openxmlformats.org/officeDocument/2006/relationships/theme" Target="../theme/theme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0F8E8D-DF54-49BE-BDBC-401B280C4E3C}" type="datetime1">
              <a:rPr lang="en-US" noProof="0" smtClean="0"/>
              <a:t>9/3/2024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Group of people talking">
            <a:extLst>
              <a:ext uri="{FF2B5EF4-FFF2-40B4-BE49-F238E27FC236}">
                <a16:creationId xmlns:a16="http://schemas.microsoft.com/office/drawing/2014/main" id="{C7D5F6B1-1228-4C2A-AE2C-950C34054C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311900" cy="6858000"/>
          </a:xfr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2170" y="2637183"/>
            <a:ext cx="5559829" cy="3150969"/>
          </a:xfrm>
        </p:spPr>
        <p:txBody>
          <a:bodyPr>
            <a:normAutofit/>
          </a:bodyPr>
          <a:lstStyle/>
          <a:p>
            <a:pPr marL="12700" marR="45767">
              <a:lnSpc>
                <a:spcPct val="150000"/>
              </a:lnSpc>
            </a:pPr>
            <a:r>
              <a:rPr lang="en-US" sz="1800" b="1" spc="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STUDENT NAME: </a:t>
            </a:r>
            <a:r>
              <a:rPr lang="en-US" sz="1800" spc="0" dirty="0">
                <a:cs typeface="Calibri"/>
              </a:rPr>
              <a:t>GEETHA.N</a:t>
            </a:r>
            <a:endParaRPr lang="en-US" sz="1800" dirty="0">
              <a:cs typeface="Calibri"/>
            </a:endParaRPr>
          </a:p>
          <a:p>
            <a:pPr marL="12700" marR="45767">
              <a:lnSpc>
                <a:spcPct val="150000"/>
              </a:lnSpc>
              <a:spcBef>
                <a:spcPts val="17"/>
              </a:spcBef>
            </a:pPr>
            <a:r>
              <a:rPr lang="en-US" sz="1800" b="1" spc="-7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REGISTER NO: </a:t>
            </a:r>
            <a:r>
              <a:rPr lang="en-US" sz="1800" spc="-7" dirty="0">
                <a:cs typeface="Calibri"/>
              </a:rPr>
              <a:t>312201329</a:t>
            </a:r>
            <a:endParaRPr lang="en-US" sz="1800" dirty="0">
              <a:cs typeface="Calibri"/>
            </a:endParaRPr>
          </a:p>
          <a:p>
            <a:pPr marL="12700" marR="45767">
              <a:lnSpc>
                <a:spcPct val="150000"/>
              </a:lnSpc>
              <a:spcBef>
                <a:spcPts val="17"/>
              </a:spcBef>
            </a:pPr>
            <a:r>
              <a:rPr lang="en-US" sz="1800" b="1" spc="-8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NAN MUDHALVAN NO: </a:t>
            </a:r>
            <a:r>
              <a:rPr lang="en-US" sz="1800" spc="-8" dirty="0">
                <a:cs typeface="Calibri"/>
              </a:rPr>
              <a:t>autunm110312201329</a:t>
            </a:r>
            <a:endParaRPr lang="en-US" sz="1800" dirty="0">
              <a:cs typeface="Calibri"/>
            </a:endParaRPr>
          </a:p>
          <a:p>
            <a:pPr marL="12700" marR="45767">
              <a:lnSpc>
                <a:spcPct val="150000"/>
              </a:lnSpc>
              <a:spcBef>
                <a:spcPts val="142"/>
              </a:spcBef>
            </a:pPr>
            <a:r>
              <a:rPr lang="en-US" sz="1800" b="1" spc="-2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NM: </a:t>
            </a:r>
            <a:r>
              <a:rPr lang="en-US" sz="1800" spc="-2" dirty="0">
                <a:cs typeface="Calibri"/>
              </a:rPr>
              <a:t>CDB9D191B85A8189F4E42D00218E0103</a:t>
            </a:r>
            <a:endParaRPr lang="en-US" sz="1800" dirty="0">
              <a:cs typeface="Calibri"/>
            </a:endParaRPr>
          </a:p>
          <a:p>
            <a:pPr marL="12700" marR="45767">
              <a:lnSpc>
                <a:spcPct val="150000"/>
              </a:lnSpc>
              <a:spcBef>
                <a:spcPts val="3"/>
              </a:spcBef>
            </a:pPr>
            <a:r>
              <a:rPr lang="en-US" sz="1800" b="1" spc="-17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DEPARTMENT: </a:t>
            </a:r>
            <a:r>
              <a:rPr lang="en-US" sz="1800" spc="-17" dirty="0">
                <a:cs typeface="Calibri"/>
              </a:rPr>
              <a:t>B COM(GENERAL)</a:t>
            </a:r>
          </a:p>
          <a:p>
            <a:pPr marL="12700" marR="45767">
              <a:lnSpc>
                <a:spcPct val="150000"/>
              </a:lnSpc>
              <a:spcBef>
                <a:spcPts val="3"/>
              </a:spcBef>
            </a:pPr>
            <a:r>
              <a:rPr lang="en-US" sz="1800" b="1" spc="-9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COLLEGE: </a:t>
            </a:r>
            <a:r>
              <a:rPr lang="en-US" sz="1800" spc="-9" dirty="0">
                <a:cs typeface="Calibri"/>
              </a:rPr>
              <a:t>D.R.B.C.C.C HINDU COLLEGE</a:t>
            </a:r>
            <a:endParaRPr lang="en-US" sz="1800" dirty="0">
              <a:cs typeface="Calibri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+mj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AC06DE-B6B1-476A-827A-3BC6357BF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2171" y="291547"/>
            <a:ext cx="5294786" cy="1563757"/>
          </a:xfrm>
        </p:spPr>
        <p:txBody>
          <a:bodyPr>
            <a:normAutofit/>
          </a:bodyPr>
          <a:lstStyle/>
          <a:p>
            <a:r>
              <a:rPr lang="en-US" sz="4400" dirty="0"/>
              <a:t>Employee Data</a:t>
            </a:r>
            <a:br>
              <a:rPr lang="en-US" sz="4400" dirty="0"/>
            </a:br>
            <a:r>
              <a:rPr lang="en-US" sz="4400" dirty="0"/>
              <a:t>Analysis using Excel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7CC78E1-629B-4981-BA25-E8F061C4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63037C1-C999-4E46-ADD1-21000F714B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2967363"/>
              </p:ext>
            </p:extLst>
          </p:nvPr>
        </p:nvGraphicFramePr>
        <p:xfrm>
          <a:off x="975361" y="1644595"/>
          <a:ext cx="10241278" cy="4597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4468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DEB608-2F0B-48EF-A8D9-EFA01A32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70078C-7A28-4ED2-B1DC-9D794943146B}"/>
              </a:ext>
            </a:extLst>
          </p:cNvPr>
          <p:cNvSpPr txBox="1"/>
          <p:nvPr/>
        </p:nvSpPr>
        <p:spPr>
          <a:xfrm>
            <a:off x="5141843" y="1086677"/>
            <a:ext cx="67321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conclusion, our project aims to improve employee performance and organizational efficiency through a structured and personalized mentorship program.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Our solution offers a development-focused approach, real-time tracking and evaluation, and online learning resources to support development. By implementing this solution, we expect to see significant improvements in employee satisfaction, retention, and overall organizational performance.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10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7150" y="740701"/>
            <a:ext cx="6274850" cy="4280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performance Analysis using Excel</a:t>
            </a:r>
          </a:p>
        </p:txBody>
      </p:sp>
      <p:grpSp>
        <p:nvGrpSpPr>
          <p:cNvPr id="10" name="Group 9" descr="Info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670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FC70B0-5D08-4BDC-852E-3FD7214D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0140" y="848139"/>
            <a:ext cx="6771860" cy="2915479"/>
          </a:xfrm>
        </p:spPr>
        <p:txBody>
          <a:bodyPr numCol="2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latin typeface="+mj-lt"/>
              </a:rPr>
              <a:t>Problem Statement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latin typeface="+mj-lt"/>
              </a:rPr>
              <a:t>Project Overview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latin typeface="+mj-lt"/>
              </a:rPr>
              <a:t>End User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latin typeface="+mj-lt"/>
              </a:rPr>
              <a:t>Our Solution and Proposition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latin typeface="+mj-lt"/>
              </a:rPr>
              <a:t>Dataset Description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latin typeface="+mj-lt"/>
              </a:rPr>
              <a:t>Modelling Approach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latin typeface="+mj-lt"/>
              </a:rPr>
              <a:t>Results and Discussion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latin typeface="+mj-lt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691962"/>
            <a:ext cx="5853735" cy="8795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STATEMENT </a:t>
            </a:r>
          </a:p>
        </p:txBody>
      </p:sp>
      <p:pic>
        <p:nvPicPr>
          <p:cNvPr id="10" name="Picture Placeholder 9" descr="A view of a tall building">
            <a:extLst>
              <a:ext uri="{FF2B5EF4-FFF2-40B4-BE49-F238E27FC236}">
                <a16:creationId xmlns:a16="http://schemas.microsoft.com/office/drawing/2014/main" id="{7E7516D5-86C5-48B5-8E66-B9E6F735DF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102" r="9892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4400AC-8DE6-466E-9D51-64501C05B798}"/>
              </a:ext>
            </a:extLst>
          </p:cNvPr>
          <p:cNvSpPr txBox="1"/>
          <p:nvPr/>
        </p:nvSpPr>
        <p:spPr>
          <a:xfrm>
            <a:off x="5242904" y="2120349"/>
            <a:ext cx="6737062" cy="1587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lang="en-US" dirty="0">
                <a:cs typeface="Calibri"/>
              </a:rPr>
              <a:t>A problem statement is a clear and concise description of a problem or opportunity that needs to be addressed.  It </a:t>
            </a:r>
            <a:r>
              <a:rPr lang="en-US" spc="-1" dirty="0">
                <a:cs typeface="Calibri"/>
              </a:rPr>
              <a:t>should provide a framework for understanding the issue,</a:t>
            </a:r>
            <a:r>
              <a:rPr lang="en-US" dirty="0">
                <a:cs typeface="Calibri"/>
              </a:rPr>
              <a:t> </a:t>
            </a:r>
            <a:r>
              <a:rPr lang="en-US" spc="-1" dirty="0">
                <a:cs typeface="Calibri"/>
              </a:rPr>
              <a:t>identifying the key stakeholders, and guiding the</a:t>
            </a:r>
            <a:r>
              <a:rPr lang="en-US" dirty="0">
                <a:cs typeface="Calibri"/>
              </a:rPr>
              <a:t> </a:t>
            </a:r>
            <a:r>
              <a:rPr lang="en-US" spc="1" dirty="0">
                <a:cs typeface="Calibri"/>
              </a:rPr>
              <a:t>development of solutions</a:t>
            </a:r>
            <a:r>
              <a:rPr lang="en-US" dirty="0">
                <a:cs typeface="Calibri"/>
              </a:rPr>
              <a:t> </a:t>
            </a:r>
            <a:r>
              <a:rPr lang="en-US" spc="-2" dirty="0">
                <a:cs typeface="Calibri"/>
              </a:rPr>
              <a:t>A good problem statement should have the following </a:t>
            </a:r>
            <a:r>
              <a:rPr lang="en-US" spc="-5" dirty="0">
                <a:cs typeface="Calibri"/>
              </a:rPr>
              <a:t>characteristics:</a:t>
            </a:r>
            <a:endParaRPr lang="en-US" dirty="0">
              <a:cs typeface="Calibri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726AB-AD14-4AB6-A6FF-90F0C4A0D081}"/>
              </a:ext>
            </a:extLst>
          </p:cNvPr>
          <p:cNvSpPr txBox="1"/>
          <p:nvPr/>
        </p:nvSpPr>
        <p:spPr>
          <a:xfrm>
            <a:off x="5384531" y="3830806"/>
            <a:ext cx="6453808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84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cs typeface="Calibri"/>
              </a:rPr>
              <a:t>Specific: </a:t>
            </a:r>
            <a:r>
              <a:rPr lang="en-US" dirty="0">
                <a:cs typeface="Calibri"/>
              </a:rPr>
              <a:t>Clearly defines the problem or opportunity.</a:t>
            </a:r>
          </a:p>
          <a:p>
            <a:pPr marL="298450" marR="34337" indent="-285750">
              <a:lnSpc>
                <a:spcPct val="150000"/>
              </a:lnSpc>
              <a:spcBef>
                <a:spcPts val="13"/>
              </a:spcBef>
              <a:buFont typeface="Arial" panose="020B0604020202020204" pitchFamily="34" charset="0"/>
              <a:buChar char="•"/>
            </a:pPr>
            <a:r>
              <a:rPr lang="en-US" b="1" spc="1" dirty="0">
                <a:cs typeface="Calibri"/>
              </a:rPr>
              <a:t>Measurable: </a:t>
            </a:r>
            <a:r>
              <a:rPr lang="en-US" spc="1" dirty="0">
                <a:cs typeface="Calibri"/>
              </a:rPr>
              <a:t>Quantifies the impact or scope of the</a:t>
            </a:r>
            <a:r>
              <a:rPr lang="en-US" dirty="0">
                <a:cs typeface="Calibri"/>
              </a:rPr>
              <a:t> </a:t>
            </a:r>
            <a:r>
              <a:rPr lang="en-US" spc="2" dirty="0">
                <a:cs typeface="Calibri"/>
              </a:rPr>
              <a:t>problem.</a:t>
            </a:r>
            <a:endParaRPr lang="en-US" dirty="0">
              <a:cs typeface="Calibri"/>
            </a:endParaRPr>
          </a:p>
          <a:p>
            <a:pPr marL="298450" marR="34337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cs typeface="Calibri"/>
              </a:rPr>
              <a:t>Achievable: </a:t>
            </a:r>
            <a:r>
              <a:rPr lang="en-US" dirty="0">
                <a:cs typeface="Calibri"/>
              </a:rPr>
              <a:t>Ensures the problem is solvable.</a:t>
            </a:r>
          </a:p>
          <a:p>
            <a:pPr marL="298450" marR="34337" indent="-285750">
              <a:lnSpc>
                <a:spcPct val="150000"/>
              </a:lnSpc>
              <a:spcBef>
                <a:spcPts val="3"/>
              </a:spcBef>
              <a:buFont typeface="Arial" panose="020B0604020202020204" pitchFamily="34" charset="0"/>
              <a:buChar char="•"/>
            </a:pPr>
            <a:r>
              <a:rPr lang="en-US" b="1" spc="-2" dirty="0">
                <a:cs typeface="Calibri"/>
              </a:rPr>
              <a:t>Relevant: </a:t>
            </a:r>
            <a:r>
              <a:rPr lang="en-US" spc="-2" dirty="0">
                <a:cs typeface="Calibri"/>
              </a:rPr>
              <a:t>Aligns with organizational goals and</a:t>
            </a:r>
            <a:r>
              <a:rPr lang="en-US" dirty="0">
                <a:cs typeface="Calibri"/>
              </a:rPr>
              <a:t> </a:t>
            </a:r>
            <a:r>
              <a:rPr lang="en-US" spc="1" dirty="0">
                <a:cs typeface="Calibri"/>
              </a:rPr>
              <a:t>objectives.</a:t>
            </a:r>
            <a:endParaRPr lang="en-US" dirty="0">
              <a:cs typeface="Calibri"/>
            </a:endParaRPr>
          </a:p>
          <a:p>
            <a:pPr marL="298450" marR="34337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cs typeface="Calibri"/>
              </a:rPr>
              <a:t>Time-bound: </a:t>
            </a:r>
            <a:r>
              <a:rPr lang="en-US" dirty="0">
                <a:cs typeface="Calibri"/>
              </a:rPr>
              <a:t>Establishes a timeline for addressing </a:t>
            </a:r>
            <a:r>
              <a:rPr lang="en-US" spc="2" dirty="0">
                <a:cs typeface="Calibri"/>
              </a:rPr>
              <a:t>the problem.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767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6DB04AA-2B2C-4162-AD6D-1FF80268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848139"/>
            <a:ext cx="5983605" cy="8892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OVERVIEW</a:t>
            </a:r>
          </a:p>
        </p:txBody>
      </p:sp>
      <p:pic>
        <p:nvPicPr>
          <p:cNvPr id="11" name="Picture Placeholder 10" descr="A picture containing sky, water, outdoor, person. It also reflects philosophy, peace&#10;&#10;">
            <a:extLst>
              <a:ext uri="{FF2B5EF4-FFF2-40B4-BE49-F238E27FC236}">
                <a16:creationId xmlns:a16="http://schemas.microsoft.com/office/drawing/2014/main" id="{94B2FFE9-6D1F-4DC1-8532-95405973AB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C5A54C5-3218-4127-859E-E3BA21891477}"/>
              </a:ext>
            </a:extLst>
          </p:cNvPr>
          <p:cNvSpPr txBox="1"/>
          <p:nvPr/>
        </p:nvSpPr>
        <p:spPr>
          <a:xfrm>
            <a:off x="4735468" y="2150104"/>
            <a:ext cx="745653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34337">
              <a:lnSpc>
                <a:spcPts val="1900"/>
              </a:lnSpc>
            </a:pPr>
            <a:r>
              <a:rPr lang="en-US" b="1" spc="-1" dirty="0">
                <a:cs typeface="Calibri"/>
              </a:rPr>
              <a:t>A project overview is a high-level summary of a project</a:t>
            </a:r>
            <a:endParaRPr lang="en-US" b="1" dirty="0">
              <a:cs typeface="Calibri"/>
            </a:endParaRPr>
          </a:p>
          <a:p>
            <a:pPr marL="12700" marR="34337">
              <a:lnSpc>
                <a:spcPts val="2175"/>
              </a:lnSpc>
              <a:spcBef>
                <a:spcPts val="13"/>
              </a:spcBef>
            </a:pPr>
            <a:r>
              <a:rPr lang="en-US" b="1" dirty="0">
                <a:cs typeface="Calibri"/>
              </a:rPr>
              <a:t>that provides a brief description of the project’s</a:t>
            </a:r>
          </a:p>
          <a:p>
            <a:pPr marL="12700" marR="34337">
              <a:lnSpc>
                <a:spcPts val="2175"/>
              </a:lnSpc>
              <a:spcBef>
                <a:spcPts val="13"/>
              </a:spcBef>
            </a:pPr>
            <a:endParaRPr lang="en-US" b="1" dirty="0">
              <a:cs typeface="Calibri"/>
            </a:endParaRPr>
          </a:p>
          <a:p>
            <a:pPr marL="298450" marR="34337" indent="-285750">
              <a:lnSpc>
                <a:spcPts val="2175"/>
              </a:lnSpc>
              <a:buFont typeface="Arial" panose="020B0604020202020204" pitchFamily="34" charset="0"/>
              <a:buChar char="•"/>
            </a:pPr>
            <a:r>
              <a:rPr lang="en-US" b="1" dirty="0">
                <a:cs typeface="Calibri"/>
              </a:rPr>
              <a:t>Purpose: </a:t>
            </a:r>
            <a:r>
              <a:rPr lang="en-US" dirty="0">
                <a:cs typeface="Calibri"/>
              </a:rPr>
              <a:t>What is the project trying to achieve?</a:t>
            </a:r>
          </a:p>
          <a:p>
            <a:pPr marL="298450" indent="-285750">
              <a:lnSpc>
                <a:spcPts val="218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cs typeface="Calibri"/>
              </a:rPr>
              <a:t>Scope: </a:t>
            </a:r>
            <a:r>
              <a:rPr lang="en-US" dirty="0">
                <a:cs typeface="Calibri"/>
              </a:rPr>
              <a:t>What specific areas or aspects will the project</a:t>
            </a:r>
          </a:p>
          <a:p>
            <a:pPr marL="298450" marR="34337" indent="-285750">
              <a:lnSpc>
                <a:spcPts val="2175"/>
              </a:lnSpc>
              <a:buFont typeface="Arial" panose="020B0604020202020204" pitchFamily="34" charset="0"/>
              <a:buChar char="•"/>
            </a:pPr>
            <a:r>
              <a:rPr lang="en-US" spc="3" dirty="0">
                <a:cs typeface="Calibri"/>
              </a:rPr>
              <a:t>address?</a:t>
            </a:r>
            <a:endParaRPr lang="en-US" dirty="0">
              <a:cs typeface="Calibri"/>
            </a:endParaRPr>
          </a:p>
          <a:p>
            <a:pPr marL="298450" marR="34337" indent="-285750">
              <a:lnSpc>
                <a:spcPts val="2105"/>
              </a:lnSpc>
              <a:buFont typeface="Arial" panose="020B0604020202020204" pitchFamily="34" charset="0"/>
              <a:buChar char="•"/>
            </a:pPr>
            <a:r>
              <a:rPr lang="en-US" b="1" dirty="0">
                <a:cs typeface="Calibri"/>
              </a:rPr>
              <a:t>Objectives: </a:t>
            </a:r>
            <a:r>
              <a:rPr lang="en-US" dirty="0">
                <a:cs typeface="Calibri"/>
              </a:rPr>
              <a:t>What specific goals or outcomes is the project aiming to accomplish?</a:t>
            </a:r>
          </a:p>
          <a:p>
            <a:pPr marL="298450" marR="34337" indent="-285750">
              <a:lnSpc>
                <a:spcPts val="2180"/>
              </a:lnSpc>
              <a:buFont typeface="Arial" panose="020B0604020202020204" pitchFamily="34" charset="0"/>
              <a:buChar char="•"/>
            </a:pPr>
            <a:r>
              <a:rPr lang="en-US" b="1" spc="1" dirty="0">
                <a:cs typeface="Calibri"/>
              </a:rPr>
              <a:t>Timeline: </a:t>
            </a:r>
            <a:r>
              <a:rPr lang="en-US" spc="1" dirty="0">
                <a:cs typeface="Calibri"/>
              </a:rPr>
              <a:t>What is the expected duration of the </a:t>
            </a:r>
            <a:r>
              <a:rPr lang="en-US" spc="-3" dirty="0">
                <a:cs typeface="Calibri"/>
              </a:rPr>
              <a:t>project?</a:t>
            </a:r>
            <a:endParaRPr lang="en-US" dirty="0">
              <a:cs typeface="Calibri"/>
            </a:endParaRPr>
          </a:p>
          <a:p>
            <a:pPr marL="298450" marR="49457" indent="-285750">
              <a:lnSpc>
                <a:spcPts val="2100"/>
              </a:lnSpc>
              <a:spcBef>
                <a:spcPts val="41"/>
              </a:spcBef>
              <a:buFont typeface="Arial" panose="020B0604020202020204" pitchFamily="34" charset="0"/>
              <a:buChar char="•"/>
            </a:pPr>
            <a:r>
              <a:rPr lang="en-US" b="1" spc="-1" dirty="0">
                <a:cs typeface="Calibri"/>
              </a:rPr>
              <a:t>Key stakeholders: </a:t>
            </a:r>
            <a:r>
              <a:rPr lang="en-US" spc="-1" dirty="0">
                <a:cs typeface="Calibri"/>
              </a:rPr>
              <a:t>Who are the main parties involved or affected by the project?</a:t>
            </a:r>
          </a:p>
          <a:p>
            <a:pPr marL="12700" marR="49457">
              <a:lnSpc>
                <a:spcPts val="2100"/>
              </a:lnSpc>
              <a:spcBef>
                <a:spcPts val="41"/>
              </a:spcBef>
            </a:pPr>
            <a:endParaRPr lang="en-US" dirty="0">
              <a:cs typeface="Calibri"/>
            </a:endParaRPr>
          </a:p>
          <a:p>
            <a:pPr marL="12700" marR="45096">
              <a:lnSpc>
                <a:spcPts val="2180"/>
              </a:lnSpc>
              <a:spcBef>
                <a:spcPts val="19"/>
              </a:spcBef>
            </a:pPr>
            <a:r>
              <a:rPr lang="en-US" b="1" dirty="0">
                <a:cs typeface="Calibri"/>
              </a:rPr>
              <a:t>A </a:t>
            </a:r>
            <a:r>
              <a:rPr lang="en-US" b="1" spc="25" dirty="0">
                <a:cs typeface="Calibri"/>
              </a:rPr>
              <a:t>p</a:t>
            </a:r>
            <a:r>
              <a:rPr lang="en-US" b="1" spc="-29" dirty="0">
                <a:cs typeface="Calibri"/>
              </a:rPr>
              <a:t>r</a:t>
            </a:r>
            <a:r>
              <a:rPr lang="en-US" b="1" spc="-50" dirty="0">
                <a:cs typeface="Calibri"/>
              </a:rPr>
              <a:t>o</a:t>
            </a:r>
            <a:r>
              <a:rPr lang="en-US" b="1" spc="19" dirty="0">
                <a:cs typeface="Calibri"/>
              </a:rPr>
              <a:t>j</a:t>
            </a:r>
            <a:r>
              <a:rPr lang="en-US" b="1" dirty="0">
                <a:cs typeface="Calibri"/>
              </a:rPr>
              <a:t>e</a:t>
            </a:r>
            <a:r>
              <a:rPr lang="en-US" b="1" spc="-9" dirty="0">
                <a:cs typeface="Calibri"/>
              </a:rPr>
              <a:t>c</a:t>
            </a:r>
            <a:r>
              <a:rPr lang="en-US" b="1" dirty="0">
                <a:cs typeface="Calibri"/>
              </a:rPr>
              <a:t>t</a:t>
            </a:r>
            <a:r>
              <a:rPr lang="en-US" b="1" spc="39" dirty="0">
                <a:cs typeface="Calibri"/>
              </a:rPr>
              <a:t> </a:t>
            </a:r>
            <a:r>
              <a:rPr lang="en-US" b="1" spc="-50" dirty="0">
                <a:cs typeface="Calibri"/>
              </a:rPr>
              <a:t>o</a:t>
            </a:r>
            <a:r>
              <a:rPr lang="en-US" b="1" spc="9" dirty="0">
                <a:cs typeface="Calibri"/>
              </a:rPr>
              <a:t>v</a:t>
            </a:r>
            <a:r>
              <a:rPr lang="en-US" b="1" dirty="0">
                <a:cs typeface="Calibri"/>
              </a:rPr>
              <a:t>e</a:t>
            </a:r>
            <a:r>
              <a:rPr lang="en-US" b="1" spc="-25" dirty="0">
                <a:cs typeface="Calibri"/>
              </a:rPr>
              <a:t>r</a:t>
            </a:r>
            <a:r>
              <a:rPr lang="en-US" b="1" spc="9" dirty="0">
                <a:cs typeface="Calibri"/>
              </a:rPr>
              <a:t>v</a:t>
            </a:r>
            <a:r>
              <a:rPr lang="en-US" b="1" spc="34" dirty="0">
                <a:cs typeface="Calibri"/>
              </a:rPr>
              <a:t>i</a:t>
            </a:r>
            <a:r>
              <a:rPr lang="en-US" b="1" dirty="0">
                <a:cs typeface="Calibri"/>
              </a:rPr>
              <a:t>ew</a:t>
            </a:r>
            <a:r>
              <a:rPr lang="en-US" b="1" spc="-39" dirty="0">
                <a:cs typeface="Calibri"/>
              </a:rPr>
              <a:t> </a:t>
            </a:r>
            <a:r>
              <a:rPr lang="en-US" b="1" spc="44" dirty="0">
                <a:cs typeface="Calibri"/>
              </a:rPr>
              <a:t>s</a:t>
            </a:r>
            <a:r>
              <a:rPr lang="en-US" b="1" spc="-50" dirty="0">
                <a:cs typeface="Calibri"/>
              </a:rPr>
              <a:t>h</a:t>
            </a:r>
            <a:r>
              <a:rPr lang="en-US" b="1" spc="25" dirty="0">
                <a:cs typeface="Calibri"/>
              </a:rPr>
              <a:t>ou</a:t>
            </a:r>
            <a:r>
              <a:rPr lang="en-US" b="1" spc="-39" dirty="0">
                <a:cs typeface="Calibri"/>
              </a:rPr>
              <a:t>l</a:t>
            </a:r>
            <a:r>
              <a:rPr lang="en-US" b="1" dirty="0">
                <a:cs typeface="Calibri"/>
              </a:rPr>
              <a:t>d</a:t>
            </a:r>
            <a:r>
              <a:rPr lang="en-US" b="1" spc="-4" dirty="0">
                <a:cs typeface="Calibri"/>
              </a:rPr>
              <a:t> </a:t>
            </a:r>
            <a:r>
              <a:rPr lang="en-US" b="1" spc="25" dirty="0">
                <a:cs typeface="Calibri"/>
              </a:rPr>
              <a:t>b</a:t>
            </a:r>
            <a:r>
              <a:rPr lang="en-US" b="1" dirty="0">
                <a:cs typeface="Calibri"/>
              </a:rPr>
              <a:t>e</a:t>
            </a:r>
            <a:r>
              <a:rPr lang="en-US" b="1" spc="-29" dirty="0">
                <a:cs typeface="Calibri"/>
              </a:rPr>
              <a:t> </a:t>
            </a:r>
            <a:r>
              <a:rPr lang="en-US" b="1" spc="-9" dirty="0">
                <a:cs typeface="Calibri"/>
              </a:rPr>
              <a:t>c</a:t>
            </a:r>
            <a:r>
              <a:rPr lang="en-US" b="1" spc="25" dirty="0">
                <a:cs typeface="Calibri"/>
              </a:rPr>
              <a:t>on</a:t>
            </a:r>
            <a:r>
              <a:rPr lang="en-US" b="1" spc="-9" dirty="0">
                <a:cs typeface="Calibri"/>
              </a:rPr>
              <a:t>c</a:t>
            </a:r>
            <a:r>
              <a:rPr lang="en-US" b="1" spc="-39" dirty="0">
                <a:cs typeface="Calibri"/>
              </a:rPr>
              <a:t>i</a:t>
            </a:r>
            <a:r>
              <a:rPr lang="en-US" b="1" spc="44" dirty="0">
                <a:cs typeface="Calibri"/>
              </a:rPr>
              <a:t>s</a:t>
            </a:r>
            <a:r>
              <a:rPr lang="en-US" b="1" dirty="0">
                <a:cs typeface="Calibri"/>
              </a:rPr>
              <a:t>e,</a:t>
            </a:r>
            <a:r>
              <a:rPr lang="en-US" b="1" spc="-29" dirty="0">
                <a:cs typeface="Calibri"/>
              </a:rPr>
              <a:t> </a:t>
            </a:r>
            <a:r>
              <a:rPr lang="en-US" b="1" spc="-9" dirty="0">
                <a:cs typeface="Calibri"/>
              </a:rPr>
              <a:t>c</a:t>
            </a:r>
            <a:r>
              <a:rPr lang="en-US" b="1" spc="34" dirty="0">
                <a:cs typeface="Calibri"/>
              </a:rPr>
              <a:t>l</a:t>
            </a:r>
            <a:r>
              <a:rPr lang="en-US" b="1" dirty="0">
                <a:cs typeface="Calibri"/>
              </a:rPr>
              <a:t>e</a:t>
            </a:r>
            <a:r>
              <a:rPr lang="en-US" b="1" spc="-34" dirty="0">
                <a:cs typeface="Calibri"/>
              </a:rPr>
              <a:t>a</a:t>
            </a:r>
            <a:r>
              <a:rPr lang="en-US" b="1" spc="-104" dirty="0">
                <a:cs typeface="Calibri"/>
              </a:rPr>
              <a:t>r</a:t>
            </a:r>
            <a:r>
              <a:rPr lang="en-US" b="1" dirty="0">
                <a:cs typeface="Calibri"/>
              </a:rPr>
              <a:t>,</a:t>
            </a:r>
            <a:r>
              <a:rPr lang="en-US" b="1" spc="-29" dirty="0">
                <a:cs typeface="Calibri"/>
              </a:rPr>
              <a:t> </a:t>
            </a:r>
            <a:r>
              <a:rPr lang="en-US" b="1" spc="34" dirty="0">
                <a:cs typeface="Calibri"/>
              </a:rPr>
              <a:t>a</a:t>
            </a:r>
            <a:r>
              <a:rPr lang="en-US" b="1" spc="-50" dirty="0">
                <a:cs typeface="Calibri"/>
              </a:rPr>
              <a:t>n</a:t>
            </a:r>
            <a:r>
              <a:rPr lang="en-US" b="1" dirty="0">
                <a:cs typeface="Calibri"/>
              </a:rPr>
              <a:t>d</a:t>
            </a:r>
            <a:r>
              <a:rPr lang="en-US" b="1" spc="-4" dirty="0">
                <a:cs typeface="Calibri"/>
              </a:rPr>
              <a:t> </a:t>
            </a:r>
            <a:r>
              <a:rPr lang="en-US" b="1" spc="50" dirty="0">
                <a:cs typeface="Calibri"/>
              </a:rPr>
              <a:t>f</a:t>
            </a:r>
            <a:r>
              <a:rPr lang="en-US" b="1" spc="-29" dirty="0">
                <a:cs typeface="Calibri"/>
              </a:rPr>
              <a:t>r</a:t>
            </a:r>
            <a:r>
              <a:rPr lang="en-US" b="1" dirty="0">
                <a:cs typeface="Calibri"/>
              </a:rPr>
              <a:t>ee</a:t>
            </a:r>
            <a:r>
              <a:rPr lang="en-US" b="1" spc="-25" dirty="0">
                <a:cs typeface="Calibri"/>
              </a:rPr>
              <a:t> </a:t>
            </a:r>
            <a:r>
              <a:rPr lang="en-US" b="1" spc="25" dirty="0">
                <a:cs typeface="Calibri"/>
              </a:rPr>
              <a:t>o</a:t>
            </a:r>
            <a:r>
              <a:rPr lang="en-US" b="1" dirty="0">
                <a:cs typeface="Calibri"/>
              </a:rPr>
              <a:t>f te</a:t>
            </a:r>
            <a:r>
              <a:rPr lang="en-US" b="1" spc="-4" dirty="0">
                <a:cs typeface="Calibri"/>
              </a:rPr>
              <a:t>c</a:t>
            </a:r>
            <a:r>
              <a:rPr lang="en-US" b="1" spc="29" dirty="0">
                <a:cs typeface="Calibri"/>
              </a:rPr>
              <a:t>h</a:t>
            </a:r>
            <a:r>
              <a:rPr lang="en-US" b="1" spc="-44" dirty="0">
                <a:cs typeface="Calibri"/>
              </a:rPr>
              <a:t>n</a:t>
            </a:r>
            <a:r>
              <a:rPr lang="en-US" b="1" spc="34" dirty="0">
                <a:cs typeface="Calibri"/>
              </a:rPr>
              <a:t>i</a:t>
            </a:r>
            <a:r>
              <a:rPr lang="en-US" b="1" spc="-9" dirty="0">
                <a:cs typeface="Calibri"/>
              </a:rPr>
              <a:t>c</a:t>
            </a:r>
            <a:r>
              <a:rPr lang="en-US" b="1" spc="-34" dirty="0">
                <a:cs typeface="Calibri"/>
              </a:rPr>
              <a:t>a</a:t>
            </a:r>
            <a:r>
              <a:rPr lang="en-US" b="1" dirty="0">
                <a:cs typeface="Calibri"/>
              </a:rPr>
              <a:t>l</a:t>
            </a:r>
            <a:r>
              <a:rPr lang="en-US" b="1" spc="4" dirty="0">
                <a:cs typeface="Calibri"/>
              </a:rPr>
              <a:t> </a:t>
            </a:r>
            <a:r>
              <a:rPr lang="en-US" b="1" spc="19" dirty="0">
                <a:cs typeface="Calibri"/>
              </a:rPr>
              <a:t>j</a:t>
            </a:r>
            <a:r>
              <a:rPr lang="en-US" b="1" spc="-34" dirty="0">
                <a:cs typeface="Calibri"/>
              </a:rPr>
              <a:t>a</a:t>
            </a:r>
            <a:r>
              <a:rPr lang="en-US" b="1" spc="-25" dirty="0">
                <a:cs typeface="Calibri"/>
              </a:rPr>
              <a:t>r</a:t>
            </a:r>
            <a:r>
              <a:rPr lang="en-US" b="1" spc="54" dirty="0">
                <a:cs typeface="Calibri"/>
              </a:rPr>
              <a:t>g</a:t>
            </a:r>
            <a:r>
              <a:rPr lang="en-US" b="1" spc="-44" dirty="0">
                <a:cs typeface="Calibri"/>
              </a:rPr>
              <a:t>o</a:t>
            </a:r>
            <a:r>
              <a:rPr lang="en-US" b="1" spc="29" dirty="0">
                <a:cs typeface="Calibri"/>
              </a:rPr>
              <a:t>n</a:t>
            </a:r>
            <a:r>
              <a:rPr lang="en-US" b="1" dirty="0">
                <a:cs typeface="Calibri"/>
              </a:rPr>
              <a:t>,</a:t>
            </a:r>
            <a:r>
              <a:rPr lang="en-US" b="1" spc="-25" dirty="0">
                <a:cs typeface="Calibri"/>
              </a:rPr>
              <a:t> </a:t>
            </a:r>
            <a:r>
              <a:rPr lang="en-US" b="1" spc="59" dirty="0">
                <a:cs typeface="Calibri"/>
              </a:rPr>
              <a:t>m</a:t>
            </a:r>
            <a:r>
              <a:rPr lang="en-US" b="1" spc="-34" dirty="0">
                <a:cs typeface="Calibri"/>
              </a:rPr>
              <a:t>a</a:t>
            </a:r>
            <a:r>
              <a:rPr lang="en-US" b="1" spc="4" dirty="0">
                <a:cs typeface="Calibri"/>
              </a:rPr>
              <a:t>k</a:t>
            </a:r>
            <a:r>
              <a:rPr lang="en-US" b="1" spc="-34" dirty="0">
                <a:cs typeface="Calibri"/>
              </a:rPr>
              <a:t>i</a:t>
            </a:r>
            <a:r>
              <a:rPr lang="en-US" b="1" spc="29" dirty="0">
                <a:cs typeface="Calibri"/>
              </a:rPr>
              <a:t>n</a:t>
            </a:r>
            <a:r>
              <a:rPr lang="en-US" b="1" dirty="0">
                <a:cs typeface="Calibri"/>
              </a:rPr>
              <a:t>g</a:t>
            </a:r>
            <a:r>
              <a:rPr lang="en-US" b="1" spc="25" dirty="0">
                <a:cs typeface="Calibri"/>
              </a:rPr>
              <a:t> </a:t>
            </a:r>
            <a:r>
              <a:rPr lang="en-US" b="1" spc="-34" dirty="0">
                <a:cs typeface="Calibri"/>
              </a:rPr>
              <a:t>i</a:t>
            </a:r>
            <a:r>
              <a:rPr lang="en-US" b="1" dirty="0">
                <a:cs typeface="Calibri"/>
              </a:rPr>
              <a:t>t</a:t>
            </a:r>
            <a:r>
              <a:rPr lang="en-US" b="1" spc="39" dirty="0">
                <a:cs typeface="Calibri"/>
              </a:rPr>
              <a:t> </a:t>
            </a:r>
            <a:r>
              <a:rPr lang="en-US" b="1" spc="-34" dirty="0">
                <a:cs typeface="Calibri"/>
              </a:rPr>
              <a:t>a</a:t>
            </a:r>
            <a:r>
              <a:rPr lang="en-US" b="1" spc="64" dirty="0">
                <a:cs typeface="Calibri"/>
              </a:rPr>
              <a:t>c</a:t>
            </a:r>
            <a:r>
              <a:rPr lang="en-US" b="1" spc="-9" dirty="0">
                <a:cs typeface="Calibri"/>
              </a:rPr>
              <a:t>c</a:t>
            </a:r>
            <a:r>
              <a:rPr lang="en-US" b="1" dirty="0">
                <a:cs typeface="Calibri"/>
              </a:rPr>
              <a:t>e</a:t>
            </a:r>
            <a:r>
              <a:rPr lang="en-US" b="1" spc="-19" dirty="0">
                <a:cs typeface="Calibri"/>
              </a:rPr>
              <a:t>s</a:t>
            </a:r>
            <a:r>
              <a:rPr lang="en-US" b="1" spc="-25" dirty="0">
                <a:cs typeface="Calibri"/>
              </a:rPr>
              <a:t>s</a:t>
            </a:r>
            <a:r>
              <a:rPr lang="en-US" b="1" spc="34" dirty="0">
                <a:cs typeface="Calibri"/>
              </a:rPr>
              <a:t>i</a:t>
            </a:r>
            <a:r>
              <a:rPr lang="en-US" b="1" spc="29" dirty="0">
                <a:cs typeface="Calibri"/>
              </a:rPr>
              <a:t>b</a:t>
            </a:r>
            <a:r>
              <a:rPr lang="en-US" b="1" spc="-34" dirty="0">
                <a:cs typeface="Calibri"/>
              </a:rPr>
              <a:t>l</a:t>
            </a:r>
            <a:r>
              <a:rPr lang="en-US" b="1" dirty="0">
                <a:cs typeface="Calibri"/>
              </a:rPr>
              <a:t>e</a:t>
            </a:r>
            <a:r>
              <a:rPr lang="en-US" b="1" spc="49" dirty="0">
                <a:cs typeface="Calibri"/>
              </a:rPr>
              <a:t> </a:t>
            </a:r>
            <a:r>
              <a:rPr lang="en-US" b="1" spc="-75" dirty="0">
                <a:cs typeface="Calibri"/>
              </a:rPr>
              <a:t>t</a:t>
            </a:r>
            <a:r>
              <a:rPr lang="en-US" b="1" dirty="0">
                <a:cs typeface="Calibri"/>
              </a:rPr>
              <a:t>o</a:t>
            </a:r>
            <a:r>
              <a:rPr lang="en-US" b="1" spc="-4" dirty="0">
                <a:cs typeface="Calibri"/>
              </a:rPr>
              <a:t> </a:t>
            </a:r>
            <a:r>
              <a:rPr lang="en-US" b="1" dirty="0">
                <a:cs typeface="Calibri"/>
              </a:rPr>
              <a:t>a</a:t>
            </a:r>
            <a:r>
              <a:rPr lang="en-US" b="1" spc="9" dirty="0">
                <a:cs typeface="Calibri"/>
              </a:rPr>
              <a:t> </a:t>
            </a:r>
            <a:r>
              <a:rPr lang="en-US" b="1" spc="59" dirty="0">
                <a:cs typeface="Calibri"/>
              </a:rPr>
              <a:t>w</a:t>
            </a:r>
            <a:r>
              <a:rPr lang="en-US" b="1" spc="-34" dirty="0">
                <a:cs typeface="Calibri"/>
              </a:rPr>
              <a:t>i</a:t>
            </a:r>
            <a:r>
              <a:rPr lang="en-US" b="1" spc="29" dirty="0">
                <a:cs typeface="Calibri"/>
              </a:rPr>
              <a:t>d</a:t>
            </a:r>
            <a:r>
              <a:rPr lang="en-US" b="1" dirty="0">
                <a:cs typeface="Calibri"/>
              </a:rPr>
              <a:t>e </a:t>
            </a:r>
            <a:r>
              <a:rPr lang="en-US" b="1" spc="39" dirty="0">
                <a:cs typeface="Calibri"/>
              </a:rPr>
              <a:t>a</a:t>
            </a:r>
            <a:r>
              <a:rPr lang="en-US" b="1" spc="-44" dirty="0">
                <a:cs typeface="Calibri"/>
              </a:rPr>
              <a:t>u</a:t>
            </a:r>
            <a:r>
              <a:rPr lang="en-US" b="1" spc="29" dirty="0">
                <a:cs typeface="Calibri"/>
              </a:rPr>
              <a:t>d</a:t>
            </a:r>
            <a:r>
              <a:rPr lang="en-US" b="1" spc="-34" dirty="0">
                <a:cs typeface="Calibri"/>
              </a:rPr>
              <a:t>i</a:t>
            </a:r>
            <a:r>
              <a:rPr lang="en-US" b="1" dirty="0">
                <a:cs typeface="Calibri"/>
              </a:rPr>
              <a:t>e</a:t>
            </a:r>
            <a:r>
              <a:rPr lang="en-US" b="1" spc="34" dirty="0">
                <a:cs typeface="Calibri"/>
              </a:rPr>
              <a:t>n</a:t>
            </a:r>
            <a:r>
              <a:rPr lang="en-US" b="1" spc="-9" dirty="0">
                <a:cs typeface="Calibri"/>
              </a:rPr>
              <a:t>c</a:t>
            </a:r>
            <a:r>
              <a:rPr lang="en-US" b="1" dirty="0">
                <a:cs typeface="Calibri"/>
              </a:rPr>
              <a:t>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689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EFADC-1ECC-45BD-B9E8-3CFEF6CE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1086681"/>
            <a:ext cx="6542848" cy="5998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WHO ARE THE END USERS?</a:t>
            </a:r>
          </a:p>
        </p:txBody>
      </p:sp>
      <p:pic>
        <p:nvPicPr>
          <p:cNvPr id="8" name="Picture Placeholder 7" descr="People are discussing something">
            <a:extLst>
              <a:ext uri="{FF2B5EF4-FFF2-40B4-BE49-F238E27FC236}">
                <a16:creationId xmlns:a16="http://schemas.microsoft.com/office/drawing/2014/main" id="{7830119B-592B-41DB-B601-F7EB61B4E1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618" r="12950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5F2BF3-2CA8-49D4-9895-E800CB313F60}"/>
              </a:ext>
            </a:extLst>
          </p:cNvPr>
          <p:cNvSpPr txBox="1"/>
          <p:nvPr/>
        </p:nvSpPr>
        <p:spPr>
          <a:xfrm>
            <a:off x="5242904" y="2425146"/>
            <a:ext cx="6945922" cy="451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850" marR="34337">
              <a:lnSpc>
                <a:spcPts val="1900"/>
              </a:lnSpc>
            </a:pPr>
            <a:r>
              <a:rPr lang="en-US" b="1" spc="-1" dirty="0">
                <a:cs typeface="Calibri"/>
              </a:rPr>
              <a:t>End users refer to the individuals who will ultimately use</a:t>
            </a:r>
            <a:endParaRPr lang="en-US" b="1" dirty="0">
              <a:cs typeface="Calibri"/>
            </a:endParaRPr>
          </a:p>
          <a:p>
            <a:pPr marL="69850" marR="34337">
              <a:lnSpc>
                <a:spcPts val="2175"/>
              </a:lnSpc>
              <a:spcBef>
                <a:spcPts val="13"/>
              </a:spcBef>
            </a:pPr>
            <a:r>
              <a:rPr lang="en-US" b="1" spc="1" dirty="0">
                <a:cs typeface="Calibri"/>
              </a:rPr>
              <a:t>and benefit from a product, service, or solution. In the</a:t>
            </a:r>
            <a:endParaRPr lang="en-US" b="1" dirty="0">
              <a:cs typeface="Calibri"/>
            </a:endParaRPr>
          </a:p>
          <a:p>
            <a:pPr marL="69850" marR="34337">
              <a:lnSpc>
                <a:spcPts val="2180"/>
              </a:lnSpc>
              <a:spcBef>
                <a:spcPts val="0"/>
              </a:spcBef>
            </a:pPr>
            <a:r>
              <a:rPr lang="en-US" b="1" dirty="0">
                <a:cs typeface="Calibri"/>
              </a:rPr>
              <a:t>context of a project, end users are the people who will be</a:t>
            </a:r>
          </a:p>
          <a:p>
            <a:pPr marL="69850" marR="34337">
              <a:lnSpc>
                <a:spcPts val="2180"/>
              </a:lnSpc>
            </a:pPr>
            <a:r>
              <a:rPr lang="en-US" b="1" dirty="0">
                <a:cs typeface="Calibri"/>
              </a:rPr>
              <a:t>impacted by the project's outcome, such as:-</a:t>
            </a:r>
          </a:p>
          <a:p>
            <a:pPr marL="69850" marR="34337">
              <a:lnSpc>
                <a:spcPts val="2180"/>
              </a:lnSpc>
            </a:pPr>
            <a:endParaRPr lang="en-US" b="1" dirty="0">
              <a:cs typeface="Calibri"/>
            </a:endParaRPr>
          </a:p>
          <a:p>
            <a:pPr marL="355600" marR="4363341" indent="-285750">
              <a:lnSpc>
                <a:spcPct val="99995"/>
              </a:lnSpc>
              <a:buFont typeface="Arial" panose="020B0604020202020204" pitchFamily="34" charset="0"/>
              <a:buChar char="•"/>
            </a:pPr>
            <a:r>
              <a:rPr lang="en-US" spc="-3" dirty="0">
                <a:cs typeface="Calibri"/>
              </a:rPr>
              <a:t>Customers</a:t>
            </a:r>
          </a:p>
          <a:p>
            <a:pPr marL="355600" marR="4363341" indent="-285750">
              <a:lnSpc>
                <a:spcPct val="99995"/>
              </a:lnSpc>
              <a:buFont typeface="Arial" panose="020B0604020202020204" pitchFamily="34" charset="0"/>
              <a:buChar char="•"/>
            </a:pPr>
            <a:r>
              <a:rPr lang="en-US" spc="-3" dirty="0">
                <a:cs typeface="Calibri"/>
              </a:rPr>
              <a:t>Employees </a:t>
            </a:r>
          </a:p>
          <a:p>
            <a:pPr marL="355600" marR="4363341" indent="-285750">
              <a:lnSpc>
                <a:spcPct val="99995"/>
              </a:lnSpc>
              <a:buFont typeface="Arial" panose="020B0604020202020204" pitchFamily="34" charset="0"/>
              <a:buChar char="•"/>
            </a:pPr>
            <a:r>
              <a:rPr lang="en-US" spc="-3" dirty="0">
                <a:cs typeface="Calibri"/>
              </a:rPr>
              <a:t>Clients</a:t>
            </a:r>
          </a:p>
          <a:p>
            <a:pPr marL="355600" marR="4363341" indent="-285750">
              <a:lnSpc>
                <a:spcPct val="99995"/>
              </a:lnSpc>
              <a:buFont typeface="Arial" panose="020B0604020202020204" pitchFamily="34" charset="0"/>
              <a:buChar char="•"/>
            </a:pPr>
            <a:r>
              <a:rPr lang="en-US" spc="-3" dirty="0">
                <a:cs typeface="Calibri"/>
              </a:rPr>
              <a:t>Patients </a:t>
            </a:r>
          </a:p>
          <a:p>
            <a:pPr marL="355600" marR="4363341" indent="-285750">
              <a:lnSpc>
                <a:spcPct val="99995"/>
              </a:lnSpc>
              <a:buFont typeface="Arial" panose="020B0604020202020204" pitchFamily="34" charset="0"/>
              <a:buChar char="•"/>
            </a:pPr>
            <a:r>
              <a:rPr lang="en-US" spc="-3" dirty="0">
                <a:cs typeface="Calibri"/>
              </a:rPr>
              <a:t>Students</a:t>
            </a:r>
            <a:endParaRPr lang="en-US" dirty="0">
              <a:cs typeface="Calibri"/>
            </a:endParaRPr>
          </a:p>
          <a:p>
            <a:pPr marL="355600" marR="4363341" indent="-285750">
              <a:lnSpc>
                <a:spcPct val="99995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cs typeface="Calibri"/>
              </a:rPr>
              <a:t>Community members</a:t>
            </a:r>
          </a:p>
          <a:p>
            <a:pPr marL="69850" marR="4363341">
              <a:lnSpc>
                <a:spcPct val="99995"/>
              </a:lnSpc>
            </a:pPr>
            <a:endParaRPr lang="en-US" dirty="0">
              <a:cs typeface="Calibri"/>
            </a:endParaRPr>
          </a:p>
          <a:p>
            <a:pPr marL="65087">
              <a:lnSpc>
                <a:spcPts val="2100"/>
              </a:lnSpc>
            </a:pPr>
            <a:r>
              <a:rPr lang="en-US" b="1" dirty="0">
                <a:cs typeface="Calibri"/>
              </a:rPr>
              <a:t>Understanding the needs and requirements of end users is</a:t>
            </a:r>
          </a:p>
          <a:p>
            <a:pPr marL="12700" marR="34337">
              <a:lnSpc>
                <a:spcPts val="2180"/>
              </a:lnSpc>
              <a:spcBef>
                <a:spcPts val="4"/>
              </a:spcBef>
            </a:pPr>
            <a:r>
              <a:rPr lang="en-US" b="1" dirty="0">
                <a:cs typeface="Calibri"/>
              </a:rPr>
              <a:t>crucial to ensure that the project delivers value and meets</a:t>
            </a:r>
          </a:p>
          <a:p>
            <a:pPr marL="12700" marR="34337">
              <a:lnSpc>
                <a:spcPts val="2175"/>
              </a:lnSpc>
            </a:pPr>
            <a:r>
              <a:rPr lang="en-US" b="1" dirty="0">
                <a:cs typeface="Calibri"/>
              </a:rPr>
              <a:t>their expectations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551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9451528-0368-45CE-A13E-EDB97BE9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741630" cy="13999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SOLUTION AND ITS VALUE PROPOSITION</a:t>
            </a:r>
          </a:p>
        </p:txBody>
      </p:sp>
      <p:pic>
        <p:nvPicPr>
          <p:cNvPr id="10" name="Picture Placeholder 9" descr="A group of people posing for the camera&#10;">
            <a:extLst>
              <a:ext uri="{FF2B5EF4-FFF2-40B4-BE49-F238E27FC236}">
                <a16:creationId xmlns:a16="http://schemas.microsoft.com/office/drawing/2014/main" id="{802F584E-7FE7-4EA7-A8B5-FD96F72F29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729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8468E2F-F329-4736-9C27-2CD98D4B1CC1}"/>
              </a:ext>
            </a:extLst>
          </p:cNvPr>
          <p:cNvSpPr txBox="1"/>
          <p:nvPr/>
        </p:nvSpPr>
        <p:spPr>
          <a:xfrm>
            <a:off x="5242903" y="2149144"/>
            <a:ext cx="6074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solution is a structured and personalized mentorship program that connects employees with experienced and passionate mentors.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approach focuses on developing key skills and competencies for professional and personal growth. We also provide a platform for tracking and evaluating progress to ensure the program's impact.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8500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B49A61-6629-44DD-8260-9371E08E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199" y="1885125"/>
            <a:ext cx="3426791" cy="2093975"/>
          </a:xfrm>
        </p:spPr>
        <p:txBody>
          <a:bodyPr>
            <a:normAutofit/>
          </a:bodyPr>
          <a:lstStyle/>
          <a:p>
            <a:r>
              <a:rPr lang="en-US" sz="3200" dirty="0"/>
              <a:t>THE "WOW" IN OUR SOLUTION</a:t>
            </a:r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98493-BFAA-4B5E-9488-4542A3FF4F34}"/>
              </a:ext>
            </a:extLst>
          </p:cNvPr>
          <p:cNvSpPr txBox="1"/>
          <p:nvPr/>
        </p:nvSpPr>
        <p:spPr>
          <a:xfrm>
            <a:off x="5300870" y="863690"/>
            <a:ext cx="6268278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Assigns employees to suitable mentors based on their needs and objectives.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Offers a development-focused approach that prioritizes key skills and competencies.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Provides real-time tracking and evaluation to ensure progress.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Includes online learning resources and tools to support development.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7589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1285560"/>
            <a:ext cx="3313044" cy="122363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MODELLING APPROACH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Placeholder 8" descr="A picture containing object that represents mission, goal&#10;">
            <a:extLst>
              <a:ext uri="{FF2B5EF4-FFF2-40B4-BE49-F238E27FC236}">
                <a16:creationId xmlns:a16="http://schemas.microsoft.com/office/drawing/2014/main" id="{8CFBDF6E-78AD-4FBA-9B07-1F98608A8B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701" r="2" b="2295"/>
          <a:stretch/>
        </p:blipFill>
        <p:spPr>
          <a:xfrm>
            <a:off x="5009322" y="10"/>
            <a:ext cx="7182678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C9A42D-1A0F-497C-ADAD-7E3648569E85}"/>
              </a:ext>
            </a:extLst>
          </p:cNvPr>
          <p:cNvSpPr txBox="1"/>
          <p:nvPr/>
        </p:nvSpPr>
        <p:spPr>
          <a:xfrm>
            <a:off x="172279" y="2931377"/>
            <a:ext cx="483704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Entity-Relationship Diagrams (ERDs)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Business Process Model and Notation (BPMN)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User Journey Mapping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Wireframing and Prototyping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Data Modelling (e.g., Entity-Attribute-Value)</a:t>
            </a: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2248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0</TotalTime>
  <Words>565</Words>
  <Application>Microsoft Office PowerPoint</Application>
  <PresentationFormat>Widescreen</PresentationFormat>
  <Paragraphs>82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RetrospectVTI</vt:lpstr>
      <vt:lpstr>Employee Data Analysis using Excel</vt:lpstr>
      <vt:lpstr>PROJECT TITLE</vt:lpstr>
      <vt:lpstr>Agenda</vt:lpstr>
      <vt:lpstr>PROBLEM STATEMENT </vt:lpstr>
      <vt:lpstr>PROJECT OVERVIEW</vt:lpstr>
      <vt:lpstr>WHO ARE THE END USERS?</vt:lpstr>
      <vt:lpstr>OUR SOLUTION AND ITS VALUE PROPOSITION</vt:lpstr>
      <vt:lpstr>THE "WOW" IN OUR SOLUTION</vt:lpstr>
      <vt:lpstr>MODELLING APPROACH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/>
  <cp:lastModifiedBy>geethalakshmi0324@gmail.com</cp:lastModifiedBy>
  <cp:revision>2</cp:revision>
  <dcterms:created xsi:type="dcterms:W3CDTF">2024-08-31T09:57:28Z</dcterms:created>
  <dcterms:modified xsi:type="dcterms:W3CDTF">2024-09-03T07:12:31Z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