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4191" r:id="rId4"/>
  </p:sldMasterIdLst>
  <p:notesMasterIdLst>
    <p:notesMasterId r:id="rId37"/>
  </p:notesMasterIdLst>
  <p:handoutMasterIdLst>
    <p:handoutMasterId r:id="rId38"/>
  </p:handoutMasterIdLst>
  <p:sldIdLst>
    <p:sldId id="325" r:id="rId5"/>
    <p:sldId id="322" r:id="rId6"/>
    <p:sldId id="323" r:id="rId7"/>
    <p:sldId id="340" r:id="rId8"/>
    <p:sldId id="341" r:id="rId9"/>
    <p:sldId id="342" r:id="rId10"/>
    <p:sldId id="343" r:id="rId11"/>
    <p:sldId id="324" r:id="rId12"/>
    <p:sldId id="265" r:id="rId13"/>
    <p:sldId id="270" r:id="rId14"/>
    <p:sldId id="349" r:id="rId15"/>
    <p:sldId id="348" r:id="rId16"/>
    <p:sldId id="347" r:id="rId17"/>
    <p:sldId id="346" r:id="rId18"/>
    <p:sldId id="345" r:id="rId19"/>
    <p:sldId id="261" r:id="rId20"/>
    <p:sldId id="339" r:id="rId21"/>
    <p:sldId id="275" r:id="rId22"/>
    <p:sldId id="298" r:id="rId23"/>
    <p:sldId id="269" r:id="rId24"/>
    <p:sldId id="276" r:id="rId25"/>
    <p:sldId id="303" r:id="rId26"/>
    <p:sldId id="328" r:id="rId27"/>
    <p:sldId id="338" r:id="rId28"/>
    <p:sldId id="272" r:id="rId29"/>
    <p:sldId id="336" r:id="rId30"/>
    <p:sldId id="337" r:id="rId31"/>
    <p:sldId id="314" r:id="rId32"/>
    <p:sldId id="331" r:id="rId33"/>
    <p:sldId id="329" r:id="rId34"/>
    <p:sldId id="316" r:id="rId35"/>
    <p:sldId id="26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45C"/>
    <a:srgbClr val="ACC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87"/>
  </p:normalViewPr>
  <p:slideViewPr>
    <p:cSldViewPr snapToGrid="0" snapToObjects="1">
      <p:cViewPr varScale="1">
        <p:scale>
          <a:sx n="86" d="100"/>
          <a:sy n="86" d="100"/>
        </p:scale>
        <p:origin x="562" y="48"/>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2/18/2021</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2/18/2021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a:t>
            </a:fld>
            <a:endParaRPr lang="en-US" dirty="0"/>
          </a:p>
        </p:txBody>
      </p:sp>
    </p:spTree>
    <p:extLst>
      <p:ext uri="{BB962C8B-B14F-4D97-AF65-F5344CB8AC3E}">
        <p14:creationId xmlns:p14="http://schemas.microsoft.com/office/powerpoint/2010/main" val="406887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4</a:t>
            </a:fld>
            <a:endParaRPr lang="en-US" dirty="0"/>
          </a:p>
        </p:txBody>
      </p:sp>
    </p:spTree>
    <p:extLst>
      <p:ext uri="{BB962C8B-B14F-4D97-AF65-F5344CB8AC3E}">
        <p14:creationId xmlns:p14="http://schemas.microsoft.com/office/powerpoint/2010/main" val="160136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8</a:t>
            </a:fld>
            <a:endParaRPr lang="en-US" dirty="0"/>
          </a:p>
        </p:txBody>
      </p:sp>
    </p:spTree>
    <p:extLst>
      <p:ext uri="{BB962C8B-B14F-4D97-AF65-F5344CB8AC3E}">
        <p14:creationId xmlns:p14="http://schemas.microsoft.com/office/powerpoint/2010/main" val="1005539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9</a:t>
            </a:fld>
            <a:endParaRPr lang="en-US" dirty="0"/>
          </a:p>
        </p:txBody>
      </p:sp>
    </p:spTree>
    <p:extLst>
      <p:ext uri="{BB962C8B-B14F-4D97-AF65-F5344CB8AC3E}">
        <p14:creationId xmlns:p14="http://schemas.microsoft.com/office/powerpoint/2010/main" val="1297207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10</a:t>
            </a:fld>
            <a:endParaRPr lang="en-US" dirty="0"/>
          </a:p>
        </p:txBody>
      </p:sp>
    </p:spTree>
    <p:extLst>
      <p:ext uri="{BB962C8B-B14F-4D97-AF65-F5344CB8AC3E}">
        <p14:creationId xmlns:p14="http://schemas.microsoft.com/office/powerpoint/2010/main" val="229769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5E127A-171D-4759-898C-647D3AC2D48E}" type="slidenum">
              <a:rPr lang="en-IN" smtClean="0"/>
              <a:t>16</a:t>
            </a:fld>
            <a:endParaRPr lang="en-IN"/>
          </a:p>
        </p:txBody>
      </p:sp>
    </p:spTree>
    <p:extLst>
      <p:ext uri="{BB962C8B-B14F-4D97-AF65-F5344CB8AC3E}">
        <p14:creationId xmlns:p14="http://schemas.microsoft.com/office/powerpoint/2010/main" val="38993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18</a:t>
            </a:fld>
            <a:endParaRPr lang="en-US" dirty="0"/>
          </a:p>
        </p:txBody>
      </p:sp>
    </p:spTree>
    <p:extLst>
      <p:ext uri="{BB962C8B-B14F-4D97-AF65-F5344CB8AC3E}">
        <p14:creationId xmlns:p14="http://schemas.microsoft.com/office/powerpoint/2010/main" val="14381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21</a:t>
            </a:fld>
            <a:endParaRPr lang="en-US" dirty="0"/>
          </a:p>
        </p:txBody>
      </p:sp>
    </p:spTree>
    <p:extLst>
      <p:ext uri="{BB962C8B-B14F-4D97-AF65-F5344CB8AC3E}">
        <p14:creationId xmlns:p14="http://schemas.microsoft.com/office/powerpoint/2010/main" val="259948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32</a:t>
            </a:fld>
            <a:endParaRPr lang="en-US" dirty="0"/>
          </a:p>
        </p:txBody>
      </p:sp>
    </p:spTree>
    <p:extLst>
      <p:ext uri="{BB962C8B-B14F-4D97-AF65-F5344CB8AC3E}">
        <p14:creationId xmlns:p14="http://schemas.microsoft.com/office/powerpoint/2010/main" val="277730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386535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278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618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217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68449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33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20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863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53271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131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292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2/18/2021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30147347"/>
      </p:ext>
    </p:extLst>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indiancompanies.in/textile-industry-in-india-textile-of-india/"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uthor/37085631263"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ieeexplore.ieee.org/author/37085617969"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088383638" TargetMode="External"/><Relationship Id="rId2" Type="http://schemas.openxmlformats.org/officeDocument/2006/relationships/hyperlink" Target="https://ieeexplore.ieee.org/author/37088382497" TargetMode="External"/><Relationship Id="rId1" Type="http://schemas.openxmlformats.org/officeDocument/2006/relationships/slideLayout" Target="../slideLayouts/slideLayout7.xml"/><Relationship Id="rId6" Type="http://schemas.openxmlformats.org/officeDocument/2006/relationships/hyperlink" Target="https://ieeexplore.ieee.org/author/37088071746" TargetMode="External"/><Relationship Id="rId5" Type="http://schemas.openxmlformats.org/officeDocument/2006/relationships/hyperlink" Target="https://ieeexplore.ieee.org/author/37088383448" TargetMode="External"/><Relationship Id="rId4" Type="http://schemas.openxmlformats.org/officeDocument/2006/relationships/hyperlink" Target="https://ieeexplore.ieee.org/author/37088382715"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ieeexplore.ieee.org/author/38258756700" TargetMode="External"/><Relationship Id="rId13" Type="http://schemas.openxmlformats.org/officeDocument/2006/relationships/hyperlink" Target="https://ieeexplore.ieee.org/author/37085385593" TargetMode="External"/><Relationship Id="rId3" Type="http://schemas.openxmlformats.org/officeDocument/2006/relationships/hyperlink" Target="https://ieeexplore.ieee.org/author/37086642683" TargetMode="External"/><Relationship Id="rId7" Type="http://schemas.openxmlformats.org/officeDocument/2006/relationships/hyperlink" Target="https://ieeexplore.ieee.org/author/37085456912" TargetMode="External"/><Relationship Id="rId12" Type="http://schemas.openxmlformats.org/officeDocument/2006/relationships/hyperlink" Target="https://ieeexplore.ieee.org/author/38253197300" TargetMode="External"/><Relationship Id="rId2" Type="http://schemas.openxmlformats.org/officeDocument/2006/relationships/hyperlink" Target="https://ieeexplore.ieee.org/author/37085521316" TargetMode="External"/><Relationship Id="rId1" Type="http://schemas.openxmlformats.org/officeDocument/2006/relationships/slideLayout" Target="../slideLayouts/slideLayout7.xml"/><Relationship Id="rId6" Type="http://schemas.openxmlformats.org/officeDocument/2006/relationships/hyperlink" Target="https://ieeexplore.ieee.org/author/37284161500" TargetMode="External"/><Relationship Id="rId11" Type="http://schemas.openxmlformats.org/officeDocument/2006/relationships/hyperlink" Target="https://ieeexplore.ieee.org/author/37086383516" TargetMode="External"/><Relationship Id="rId5" Type="http://schemas.openxmlformats.org/officeDocument/2006/relationships/hyperlink" Target="https://ieeexplore.ieee.org/author/37085682981" TargetMode="External"/><Relationship Id="rId15" Type="http://schemas.openxmlformats.org/officeDocument/2006/relationships/hyperlink" Target="https://ieeexplore.ieee.org/author/37085521761" TargetMode="External"/><Relationship Id="rId10" Type="http://schemas.openxmlformats.org/officeDocument/2006/relationships/hyperlink" Target="https://orcid.org/0000-0002-9549-2540" TargetMode="External"/><Relationship Id="rId4" Type="http://schemas.openxmlformats.org/officeDocument/2006/relationships/hyperlink" Target="https://ieeexplore.ieee.org/author/38292222800" TargetMode="External"/><Relationship Id="rId9" Type="http://schemas.openxmlformats.org/officeDocument/2006/relationships/hyperlink" Target="https://ieeexplore.ieee.org/author/37086179291" TargetMode="External"/><Relationship Id="rId14" Type="http://schemas.openxmlformats.org/officeDocument/2006/relationships/hyperlink" Target="https://orcid.org/0000-0002-6946-2591"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ieeexplore.ieee.org/author/37085355625" TargetMode="External"/><Relationship Id="rId3" Type="http://schemas.openxmlformats.org/officeDocument/2006/relationships/hyperlink" Target="https://orcid.org/0000-0002-7574-902X" TargetMode="External"/><Relationship Id="rId7" Type="http://schemas.openxmlformats.org/officeDocument/2006/relationships/hyperlink" Target="https://ieeexplore.ieee.org/author/37086282364" TargetMode="External"/><Relationship Id="rId2" Type="http://schemas.openxmlformats.org/officeDocument/2006/relationships/hyperlink" Target="https://ieeexplore.ieee.org/author/37544716100" TargetMode="External"/><Relationship Id="rId1" Type="http://schemas.openxmlformats.org/officeDocument/2006/relationships/slideLayout" Target="../slideLayouts/slideLayout7.xml"/><Relationship Id="rId6" Type="http://schemas.openxmlformats.org/officeDocument/2006/relationships/hyperlink" Target="https://ieeexplore.ieee.org/author/37087011135" TargetMode="External"/><Relationship Id="rId11" Type="http://schemas.openxmlformats.org/officeDocument/2006/relationships/hyperlink" Target="https://ieeexplore.ieee.org/author/37720173700" TargetMode="External"/><Relationship Id="rId5" Type="http://schemas.openxmlformats.org/officeDocument/2006/relationships/hyperlink" Target="https://orcid.org/0000-0002-6648-3637" TargetMode="External"/><Relationship Id="rId10" Type="http://schemas.openxmlformats.org/officeDocument/2006/relationships/hyperlink" Target="https://orcid.org/0000-0002-7964-6175" TargetMode="External"/><Relationship Id="rId4" Type="http://schemas.openxmlformats.org/officeDocument/2006/relationships/hyperlink" Target="https://ieeexplore.ieee.org/author/37086235548" TargetMode="External"/><Relationship Id="rId9" Type="http://schemas.openxmlformats.org/officeDocument/2006/relationships/hyperlink" Target="https://ieeexplore.ieee.org/author/3708680257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s://en.wikipedia.org/wiki/Wheat" TargetMode="External"/><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s://en.wikipedia.org/wiki/Staple_food" TargetMode="External"/><Relationship Id="rId4" Type="http://schemas.openxmlformats.org/officeDocument/2006/relationships/hyperlink" Target="https://en.wikipedia.org/wiki/Rice" TargetMode="External"/><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40B42B5-DDB4-4860-890D-01FCAAE5E408}"/>
              </a:ext>
            </a:extLst>
          </p:cNvPr>
          <p:cNvSpPr txBox="1">
            <a:spLocks/>
          </p:cNvSpPr>
          <p:nvPr/>
        </p:nvSpPr>
        <p:spPr>
          <a:xfrm>
            <a:off x="6618042" y="3580965"/>
            <a:ext cx="3206921" cy="230223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IN" dirty="0">
                <a:solidFill>
                  <a:schemeClr val="bg1"/>
                </a:solidFill>
                <a:latin typeface="Cambria" panose="02040503050406030204" pitchFamily="18" charset="0"/>
                <a:ea typeface="Cambria" panose="02040503050406030204" pitchFamily="18" charset="0"/>
              </a:rPr>
              <a:t>NAME 	(Batch 1)	   ROLL.NO</a:t>
            </a:r>
          </a:p>
          <a:p>
            <a:pPr marL="0" indent="0">
              <a:buNone/>
            </a:pPr>
            <a:r>
              <a:rPr lang="en-IN" dirty="0">
                <a:solidFill>
                  <a:schemeClr val="bg1"/>
                </a:solidFill>
                <a:latin typeface="Cambria" panose="02040503050406030204" pitchFamily="18" charset="0"/>
                <a:ea typeface="Cambria" panose="02040503050406030204" pitchFamily="18" charset="0"/>
              </a:rPr>
              <a:t>SWAMY KRISHNA	18071A0409</a:t>
            </a:r>
          </a:p>
          <a:p>
            <a:pPr marL="0" indent="0">
              <a:buNone/>
            </a:pPr>
            <a:r>
              <a:rPr lang="en-IN" dirty="0">
                <a:solidFill>
                  <a:schemeClr val="bg1"/>
                </a:solidFill>
                <a:latin typeface="Cambria" panose="02040503050406030204" pitchFamily="18" charset="0"/>
                <a:ea typeface="Cambria" panose="02040503050406030204" pitchFamily="18" charset="0"/>
              </a:rPr>
              <a:t>P.GEETHANJALI		18071A0444</a:t>
            </a:r>
          </a:p>
          <a:p>
            <a:pPr marL="0" indent="0">
              <a:buNone/>
            </a:pPr>
            <a:r>
              <a:rPr lang="en-IN" dirty="0">
                <a:solidFill>
                  <a:schemeClr val="bg1"/>
                </a:solidFill>
                <a:latin typeface="Cambria" panose="02040503050406030204" pitchFamily="18" charset="0"/>
                <a:ea typeface="Cambria" panose="02040503050406030204" pitchFamily="18" charset="0"/>
              </a:rPr>
              <a:t>YASHAS CHANDRA	18071A0449</a:t>
            </a:r>
          </a:p>
          <a:p>
            <a:pPr marL="0" indent="0">
              <a:buNone/>
            </a:pPr>
            <a:r>
              <a:rPr lang="en-IN" dirty="0">
                <a:solidFill>
                  <a:schemeClr val="bg1"/>
                </a:solidFill>
                <a:latin typeface="Cambria" panose="02040503050406030204" pitchFamily="18" charset="0"/>
                <a:ea typeface="Cambria" panose="02040503050406030204" pitchFamily="18" charset="0"/>
              </a:rPr>
              <a:t>P.ROHIT			18071A0450</a:t>
            </a:r>
          </a:p>
          <a:p>
            <a:pPr marL="0" indent="0">
              <a:buNone/>
            </a:pPr>
            <a:r>
              <a:rPr lang="en-IN" dirty="0">
                <a:solidFill>
                  <a:schemeClr val="bg1"/>
                </a:solidFill>
                <a:latin typeface="Cambria" panose="02040503050406030204" pitchFamily="18" charset="0"/>
                <a:ea typeface="Cambria" panose="02040503050406030204" pitchFamily="18" charset="0"/>
              </a:rPr>
              <a:t>SRINIVAS			19075A0403</a:t>
            </a:r>
          </a:p>
        </p:txBody>
      </p:sp>
      <p:sp>
        <p:nvSpPr>
          <p:cNvPr id="4" name="Subtitle 2">
            <a:extLst>
              <a:ext uri="{FF2B5EF4-FFF2-40B4-BE49-F238E27FC236}">
                <a16:creationId xmlns:a16="http://schemas.microsoft.com/office/drawing/2014/main" id="{E5AFAA4D-46F7-44D5-9AB3-8B2D9EDE3436}"/>
              </a:ext>
            </a:extLst>
          </p:cNvPr>
          <p:cNvSpPr txBox="1">
            <a:spLocks/>
          </p:cNvSpPr>
          <p:nvPr/>
        </p:nvSpPr>
        <p:spPr>
          <a:xfrm>
            <a:off x="2031964" y="3574272"/>
            <a:ext cx="3206921" cy="230223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100" dirty="0">
                <a:solidFill>
                  <a:schemeClr val="bg1"/>
                </a:solidFill>
                <a:latin typeface="Cambria" panose="02040503050406030204" pitchFamily="18" charset="0"/>
                <a:ea typeface="Cambria" panose="02040503050406030204" pitchFamily="18" charset="0"/>
              </a:rPr>
              <a:t>Under the guidance of :</a:t>
            </a:r>
          </a:p>
          <a:p>
            <a:pPr marL="0" indent="0">
              <a:buNone/>
            </a:pPr>
            <a:endParaRPr lang="en-IN" dirty="0">
              <a:solidFill>
                <a:schemeClr val="bg1"/>
              </a:solidFill>
              <a:latin typeface="Cambria" panose="02040503050406030204" pitchFamily="18" charset="0"/>
              <a:ea typeface="Cambria" panose="02040503050406030204" pitchFamily="18" charset="0"/>
            </a:endParaRPr>
          </a:p>
          <a:p>
            <a:pPr marL="0" indent="0">
              <a:buNone/>
            </a:pPr>
            <a:r>
              <a:rPr lang="en-IN" dirty="0">
                <a:solidFill>
                  <a:schemeClr val="bg1"/>
                </a:solidFill>
                <a:latin typeface="Cambria" panose="02040503050406030204" pitchFamily="18" charset="0"/>
                <a:ea typeface="Cambria" panose="02040503050406030204" pitchFamily="18" charset="0"/>
              </a:rPr>
              <a:t>Dr . C.D. Naidu </a:t>
            </a:r>
          </a:p>
          <a:p>
            <a:pPr marL="0" indent="0">
              <a:buNone/>
            </a:pPr>
            <a:r>
              <a:rPr lang="en-IN" dirty="0">
                <a:solidFill>
                  <a:schemeClr val="bg1"/>
                </a:solidFill>
                <a:latin typeface="Cambria" panose="02040503050406030204" pitchFamily="18" charset="0"/>
                <a:ea typeface="Cambria" panose="02040503050406030204" pitchFamily="18" charset="0"/>
              </a:rPr>
              <a:t>Principal , VNRVJIET</a:t>
            </a:r>
          </a:p>
          <a:p>
            <a:pPr marL="0" indent="0">
              <a:buNone/>
            </a:pPr>
            <a:endParaRPr lang="en-IN" dirty="0">
              <a:solidFill>
                <a:schemeClr val="bg1"/>
              </a:solidFill>
              <a:latin typeface="Cambria" panose="02040503050406030204" pitchFamily="18" charset="0"/>
              <a:ea typeface="Cambria" panose="02040503050406030204" pitchFamily="18" charset="0"/>
            </a:endParaRPr>
          </a:p>
          <a:p>
            <a:pPr marL="0" indent="0">
              <a:buNone/>
            </a:pPr>
            <a:r>
              <a:rPr lang="en-IN" dirty="0">
                <a:solidFill>
                  <a:schemeClr val="bg1"/>
                </a:solidFill>
                <a:latin typeface="Cambria" panose="02040503050406030204" pitchFamily="18" charset="0"/>
                <a:ea typeface="Cambria" panose="02040503050406030204" pitchFamily="18" charset="0"/>
              </a:rPr>
              <a:t>Mr . Ramesh Reddy  </a:t>
            </a:r>
          </a:p>
          <a:p>
            <a:pPr marL="0" indent="0">
              <a:buNone/>
            </a:pPr>
            <a:r>
              <a:rPr lang="en-IN" dirty="0">
                <a:solidFill>
                  <a:schemeClr val="bg1"/>
                </a:solidFill>
                <a:latin typeface="Cambria" panose="02040503050406030204" pitchFamily="18" charset="0"/>
                <a:ea typeface="Cambria" panose="02040503050406030204" pitchFamily="18" charset="0"/>
              </a:rPr>
              <a:t>Associate Professor , ECE.</a:t>
            </a:r>
          </a:p>
        </p:txBody>
      </p:sp>
      <p:pic>
        <p:nvPicPr>
          <p:cNvPr id="5" name="Picture 4">
            <a:extLst>
              <a:ext uri="{FF2B5EF4-FFF2-40B4-BE49-F238E27FC236}">
                <a16:creationId xmlns:a16="http://schemas.microsoft.com/office/drawing/2014/main" id="{BB3F8797-0A99-4EBD-A6E1-C1D6E8A698F2}"/>
              </a:ext>
            </a:extLst>
          </p:cNvPr>
          <p:cNvPicPr>
            <a:picLocks noChangeAspect="1"/>
          </p:cNvPicPr>
          <p:nvPr/>
        </p:nvPicPr>
        <p:blipFill rotWithShape="1">
          <a:blip r:embed="rId3"/>
          <a:srcRect r="40724" b="19833"/>
          <a:stretch/>
        </p:blipFill>
        <p:spPr>
          <a:xfrm>
            <a:off x="3192686" y="559346"/>
            <a:ext cx="5654532" cy="1407308"/>
          </a:xfrm>
          <a:prstGeom prst="rect">
            <a:avLst/>
          </a:prstGeom>
        </p:spPr>
      </p:pic>
      <p:sp>
        <p:nvSpPr>
          <p:cNvPr id="6" name="TextBox 5">
            <a:extLst>
              <a:ext uri="{FF2B5EF4-FFF2-40B4-BE49-F238E27FC236}">
                <a16:creationId xmlns:a16="http://schemas.microsoft.com/office/drawing/2014/main" id="{96DA3011-2217-481F-9A31-A45194B2DFAA}"/>
              </a:ext>
            </a:extLst>
          </p:cNvPr>
          <p:cNvSpPr txBox="1"/>
          <p:nvPr/>
        </p:nvSpPr>
        <p:spPr>
          <a:xfrm>
            <a:off x="2807035" y="2183185"/>
            <a:ext cx="6425834" cy="369332"/>
          </a:xfrm>
          <a:prstGeom prst="rect">
            <a:avLst/>
          </a:prstGeom>
          <a:noFill/>
        </p:spPr>
        <p:txBody>
          <a:bodyPr wrap="square" rtlCol="0">
            <a:spAutoFit/>
          </a:bodyPr>
          <a:lstStyle/>
          <a:p>
            <a:pPr algn="ctr"/>
            <a:r>
              <a:rPr lang="en-US" b="1" dirty="0">
                <a:solidFill>
                  <a:schemeClr val="accent3"/>
                </a:solidFill>
                <a:latin typeface="Cambria" panose="02040503050406030204" pitchFamily="18" charset="0"/>
                <a:ea typeface="Cambria" panose="02040503050406030204" pitchFamily="18" charset="0"/>
              </a:rPr>
              <a:t>FIELD AND IRRIGATION MONITORING SYSTEM USING IOT</a:t>
            </a:r>
          </a:p>
        </p:txBody>
      </p:sp>
    </p:spTree>
    <p:extLst>
      <p:ext uri="{BB962C8B-B14F-4D97-AF65-F5344CB8AC3E}">
        <p14:creationId xmlns:p14="http://schemas.microsoft.com/office/powerpoint/2010/main" val="1786385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3757772" y="760394"/>
            <a:ext cx="4676456" cy="727405"/>
          </a:xfrm>
        </p:spPr>
        <p:txBody>
          <a:bodyPr>
            <a:normAutofit/>
          </a:bodyPr>
          <a:lstStyle/>
          <a:p>
            <a:pPr algn="ctr"/>
            <a:r>
              <a:rPr lang="en-US" dirty="0"/>
              <a:t>AIM OF THE PROJECT</a:t>
            </a:r>
          </a:p>
        </p:txBody>
      </p:sp>
      <p:sp>
        <p:nvSpPr>
          <p:cNvPr id="3" name="Content Placeholder 2">
            <a:extLst>
              <a:ext uri="{FF2B5EF4-FFF2-40B4-BE49-F238E27FC236}">
                <a16:creationId xmlns:a16="http://schemas.microsoft.com/office/drawing/2014/main" id="{5E79B515-046F-4286-A974-BBEC5FDB1B19}"/>
              </a:ext>
            </a:extLst>
          </p:cNvPr>
          <p:cNvSpPr>
            <a:spLocks noGrp="1"/>
          </p:cNvSpPr>
          <p:nvPr>
            <p:ph idx="1"/>
          </p:nvPr>
        </p:nvSpPr>
        <p:spPr>
          <a:xfrm>
            <a:off x="685051" y="1799779"/>
            <a:ext cx="5797810" cy="4616652"/>
          </a:xfrm>
        </p:spPr>
        <p:txBody>
          <a:bodyPr>
            <a:noAutofit/>
          </a:bodyPr>
          <a:lstStyle/>
          <a:p>
            <a:pPr marL="0" indent="0">
              <a:lnSpc>
                <a:spcPct val="150000"/>
              </a:lnSpc>
              <a:buNone/>
            </a:pPr>
            <a:r>
              <a:rPr lang="en-US" sz="2000" dirty="0"/>
              <a:t>The aim of this project is to monitor the Irrigation &amp; field parameters like Temperature, humidity, air quality, soil moisture, rain fall, PIR and water level in wells through GSM modem and Thingspeak using Solar energy.</a:t>
            </a:r>
            <a:endParaRPr lang="en-IN" sz="2000" dirty="0"/>
          </a:p>
        </p:txBody>
      </p:sp>
      <p:pic>
        <p:nvPicPr>
          <p:cNvPr id="1026" name="Picture 2" descr="2021 IoT Architecture for Agriculture | World Agriculture">
            <a:extLst>
              <a:ext uri="{FF2B5EF4-FFF2-40B4-BE49-F238E27FC236}">
                <a16:creationId xmlns:a16="http://schemas.microsoft.com/office/drawing/2014/main" id="{B045BA8A-C62F-4260-9A87-5E283DDB5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0552" y="2333908"/>
            <a:ext cx="4845539" cy="36826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1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DC00-EDF2-42A4-B09D-079872EED2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0FB30A-3E47-47C7-A869-1013D4F83EED}"/>
              </a:ext>
            </a:extLst>
          </p:cNvPr>
          <p:cNvSpPr>
            <a:spLocks noGrp="1"/>
          </p:cNvSpPr>
          <p:nvPr>
            <p:ph idx="1"/>
          </p:nvPr>
        </p:nvSpPr>
        <p:spPr/>
        <p:txBody>
          <a:bodyPr/>
          <a:lstStyle/>
          <a:p>
            <a:endParaRPr lang="en-IN"/>
          </a:p>
        </p:txBody>
      </p:sp>
      <p:pic>
        <p:nvPicPr>
          <p:cNvPr id="5" name="Picture 4" descr="Objectives - About">
            <a:extLst>
              <a:ext uri="{FF2B5EF4-FFF2-40B4-BE49-F238E27FC236}">
                <a16:creationId xmlns:a16="http://schemas.microsoft.com/office/drawing/2014/main" id="{99801336-CB06-424B-BCD0-16D7A7BDC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1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FF030CE-98DE-4937-9FDC-B4E2FE75E271}"/>
              </a:ext>
            </a:extLst>
          </p:cNvPr>
          <p:cNvSpPr txBox="1">
            <a:spLocks/>
          </p:cNvSpPr>
          <p:nvPr/>
        </p:nvSpPr>
        <p:spPr>
          <a:xfrm>
            <a:off x="1852374" y="77816"/>
            <a:ext cx="8596668" cy="504924"/>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accent3"/>
                </a:solidFill>
              </a:rPr>
              <a:t>OBJECTIVES OF THE PROJECT</a:t>
            </a:r>
          </a:p>
        </p:txBody>
      </p:sp>
      <p:sp>
        <p:nvSpPr>
          <p:cNvPr id="7" name="Content Placeholder 2">
            <a:extLst>
              <a:ext uri="{FF2B5EF4-FFF2-40B4-BE49-F238E27FC236}">
                <a16:creationId xmlns:a16="http://schemas.microsoft.com/office/drawing/2014/main" id="{EBD60031-EFE5-481C-8A3B-132063D63749}"/>
              </a:ext>
            </a:extLst>
          </p:cNvPr>
          <p:cNvSpPr txBox="1">
            <a:spLocks/>
          </p:cNvSpPr>
          <p:nvPr/>
        </p:nvSpPr>
        <p:spPr>
          <a:xfrm>
            <a:off x="31260" y="712784"/>
            <a:ext cx="7580924" cy="608818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50000"/>
              </a:lnSpc>
              <a:buFont typeface="Wingdings 2" panose="05020102010507070707" pitchFamily="18" charset="2"/>
              <a:buNone/>
            </a:pPr>
            <a:r>
              <a:rPr lang="en-US" sz="2000" dirty="0"/>
              <a:t>1. Collecting sensor data and transfer it to Thingspeak.</a:t>
            </a:r>
          </a:p>
          <a:p>
            <a:pPr marL="0" indent="0">
              <a:lnSpc>
                <a:spcPct val="150000"/>
              </a:lnSpc>
              <a:buFont typeface="Wingdings 2" panose="05020102010507070707" pitchFamily="18" charset="2"/>
              <a:buNone/>
            </a:pPr>
            <a:r>
              <a:rPr lang="en-US" sz="2000" dirty="0"/>
              <a:t>2. Getting SMS Notification in Crop’s unusual conditions through GSM.</a:t>
            </a:r>
          </a:p>
          <a:p>
            <a:pPr marL="0" indent="0">
              <a:lnSpc>
                <a:spcPct val="150000"/>
              </a:lnSpc>
              <a:buFont typeface="Wingdings 2" panose="05020102010507070707" pitchFamily="18" charset="2"/>
              <a:buNone/>
            </a:pPr>
            <a:r>
              <a:rPr lang="en-US" sz="2000" dirty="0"/>
              <a:t>3. Implementation of decisions taken by user to normalize the </a:t>
            </a:r>
          </a:p>
          <a:p>
            <a:pPr marL="0" indent="0">
              <a:lnSpc>
                <a:spcPct val="150000"/>
              </a:lnSpc>
              <a:buFont typeface="Wingdings 2" panose="05020102010507070707" pitchFamily="18" charset="2"/>
              <a:buNone/>
            </a:pPr>
            <a:r>
              <a:rPr lang="en-US" sz="2000" dirty="0"/>
              <a:t>conditions.(Irrigation).</a:t>
            </a:r>
          </a:p>
          <a:p>
            <a:pPr marL="0" indent="0">
              <a:lnSpc>
                <a:spcPct val="150000"/>
              </a:lnSpc>
              <a:buFont typeface="Wingdings 2" panose="05020102010507070707" pitchFamily="18" charset="2"/>
              <a:buNone/>
            </a:pPr>
            <a:endParaRPr lang="en-US" sz="2000" dirty="0"/>
          </a:p>
          <a:p>
            <a:pPr marL="0" indent="0">
              <a:lnSpc>
                <a:spcPct val="150000"/>
              </a:lnSpc>
              <a:buFont typeface="Wingdings 2" panose="05020102010507070707" pitchFamily="18" charset="2"/>
              <a:buNone/>
            </a:pPr>
            <a:endParaRPr lang="en-US" sz="2000" dirty="0"/>
          </a:p>
          <a:p>
            <a:pPr marL="0" indent="0">
              <a:lnSpc>
                <a:spcPct val="150000"/>
              </a:lnSpc>
              <a:buFont typeface="Wingdings 2" panose="05020102010507070707" pitchFamily="18" charset="2"/>
              <a:buNone/>
            </a:pPr>
            <a:endParaRPr lang="en-US" sz="2000" dirty="0"/>
          </a:p>
          <a:p>
            <a:pPr marL="0" indent="0">
              <a:lnSpc>
                <a:spcPct val="150000"/>
              </a:lnSpc>
              <a:buFont typeface="Wingdings 2" panose="05020102010507070707" pitchFamily="18" charset="2"/>
              <a:buNone/>
            </a:pPr>
            <a:r>
              <a:rPr lang="en-US" sz="2000" dirty="0"/>
              <a:t>4. Ensure Crop safety from animals, birds and other humans. (Use solar energy for whole project).</a:t>
            </a:r>
          </a:p>
        </p:txBody>
      </p:sp>
      <p:sp>
        <p:nvSpPr>
          <p:cNvPr id="9" name="TextBox 8">
            <a:extLst>
              <a:ext uri="{FF2B5EF4-FFF2-40B4-BE49-F238E27FC236}">
                <a16:creationId xmlns:a16="http://schemas.microsoft.com/office/drawing/2014/main" id="{4361E606-6096-4D4A-87B7-930E63E9F509}"/>
              </a:ext>
            </a:extLst>
          </p:cNvPr>
          <p:cNvSpPr txBox="1"/>
          <p:nvPr/>
        </p:nvSpPr>
        <p:spPr>
          <a:xfrm>
            <a:off x="2718329" y="4356072"/>
            <a:ext cx="282779" cy="369332"/>
          </a:xfrm>
          <a:prstGeom prst="rect">
            <a:avLst/>
          </a:prstGeom>
          <a:noFill/>
        </p:spPr>
        <p:txBody>
          <a:bodyPr wrap="square">
            <a:spAutoFit/>
          </a:bodyPr>
          <a:lstStyle/>
          <a:p>
            <a:r>
              <a:rPr lang="en-US" sz="1800" dirty="0"/>
              <a:t>1</a:t>
            </a:r>
            <a:endParaRPr lang="en-IN" dirty="0"/>
          </a:p>
        </p:txBody>
      </p:sp>
      <p:sp>
        <p:nvSpPr>
          <p:cNvPr id="11" name="TextBox 10">
            <a:extLst>
              <a:ext uri="{FF2B5EF4-FFF2-40B4-BE49-F238E27FC236}">
                <a16:creationId xmlns:a16="http://schemas.microsoft.com/office/drawing/2014/main" id="{BB31C427-F51D-48F6-863C-CF3691B26F8D}"/>
              </a:ext>
            </a:extLst>
          </p:cNvPr>
          <p:cNvSpPr txBox="1"/>
          <p:nvPr/>
        </p:nvSpPr>
        <p:spPr>
          <a:xfrm>
            <a:off x="6150708" y="4515282"/>
            <a:ext cx="282779" cy="369332"/>
          </a:xfrm>
          <a:prstGeom prst="rect">
            <a:avLst/>
          </a:prstGeom>
          <a:noFill/>
        </p:spPr>
        <p:txBody>
          <a:bodyPr wrap="square">
            <a:spAutoFit/>
          </a:bodyPr>
          <a:lstStyle/>
          <a:p>
            <a:r>
              <a:rPr lang="en-US" dirty="0"/>
              <a:t>4</a:t>
            </a:r>
            <a:endParaRPr lang="en-IN" dirty="0"/>
          </a:p>
        </p:txBody>
      </p:sp>
      <p:sp>
        <p:nvSpPr>
          <p:cNvPr id="13" name="TextBox 12">
            <a:extLst>
              <a:ext uri="{FF2B5EF4-FFF2-40B4-BE49-F238E27FC236}">
                <a16:creationId xmlns:a16="http://schemas.microsoft.com/office/drawing/2014/main" id="{9385E55C-4D4D-4C0B-B0BE-E089471E6FB3}"/>
              </a:ext>
            </a:extLst>
          </p:cNvPr>
          <p:cNvSpPr txBox="1"/>
          <p:nvPr/>
        </p:nvSpPr>
        <p:spPr>
          <a:xfrm>
            <a:off x="4719068" y="3429000"/>
            <a:ext cx="282779" cy="369332"/>
          </a:xfrm>
          <a:prstGeom prst="rect">
            <a:avLst/>
          </a:prstGeom>
          <a:noFill/>
        </p:spPr>
        <p:txBody>
          <a:bodyPr wrap="square">
            <a:spAutoFit/>
          </a:bodyPr>
          <a:lstStyle/>
          <a:p>
            <a:r>
              <a:rPr lang="en-US" dirty="0"/>
              <a:t>3</a:t>
            </a:r>
            <a:endParaRPr lang="en-IN" dirty="0"/>
          </a:p>
        </p:txBody>
      </p:sp>
      <p:sp>
        <p:nvSpPr>
          <p:cNvPr id="15" name="TextBox 14">
            <a:extLst>
              <a:ext uri="{FF2B5EF4-FFF2-40B4-BE49-F238E27FC236}">
                <a16:creationId xmlns:a16="http://schemas.microsoft.com/office/drawing/2014/main" id="{598F4560-13D7-497A-B9C8-816E334A5223}"/>
              </a:ext>
            </a:extLst>
          </p:cNvPr>
          <p:cNvSpPr txBox="1"/>
          <p:nvPr/>
        </p:nvSpPr>
        <p:spPr>
          <a:xfrm>
            <a:off x="3910545" y="4845538"/>
            <a:ext cx="282779" cy="369332"/>
          </a:xfrm>
          <a:prstGeom prst="rect">
            <a:avLst/>
          </a:prstGeom>
          <a:noFill/>
        </p:spPr>
        <p:txBody>
          <a:bodyPr wrap="square">
            <a:spAutoFit/>
          </a:bodyPr>
          <a:lstStyle/>
          <a:p>
            <a:r>
              <a:rPr lang="en-US" dirty="0"/>
              <a:t>2</a:t>
            </a:r>
            <a:endParaRPr lang="en-IN" dirty="0"/>
          </a:p>
        </p:txBody>
      </p:sp>
    </p:spTree>
    <p:extLst>
      <p:ext uri="{BB962C8B-B14F-4D97-AF65-F5344CB8AC3E}">
        <p14:creationId xmlns:p14="http://schemas.microsoft.com/office/powerpoint/2010/main" val="1751983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0812-34DB-40FC-BE73-912D4E34C817}"/>
              </a:ext>
            </a:extLst>
          </p:cNvPr>
          <p:cNvSpPr>
            <a:spLocks noGrp="1"/>
          </p:cNvSpPr>
          <p:nvPr>
            <p:ph type="title"/>
          </p:nvPr>
        </p:nvSpPr>
        <p:spPr>
          <a:xfrm>
            <a:off x="4831334" y="715654"/>
            <a:ext cx="2529331" cy="567093"/>
          </a:xfrm>
        </p:spPr>
        <p:txBody>
          <a:bodyPr/>
          <a:lstStyle/>
          <a:p>
            <a:r>
              <a:rPr lang="en-IN" dirty="0"/>
              <a:t>Objective - 1</a:t>
            </a:r>
          </a:p>
        </p:txBody>
      </p:sp>
      <p:sp>
        <p:nvSpPr>
          <p:cNvPr id="3" name="Content Placeholder 2">
            <a:extLst>
              <a:ext uri="{FF2B5EF4-FFF2-40B4-BE49-F238E27FC236}">
                <a16:creationId xmlns:a16="http://schemas.microsoft.com/office/drawing/2014/main" id="{6DA0B0DF-5A86-41F2-B58C-9589C22E4551}"/>
              </a:ext>
            </a:extLst>
          </p:cNvPr>
          <p:cNvSpPr>
            <a:spLocks noGrp="1"/>
          </p:cNvSpPr>
          <p:nvPr>
            <p:ph idx="1"/>
          </p:nvPr>
        </p:nvSpPr>
        <p:spPr>
          <a:xfrm>
            <a:off x="581193" y="2180496"/>
            <a:ext cx="4795304" cy="3678303"/>
          </a:xfrm>
        </p:spPr>
        <p:txBody>
          <a:bodyPr/>
          <a:lstStyle/>
          <a:p>
            <a:endParaRPr lang="en-IN" dirty="0"/>
          </a:p>
          <a:p>
            <a:r>
              <a:rPr lang="en-IN" dirty="0"/>
              <a:t>For sensor data to be continuously read &amp; stored, we choose Thingspeak.</a:t>
            </a:r>
          </a:p>
          <a:p>
            <a:r>
              <a:rPr lang="en-IN" dirty="0"/>
              <a:t>This stored data can be used in analysing the crop yield.</a:t>
            </a:r>
          </a:p>
          <a:p>
            <a:endParaRPr lang="en-IN" dirty="0"/>
          </a:p>
        </p:txBody>
      </p:sp>
      <p:sp>
        <p:nvSpPr>
          <p:cNvPr id="5" name="TextBox 4">
            <a:extLst>
              <a:ext uri="{FF2B5EF4-FFF2-40B4-BE49-F238E27FC236}">
                <a16:creationId xmlns:a16="http://schemas.microsoft.com/office/drawing/2014/main" id="{C48BD853-46D3-4ADA-BBFC-639BFF307137}"/>
              </a:ext>
            </a:extLst>
          </p:cNvPr>
          <p:cNvSpPr txBox="1"/>
          <p:nvPr/>
        </p:nvSpPr>
        <p:spPr>
          <a:xfrm>
            <a:off x="3153506" y="1209795"/>
            <a:ext cx="5884986" cy="456472"/>
          </a:xfrm>
          <a:prstGeom prst="rect">
            <a:avLst/>
          </a:prstGeom>
          <a:noFill/>
        </p:spPr>
        <p:txBody>
          <a:bodyPr wrap="square">
            <a:spAutoFit/>
          </a:bodyPr>
          <a:lstStyle/>
          <a:p>
            <a:pPr marL="0" indent="0">
              <a:lnSpc>
                <a:spcPct val="150000"/>
              </a:lnSpc>
              <a:buNone/>
            </a:pPr>
            <a:r>
              <a:rPr lang="en-US" sz="1800" dirty="0">
                <a:solidFill>
                  <a:schemeClr val="bg1"/>
                </a:solidFill>
              </a:rPr>
              <a:t> Collecting sensor data and transfer it to Thingspeak.</a:t>
            </a:r>
          </a:p>
        </p:txBody>
      </p:sp>
      <p:pic>
        <p:nvPicPr>
          <p:cNvPr id="3074" name="Picture 2" descr="IoT-Enabled Distributed Data Processing for Precision Agriculture">
            <a:extLst>
              <a:ext uri="{FF2B5EF4-FFF2-40B4-BE49-F238E27FC236}">
                <a16:creationId xmlns:a16="http://schemas.microsoft.com/office/drawing/2014/main" id="{5603CF45-7B35-4270-A66A-C69978AA9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6496" y="2322821"/>
            <a:ext cx="636270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16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BC8B-DAAF-4E68-9AD0-47D488E9B038}"/>
              </a:ext>
            </a:extLst>
          </p:cNvPr>
          <p:cNvSpPr>
            <a:spLocks noGrp="1"/>
          </p:cNvSpPr>
          <p:nvPr>
            <p:ph type="title"/>
          </p:nvPr>
        </p:nvSpPr>
        <p:spPr>
          <a:xfrm>
            <a:off x="4882134" y="723469"/>
            <a:ext cx="2427731" cy="551464"/>
          </a:xfrm>
        </p:spPr>
        <p:txBody>
          <a:bodyPr/>
          <a:lstStyle/>
          <a:p>
            <a:r>
              <a:rPr lang="en-IN" dirty="0"/>
              <a:t>Objective - 2</a:t>
            </a:r>
          </a:p>
        </p:txBody>
      </p:sp>
      <p:sp>
        <p:nvSpPr>
          <p:cNvPr id="3" name="Content Placeholder 2">
            <a:extLst>
              <a:ext uri="{FF2B5EF4-FFF2-40B4-BE49-F238E27FC236}">
                <a16:creationId xmlns:a16="http://schemas.microsoft.com/office/drawing/2014/main" id="{FD60E966-DCFB-4873-A4A7-8274B6D4B205}"/>
              </a:ext>
            </a:extLst>
          </p:cNvPr>
          <p:cNvSpPr>
            <a:spLocks noGrp="1"/>
          </p:cNvSpPr>
          <p:nvPr>
            <p:ph idx="1"/>
          </p:nvPr>
        </p:nvSpPr>
        <p:spPr>
          <a:xfrm>
            <a:off x="1519038" y="2180496"/>
            <a:ext cx="5632039" cy="3678303"/>
          </a:xfrm>
        </p:spPr>
        <p:txBody>
          <a:bodyPr/>
          <a:lstStyle/>
          <a:p>
            <a:r>
              <a:rPr lang="en-IN" dirty="0"/>
              <a:t>If any sensor crosses threshold value, which is harmful for crop growth then Farmer gets SMS notification to Alert him/her about the crops harmful condition.</a:t>
            </a:r>
          </a:p>
          <a:p>
            <a:r>
              <a:rPr lang="en-IN" dirty="0"/>
              <a:t>As </a:t>
            </a:r>
            <a:r>
              <a:rPr lang="en-IN" dirty="0" err="1"/>
              <a:t>Wifi</a:t>
            </a:r>
            <a:r>
              <a:rPr lang="en-IN" dirty="0"/>
              <a:t> would not be available in all conditions , we have chosen basic SMS mode to communicate with the farmer.</a:t>
            </a:r>
          </a:p>
          <a:p>
            <a:endParaRPr lang="en-IN" dirty="0"/>
          </a:p>
        </p:txBody>
      </p:sp>
      <p:sp>
        <p:nvSpPr>
          <p:cNvPr id="5" name="TextBox 4">
            <a:extLst>
              <a:ext uri="{FF2B5EF4-FFF2-40B4-BE49-F238E27FC236}">
                <a16:creationId xmlns:a16="http://schemas.microsoft.com/office/drawing/2014/main" id="{2FD9D205-8761-4E0A-B6CE-D76D848B31D4}"/>
              </a:ext>
            </a:extLst>
          </p:cNvPr>
          <p:cNvSpPr txBox="1"/>
          <p:nvPr/>
        </p:nvSpPr>
        <p:spPr>
          <a:xfrm>
            <a:off x="2708030" y="1283774"/>
            <a:ext cx="6775938" cy="369332"/>
          </a:xfrm>
          <a:prstGeom prst="rect">
            <a:avLst/>
          </a:prstGeom>
          <a:noFill/>
        </p:spPr>
        <p:txBody>
          <a:bodyPr wrap="square">
            <a:spAutoFit/>
          </a:bodyPr>
          <a:lstStyle/>
          <a:p>
            <a:r>
              <a:rPr lang="en-US" sz="1800" dirty="0">
                <a:solidFill>
                  <a:schemeClr val="bg1"/>
                </a:solidFill>
              </a:rPr>
              <a:t>Getting SMS Notification in Crop’s unusual conditions through GSM.</a:t>
            </a:r>
          </a:p>
        </p:txBody>
      </p:sp>
      <p:pic>
        <p:nvPicPr>
          <p:cNvPr id="4098" name="Picture 2" descr="HOBOlink Web-Based Display/Readout | Onset Data Loggers">
            <a:extLst>
              <a:ext uri="{FF2B5EF4-FFF2-40B4-BE49-F238E27FC236}">
                <a16:creationId xmlns:a16="http://schemas.microsoft.com/office/drawing/2014/main" id="{77323760-F3BE-495E-AAA3-186A163F0D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418" r="1"/>
          <a:stretch/>
        </p:blipFill>
        <p:spPr bwMode="auto">
          <a:xfrm>
            <a:off x="7763157" y="2002299"/>
            <a:ext cx="2610435" cy="392176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49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8015-59DE-4AD6-A348-07FA5E123953}"/>
              </a:ext>
            </a:extLst>
          </p:cNvPr>
          <p:cNvSpPr>
            <a:spLocks noGrp="1"/>
          </p:cNvSpPr>
          <p:nvPr>
            <p:ph type="title"/>
          </p:nvPr>
        </p:nvSpPr>
        <p:spPr>
          <a:xfrm>
            <a:off x="4901673" y="623682"/>
            <a:ext cx="2388654" cy="543647"/>
          </a:xfrm>
        </p:spPr>
        <p:txBody>
          <a:bodyPr/>
          <a:lstStyle/>
          <a:p>
            <a:r>
              <a:rPr lang="en-IN" dirty="0"/>
              <a:t>Objective - 3</a:t>
            </a:r>
          </a:p>
        </p:txBody>
      </p:sp>
      <p:sp>
        <p:nvSpPr>
          <p:cNvPr id="3" name="Content Placeholder 2">
            <a:extLst>
              <a:ext uri="{FF2B5EF4-FFF2-40B4-BE49-F238E27FC236}">
                <a16:creationId xmlns:a16="http://schemas.microsoft.com/office/drawing/2014/main" id="{02992A2B-0B24-411E-8640-25815CA6E226}"/>
              </a:ext>
            </a:extLst>
          </p:cNvPr>
          <p:cNvSpPr>
            <a:spLocks noGrp="1"/>
          </p:cNvSpPr>
          <p:nvPr>
            <p:ph idx="1"/>
          </p:nvPr>
        </p:nvSpPr>
        <p:spPr>
          <a:xfrm>
            <a:off x="834139" y="2180496"/>
            <a:ext cx="5092777" cy="3678303"/>
          </a:xfrm>
        </p:spPr>
        <p:txBody>
          <a:bodyPr/>
          <a:lstStyle/>
          <a:p>
            <a:r>
              <a:rPr lang="en-IN" dirty="0"/>
              <a:t>When moisture content in soil is less than the required amount , then automatically water is pumped to fields.</a:t>
            </a:r>
          </a:p>
          <a:p>
            <a:r>
              <a:rPr lang="en-IN" dirty="0"/>
              <a:t>Motor will be turned off automatically once moisture in soil is raised to required level.</a:t>
            </a:r>
          </a:p>
          <a:p>
            <a:r>
              <a:rPr lang="en-IN" dirty="0"/>
              <a:t>And this can also be controlled through SMS command as a reply to sensor notification.</a:t>
            </a:r>
          </a:p>
          <a:p>
            <a:endParaRPr lang="en-IN" dirty="0"/>
          </a:p>
        </p:txBody>
      </p:sp>
      <p:pic>
        <p:nvPicPr>
          <p:cNvPr id="2050" name="Picture 2" descr="IOT project on agriculture - YouTube">
            <a:extLst>
              <a:ext uri="{FF2B5EF4-FFF2-40B4-BE49-F238E27FC236}">
                <a16:creationId xmlns:a16="http://schemas.microsoft.com/office/drawing/2014/main" id="{9F11844A-2DAA-4E30-BDD1-3DCD350685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94" r="12688" b="14954"/>
          <a:stretch/>
        </p:blipFill>
        <p:spPr bwMode="auto">
          <a:xfrm>
            <a:off x="6265085" y="2269235"/>
            <a:ext cx="5345723" cy="34226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96D50D-1709-4FDC-87A6-29837511EE50}"/>
              </a:ext>
            </a:extLst>
          </p:cNvPr>
          <p:cNvSpPr txBox="1"/>
          <p:nvPr/>
        </p:nvSpPr>
        <p:spPr>
          <a:xfrm>
            <a:off x="1967522" y="1166161"/>
            <a:ext cx="8256955" cy="456472"/>
          </a:xfrm>
          <a:prstGeom prst="rect">
            <a:avLst/>
          </a:prstGeom>
          <a:noFill/>
        </p:spPr>
        <p:txBody>
          <a:bodyPr wrap="square">
            <a:spAutoFit/>
          </a:bodyPr>
          <a:lstStyle/>
          <a:p>
            <a:pPr marL="0" indent="0">
              <a:lnSpc>
                <a:spcPct val="150000"/>
              </a:lnSpc>
              <a:buNone/>
            </a:pPr>
            <a:r>
              <a:rPr lang="en-US" sz="1800" dirty="0">
                <a:solidFill>
                  <a:schemeClr val="bg1"/>
                </a:solidFill>
              </a:rPr>
              <a:t>Implementation of decisions taken by user to normalize the conditions.(Irrigation)</a:t>
            </a:r>
          </a:p>
        </p:txBody>
      </p:sp>
    </p:spTree>
    <p:extLst>
      <p:ext uri="{BB962C8B-B14F-4D97-AF65-F5344CB8AC3E}">
        <p14:creationId xmlns:p14="http://schemas.microsoft.com/office/powerpoint/2010/main" val="4101603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6C1D-E0BB-4049-B931-B13CC11EDD6C}"/>
              </a:ext>
            </a:extLst>
          </p:cNvPr>
          <p:cNvSpPr>
            <a:spLocks noGrp="1"/>
          </p:cNvSpPr>
          <p:nvPr>
            <p:ph type="title"/>
          </p:nvPr>
        </p:nvSpPr>
        <p:spPr>
          <a:xfrm>
            <a:off x="4889949" y="570312"/>
            <a:ext cx="2412100" cy="613987"/>
          </a:xfrm>
        </p:spPr>
        <p:txBody>
          <a:bodyPr/>
          <a:lstStyle/>
          <a:p>
            <a:r>
              <a:rPr lang="en-IN" dirty="0"/>
              <a:t>Objective - 4</a:t>
            </a:r>
          </a:p>
        </p:txBody>
      </p:sp>
      <p:sp>
        <p:nvSpPr>
          <p:cNvPr id="3" name="Content Placeholder 2">
            <a:extLst>
              <a:ext uri="{FF2B5EF4-FFF2-40B4-BE49-F238E27FC236}">
                <a16:creationId xmlns:a16="http://schemas.microsoft.com/office/drawing/2014/main" id="{0FB5CFB7-933A-4F80-9B80-BA85761476CB}"/>
              </a:ext>
            </a:extLst>
          </p:cNvPr>
          <p:cNvSpPr>
            <a:spLocks noGrp="1"/>
          </p:cNvSpPr>
          <p:nvPr>
            <p:ph idx="1"/>
          </p:nvPr>
        </p:nvSpPr>
        <p:spPr>
          <a:xfrm>
            <a:off x="381247" y="2110153"/>
            <a:ext cx="6027370" cy="3368432"/>
          </a:xfrm>
        </p:spPr>
        <p:txBody>
          <a:bodyPr/>
          <a:lstStyle/>
          <a:p>
            <a:r>
              <a:rPr lang="en-IN" dirty="0"/>
              <a:t>Security of field is also a noticeable problem in crop production.</a:t>
            </a:r>
          </a:p>
          <a:p>
            <a:r>
              <a:rPr lang="en-IN" dirty="0"/>
              <a:t>So, to monitor field security we included PIR sensor which can detect species entering field.</a:t>
            </a:r>
          </a:p>
          <a:p>
            <a:r>
              <a:rPr lang="en-IN" dirty="0"/>
              <a:t>And this goes to farmer as an SMS notification informing him/her about security. </a:t>
            </a:r>
          </a:p>
        </p:txBody>
      </p:sp>
      <p:sp>
        <p:nvSpPr>
          <p:cNvPr id="5" name="TextBox 4">
            <a:extLst>
              <a:ext uri="{FF2B5EF4-FFF2-40B4-BE49-F238E27FC236}">
                <a16:creationId xmlns:a16="http://schemas.microsoft.com/office/drawing/2014/main" id="{953363B3-CCA7-41D2-BA92-394698295607}"/>
              </a:ext>
            </a:extLst>
          </p:cNvPr>
          <p:cNvSpPr txBox="1"/>
          <p:nvPr/>
        </p:nvSpPr>
        <p:spPr>
          <a:xfrm>
            <a:off x="3173045" y="1313065"/>
            <a:ext cx="5845908" cy="369332"/>
          </a:xfrm>
          <a:prstGeom prst="rect">
            <a:avLst/>
          </a:prstGeom>
          <a:noFill/>
        </p:spPr>
        <p:txBody>
          <a:bodyPr wrap="square">
            <a:spAutoFit/>
          </a:bodyPr>
          <a:lstStyle/>
          <a:p>
            <a:r>
              <a:rPr lang="en-US" sz="1800" dirty="0">
                <a:solidFill>
                  <a:schemeClr val="bg1"/>
                </a:solidFill>
              </a:rPr>
              <a:t>Ensure Crop safety from animals, birds and other humans. </a:t>
            </a:r>
            <a:endParaRPr lang="en-IN" dirty="0">
              <a:solidFill>
                <a:schemeClr val="bg1"/>
              </a:solidFill>
            </a:endParaRPr>
          </a:p>
        </p:txBody>
      </p:sp>
      <p:pic>
        <p:nvPicPr>
          <p:cNvPr id="5122" name="Picture 2" descr="Advantages of PIR sensor | disadvantages of PIR sensor">
            <a:extLst>
              <a:ext uri="{FF2B5EF4-FFF2-40B4-BE49-F238E27FC236}">
                <a16:creationId xmlns:a16="http://schemas.microsoft.com/office/drawing/2014/main" id="{C4191453-FC78-4734-B7B6-D38AA3D508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46" r="2043" b="7863"/>
          <a:stretch/>
        </p:blipFill>
        <p:spPr bwMode="auto">
          <a:xfrm>
            <a:off x="6596184" y="2649415"/>
            <a:ext cx="5034816" cy="228990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739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E015645D-B056-4428-9692-8C6F1A9830CF}"/>
              </a:ext>
            </a:extLst>
          </p:cNvPr>
          <p:cNvSpPr/>
          <p:nvPr/>
        </p:nvSpPr>
        <p:spPr>
          <a:xfrm>
            <a:off x="1470883" y="2061175"/>
            <a:ext cx="1216975" cy="498197"/>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mbria" panose="02040503050406030204" pitchFamily="18" charset="0"/>
                <a:ea typeface="Cambria" panose="02040503050406030204" pitchFamily="18" charset="0"/>
              </a:rPr>
              <a:t>Soil M.S</a:t>
            </a:r>
          </a:p>
        </p:txBody>
      </p:sp>
      <p:sp>
        <p:nvSpPr>
          <p:cNvPr id="9" name="Arrow: Right 8">
            <a:extLst>
              <a:ext uri="{FF2B5EF4-FFF2-40B4-BE49-F238E27FC236}">
                <a16:creationId xmlns:a16="http://schemas.microsoft.com/office/drawing/2014/main" id="{ECFECD5A-7555-4414-968E-18A874B327A7}"/>
              </a:ext>
            </a:extLst>
          </p:cNvPr>
          <p:cNvSpPr/>
          <p:nvPr/>
        </p:nvSpPr>
        <p:spPr>
          <a:xfrm>
            <a:off x="1478900" y="2804050"/>
            <a:ext cx="1216974" cy="498197"/>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mbria" panose="02040503050406030204" pitchFamily="18" charset="0"/>
                <a:ea typeface="Cambria" panose="02040503050406030204" pitchFamily="18" charset="0"/>
              </a:rPr>
              <a:t>Temp . S</a:t>
            </a:r>
          </a:p>
        </p:txBody>
      </p:sp>
      <p:sp>
        <p:nvSpPr>
          <p:cNvPr id="10" name="Arrow: Right 9">
            <a:extLst>
              <a:ext uri="{FF2B5EF4-FFF2-40B4-BE49-F238E27FC236}">
                <a16:creationId xmlns:a16="http://schemas.microsoft.com/office/drawing/2014/main" id="{F507BAD8-5268-4F24-8902-3CD76A7E8B1F}"/>
              </a:ext>
            </a:extLst>
          </p:cNvPr>
          <p:cNvSpPr/>
          <p:nvPr/>
        </p:nvSpPr>
        <p:spPr>
          <a:xfrm>
            <a:off x="1459126" y="3615907"/>
            <a:ext cx="1216973" cy="498197"/>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mbria" panose="02040503050406030204" pitchFamily="18" charset="0"/>
                <a:ea typeface="Cambria" panose="02040503050406030204" pitchFamily="18" charset="0"/>
              </a:rPr>
              <a:t>Humidit</a:t>
            </a:r>
            <a:r>
              <a:rPr lang="en-IN" sz="1100" dirty="0">
                <a:latin typeface="Cambria" panose="02040503050406030204" pitchFamily="18" charset="0"/>
                <a:ea typeface="Cambria" panose="02040503050406030204" pitchFamily="18" charset="0"/>
              </a:rPr>
              <a:t>y</a:t>
            </a:r>
            <a:endParaRPr lang="en-IN" dirty="0">
              <a:latin typeface="Cambria" panose="02040503050406030204" pitchFamily="18" charset="0"/>
              <a:ea typeface="Cambria" panose="02040503050406030204" pitchFamily="18" charset="0"/>
            </a:endParaRPr>
          </a:p>
        </p:txBody>
      </p:sp>
      <p:sp>
        <p:nvSpPr>
          <p:cNvPr id="11" name="Arrow: Right 10">
            <a:extLst>
              <a:ext uri="{FF2B5EF4-FFF2-40B4-BE49-F238E27FC236}">
                <a16:creationId xmlns:a16="http://schemas.microsoft.com/office/drawing/2014/main" id="{C86C9A2E-A6D2-49AC-9245-A7891C592EC6}"/>
              </a:ext>
            </a:extLst>
          </p:cNvPr>
          <p:cNvSpPr/>
          <p:nvPr/>
        </p:nvSpPr>
        <p:spPr>
          <a:xfrm>
            <a:off x="1407876" y="4348856"/>
            <a:ext cx="1216972" cy="517537"/>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mbria" panose="02040503050406030204" pitchFamily="18" charset="0"/>
                <a:ea typeface="Cambria" panose="02040503050406030204" pitchFamily="18" charset="0"/>
              </a:rPr>
              <a:t>Gas . S</a:t>
            </a:r>
          </a:p>
        </p:txBody>
      </p:sp>
      <p:sp>
        <p:nvSpPr>
          <p:cNvPr id="12" name="Arrow: Right 11">
            <a:extLst>
              <a:ext uri="{FF2B5EF4-FFF2-40B4-BE49-F238E27FC236}">
                <a16:creationId xmlns:a16="http://schemas.microsoft.com/office/drawing/2014/main" id="{4B420B62-2001-4CD7-B9B8-3A2FF934BC3A}"/>
              </a:ext>
            </a:extLst>
          </p:cNvPr>
          <p:cNvSpPr/>
          <p:nvPr/>
        </p:nvSpPr>
        <p:spPr>
          <a:xfrm>
            <a:off x="925994" y="5116920"/>
            <a:ext cx="1742303" cy="804484"/>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mbria" panose="02040503050406030204" pitchFamily="18" charset="0"/>
                <a:ea typeface="Cambria" panose="02040503050406030204" pitchFamily="18" charset="0"/>
              </a:rPr>
              <a:t>Ultra sonic . S</a:t>
            </a:r>
          </a:p>
        </p:txBody>
      </p:sp>
      <p:sp>
        <p:nvSpPr>
          <p:cNvPr id="3" name="Rectangle: Rounded Corners 2">
            <a:extLst>
              <a:ext uri="{FF2B5EF4-FFF2-40B4-BE49-F238E27FC236}">
                <a16:creationId xmlns:a16="http://schemas.microsoft.com/office/drawing/2014/main" id="{7F18F100-3C7E-4104-97A8-33757BCDC690}"/>
              </a:ext>
            </a:extLst>
          </p:cNvPr>
          <p:cNvSpPr/>
          <p:nvPr/>
        </p:nvSpPr>
        <p:spPr>
          <a:xfrm>
            <a:off x="2836141" y="1883508"/>
            <a:ext cx="1103870" cy="488598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bg1"/>
                </a:solidFill>
                <a:latin typeface="Cambria" panose="02040503050406030204" pitchFamily="18" charset="0"/>
                <a:ea typeface="Cambria" panose="02040503050406030204" pitchFamily="18" charset="0"/>
              </a:rPr>
              <a:t>Arduino</a:t>
            </a:r>
            <a:r>
              <a:rPr lang="en-US" sz="1800" dirty="0">
                <a:solidFill>
                  <a:schemeClr val="bg1"/>
                </a:solidFill>
                <a:latin typeface="Cambria" panose="02040503050406030204" pitchFamily="18" charset="0"/>
                <a:ea typeface="Cambria" panose="02040503050406030204" pitchFamily="18" charset="0"/>
              </a:rPr>
              <a:t> UNO</a:t>
            </a:r>
            <a:endParaRPr lang="en-IN" dirty="0">
              <a:solidFill>
                <a:schemeClr val="bg1"/>
              </a:solidFill>
              <a:latin typeface="Cambria" panose="02040503050406030204" pitchFamily="18" charset="0"/>
              <a:ea typeface="Cambria" panose="02040503050406030204" pitchFamily="18" charset="0"/>
            </a:endParaRPr>
          </a:p>
        </p:txBody>
      </p:sp>
      <p:sp>
        <p:nvSpPr>
          <p:cNvPr id="16" name="Arrow: Right 15">
            <a:extLst>
              <a:ext uri="{FF2B5EF4-FFF2-40B4-BE49-F238E27FC236}">
                <a16:creationId xmlns:a16="http://schemas.microsoft.com/office/drawing/2014/main" id="{32FC39F5-E8CE-45D1-B615-E7A0820B8A85}"/>
              </a:ext>
            </a:extLst>
          </p:cNvPr>
          <p:cNvSpPr/>
          <p:nvPr/>
        </p:nvSpPr>
        <p:spPr>
          <a:xfrm>
            <a:off x="4100651" y="3883472"/>
            <a:ext cx="543695" cy="484632"/>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493D8AEB-3FC0-4B91-914A-FCFE111F5F70}"/>
              </a:ext>
            </a:extLst>
          </p:cNvPr>
          <p:cNvSpPr/>
          <p:nvPr/>
        </p:nvSpPr>
        <p:spPr>
          <a:xfrm>
            <a:off x="4780272" y="1989974"/>
            <a:ext cx="1103870" cy="4020061"/>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chemeClr val="bg1"/>
                </a:solidFill>
                <a:effectLst/>
                <a:latin typeface="Cambria" panose="02040503050406030204" pitchFamily="18" charset="0"/>
                <a:ea typeface="Cambria" panose="02040503050406030204" pitchFamily="18" charset="0"/>
              </a:rPr>
              <a:t>GSM modem </a:t>
            </a:r>
            <a:r>
              <a:rPr lang="en-IN" sz="1600" dirty="0">
                <a:effectLst/>
                <a:latin typeface="Cambria" panose="02040503050406030204" pitchFamily="18" charset="0"/>
                <a:ea typeface="Cambria" panose="02040503050406030204" pitchFamily="18" charset="0"/>
                <a:cs typeface="Gautami" panose="020B0502040204020203" pitchFamily="34" charset="0"/>
              </a:rPr>
              <a:t>SIM900 with antenna</a:t>
            </a:r>
            <a:endParaRPr lang="en-IN" dirty="0">
              <a:solidFill>
                <a:schemeClr val="bg1"/>
              </a:solidFill>
              <a:latin typeface="Cambria" panose="02040503050406030204" pitchFamily="18" charset="0"/>
              <a:ea typeface="Cambria" panose="02040503050406030204" pitchFamily="18" charset="0"/>
            </a:endParaRPr>
          </a:p>
        </p:txBody>
      </p:sp>
      <p:cxnSp>
        <p:nvCxnSpPr>
          <p:cNvPr id="19" name="Connector: Elbow 18">
            <a:extLst>
              <a:ext uri="{FF2B5EF4-FFF2-40B4-BE49-F238E27FC236}">
                <a16:creationId xmlns:a16="http://schemas.microsoft.com/office/drawing/2014/main" id="{3929806A-494F-4B26-B070-5026E9E3CB36}"/>
              </a:ext>
            </a:extLst>
          </p:cNvPr>
          <p:cNvCxnSpPr>
            <a:cxnSpLocks/>
          </p:cNvCxnSpPr>
          <p:nvPr/>
        </p:nvCxnSpPr>
        <p:spPr>
          <a:xfrm flipV="1">
            <a:off x="5884142" y="2420872"/>
            <a:ext cx="1013252" cy="76612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468CFF90-D896-4C40-8EC4-53BCDABCE9AF}"/>
              </a:ext>
            </a:extLst>
          </p:cNvPr>
          <p:cNvCxnSpPr>
            <a:cxnSpLocks/>
          </p:cNvCxnSpPr>
          <p:nvPr/>
        </p:nvCxnSpPr>
        <p:spPr>
          <a:xfrm rot="10800000">
            <a:off x="5897014" y="3607904"/>
            <a:ext cx="941689" cy="799371"/>
          </a:xfrm>
          <a:prstGeom prst="bentConnector3">
            <a:avLst>
              <a:gd name="adj1" fmla="val 4825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Arrow: Pentagon 41">
            <a:extLst>
              <a:ext uri="{FF2B5EF4-FFF2-40B4-BE49-F238E27FC236}">
                <a16:creationId xmlns:a16="http://schemas.microsoft.com/office/drawing/2014/main" id="{B7047FDE-71B3-485F-BF18-EDC86752A9DA}"/>
              </a:ext>
            </a:extLst>
          </p:cNvPr>
          <p:cNvSpPr/>
          <p:nvPr/>
        </p:nvSpPr>
        <p:spPr>
          <a:xfrm>
            <a:off x="6988010" y="3039791"/>
            <a:ext cx="1614616" cy="651804"/>
          </a:xfrm>
          <a:prstGeom prst="homePlat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mbria" panose="02040503050406030204" pitchFamily="18" charset="0"/>
                <a:ea typeface="Cambria" panose="02040503050406030204" pitchFamily="18" charset="0"/>
              </a:rPr>
              <a:t>Sends SMS notification </a:t>
            </a:r>
          </a:p>
        </p:txBody>
      </p:sp>
      <p:cxnSp>
        <p:nvCxnSpPr>
          <p:cNvPr id="44" name="Straight Arrow Connector 43">
            <a:extLst>
              <a:ext uri="{FF2B5EF4-FFF2-40B4-BE49-F238E27FC236}">
                <a16:creationId xmlns:a16="http://schemas.microsoft.com/office/drawing/2014/main" id="{E0A64085-9D86-4669-830C-0CD3EB22AC18}"/>
              </a:ext>
            </a:extLst>
          </p:cNvPr>
          <p:cNvCxnSpPr>
            <a:cxnSpLocks/>
          </p:cNvCxnSpPr>
          <p:nvPr/>
        </p:nvCxnSpPr>
        <p:spPr>
          <a:xfrm>
            <a:off x="5884142" y="3392317"/>
            <a:ext cx="939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1ACC99DE-C2CD-44BE-82CF-0EB62C27F194}"/>
              </a:ext>
            </a:extLst>
          </p:cNvPr>
          <p:cNvSpPr/>
          <p:nvPr/>
        </p:nvSpPr>
        <p:spPr>
          <a:xfrm>
            <a:off x="6988010" y="2059053"/>
            <a:ext cx="1614616" cy="65180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mbria" panose="02040503050406030204" pitchFamily="18" charset="0"/>
                <a:ea typeface="Cambria" panose="02040503050406030204" pitchFamily="18" charset="0"/>
              </a:rPr>
              <a:t>Sends Data to Thingspeak </a:t>
            </a:r>
          </a:p>
        </p:txBody>
      </p:sp>
      <p:sp>
        <p:nvSpPr>
          <p:cNvPr id="47" name="Arrow: Pentagon 46">
            <a:extLst>
              <a:ext uri="{FF2B5EF4-FFF2-40B4-BE49-F238E27FC236}">
                <a16:creationId xmlns:a16="http://schemas.microsoft.com/office/drawing/2014/main" id="{961C069A-8BCF-43D8-9E66-7AB84CCC41F8}"/>
              </a:ext>
            </a:extLst>
          </p:cNvPr>
          <p:cNvSpPr/>
          <p:nvPr/>
        </p:nvSpPr>
        <p:spPr>
          <a:xfrm rot="10800000">
            <a:off x="6983893" y="4081368"/>
            <a:ext cx="1614616" cy="651804"/>
          </a:xfrm>
          <a:prstGeom prst="homePlat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a:extLst>
              <a:ext uri="{FF2B5EF4-FFF2-40B4-BE49-F238E27FC236}">
                <a16:creationId xmlns:a16="http://schemas.microsoft.com/office/drawing/2014/main" id="{282FE9F4-B040-45CC-B8F7-0AE39CA84041}"/>
              </a:ext>
            </a:extLst>
          </p:cNvPr>
          <p:cNvSpPr txBox="1"/>
          <p:nvPr/>
        </p:nvSpPr>
        <p:spPr>
          <a:xfrm>
            <a:off x="5043879" y="4086842"/>
            <a:ext cx="5750011" cy="646331"/>
          </a:xfrm>
          <a:prstGeom prst="rect">
            <a:avLst/>
          </a:prstGeom>
          <a:noFill/>
        </p:spPr>
        <p:txBody>
          <a:bodyPr wrap="square">
            <a:spAutoFit/>
          </a:bodyPr>
          <a:lstStyle/>
          <a:p>
            <a:pPr algn="ctr"/>
            <a:r>
              <a:rPr lang="en-IN" dirty="0">
                <a:solidFill>
                  <a:schemeClr val="bg1"/>
                </a:solidFill>
                <a:latin typeface="Cambria" panose="02040503050406030204" pitchFamily="18" charset="0"/>
                <a:ea typeface="Cambria" panose="02040503050406030204" pitchFamily="18" charset="0"/>
              </a:rPr>
              <a:t>Receives SMS </a:t>
            </a:r>
          </a:p>
          <a:p>
            <a:pPr algn="ctr"/>
            <a:r>
              <a:rPr lang="en-IN" dirty="0">
                <a:solidFill>
                  <a:schemeClr val="bg1"/>
                </a:solidFill>
                <a:latin typeface="Cambria" panose="02040503050406030204" pitchFamily="18" charset="0"/>
                <a:ea typeface="Cambria" panose="02040503050406030204" pitchFamily="18" charset="0"/>
              </a:rPr>
              <a:t>commands </a:t>
            </a:r>
          </a:p>
        </p:txBody>
      </p:sp>
      <p:sp>
        <p:nvSpPr>
          <p:cNvPr id="51" name="TextBox 50">
            <a:extLst>
              <a:ext uri="{FF2B5EF4-FFF2-40B4-BE49-F238E27FC236}">
                <a16:creationId xmlns:a16="http://schemas.microsoft.com/office/drawing/2014/main" id="{B41CFD9F-4CFF-44FF-90ED-E000AB57D3DD}"/>
              </a:ext>
            </a:extLst>
          </p:cNvPr>
          <p:cNvSpPr txBox="1"/>
          <p:nvPr/>
        </p:nvSpPr>
        <p:spPr>
          <a:xfrm>
            <a:off x="8748850" y="3045264"/>
            <a:ext cx="2108886" cy="646331"/>
          </a:xfrm>
          <a:prstGeom prst="rect">
            <a:avLst/>
          </a:prstGeom>
          <a:noFill/>
          <a:ln w="15875" cap="sq">
            <a:solidFill>
              <a:schemeClr val="tx1"/>
            </a:solidFill>
          </a:ln>
        </p:spPr>
        <p:txBody>
          <a:bodyPr wrap="square">
            <a:spAutoFit/>
          </a:bodyPr>
          <a:lstStyle/>
          <a:p>
            <a:r>
              <a:rPr lang="en-IN" b="1" dirty="0">
                <a:solidFill>
                  <a:schemeClr val="accent3"/>
                </a:solidFill>
                <a:latin typeface="Cambria" panose="02040503050406030204" pitchFamily="18" charset="0"/>
                <a:ea typeface="Cambria" panose="02040503050406030204" pitchFamily="18" charset="0"/>
              </a:rPr>
              <a:t>If Sensor crosses threshold value</a:t>
            </a:r>
            <a:endParaRPr lang="en-IN" sz="1800" b="1" i="0" dirty="0">
              <a:solidFill>
                <a:schemeClr val="accent3"/>
              </a:solidFill>
              <a:effectLst/>
              <a:latin typeface="Cambria" panose="02040503050406030204" pitchFamily="18" charset="0"/>
              <a:ea typeface="Cambria" panose="02040503050406030204" pitchFamily="18" charset="0"/>
            </a:endParaRPr>
          </a:p>
        </p:txBody>
      </p:sp>
      <p:sp>
        <p:nvSpPr>
          <p:cNvPr id="52" name="TextBox 51">
            <a:extLst>
              <a:ext uri="{FF2B5EF4-FFF2-40B4-BE49-F238E27FC236}">
                <a16:creationId xmlns:a16="http://schemas.microsoft.com/office/drawing/2014/main" id="{02FAB506-7C99-4A65-8F4F-FE723D5463A1}"/>
              </a:ext>
            </a:extLst>
          </p:cNvPr>
          <p:cNvSpPr txBox="1"/>
          <p:nvPr/>
        </p:nvSpPr>
        <p:spPr>
          <a:xfrm>
            <a:off x="8748850" y="4099612"/>
            <a:ext cx="2108886" cy="646331"/>
          </a:xfrm>
          <a:prstGeom prst="rect">
            <a:avLst/>
          </a:prstGeom>
          <a:noFill/>
          <a:ln w="15875" cap="sq">
            <a:solidFill>
              <a:schemeClr val="tx1"/>
            </a:solidFill>
          </a:ln>
        </p:spPr>
        <p:txBody>
          <a:bodyPr wrap="square">
            <a:spAutoFit/>
          </a:bodyPr>
          <a:lstStyle/>
          <a:p>
            <a:r>
              <a:rPr lang="en-IN" b="1" dirty="0">
                <a:solidFill>
                  <a:schemeClr val="accent3"/>
                </a:solidFill>
                <a:latin typeface="Cambria" panose="02040503050406030204" pitchFamily="18" charset="0"/>
                <a:ea typeface="Cambria" panose="02040503050406030204" pitchFamily="18" charset="0"/>
              </a:rPr>
              <a:t>User decision is sent as SMS-GSM</a:t>
            </a:r>
            <a:endParaRPr lang="en-IN" sz="1800" b="1" i="0" dirty="0">
              <a:solidFill>
                <a:schemeClr val="accent3"/>
              </a:solidFill>
              <a:effectLst/>
              <a:latin typeface="Cambria" panose="02040503050406030204" pitchFamily="18" charset="0"/>
              <a:ea typeface="Cambria" panose="02040503050406030204" pitchFamily="18" charset="0"/>
            </a:endParaRPr>
          </a:p>
        </p:txBody>
      </p:sp>
      <p:sp>
        <p:nvSpPr>
          <p:cNvPr id="53" name="TextBox 52">
            <a:extLst>
              <a:ext uri="{FF2B5EF4-FFF2-40B4-BE49-F238E27FC236}">
                <a16:creationId xmlns:a16="http://schemas.microsoft.com/office/drawing/2014/main" id="{1E9CE14B-403C-4B38-A643-E799A7443344}"/>
              </a:ext>
            </a:extLst>
          </p:cNvPr>
          <p:cNvSpPr txBox="1"/>
          <p:nvPr/>
        </p:nvSpPr>
        <p:spPr>
          <a:xfrm>
            <a:off x="8748850" y="2063689"/>
            <a:ext cx="2108886" cy="646331"/>
          </a:xfrm>
          <a:prstGeom prst="rect">
            <a:avLst/>
          </a:prstGeom>
          <a:noFill/>
          <a:ln w="15875" cap="sq">
            <a:solidFill>
              <a:schemeClr val="tx1"/>
            </a:solidFill>
          </a:ln>
        </p:spPr>
        <p:txBody>
          <a:bodyPr wrap="square">
            <a:spAutoFit/>
          </a:bodyPr>
          <a:lstStyle/>
          <a:p>
            <a:r>
              <a:rPr lang="en-IN" sz="1800" b="1" i="0" dirty="0">
                <a:solidFill>
                  <a:schemeClr val="accent3"/>
                </a:solidFill>
                <a:effectLst/>
                <a:latin typeface="Cambria" panose="02040503050406030204" pitchFamily="18" charset="0"/>
                <a:ea typeface="Cambria" panose="02040503050406030204" pitchFamily="18" charset="0"/>
              </a:rPr>
              <a:t>Saves sensor data</a:t>
            </a:r>
            <a:r>
              <a:rPr lang="en-IN" b="1" dirty="0">
                <a:solidFill>
                  <a:schemeClr val="accent3"/>
                </a:solidFill>
                <a:latin typeface="Cambria" panose="02040503050406030204" pitchFamily="18" charset="0"/>
                <a:ea typeface="Cambria" panose="02040503050406030204" pitchFamily="18" charset="0"/>
              </a:rPr>
              <a:t> &amp;</a:t>
            </a:r>
            <a:r>
              <a:rPr lang="en-IN" sz="1800" b="1" i="0" dirty="0">
                <a:solidFill>
                  <a:schemeClr val="accent3"/>
                </a:solidFill>
                <a:effectLst/>
                <a:latin typeface="Cambria" panose="02040503050406030204" pitchFamily="18" charset="0"/>
                <a:ea typeface="Cambria" panose="02040503050406030204" pitchFamily="18" charset="0"/>
              </a:rPr>
              <a:t> analyses Yield</a:t>
            </a:r>
          </a:p>
        </p:txBody>
      </p:sp>
      <p:sp>
        <p:nvSpPr>
          <p:cNvPr id="57" name="Arrow: Right 56">
            <a:extLst>
              <a:ext uri="{FF2B5EF4-FFF2-40B4-BE49-F238E27FC236}">
                <a16:creationId xmlns:a16="http://schemas.microsoft.com/office/drawing/2014/main" id="{A6426A53-B9E9-46FF-BB7F-3A40DCD223FC}"/>
              </a:ext>
            </a:extLst>
          </p:cNvPr>
          <p:cNvSpPr/>
          <p:nvPr/>
        </p:nvSpPr>
        <p:spPr>
          <a:xfrm>
            <a:off x="6022129" y="5225981"/>
            <a:ext cx="543695" cy="312895"/>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Rectangle: Rounded Corners 57">
            <a:extLst>
              <a:ext uri="{FF2B5EF4-FFF2-40B4-BE49-F238E27FC236}">
                <a16:creationId xmlns:a16="http://schemas.microsoft.com/office/drawing/2014/main" id="{FA68CE9A-CBA3-446E-90E2-B1B89FF13E45}"/>
              </a:ext>
            </a:extLst>
          </p:cNvPr>
          <p:cNvSpPr/>
          <p:nvPr/>
        </p:nvSpPr>
        <p:spPr>
          <a:xfrm>
            <a:off x="6699689" y="5026016"/>
            <a:ext cx="963825" cy="71282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Cambria" panose="02040503050406030204" pitchFamily="18" charset="0"/>
                <a:ea typeface="Cambria" panose="02040503050406030204" pitchFamily="18" charset="0"/>
              </a:rPr>
              <a:t>RELAY</a:t>
            </a:r>
          </a:p>
        </p:txBody>
      </p:sp>
      <p:sp>
        <p:nvSpPr>
          <p:cNvPr id="60" name="Rectangle: Rounded Corners 59">
            <a:extLst>
              <a:ext uri="{FF2B5EF4-FFF2-40B4-BE49-F238E27FC236}">
                <a16:creationId xmlns:a16="http://schemas.microsoft.com/office/drawing/2014/main" id="{28ADB5B9-4DB9-4872-B926-535DE5C78923}"/>
              </a:ext>
            </a:extLst>
          </p:cNvPr>
          <p:cNvSpPr/>
          <p:nvPr/>
        </p:nvSpPr>
        <p:spPr>
          <a:xfrm>
            <a:off x="8322455" y="5151477"/>
            <a:ext cx="963825" cy="45869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latin typeface="Cambria" panose="02040503050406030204" pitchFamily="18" charset="0"/>
                <a:ea typeface="Cambria" panose="02040503050406030204" pitchFamily="18" charset="0"/>
              </a:rPr>
              <a:t>Motor</a:t>
            </a:r>
          </a:p>
        </p:txBody>
      </p:sp>
      <p:sp>
        <p:nvSpPr>
          <p:cNvPr id="61" name="Arrow: Right 60">
            <a:extLst>
              <a:ext uri="{FF2B5EF4-FFF2-40B4-BE49-F238E27FC236}">
                <a16:creationId xmlns:a16="http://schemas.microsoft.com/office/drawing/2014/main" id="{D2DC5B76-F1CA-4791-A9C7-26781E12A101}"/>
              </a:ext>
            </a:extLst>
          </p:cNvPr>
          <p:cNvSpPr/>
          <p:nvPr/>
        </p:nvSpPr>
        <p:spPr>
          <a:xfrm>
            <a:off x="7819969" y="5259939"/>
            <a:ext cx="346031" cy="234435"/>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 65">
            <a:extLst>
              <a:ext uri="{FF2B5EF4-FFF2-40B4-BE49-F238E27FC236}">
                <a16:creationId xmlns:a16="http://schemas.microsoft.com/office/drawing/2014/main" id="{55BFCC8C-4A3A-47E0-B463-49E6FFED62F8}"/>
              </a:ext>
            </a:extLst>
          </p:cNvPr>
          <p:cNvSpPr txBox="1"/>
          <p:nvPr/>
        </p:nvSpPr>
        <p:spPr>
          <a:xfrm>
            <a:off x="9442735" y="5192490"/>
            <a:ext cx="1145208" cy="369332"/>
          </a:xfrm>
          <a:prstGeom prst="rect">
            <a:avLst/>
          </a:prstGeom>
          <a:noFill/>
          <a:ln w="15875" cap="sq">
            <a:solidFill>
              <a:schemeClr val="tx1"/>
            </a:solidFill>
          </a:ln>
        </p:spPr>
        <p:txBody>
          <a:bodyPr wrap="square">
            <a:spAutoFit/>
          </a:bodyPr>
          <a:lstStyle/>
          <a:p>
            <a:r>
              <a:rPr lang="en-IN" b="1" dirty="0">
                <a:solidFill>
                  <a:schemeClr val="accent3"/>
                </a:solidFill>
                <a:latin typeface="Cambria" panose="02040503050406030204" pitchFamily="18" charset="0"/>
                <a:ea typeface="Cambria" panose="02040503050406030204" pitchFamily="18" charset="0"/>
              </a:rPr>
              <a:t>ON / OFF</a:t>
            </a:r>
            <a:endParaRPr lang="en-IN" sz="1800" b="1" i="0" dirty="0">
              <a:solidFill>
                <a:schemeClr val="accent3"/>
              </a:solidFill>
              <a:effectLst/>
              <a:latin typeface="Cambria" panose="02040503050406030204" pitchFamily="18" charset="0"/>
              <a:ea typeface="Cambria" panose="02040503050406030204" pitchFamily="18" charset="0"/>
            </a:endParaRPr>
          </a:p>
        </p:txBody>
      </p:sp>
      <p:sp>
        <p:nvSpPr>
          <p:cNvPr id="27" name="Title 1">
            <a:extLst>
              <a:ext uri="{FF2B5EF4-FFF2-40B4-BE49-F238E27FC236}">
                <a16:creationId xmlns:a16="http://schemas.microsoft.com/office/drawing/2014/main" id="{DE75EDDC-3756-4C90-9958-F7327FFC1498}"/>
              </a:ext>
            </a:extLst>
          </p:cNvPr>
          <p:cNvSpPr>
            <a:spLocks noGrp="1"/>
          </p:cNvSpPr>
          <p:nvPr>
            <p:ph type="title"/>
          </p:nvPr>
        </p:nvSpPr>
        <p:spPr>
          <a:xfrm>
            <a:off x="3120620" y="669520"/>
            <a:ext cx="6671582" cy="737720"/>
          </a:xfrm>
        </p:spPr>
        <p:txBody>
          <a:bodyPr>
            <a:normAutofit/>
          </a:bodyPr>
          <a:lstStyle/>
          <a:p>
            <a:r>
              <a:rPr lang="en-US" dirty="0"/>
              <a:t>BLOCK DIAGRAM OF THE PROJECT</a:t>
            </a:r>
          </a:p>
        </p:txBody>
      </p:sp>
      <p:sp>
        <p:nvSpPr>
          <p:cNvPr id="30" name="Arrow: Right 29">
            <a:extLst>
              <a:ext uri="{FF2B5EF4-FFF2-40B4-BE49-F238E27FC236}">
                <a16:creationId xmlns:a16="http://schemas.microsoft.com/office/drawing/2014/main" id="{28313E96-D9B4-4319-A6CA-429D2B78239D}"/>
              </a:ext>
            </a:extLst>
          </p:cNvPr>
          <p:cNvSpPr/>
          <p:nvPr/>
        </p:nvSpPr>
        <p:spPr>
          <a:xfrm>
            <a:off x="1296286" y="6056180"/>
            <a:ext cx="1216975" cy="517537"/>
          </a:xfrm>
          <a:prstGeom prst="right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Cambria" panose="02040503050406030204" pitchFamily="18" charset="0"/>
                <a:ea typeface="Cambria" panose="02040503050406030204" pitchFamily="18" charset="0"/>
              </a:rPr>
              <a:t>PIR . S</a:t>
            </a:r>
          </a:p>
        </p:txBody>
      </p:sp>
    </p:spTree>
    <p:extLst>
      <p:ext uri="{BB962C8B-B14F-4D97-AF65-F5344CB8AC3E}">
        <p14:creationId xmlns:p14="http://schemas.microsoft.com/office/powerpoint/2010/main" val="4288467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2762-4616-47BF-B7E4-959C64ABF45E}"/>
              </a:ext>
            </a:extLst>
          </p:cNvPr>
          <p:cNvSpPr>
            <a:spLocks noGrp="1"/>
          </p:cNvSpPr>
          <p:nvPr>
            <p:ph type="title"/>
          </p:nvPr>
        </p:nvSpPr>
        <p:spPr>
          <a:xfrm>
            <a:off x="4780084" y="506297"/>
            <a:ext cx="2631831" cy="588542"/>
          </a:xfrm>
        </p:spPr>
        <p:txBody>
          <a:bodyPr>
            <a:normAutofit/>
          </a:bodyPr>
          <a:lstStyle/>
          <a:p>
            <a:r>
              <a:rPr lang="en-IN" dirty="0">
                <a:latin typeface="Cambria" panose="02040503050406030204" pitchFamily="18" charset="0"/>
                <a:ea typeface="Cambria" panose="02040503050406030204" pitchFamily="18" charset="0"/>
                <a:cs typeface="Times New Roman" panose="02020603050405020304" pitchFamily="18" charset="0"/>
              </a:rPr>
              <a:t>PROJECT STEPS</a:t>
            </a:r>
          </a:p>
        </p:txBody>
      </p:sp>
      <p:graphicFrame>
        <p:nvGraphicFramePr>
          <p:cNvPr id="4" name="Table 3">
            <a:extLst>
              <a:ext uri="{FF2B5EF4-FFF2-40B4-BE49-F238E27FC236}">
                <a16:creationId xmlns:a16="http://schemas.microsoft.com/office/drawing/2014/main" id="{25F7FFA3-E3A4-4EB2-8076-66E7D9FABD33}"/>
              </a:ext>
            </a:extLst>
          </p:cNvPr>
          <p:cNvGraphicFramePr>
            <a:graphicFrameLocks noGrp="1"/>
          </p:cNvGraphicFramePr>
          <p:nvPr/>
        </p:nvGraphicFramePr>
        <p:xfrm>
          <a:off x="1416222" y="1314852"/>
          <a:ext cx="7612185" cy="3978099"/>
        </p:xfrm>
        <a:graphic>
          <a:graphicData uri="http://schemas.openxmlformats.org/drawingml/2006/table">
            <a:tbl>
              <a:tblPr bandRow="1"/>
              <a:tblGrid>
                <a:gridCol w="1618188">
                  <a:extLst>
                    <a:ext uri="{9D8B030D-6E8A-4147-A177-3AD203B41FA5}">
                      <a16:colId xmlns:a16="http://schemas.microsoft.com/office/drawing/2014/main" val="612413971"/>
                    </a:ext>
                  </a:extLst>
                </a:gridCol>
                <a:gridCol w="5993997">
                  <a:extLst>
                    <a:ext uri="{9D8B030D-6E8A-4147-A177-3AD203B41FA5}">
                      <a16:colId xmlns:a16="http://schemas.microsoft.com/office/drawing/2014/main" val="2231816494"/>
                    </a:ext>
                  </a:extLst>
                </a:gridCol>
              </a:tblGrid>
              <a:tr h="477929">
                <a:tc>
                  <a:txBody>
                    <a:bodyPr/>
                    <a:lstStyle/>
                    <a:p>
                      <a:pPr algn="ctr">
                        <a:spcAft>
                          <a:spcPts val="0"/>
                        </a:spcAft>
                      </a:pPr>
                      <a:r>
                        <a:rPr lang="en-IN" sz="1600" b="1" dirty="0">
                          <a:solidFill>
                            <a:schemeClr val="bg1"/>
                          </a:solidFill>
                          <a:effectLst/>
                          <a:latin typeface="Cambria" panose="02040503050406030204" pitchFamily="18" charset="0"/>
                          <a:ea typeface="Cambria" panose="02040503050406030204" pitchFamily="18" charset="0"/>
                        </a:rPr>
                        <a:t>PROJECT STEPS</a:t>
                      </a:r>
                      <a:endParaRPr lang="en-IN" sz="1400" dirty="0">
                        <a:solidFill>
                          <a:schemeClr val="bg1"/>
                        </a:solidFill>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600" b="1" dirty="0">
                          <a:solidFill>
                            <a:schemeClr val="bg1"/>
                          </a:solidFill>
                          <a:effectLst/>
                          <a:latin typeface="Cambria" panose="02040503050406030204" pitchFamily="18" charset="0"/>
                          <a:ea typeface="Cambria" panose="02040503050406030204" pitchFamily="18" charset="0"/>
                        </a:rPr>
                        <a:t>PROJECT OBJECTIVE DESCRIPTION</a:t>
                      </a:r>
                      <a:endParaRPr lang="en-IN" sz="1400" dirty="0">
                        <a:solidFill>
                          <a:schemeClr val="bg1"/>
                        </a:solidFill>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2623752"/>
                  </a:ext>
                </a:extLst>
              </a:tr>
              <a:tr h="0">
                <a:tc>
                  <a:txBody>
                    <a:bodyPr/>
                    <a:lstStyle/>
                    <a:p>
                      <a:pPr algn="ctr">
                        <a:spcAft>
                          <a:spcPts val="0"/>
                        </a:spcAft>
                      </a:pPr>
                      <a:r>
                        <a:rPr lang="en-IN" sz="1600" b="1" dirty="0">
                          <a:effectLst/>
                          <a:latin typeface="Cambria" panose="02040503050406030204" pitchFamily="18" charset="0"/>
                          <a:ea typeface="Cambria" panose="02040503050406030204" pitchFamily="18" charset="0"/>
                        </a:rPr>
                        <a:t>STEP 1</a:t>
                      </a:r>
                      <a:endParaRPr lang="en-IN" sz="1400" dirty="0">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400" dirty="0">
                          <a:effectLst/>
                          <a:latin typeface="Cambria" panose="02040503050406030204" pitchFamily="18" charset="0"/>
                          <a:ea typeface="Cambria" panose="02040503050406030204" pitchFamily="18" charset="0"/>
                        </a:rPr>
                        <a:t>Setup the circuit with Temperature, humidity, air quality, barometric pressure Sensors, GSM, Arduino.</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2780637"/>
                  </a:ext>
                </a:extLst>
              </a:tr>
              <a:tr h="266059">
                <a:tc>
                  <a:txBody>
                    <a:bodyPr/>
                    <a:lstStyle/>
                    <a:p>
                      <a:pPr algn="ctr">
                        <a:spcAft>
                          <a:spcPts val="0"/>
                        </a:spcAft>
                      </a:pPr>
                      <a:r>
                        <a:rPr lang="en-IN" sz="1600" b="1" dirty="0">
                          <a:effectLst/>
                          <a:latin typeface="Cambria" panose="02040503050406030204" pitchFamily="18" charset="0"/>
                          <a:ea typeface="Cambria" panose="02040503050406030204" pitchFamily="18" charset="0"/>
                        </a:rPr>
                        <a:t>STEP 2</a:t>
                      </a:r>
                      <a:endParaRPr lang="en-IN" sz="1400" dirty="0">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400" dirty="0">
                          <a:effectLst/>
                          <a:latin typeface="Cambria" panose="02040503050406030204" pitchFamily="18" charset="0"/>
                          <a:ea typeface="Cambria" panose="02040503050406030204" pitchFamily="18" charset="0"/>
                        </a:rPr>
                        <a:t>Develop the Arduino code for sending sensor data to GSM.</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5253315"/>
                  </a:ext>
                </a:extLst>
              </a:tr>
              <a:tr h="459108">
                <a:tc>
                  <a:txBody>
                    <a:bodyPr/>
                    <a:lstStyle/>
                    <a:p>
                      <a:pPr algn="ctr">
                        <a:spcAft>
                          <a:spcPts val="0"/>
                        </a:spcAft>
                      </a:pPr>
                      <a:r>
                        <a:rPr lang="en-IN" sz="1600" b="1" dirty="0">
                          <a:effectLst/>
                          <a:latin typeface="Cambria" panose="02040503050406030204" pitchFamily="18" charset="0"/>
                          <a:ea typeface="Cambria" panose="02040503050406030204" pitchFamily="18" charset="0"/>
                        </a:rPr>
                        <a:t>STEP 3</a:t>
                      </a:r>
                      <a:endParaRPr lang="en-IN" sz="1400" dirty="0">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400" dirty="0">
                          <a:effectLst/>
                          <a:latin typeface="Cambria" panose="02040503050406030204" pitchFamily="18" charset="0"/>
                          <a:ea typeface="Cambria" panose="02040503050406030204" pitchFamily="18" charset="0"/>
                        </a:rPr>
                        <a:t>Check for the output at various conditions by changing the environment conditions artificially.</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677620"/>
                  </a:ext>
                </a:extLst>
              </a:tr>
              <a:tr h="438001">
                <a:tc>
                  <a:txBody>
                    <a:bodyPr/>
                    <a:lstStyle/>
                    <a:p>
                      <a:pPr algn="ctr">
                        <a:spcAft>
                          <a:spcPts val="0"/>
                        </a:spcAft>
                      </a:pPr>
                      <a:r>
                        <a:rPr lang="en-IN" sz="1600" b="1" dirty="0">
                          <a:effectLst/>
                          <a:latin typeface="Cambria" panose="02040503050406030204" pitchFamily="18" charset="0"/>
                          <a:ea typeface="Cambria" panose="02040503050406030204" pitchFamily="18" charset="0"/>
                        </a:rPr>
                        <a:t>STEP 4</a:t>
                      </a:r>
                      <a:endParaRPr lang="en-IN" sz="1400" dirty="0">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400" dirty="0">
                          <a:effectLst/>
                          <a:latin typeface="Cambria" panose="02040503050406030204" pitchFamily="18" charset="0"/>
                          <a:ea typeface="Cambria" panose="02040503050406030204" pitchFamily="18" charset="0"/>
                        </a:rPr>
                        <a:t>Research and Checking for threshold values of sensors for unusual conditions.</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007864"/>
                  </a:ext>
                </a:extLst>
              </a:tr>
              <a:tr h="528421">
                <a:tc>
                  <a:txBody>
                    <a:bodyPr/>
                    <a:lstStyle/>
                    <a:p>
                      <a:pPr algn="ctr">
                        <a:spcAft>
                          <a:spcPts val="0"/>
                        </a:spcAft>
                      </a:pPr>
                      <a:r>
                        <a:rPr lang="en-IN" sz="1600" b="1" dirty="0">
                          <a:effectLst/>
                          <a:latin typeface="Cambria" panose="02040503050406030204" pitchFamily="18" charset="0"/>
                          <a:ea typeface="Cambria" panose="02040503050406030204" pitchFamily="18" charset="0"/>
                        </a:rPr>
                        <a:t>STEP 5</a:t>
                      </a:r>
                      <a:endParaRPr lang="en-IN" sz="1400" dirty="0">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400" dirty="0">
                          <a:effectLst/>
                          <a:latin typeface="Cambria" panose="02040503050406030204" pitchFamily="18" charset="0"/>
                          <a:ea typeface="Cambria" panose="02040503050406030204" pitchFamily="18" charset="0"/>
                        </a:rPr>
                        <a:t>Develop Arduino code including threshold conditions and to receive SMS notifications at unusual conditions. And check the output.</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131280"/>
                  </a:ext>
                </a:extLst>
              </a:tr>
              <a:tr h="528421">
                <a:tc>
                  <a:txBody>
                    <a:bodyPr/>
                    <a:lstStyle/>
                    <a:p>
                      <a:pPr algn="ctr">
                        <a:spcAft>
                          <a:spcPts val="0"/>
                        </a:spcAft>
                      </a:pPr>
                      <a:r>
                        <a:rPr lang="en-IN" sz="1600" b="1" dirty="0">
                          <a:effectLst/>
                          <a:latin typeface="Cambria" panose="02040503050406030204" pitchFamily="18" charset="0"/>
                          <a:ea typeface="Cambria" panose="02040503050406030204" pitchFamily="18" charset="0"/>
                        </a:rPr>
                        <a:t>STEP 6</a:t>
                      </a:r>
                      <a:endParaRPr lang="en-IN" sz="1400" dirty="0">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400" dirty="0">
                          <a:effectLst/>
                          <a:latin typeface="Cambria" panose="02040503050406030204" pitchFamily="18" charset="0"/>
                          <a:ea typeface="Cambria" panose="02040503050406030204" pitchFamily="18" charset="0"/>
                        </a:rPr>
                        <a:t>Set up the irrigation system with ultrasonic sensor and soil moisture sensor, Rain sensor, motor, relay.</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2895501"/>
                  </a:ext>
                </a:extLst>
              </a:tr>
              <a:tr h="416865">
                <a:tc>
                  <a:txBody>
                    <a:bodyPr/>
                    <a:lstStyle/>
                    <a:p>
                      <a:pPr algn="ctr">
                        <a:spcAft>
                          <a:spcPts val="0"/>
                        </a:spcAft>
                      </a:pPr>
                      <a:r>
                        <a:rPr lang="en-IN" sz="1600" b="1" dirty="0">
                          <a:effectLst/>
                          <a:latin typeface="Cambria" panose="02040503050406030204" pitchFamily="18" charset="0"/>
                          <a:ea typeface="Cambria" panose="02040503050406030204" pitchFamily="18" charset="0"/>
                        </a:rPr>
                        <a:t>STEP 7</a:t>
                      </a:r>
                      <a:endParaRPr lang="en-IN" sz="1400" dirty="0">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400" dirty="0">
                          <a:effectLst/>
                          <a:latin typeface="Cambria" panose="02040503050406030204" pitchFamily="18" charset="0"/>
                          <a:ea typeface="Cambria" panose="02040503050406030204" pitchFamily="18" charset="0"/>
                        </a:rPr>
                        <a:t>Generate code including irrigation parts, 1) Automatic filling of tank, 2)Pumping water to field when soil moisture goes down. </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513585"/>
                  </a:ext>
                </a:extLst>
              </a:tr>
              <a:tr h="414808">
                <a:tc>
                  <a:txBody>
                    <a:bodyPr/>
                    <a:lstStyle/>
                    <a:p>
                      <a:pPr algn="ctr">
                        <a:spcAft>
                          <a:spcPts val="0"/>
                        </a:spcAft>
                      </a:pPr>
                      <a:r>
                        <a:rPr lang="en-IN" sz="1600" b="1" dirty="0">
                          <a:effectLst/>
                          <a:latin typeface="Cambria" panose="02040503050406030204" pitchFamily="18" charset="0"/>
                          <a:ea typeface="Cambria" panose="02040503050406030204" pitchFamily="18" charset="0"/>
                        </a:rPr>
                        <a:t>STEP 8</a:t>
                      </a:r>
                      <a:endParaRPr lang="en-IN" sz="1400" dirty="0">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400" dirty="0">
                          <a:effectLst/>
                          <a:latin typeface="Cambria" panose="02040503050406030204" pitchFamily="18" charset="0"/>
                          <a:ea typeface="Cambria" panose="02040503050406030204" pitchFamily="18" charset="0"/>
                        </a:rPr>
                        <a:t>Run the code to check the output whether water is supplied to crop or not,  automatic filling of water tank.</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9335574"/>
                  </a:ext>
                </a:extLst>
              </a:tr>
            </a:tbl>
          </a:graphicData>
        </a:graphic>
      </p:graphicFrame>
      <p:graphicFrame>
        <p:nvGraphicFramePr>
          <p:cNvPr id="3" name="Table 2">
            <a:extLst>
              <a:ext uri="{FF2B5EF4-FFF2-40B4-BE49-F238E27FC236}">
                <a16:creationId xmlns:a16="http://schemas.microsoft.com/office/drawing/2014/main" id="{F2AA3E40-5821-47F3-B3F4-769082EA9023}"/>
              </a:ext>
            </a:extLst>
          </p:cNvPr>
          <p:cNvGraphicFramePr>
            <a:graphicFrameLocks noGrp="1"/>
          </p:cNvGraphicFramePr>
          <p:nvPr/>
        </p:nvGraphicFramePr>
        <p:xfrm>
          <a:off x="1416216" y="5739966"/>
          <a:ext cx="7612185" cy="426720"/>
        </p:xfrm>
        <a:graphic>
          <a:graphicData uri="http://schemas.openxmlformats.org/drawingml/2006/table">
            <a:tbl>
              <a:tblPr bandRow="1"/>
              <a:tblGrid>
                <a:gridCol w="1617786">
                  <a:extLst>
                    <a:ext uri="{9D8B030D-6E8A-4147-A177-3AD203B41FA5}">
                      <a16:colId xmlns:a16="http://schemas.microsoft.com/office/drawing/2014/main" val="2023402759"/>
                    </a:ext>
                  </a:extLst>
                </a:gridCol>
                <a:gridCol w="5994399">
                  <a:extLst>
                    <a:ext uri="{9D8B030D-6E8A-4147-A177-3AD203B41FA5}">
                      <a16:colId xmlns:a16="http://schemas.microsoft.com/office/drawing/2014/main" val="3823601053"/>
                    </a:ext>
                  </a:extLst>
                </a:gridCol>
              </a:tblGrid>
              <a:tr h="414808">
                <a:tc>
                  <a:txBody>
                    <a:bodyPr/>
                    <a:lstStyle/>
                    <a:p>
                      <a:pPr algn="ctr">
                        <a:spcAft>
                          <a:spcPts val="0"/>
                        </a:spcAft>
                      </a:pPr>
                      <a:r>
                        <a:rPr lang="en-IN" sz="1600" b="1" dirty="0">
                          <a:effectLst/>
                          <a:latin typeface="Cambria" panose="02040503050406030204" pitchFamily="18" charset="0"/>
                          <a:ea typeface="Cambria" panose="02040503050406030204" pitchFamily="18" charset="0"/>
                        </a:rPr>
                        <a:t>STEP 10</a:t>
                      </a:r>
                      <a:endParaRPr lang="en-IN" sz="1400" dirty="0">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400" dirty="0">
                          <a:effectLst/>
                          <a:latin typeface="Cambria" panose="02040503050406030204" pitchFamily="18" charset="0"/>
                          <a:ea typeface="Cambria" panose="02040503050406030204" pitchFamily="18" charset="0"/>
                        </a:rPr>
                        <a:t>Develop code for new setup (security) and Run the entire code for checking the final output of the whole project.</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734441"/>
                  </a:ext>
                </a:extLst>
              </a:tr>
            </a:tbl>
          </a:graphicData>
        </a:graphic>
      </p:graphicFrame>
      <p:graphicFrame>
        <p:nvGraphicFramePr>
          <p:cNvPr id="5" name="Table 4">
            <a:extLst>
              <a:ext uri="{FF2B5EF4-FFF2-40B4-BE49-F238E27FC236}">
                <a16:creationId xmlns:a16="http://schemas.microsoft.com/office/drawing/2014/main" id="{9C801BE1-6306-438F-983A-8069EA02F51D}"/>
              </a:ext>
            </a:extLst>
          </p:cNvPr>
          <p:cNvGraphicFramePr>
            <a:graphicFrameLocks noGrp="1"/>
          </p:cNvGraphicFramePr>
          <p:nvPr/>
        </p:nvGraphicFramePr>
        <p:xfrm>
          <a:off x="1416216" y="5288574"/>
          <a:ext cx="7612185" cy="457593"/>
        </p:xfrm>
        <a:graphic>
          <a:graphicData uri="http://schemas.openxmlformats.org/drawingml/2006/table">
            <a:tbl>
              <a:tblPr bandRow="1"/>
              <a:tblGrid>
                <a:gridCol w="1617785">
                  <a:extLst>
                    <a:ext uri="{9D8B030D-6E8A-4147-A177-3AD203B41FA5}">
                      <a16:colId xmlns:a16="http://schemas.microsoft.com/office/drawing/2014/main" val="2023402759"/>
                    </a:ext>
                  </a:extLst>
                </a:gridCol>
                <a:gridCol w="5994400">
                  <a:extLst>
                    <a:ext uri="{9D8B030D-6E8A-4147-A177-3AD203B41FA5}">
                      <a16:colId xmlns:a16="http://schemas.microsoft.com/office/drawing/2014/main" val="3823601053"/>
                    </a:ext>
                  </a:extLst>
                </a:gridCol>
              </a:tblGrid>
              <a:tr h="457593">
                <a:tc>
                  <a:txBody>
                    <a:bodyPr/>
                    <a:lstStyle/>
                    <a:p>
                      <a:pPr algn="ctr">
                        <a:spcAft>
                          <a:spcPts val="0"/>
                        </a:spcAft>
                      </a:pPr>
                      <a:r>
                        <a:rPr lang="en-IN" sz="1600" b="1" dirty="0">
                          <a:effectLst/>
                          <a:latin typeface="Cambria" panose="02040503050406030204" pitchFamily="18" charset="0"/>
                          <a:ea typeface="Cambria" panose="02040503050406030204" pitchFamily="18" charset="0"/>
                        </a:rPr>
                        <a:t>STEP 9</a:t>
                      </a:r>
                      <a:endParaRPr lang="en-IN" sz="1400" dirty="0">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400" dirty="0">
                          <a:effectLst/>
                          <a:latin typeface="Cambria" panose="02040503050406030204" pitchFamily="18" charset="0"/>
                          <a:ea typeface="Cambria" panose="02040503050406030204" pitchFamily="18" charset="0"/>
                        </a:rPr>
                        <a:t>Include the Security sensor (PIR) with buzzers in circuit to ensure safety of crop from animals and other humans.</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734441"/>
                  </a:ext>
                </a:extLst>
              </a:tr>
            </a:tbl>
          </a:graphicData>
        </a:graphic>
      </p:graphicFrame>
      <p:graphicFrame>
        <p:nvGraphicFramePr>
          <p:cNvPr id="6" name="Table 5">
            <a:extLst>
              <a:ext uri="{FF2B5EF4-FFF2-40B4-BE49-F238E27FC236}">
                <a16:creationId xmlns:a16="http://schemas.microsoft.com/office/drawing/2014/main" id="{97EA8C16-71A3-4406-987D-84B6686DF42D}"/>
              </a:ext>
            </a:extLst>
          </p:cNvPr>
          <p:cNvGraphicFramePr>
            <a:graphicFrameLocks noGrp="1"/>
          </p:cNvGraphicFramePr>
          <p:nvPr/>
        </p:nvGraphicFramePr>
        <p:xfrm>
          <a:off x="1416216" y="6159698"/>
          <a:ext cx="7612185" cy="266059"/>
        </p:xfrm>
        <a:graphic>
          <a:graphicData uri="http://schemas.openxmlformats.org/drawingml/2006/table">
            <a:tbl>
              <a:tblPr bandRow="1"/>
              <a:tblGrid>
                <a:gridCol w="1618188">
                  <a:extLst>
                    <a:ext uri="{9D8B030D-6E8A-4147-A177-3AD203B41FA5}">
                      <a16:colId xmlns:a16="http://schemas.microsoft.com/office/drawing/2014/main" val="937141160"/>
                    </a:ext>
                  </a:extLst>
                </a:gridCol>
                <a:gridCol w="5993997">
                  <a:extLst>
                    <a:ext uri="{9D8B030D-6E8A-4147-A177-3AD203B41FA5}">
                      <a16:colId xmlns:a16="http://schemas.microsoft.com/office/drawing/2014/main" val="1598317949"/>
                    </a:ext>
                  </a:extLst>
                </a:gridCol>
              </a:tblGrid>
              <a:tr h="266059">
                <a:tc>
                  <a:txBody>
                    <a:bodyPr/>
                    <a:lstStyle/>
                    <a:p>
                      <a:pPr algn="ctr">
                        <a:spcAft>
                          <a:spcPts val="0"/>
                        </a:spcAft>
                      </a:pPr>
                      <a:r>
                        <a:rPr lang="en-IN" sz="1600" b="1" dirty="0">
                          <a:effectLst/>
                          <a:latin typeface="Cambria" panose="02040503050406030204" pitchFamily="18" charset="0"/>
                          <a:ea typeface="Cambria" panose="02040503050406030204" pitchFamily="18" charset="0"/>
                        </a:rPr>
                        <a:t>STEP 11</a:t>
                      </a:r>
                      <a:endParaRPr lang="en-IN" sz="1400" dirty="0">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400" dirty="0">
                          <a:effectLst/>
                          <a:latin typeface="Cambria" panose="02040503050406030204" pitchFamily="18" charset="0"/>
                          <a:ea typeface="Cambria" panose="02040503050406030204" pitchFamily="18" charset="0"/>
                        </a:rPr>
                        <a:t>Implement the entire project in app and include weather conditions.</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6946217"/>
                  </a:ext>
                </a:extLst>
              </a:tr>
            </a:tbl>
          </a:graphicData>
        </a:graphic>
      </p:graphicFrame>
      <p:graphicFrame>
        <p:nvGraphicFramePr>
          <p:cNvPr id="7" name="Table 6">
            <a:extLst>
              <a:ext uri="{FF2B5EF4-FFF2-40B4-BE49-F238E27FC236}">
                <a16:creationId xmlns:a16="http://schemas.microsoft.com/office/drawing/2014/main" id="{457082CD-C5B2-4ADB-96EC-262BE92D39C0}"/>
              </a:ext>
            </a:extLst>
          </p:cNvPr>
          <p:cNvGraphicFramePr>
            <a:graphicFrameLocks noGrp="1"/>
          </p:cNvGraphicFramePr>
          <p:nvPr/>
        </p:nvGraphicFramePr>
        <p:xfrm>
          <a:off x="9028407" y="1315704"/>
          <a:ext cx="1618188" cy="3988258"/>
        </p:xfrm>
        <a:graphic>
          <a:graphicData uri="http://schemas.openxmlformats.org/drawingml/2006/table">
            <a:tbl>
              <a:tblPr bandRow="1"/>
              <a:tblGrid>
                <a:gridCol w="1618188">
                  <a:extLst>
                    <a:ext uri="{9D8B030D-6E8A-4147-A177-3AD203B41FA5}">
                      <a16:colId xmlns:a16="http://schemas.microsoft.com/office/drawing/2014/main" val="2486119189"/>
                    </a:ext>
                  </a:extLst>
                </a:gridCol>
              </a:tblGrid>
              <a:tr h="485783">
                <a:tc>
                  <a:txBody>
                    <a:bodyPr/>
                    <a:lstStyle/>
                    <a:p>
                      <a:pPr algn="ctr">
                        <a:spcAft>
                          <a:spcPts val="0"/>
                        </a:spcAft>
                      </a:pPr>
                      <a:r>
                        <a:rPr lang="en-IN" sz="1600" b="1" dirty="0">
                          <a:solidFill>
                            <a:schemeClr val="bg1"/>
                          </a:solidFill>
                          <a:effectLst/>
                          <a:latin typeface="Cambria" panose="02040503050406030204" pitchFamily="18" charset="0"/>
                          <a:ea typeface="Cambria" panose="02040503050406030204" pitchFamily="18" charset="0"/>
                        </a:rPr>
                        <a:t>DONE / NOT</a:t>
                      </a:r>
                      <a:endParaRPr lang="en-IN" sz="1400" dirty="0">
                        <a:solidFill>
                          <a:schemeClr val="bg1"/>
                        </a:solidFill>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257595"/>
                  </a:ext>
                </a:extLst>
              </a:tr>
              <a:tr h="419720">
                <a:tc>
                  <a:txBody>
                    <a:bodyPr/>
                    <a:lstStyle/>
                    <a:p>
                      <a:pPr algn="ctr">
                        <a:spcAft>
                          <a:spcPts val="0"/>
                        </a:spcAft>
                      </a:pPr>
                      <a:r>
                        <a:rPr lang="en-IN" sz="1600" b="1" dirty="0">
                          <a:effectLst/>
                          <a:latin typeface="Cambria" panose="02040503050406030204" pitchFamily="18" charset="0"/>
                          <a:ea typeface="Cambria" panose="02040503050406030204" pitchFamily="18" charset="0"/>
                        </a:rPr>
                        <a:t>Done</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228610"/>
                  </a:ext>
                </a:extLst>
              </a:tr>
              <a:tr h="280086">
                <a:tc>
                  <a:txBody>
                    <a:bodyPr/>
                    <a:lstStyle/>
                    <a:p>
                      <a:pPr algn="ctr">
                        <a:spcAft>
                          <a:spcPts val="0"/>
                        </a:spcAft>
                      </a:pPr>
                      <a:r>
                        <a:rPr lang="en-IN" sz="1400" b="1" dirty="0">
                          <a:effectLst/>
                          <a:latin typeface="Cambria" panose="02040503050406030204" pitchFamily="18" charset="0"/>
                          <a:ea typeface="Cambria" panose="02040503050406030204" pitchFamily="18" charset="0"/>
                        </a:rPr>
                        <a:t>Done</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257561"/>
                  </a:ext>
                </a:extLst>
              </a:tr>
              <a:tr h="457415">
                <a:tc>
                  <a:txBody>
                    <a:bodyPr/>
                    <a:lstStyle/>
                    <a:p>
                      <a:pPr algn="ctr">
                        <a:spcAft>
                          <a:spcPts val="0"/>
                        </a:spcAft>
                      </a:pPr>
                      <a:endParaRPr lang="en-IN" sz="1400" b="1" dirty="0">
                        <a:effectLst/>
                        <a:latin typeface="Cambria" panose="02040503050406030204" pitchFamily="18" charset="0"/>
                        <a:ea typeface="Cambria" panose="02040503050406030204" pitchFamily="18" charset="0"/>
                      </a:endParaRPr>
                    </a:p>
                    <a:p>
                      <a:pPr algn="ctr">
                        <a:spcAft>
                          <a:spcPts val="0"/>
                        </a:spcAft>
                      </a:pPr>
                      <a:r>
                        <a:rPr lang="en-IN" sz="1400" b="1" dirty="0">
                          <a:effectLst/>
                          <a:latin typeface="Cambria" panose="02040503050406030204" pitchFamily="18" charset="0"/>
                          <a:ea typeface="Cambria" panose="02040503050406030204" pitchFamily="18" charset="0"/>
                        </a:rPr>
                        <a:t>Done</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8205906"/>
                  </a:ext>
                </a:extLst>
              </a:tr>
              <a:tr h="427701">
                <a:tc>
                  <a:txBody>
                    <a:bodyPr/>
                    <a:lstStyle/>
                    <a:p>
                      <a:pPr algn="ctr">
                        <a:spcAft>
                          <a:spcPts val="0"/>
                        </a:spcAft>
                      </a:pPr>
                      <a:endParaRPr lang="en-IN" sz="1400" b="1" dirty="0">
                        <a:effectLst/>
                        <a:latin typeface="Cambria" panose="02040503050406030204" pitchFamily="18" charset="0"/>
                        <a:ea typeface="Cambria" panose="02040503050406030204" pitchFamily="18" charset="0"/>
                      </a:endParaRPr>
                    </a:p>
                    <a:p>
                      <a:pPr algn="ctr">
                        <a:spcAft>
                          <a:spcPts val="0"/>
                        </a:spcAft>
                      </a:pPr>
                      <a:r>
                        <a:rPr lang="en-IN" sz="1400" b="1" dirty="0">
                          <a:effectLst/>
                          <a:latin typeface="Cambria" panose="02040503050406030204" pitchFamily="18" charset="0"/>
                          <a:ea typeface="Cambria" panose="02040503050406030204" pitchFamily="18" charset="0"/>
                        </a:rPr>
                        <a:t>Done</a:t>
                      </a:r>
                      <a:endParaRPr lang="en-IN" sz="1400" dirty="0">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8918025"/>
                  </a:ext>
                </a:extLst>
              </a:tr>
              <a:tr h="530665">
                <a:tc>
                  <a:txBody>
                    <a:bodyPr/>
                    <a:lstStyle/>
                    <a:p>
                      <a:pPr algn="ctr">
                        <a:spcAft>
                          <a:spcPts val="0"/>
                        </a:spcAft>
                      </a:pPr>
                      <a:endParaRPr lang="en-IN" sz="1400" dirty="0">
                        <a:effectLst/>
                        <a:latin typeface="+mn-lt"/>
                        <a:ea typeface="Times New Roman" panose="02020603050405020304" pitchFamily="18" charset="0"/>
                      </a:endParaRPr>
                    </a:p>
                    <a:p>
                      <a:pPr algn="ctr">
                        <a:spcAft>
                          <a:spcPts val="0"/>
                        </a:spcAft>
                      </a:pPr>
                      <a:r>
                        <a:rPr lang="en-IN" sz="1400" b="1" dirty="0">
                          <a:effectLst/>
                          <a:latin typeface="Cambria" panose="02040503050406030204" pitchFamily="18" charset="0"/>
                          <a:ea typeface="Cambria" panose="02040503050406030204" pitchFamily="18" charset="0"/>
                        </a:rPr>
                        <a:t>Done</a:t>
                      </a:r>
                      <a:endParaRPr lang="en-IN" sz="1400" dirty="0">
                        <a:effectLst/>
                        <a:latin typeface="+mn-lt"/>
                        <a:ea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205292"/>
                  </a:ext>
                </a:extLst>
              </a:tr>
              <a:tr h="522745">
                <a:tc>
                  <a:txBody>
                    <a:bodyPr/>
                    <a:lstStyle/>
                    <a:p>
                      <a:pPr algn="ctr">
                        <a:spcAft>
                          <a:spcPts val="0"/>
                        </a:spcAft>
                      </a:pPr>
                      <a:endParaRPr lang="en-IN" sz="1400" dirty="0">
                        <a:effectLst/>
                        <a:latin typeface="+mn-lt"/>
                        <a:ea typeface="Times New Roman" panose="02020603050405020304" pitchFamily="18" charset="0"/>
                      </a:endParaRPr>
                    </a:p>
                    <a:p>
                      <a:pPr algn="ctr">
                        <a:spcAft>
                          <a:spcPts val="0"/>
                        </a:spcAft>
                      </a:pPr>
                      <a:r>
                        <a:rPr lang="en-IN" sz="1400" b="1" dirty="0">
                          <a:effectLst/>
                          <a:latin typeface="Cambria" panose="02040503050406030204" pitchFamily="18" charset="0"/>
                          <a:ea typeface="Cambria" panose="02040503050406030204" pitchFamily="18" charset="0"/>
                        </a:rPr>
                        <a:t>Done</a:t>
                      </a:r>
                      <a:endParaRPr lang="en-IN" sz="1400" dirty="0">
                        <a:effectLst/>
                        <a:latin typeface="+mn-lt"/>
                        <a:ea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376382"/>
                  </a:ext>
                </a:extLst>
              </a:tr>
              <a:tr h="437423">
                <a:tc>
                  <a:txBody>
                    <a:bodyPr/>
                    <a:lstStyle/>
                    <a:p>
                      <a:pPr algn="ctr">
                        <a:spcAft>
                          <a:spcPts val="0"/>
                        </a:spcAft>
                      </a:pPr>
                      <a:endParaRPr lang="en-IN" sz="1400" dirty="0">
                        <a:effectLst/>
                        <a:latin typeface="+mn-lt"/>
                        <a:ea typeface="Times New Roman" panose="02020603050405020304" pitchFamily="18" charset="0"/>
                      </a:endParaRPr>
                    </a:p>
                    <a:p>
                      <a:pPr algn="ctr">
                        <a:spcAft>
                          <a:spcPts val="0"/>
                        </a:spcAft>
                      </a:pPr>
                      <a:r>
                        <a:rPr lang="en-IN" sz="1400" b="1" dirty="0">
                          <a:effectLst/>
                          <a:latin typeface="Cambria" panose="02040503050406030204" pitchFamily="18" charset="0"/>
                          <a:ea typeface="Cambria" panose="02040503050406030204" pitchFamily="18" charset="0"/>
                        </a:rPr>
                        <a:t>Done</a:t>
                      </a:r>
                      <a:endParaRPr lang="en-IN" sz="1400" dirty="0">
                        <a:effectLst/>
                        <a:latin typeface="+mn-lt"/>
                        <a:ea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0161491"/>
                  </a:ext>
                </a:extLst>
              </a:tr>
              <a:tr h="415727">
                <a:tc>
                  <a:txBody>
                    <a:bodyPr/>
                    <a:lstStyle/>
                    <a:p>
                      <a:pPr algn="ctr">
                        <a:spcAft>
                          <a:spcPts val="0"/>
                        </a:spcAft>
                      </a:pPr>
                      <a:endParaRPr lang="en-IN" sz="1400" dirty="0">
                        <a:effectLst/>
                        <a:latin typeface="+mn-lt"/>
                        <a:ea typeface="Times New Roman" panose="02020603050405020304" pitchFamily="18" charset="0"/>
                      </a:endParaRPr>
                    </a:p>
                    <a:p>
                      <a:pPr algn="ctr">
                        <a:spcAft>
                          <a:spcPts val="0"/>
                        </a:spcAft>
                      </a:pPr>
                      <a:r>
                        <a:rPr lang="en-IN" sz="1400" b="1" dirty="0">
                          <a:effectLst/>
                          <a:latin typeface="Cambria" panose="02040503050406030204" pitchFamily="18" charset="0"/>
                          <a:ea typeface="Cambria" panose="02040503050406030204" pitchFamily="18" charset="0"/>
                        </a:rPr>
                        <a:t>Done</a:t>
                      </a:r>
                      <a:endParaRPr lang="en-IN" sz="1400" dirty="0">
                        <a:effectLst/>
                        <a:latin typeface="+mn-lt"/>
                        <a:ea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8390806"/>
                  </a:ext>
                </a:extLst>
              </a:tr>
            </a:tbl>
          </a:graphicData>
        </a:graphic>
      </p:graphicFrame>
      <p:graphicFrame>
        <p:nvGraphicFramePr>
          <p:cNvPr id="8" name="Table 7">
            <a:extLst>
              <a:ext uri="{FF2B5EF4-FFF2-40B4-BE49-F238E27FC236}">
                <a16:creationId xmlns:a16="http://schemas.microsoft.com/office/drawing/2014/main" id="{1A4D7375-FE54-42AB-88BB-706300728B02}"/>
              </a:ext>
            </a:extLst>
          </p:cNvPr>
          <p:cNvGraphicFramePr>
            <a:graphicFrameLocks noGrp="1"/>
          </p:cNvGraphicFramePr>
          <p:nvPr/>
        </p:nvGraphicFramePr>
        <p:xfrm>
          <a:off x="9025103" y="5301762"/>
          <a:ext cx="1618188" cy="1389184"/>
        </p:xfrm>
        <a:graphic>
          <a:graphicData uri="http://schemas.openxmlformats.org/drawingml/2006/table">
            <a:tbl>
              <a:tblPr bandRow="1"/>
              <a:tblGrid>
                <a:gridCol w="1618188">
                  <a:extLst>
                    <a:ext uri="{9D8B030D-6E8A-4147-A177-3AD203B41FA5}">
                      <a16:colId xmlns:a16="http://schemas.microsoft.com/office/drawing/2014/main" val="3136190289"/>
                    </a:ext>
                  </a:extLst>
                </a:gridCol>
              </a:tblGrid>
              <a:tr h="426793">
                <a:tc>
                  <a:txBody>
                    <a:bodyPr/>
                    <a:lstStyle/>
                    <a:p>
                      <a:pPr algn="ctr">
                        <a:spcAft>
                          <a:spcPts val="0"/>
                        </a:spcAft>
                      </a:pPr>
                      <a:endParaRPr lang="en-IN" sz="1400" b="1" dirty="0">
                        <a:effectLst/>
                        <a:latin typeface="Cambria" panose="02040503050406030204" pitchFamily="18" charset="0"/>
                        <a:ea typeface="Cambria" panose="02040503050406030204" pitchFamily="18" charset="0"/>
                      </a:endParaRPr>
                    </a:p>
                    <a:p>
                      <a:pPr algn="ctr">
                        <a:spcAft>
                          <a:spcPts val="0"/>
                        </a:spcAft>
                      </a:pPr>
                      <a:r>
                        <a:rPr lang="en-IN" sz="1400" b="1" dirty="0">
                          <a:effectLst/>
                          <a:latin typeface="Cambria" panose="02040503050406030204" pitchFamily="18" charset="0"/>
                          <a:ea typeface="Cambria" panose="02040503050406030204" pitchFamily="18" charset="0"/>
                        </a:rPr>
                        <a:t>Done</a:t>
                      </a:r>
                      <a:endParaRPr lang="en-IN" sz="1400" dirty="0">
                        <a:effectLst/>
                        <a:latin typeface="+mn-lt"/>
                        <a:ea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2294442"/>
                  </a:ext>
                </a:extLst>
              </a:tr>
              <a:tr h="437321">
                <a:tc>
                  <a:txBody>
                    <a:bodyPr/>
                    <a:lstStyle/>
                    <a:p>
                      <a:pPr algn="ctr">
                        <a:spcAft>
                          <a:spcPts val="0"/>
                        </a:spcAft>
                      </a:pPr>
                      <a:endParaRPr lang="en-IN" sz="1400" dirty="0">
                        <a:effectLst/>
                        <a:latin typeface="+mn-lt"/>
                        <a:ea typeface="Times New Roman" panose="02020603050405020304" pitchFamily="18" charset="0"/>
                      </a:endParaRPr>
                    </a:p>
                    <a:p>
                      <a:pPr algn="ctr">
                        <a:spcAft>
                          <a:spcPts val="0"/>
                        </a:spcAft>
                      </a:pPr>
                      <a:r>
                        <a:rPr lang="en-IN" sz="1400" b="1" dirty="0">
                          <a:effectLst/>
                          <a:latin typeface="Cambria" panose="02040503050406030204" pitchFamily="18" charset="0"/>
                          <a:ea typeface="Cambria" panose="02040503050406030204" pitchFamily="18" charset="0"/>
                        </a:rPr>
                        <a:t>Done</a:t>
                      </a:r>
                      <a:endParaRPr lang="en-IN" sz="1400" dirty="0">
                        <a:effectLst/>
                        <a:latin typeface="+mn-lt"/>
                        <a:ea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2250828"/>
                  </a:ext>
                </a:extLst>
              </a:tr>
              <a:tr h="525070">
                <a:tc>
                  <a:txBody>
                    <a:bodyPr/>
                    <a:lstStyle/>
                    <a:p>
                      <a:pPr algn="ctr">
                        <a:spcAft>
                          <a:spcPts val="0"/>
                        </a:spcAft>
                      </a:pPr>
                      <a:endParaRPr lang="en-IN" sz="1400" dirty="0">
                        <a:effectLst/>
                        <a:latin typeface="+mn-lt"/>
                        <a:ea typeface="Times New Roman" panose="020206030504050203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6231015"/>
                  </a:ext>
                </a:extLst>
              </a:tr>
            </a:tbl>
          </a:graphicData>
        </a:graphic>
      </p:graphicFrame>
      <p:graphicFrame>
        <p:nvGraphicFramePr>
          <p:cNvPr id="11" name="Table 10">
            <a:extLst>
              <a:ext uri="{FF2B5EF4-FFF2-40B4-BE49-F238E27FC236}">
                <a16:creationId xmlns:a16="http://schemas.microsoft.com/office/drawing/2014/main" id="{C5FEC5F8-B0E2-413C-BA00-F8C778D3A950}"/>
              </a:ext>
            </a:extLst>
          </p:cNvPr>
          <p:cNvGraphicFramePr>
            <a:graphicFrameLocks noGrp="1"/>
          </p:cNvGraphicFramePr>
          <p:nvPr/>
        </p:nvGraphicFramePr>
        <p:xfrm>
          <a:off x="1416216" y="6425757"/>
          <a:ext cx="7612185" cy="266059"/>
        </p:xfrm>
        <a:graphic>
          <a:graphicData uri="http://schemas.openxmlformats.org/drawingml/2006/table">
            <a:tbl>
              <a:tblPr bandRow="1"/>
              <a:tblGrid>
                <a:gridCol w="1618188">
                  <a:extLst>
                    <a:ext uri="{9D8B030D-6E8A-4147-A177-3AD203B41FA5}">
                      <a16:colId xmlns:a16="http://schemas.microsoft.com/office/drawing/2014/main" val="937141160"/>
                    </a:ext>
                  </a:extLst>
                </a:gridCol>
                <a:gridCol w="5993997">
                  <a:extLst>
                    <a:ext uri="{9D8B030D-6E8A-4147-A177-3AD203B41FA5}">
                      <a16:colId xmlns:a16="http://schemas.microsoft.com/office/drawing/2014/main" val="1598317949"/>
                    </a:ext>
                  </a:extLst>
                </a:gridCol>
              </a:tblGrid>
              <a:tr h="266059">
                <a:tc>
                  <a:txBody>
                    <a:bodyPr/>
                    <a:lstStyle/>
                    <a:p>
                      <a:pPr algn="ctr">
                        <a:spcAft>
                          <a:spcPts val="0"/>
                        </a:spcAft>
                      </a:pPr>
                      <a:r>
                        <a:rPr lang="en-IN" sz="1600" b="1" dirty="0">
                          <a:effectLst/>
                          <a:latin typeface="Cambria" panose="02040503050406030204" pitchFamily="18" charset="0"/>
                          <a:ea typeface="Cambria" panose="02040503050406030204" pitchFamily="18" charset="0"/>
                        </a:rPr>
                        <a:t>STEP 12</a:t>
                      </a:r>
                      <a:endParaRPr lang="en-IN" sz="1400" dirty="0">
                        <a:effectLst/>
                        <a:latin typeface="Cambria" panose="02040503050406030204" pitchFamily="18" charset="0"/>
                        <a:ea typeface="Cambria" panose="02040503050406030204" pitchFamily="18" charset="0"/>
                      </a:endParaRP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400" dirty="0">
                          <a:effectLst/>
                          <a:latin typeface="Cambria" panose="02040503050406030204" pitchFamily="18" charset="0"/>
                          <a:ea typeface="Cambria" panose="02040503050406030204" pitchFamily="18" charset="0"/>
                        </a:rPr>
                        <a:t>Implement the entire project with Solar energy using solar panels.</a:t>
                      </a:r>
                    </a:p>
                  </a:txBody>
                  <a:tcPr marL="58277" marR="582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6946217"/>
                  </a:ext>
                </a:extLst>
              </a:tr>
            </a:tbl>
          </a:graphicData>
        </a:graphic>
      </p:graphicFrame>
    </p:spTree>
    <p:extLst>
      <p:ext uri="{BB962C8B-B14F-4D97-AF65-F5344CB8AC3E}">
        <p14:creationId xmlns:p14="http://schemas.microsoft.com/office/powerpoint/2010/main" val="3520988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1835017" y="690555"/>
            <a:ext cx="8521966" cy="841716"/>
          </a:xfrm>
        </p:spPr>
        <p:txBody>
          <a:bodyPr>
            <a:normAutofit/>
          </a:bodyPr>
          <a:lstStyle/>
          <a:p>
            <a:pPr algn="ctr"/>
            <a:r>
              <a:rPr lang="en-US" dirty="0"/>
              <a:t>NOVELTY OF THE WORK (UNIQUENESS)</a:t>
            </a:r>
          </a:p>
        </p:txBody>
      </p:sp>
      <p:sp>
        <p:nvSpPr>
          <p:cNvPr id="3" name="Content Placeholder 2">
            <a:extLst>
              <a:ext uri="{FF2B5EF4-FFF2-40B4-BE49-F238E27FC236}">
                <a16:creationId xmlns:a16="http://schemas.microsoft.com/office/drawing/2014/main" id="{5E79B515-046F-4286-A974-BBEC5FDB1B19}"/>
              </a:ext>
            </a:extLst>
          </p:cNvPr>
          <p:cNvSpPr>
            <a:spLocks noGrp="1"/>
          </p:cNvSpPr>
          <p:nvPr>
            <p:ph idx="1"/>
          </p:nvPr>
        </p:nvSpPr>
        <p:spPr>
          <a:xfrm>
            <a:off x="795255" y="2211754"/>
            <a:ext cx="8079855" cy="3946769"/>
          </a:xfrm>
        </p:spPr>
        <p:txBody>
          <a:bodyPr>
            <a:noAutofit/>
          </a:bodyPr>
          <a:lstStyle/>
          <a:p>
            <a:pPr>
              <a:lnSpc>
                <a:spcPct val="150000"/>
              </a:lnSpc>
            </a:pPr>
            <a:r>
              <a:rPr lang="en-US" sz="1400" b="0" i="0" dirty="0">
                <a:solidFill>
                  <a:srgbClr val="333333"/>
                </a:solidFill>
                <a:effectLst/>
              </a:rPr>
              <a:t>Design of system is in a </a:t>
            </a:r>
            <a:r>
              <a:rPr lang="en-US" sz="1400" b="1" i="0" dirty="0">
                <a:solidFill>
                  <a:schemeClr val="accent3"/>
                </a:solidFill>
                <a:effectLst/>
              </a:rPr>
              <a:t>user-friendly manner</a:t>
            </a:r>
            <a:r>
              <a:rPr lang="en-US" sz="1400" b="1" i="0" dirty="0">
                <a:solidFill>
                  <a:srgbClr val="333333"/>
                </a:solidFill>
                <a:effectLst/>
              </a:rPr>
              <a:t> </a:t>
            </a:r>
            <a:r>
              <a:rPr lang="en-US" sz="1400" b="0" i="0" dirty="0">
                <a:solidFill>
                  <a:srgbClr val="333333"/>
                </a:solidFill>
                <a:effectLst/>
              </a:rPr>
              <a:t>(from farmers perspective and ease of using) </a:t>
            </a:r>
            <a:endParaRPr lang="en-US" sz="1400" b="0" i="0" dirty="0">
              <a:solidFill>
                <a:schemeClr val="tx1"/>
              </a:solidFill>
              <a:effectLst/>
              <a:ea typeface="Cambria" panose="02040503050406030204" pitchFamily="18" charset="0"/>
            </a:endParaRPr>
          </a:p>
          <a:p>
            <a:pPr>
              <a:lnSpc>
                <a:spcPct val="150000"/>
              </a:lnSpc>
            </a:pPr>
            <a:r>
              <a:rPr lang="en-US" sz="1400" b="0" i="0" dirty="0">
                <a:solidFill>
                  <a:schemeClr val="tx1"/>
                </a:solidFill>
                <a:effectLst/>
                <a:ea typeface="Cambria" panose="02040503050406030204" pitchFamily="18" charset="0"/>
              </a:rPr>
              <a:t>The project keeps the farmer updated regarding the status of the crop via </a:t>
            </a:r>
            <a:r>
              <a:rPr lang="en-US" sz="1400" b="1" i="0" dirty="0">
                <a:solidFill>
                  <a:schemeClr val="accent3"/>
                </a:solidFill>
                <a:effectLst/>
                <a:ea typeface="Cambria" panose="02040503050406030204" pitchFamily="18" charset="0"/>
              </a:rPr>
              <a:t>SMS notifications</a:t>
            </a:r>
            <a:r>
              <a:rPr lang="en-US" sz="1400" b="0" i="0" dirty="0">
                <a:solidFill>
                  <a:srgbClr val="6B6B6B"/>
                </a:solidFill>
                <a:effectLst/>
                <a:ea typeface="Cambria" panose="02040503050406030204" pitchFamily="18" charset="0"/>
              </a:rPr>
              <a:t>. </a:t>
            </a:r>
          </a:p>
          <a:p>
            <a:pPr>
              <a:lnSpc>
                <a:spcPct val="150000"/>
              </a:lnSpc>
            </a:pPr>
            <a:r>
              <a:rPr lang="en-US" sz="1400" b="0" i="0" dirty="0">
                <a:solidFill>
                  <a:schemeClr val="tx1"/>
                </a:solidFill>
                <a:effectLst/>
                <a:ea typeface="Cambria" panose="02040503050406030204" pitchFamily="18" charset="0"/>
              </a:rPr>
              <a:t>Our project does not require any WIFI, it works with </a:t>
            </a:r>
            <a:r>
              <a:rPr lang="en-US" sz="1400" b="1" i="0" dirty="0">
                <a:solidFill>
                  <a:schemeClr val="accent3"/>
                </a:solidFill>
                <a:effectLst/>
                <a:ea typeface="Cambria" panose="02040503050406030204" pitchFamily="18" charset="0"/>
              </a:rPr>
              <a:t>mobile data</a:t>
            </a:r>
            <a:r>
              <a:rPr lang="en-US" sz="1400" b="0" i="0" dirty="0">
                <a:solidFill>
                  <a:srgbClr val="6B6B6B"/>
                </a:solidFill>
                <a:effectLst/>
                <a:ea typeface="Cambria" panose="02040503050406030204" pitchFamily="18" charset="0"/>
              </a:rPr>
              <a:t>. </a:t>
            </a:r>
            <a:r>
              <a:rPr lang="en-US" sz="1400" b="0" i="0" dirty="0">
                <a:solidFill>
                  <a:schemeClr val="tx1"/>
                </a:solidFill>
                <a:effectLst/>
                <a:ea typeface="Cambria" panose="02040503050406030204" pitchFamily="18" charset="0"/>
              </a:rPr>
              <a:t>This helps farmers even though there is no WIFI in field area.</a:t>
            </a:r>
          </a:p>
          <a:p>
            <a:pPr>
              <a:lnSpc>
                <a:spcPct val="150000"/>
              </a:lnSpc>
            </a:pPr>
            <a:r>
              <a:rPr lang="en-US" sz="1400" b="1" dirty="0">
                <a:solidFill>
                  <a:schemeClr val="accent3"/>
                </a:solidFill>
                <a:ea typeface="Cambria" panose="02040503050406030204" pitchFamily="18" charset="0"/>
              </a:rPr>
              <a:t>Power consumption </a:t>
            </a:r>
            <a:r>
              <a:rPr lang="en-US" sz="1400" dirty="0">
                <a:solidFill>
                  <a:schemeClr val="tx1"/>
                </a:solidFill>
                <a:ea typeface="Cambria" panose="02040503050406030204" pitchFamily="18" charset="0"/>
              </a:rPr>
              <a:t>of our system is comparatively less because we use </a:t>
            </a:r>
            <a:r>
              <a:rPr lang="en-US" sz="1400" b="1" dirty="0">
                <a:solidFill>
                  <a:schemeClr val="accent3"/>
                </a:solidFill>
                <a:ea typeface="Cambria" panose="02040503050406030204" pitchFamily="18" charset="0"/>
              </a:rPr>
              <a:t>Solar energy </a:t>
            </a:r>
            <a:r>
              <a:rPr lang="en-US" sz="1400" dirty="0">
                <a:solidFill>
                  <a:schemeClr val="tx1"/>
                </a:solidFill>
                <a:ea typeface="Cambria" panose="02040503050406030204" pitchFamily="18" charset="0"/>
              </a:rPr>
              <a:t>during day time , this reduces half of the energy consumption.</a:t>
            </a:r>
          </a:p>
          <a:p>
            <a:pPr>
              <a:lnSpc>
                <a:spcPct val="150000"/>
              </a:lnSpc>
            </a:pPr>
            <a:r>
              <a:rPr lang="en-US" sz="1400" b="1" dirty="0">
                <a:solidFill>
                  <a:schemeClr val="accent3"/>
                </a:solidFill>
                <a:ea typeface="Cambria" panose="02040503050406030204" pitchFamily="18" charset="0"/>
              </a:rPr>
              <a:t>Efficient use of water </a:t>
            </a:r>
            <a:r>
              <a:rPr lang="en-US" sz="1400" dirty="0">
                <a:solidFill>
                  <a:schemeClr val="tx1"/>
                </a:solidFill>
                <a:ea typeface="Cambria" panose="02040503050406030204" pitchFamily="18" charset="0"/>
              </a:rPr>
              <a:t>is possible through our irrigation system involved in our project</a:t>
            </a:r>
          </a:p>
          <a:p>
            <a:pPr>
              <a:lnSpc>
                <a:spcPct val="150000"/>
              </a:lnSpc>
            </a:pPr>
            <a:r>
              <a:rPr lang="en-US" sz="1400" b="0" i="0" dirty="0">
                <a:solidFill>
                  <a:schemeClr val="tx1"/>
                </a:solidFill>
                <a:effectLst/>
              </a:rPr>
              <a:t>Design is </a:t>
            </a:r>
            <a:r>
              <a:rPr lang="en-US" sz="1400" b="1" i="0" dirty="0">
                <a:solidFill>
                  <a:schemeClr val="accent3"/>
                </a:solidFill>
                <a:effectLst/>
              </a:rPr>
              <a:t>portable and sustainable farming </a:t>
            </a:r>
            <a:r>
              <a:rPr lang="en-US" sz="1400" b="0" i="0" dirty="0">
                <a:solidFill>
                  <a:schemeClr val="tx1"/>
                </a:solidFill>
                <a:effectLst/>
              </a:rPr>
              <a:t>control systems for large as well as small farms.</a:t>
            </a:r>
            <a:endParaRPr lang="en-IN" sz="1400" dirty="0">
              <a:solidFill>
                <a:schemeClr val="tx1"/>
              </a:solidFill>
            </a:endParaRPr>
          </a:p>
          <a:p>
            <a:pPr marL="0" indent="0" algn="ctr">
              <a:buNone/>
            </a:pPr>
            <a:endParaRPr lang="en-IN" sz="1400" dirty="0"/>
          </a:p>
        </p:txBody>
      </p:sp>
      <p:pic>
        <p:nvPicPr>
          <p:cNvPr id="7" name="Picture 6">
            <a:extLst>
              <a:ext uri="{FF2B5EF4-FFF2-40B4-BE49-F238E27FC236}">
                <a16:creationId xmlns:a16="http://schemas.microsoft.com/office/drawing/2014/main" id="{533F62F4-462F-46FC-8667-A3DBAB950B4F}"/>
              </a:ext>
            </a:extLst>
          </p:cNvPr>
          <p:cNvPicPr>
            <a:picLocks noChangeAspect="1"/>
          </p:cNvPicPr>
          <p:nvPr/>
        </p:nvPicPr>
        <p:blipFill>
          <a:blip r:embed="rId3"/>
          <a:stretch>
            <a:fillRect/>
          </a:stretch>
        </p:blipFill>
        <p:spPr>
          <a:xfrm>
            <a:off x="9021396" y="1996342"/>
            <a:ext cx="1924117" cy="1047994"/>
          </a:xfrm>
          <a:prstGeom prst="rect">
            <a:avLst/>
          </a:prstGeom>
          <a:ln>
            <a:noFill/>
          </a:ln>
          <a:effectLst>
            <a:outerShdw blurRad="190500" algn="tl" rotWithShape="0">
              <a:srgbClr val="000000">
                <a:alpha val="70000"/>
              </a:srgbClr>
            </a:outerShdw>
          </a:effectLst>
        </p:spPr>
      </p:pic>
      <p:pic>
        <p:nvPicPr>
          <p:cNvPr id="10242" name="Picture 2" descr="Solar System, Solar Power, Solar Panels, Renewable Energy, Solar ...">
            <a:extLst>
              <a:ext uri="{FF2B5EF4-FFF2-40B4-BE49-F238E27FC236}">
                <a16:creationId xmlns:a16="http://schemas.microsoft.com/office/drawing/2014/main" id="{5C206A2E-D9D1-4CDD-B178-6CA1D776FC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5914" y="3036524"/>
            <a:ext cx="1879599" cy="187959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48" name="Picture 8" descr="North Bend, WA - Official Website">
            <a:extLst>
              <a:ext uri="{FF2B5EF4-FFF2-40B4-BE49-F238E27FC236}">
                <a16:creationId xmlns:a16="http://schemas.microsoft.com/office/drawing/2014/main" id="{02DB6C37-253B-4D72-9E4E-5561505782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6259" y="4814766"/>
            <a:ext cx="1538907" cy="153890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7AFFFA8C-CF6F-469C-89C9-00EEA7096B58}"/>
              </a:ext>
            </a:extLst>
          </p:cNvPr>
          <p:cNvCxnSpPr>
            <a:cxnSpLocks/>
          </p:cNvCxnSpPr>
          <p:nvPr/>
        </p:nvCxnSpPr>
        <p:spPr>
          <a:xfrm>
            <a:off x="9362831" y="2282093"/>
            <a:ext cx="242277" cy="2382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822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E9F9-3E0B-4FFB-ADD9-CFA1F837618B}"/>
              </a:ext>
            </a:extLst>
          </p:cNvPr>
          <p:cNvSpPr>
            <a:spLocks noGrp="1"/>
          </p:cNvSpPr>
          <p:nvPr>
            <p:ph type="title"/>
          </p:nvPr>
        </p:nvSpPr>
        <p:spPr>
          <a:xfrm>
            <a:off x="666261" y="356333"/>
            <a:ext cx="10515600" cy="1325563"/>
          </a:xfrm>
        </p:spPr>
        <p:txBody>
          <a:bodyPr>
            <a:normAutofit/>
          </a:bodyPr>
          <a:lstStyle/>
          <a:p>
            <a:r>
              <a:rPr lang="en-IN" dirty="0">
                <a:cs typeface="Times New Roman" panose="02020603050405020304" pitchFamily="18" charset="0"/>
              </a:rPr>
              <a:t>IMPORTANCE OF PROPOSED PROJECT IN THE CONTEXT OF CURRENT STATUS</a:t>
            </a:r>
          </a:p>
        </p:txBody>
      </p:sp>
      <p:sp>
        <p:nvSpPr>
          <p:cNvPr id="4" name="Content Placeholder 2">
            <a:extLst>
              <a:ext uri="{FF2B5EF4-FFF2-40B4-BE49-F238E27FC236}">
                <a16:creationId xmlns:a16="http://schemas.microsoft.com/office/drawing/2014/main" id="{8EBF10E3-77EF-4207-90C7-E74F93903A1F}"/>
              </a:ext>
            </a:extLst>
          </p:cNvPr>
          <p:cNvSpPr txBox="1">
            <a:spLocks/>
          </p:cNvSpPr>
          <p:nvPr/>
        </p:nvSpPr>
        <p:spPr>
          <a:xfrm>
            <a:off x="156313" y="2014415"/>
            <a:ext cx="6095999" cy="4572000"/>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IN" dirty="0"/>
          </a:p>
          <a:p>
            <a:pPr>
              <a:lnSpc>
                <a:spcPct val="150000"/>
              </a:lnSpc>
            </a:pPr>
            <a:r>
              <a:rPr lang="en-IN" dirty="0">
                <a:solidFill>
                  <a:srgbClr val="333333"/>
                </a:solidFill>
                <a:ea typeface="Times New Roman" panose="02020603050405020304" pitchFamily="18" charset="0"/>
                <a:cs typeface="Gautami" panose="020B0502040204020203" pitchFamily="34" charset="0"/>
              </a:rPr>
              <a:t>According to the forecasted figures, in 2050, the world population is expected to touch 9.8 billion.(approximately 25% more than current figure)</a:t>
            </a:r>
          </a:p>
          <a:p>
            <a:pPr>
              <a:lnSpc>
                <a:spcPct val="150000"/>
              </a:lnSpc>
            </a:pPr>
            <a:r>
              <a:rPr lang="en-IN" dirty="0">
                <a:solidFill>
                  <a:srgbClr val="333333"/>
                </a:solidFill>
                <a:ea typeface="Times New Roman" panose="02020603050405020304" pitchFamily="18" charset="0"/>
                <a:cs typeface="Gautami" panose="020B0502040204020203" pitchFamily="34" charset="0"/>
              </a:rPr>
              <a:t>The total arable area for food production was 19.5 million square miles (39.47% of the world’s land area), which was reduced to approximately 18.6 million square miles (37.43% of the world’s land area) at present.</a:t>
            </a:r>
          </a:p>
          <a:p>
            <a:pPr>
              <a:lnSpc>
                <a:spcPct val="150000"/>
              </a:lnSpc>
            </a:pPr>
            <a:r>
              <a:rPr lang="en-IN" dirty="0">
                <a:solidFill>
                  <a:srgbClr val="333333"/>
                </a:solidFill>
                <a:ea typeface="Times New Roman" panose="02020603050405020304" pitchFamily="18" charset="0"/>
                <a:cs typeface="Gautami" panose="020B0502040204020203" pitchFamily="34" charset="0"/>
              </a:rPr>
              <a:t>The gap between demand and supply of food is becoming more significant and alarming with the passage of time.</a:t>
            </a:r>
          </a:p>
          <a:p>
            <a:pPr>
              <a:lnSpc>
                <a:spcPct val="150000"/>
              </a:lnSpc>
            </a:pPr>
            <a:r>
              <a:rPr lang="en-IN" sz="1800" dirty="0">
                <a:solidFill>
                  <a:srgbClr val="333333"/>
                </a:solidFill>
                <a:effectLst/>
                <a:ea typeface="Times New Roman" panose="02020603050405020304" pitchFamily="18" charset="0"/>
                <a:cs typeface="Gautami" panose="020B0502040204020203" pitchFamily="34" charset="0"/>
              </a:rPr>
              <a:t>To respond to these demands with a range of issues, farmers need new technology-based methods to produce more from less land and with fewer hands.</a:t>
            </a:r>
            <a:endParaRPr lang="en-IN" dirty="0">
              <a:solidFill>
                <a:srgbClr val="333333"/>
              </a:solidFill>
              <a:ea typeface="Times New Roman" panose="02020603050405020304" pitchFamily="18" charset="0"/>
              <a:cs typeface="Gautami" panose="020B0502040204020203" pitchFamily="34" charset="0"/>
            </a:endParaRPr>
          </a:p>
          <a:p>
            <a:pPr>
              <a:lnSpc>
                <a:spcPct val="150000"/>
              </a:lnSpc>
            </a:pPr>
            <a:endParaRPr lang="en-IN" dirty="0">
              <a:ea typeface="Times New Roman" panose="02020603050405020304" pitchFamily="18" charset="0"/>
              <a:cs typeface="Gautami" panose="020B0502040204020203" pitchFamily="34" charset="0"/>
            </a:endParaRPr>
          </a:p>
          <a:p>
            <a:pPr marL="0" indent="0">
              <a:buFont typeface="Wingdings 2" panose="05020102010507070707" pitchFamily="18" charset="2"/>
              <a:buNone/>
            </a:pPr>
            <a:endParaRPr lang="en-IN" dirty="0"/>
          </a:p>
        </p:txBody>
      </p:sp>
      <p:pic>
        <p:nvPicPr>
          <p:cNvPr id="10" name="Graphic 9">
            <a:extLst>
              <a:ext uri="{FF2B5EF4-FFF2-40B4-BE49-F238E27FC236}">
                <a16:creationId xmlns:a16="http://schemas.microsoft.com/office/drawing/2014/main" id="{B6A6E803-8444-4480-B1B8-2168C5D53D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72555" y="2014415"/>
            <a:ext cx="6096000" cy="4303059"/>
          </a:xfrm>
          <a:prstGeom prst="rect">
            <a:avLst/>
          </a:prstGeom>
        </p:spPr>
      </p:pic>
    </p:spTree>
    <p:extLst>
      <p:ext uri="{BB962C8B-B14F-4D97-AF65-F5344CB8AC3E}">
        <p14:creationId xmlns:p14="http://schemas.microsoft.com/office/powerpoint/2010/main" val="33382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B5A0-378C-4BED-8433-2DC9F60F24A8}"/>
              </a:ext>
            </a:extLst>
          </p:cNvPr>
          <p:cNvSpPr>
            <a:spLocks noGrp="1"/>
          </p:cNvSpPr>
          <p:nvPr>
            <p:ph type="title"/>
          </p:nvPr>
        </p:nvSpPr>
        <p:spPr>
          <a:xfrm>
            <a:off x="4748387" y="875322"/>
            <a:ext cx="2708252" cy="676397"/>
          </a:xfrm>
        </p:spPr>
        <p:txBody>
          <a:bodyPr/>
          <a:lstStyle/>
          <a:p>
            <a:r>
              <a:rPr lang="en-IN" dirty="0"/>
              <a:t>INTRODUCTION</a:t>
            </a:r>
          </a:p>
        </p:txBody>
      </p:sp>
      <p:sp>
        <p:nvSpPr>
          <p:cNvPr id="3" name="Content Placeholder 2">
            <a:extLst>
              <a:ext uri="{FF2B5EF4-FFF2-40B4-BE49-F238E27FC236}">
                <a16:creationId xmlns:a16="http://schemas.microsoft.com/office/drawing/2014/main" id="{0AF412BD-EF6E-4BE2-9A74-1FB196AC4B53}"/>
              </a:ext>
            </a:extLst>
          </p:cNvPr>
          <p:cNvSpPr>
            <a:spLocks noGrp="1"/>
          </p:cNvSpPr>
          <p:nvPr>
            <p:ph idx="1"/>
          </p:nvPr>
        </p:nvSpPr>
        <p:spPr>
          <a:xfrm>
            <a:off x="436359" y="1961663"/>
            <a:ext cx="6409918" cy="4525108"/>
          </a:xfrm>
        </p:spPr>
        <p:txBody>
          <a:bodyPr>
            <a:noAutofit/>
          </a:bodyPr>
          <a:lstStyle/>
          <a:p>
            <a:pPr algn="just">
              <a:lnSpc>
                <a:spcPct val="150000"/>
              </a:lnSpc>
            </a:pPr>
            <a:r>
              <a:rPr lang="en-US" sz="1600" b="0" i="0" dirty="0">
                <a:solidFill>
                  <a:schemeClr val="tx1"/>
                </a:solidFill>
                <a:effectLst/>
              </a:rPr>
              <a:t>One of the things that everyone on earth has in common is the need for food.</a:t>
            </a:r>
          </a:p>
          <a:p>
            <a:pPr algn="just">
              <a:lnSpc>
                <a:spcPct val="150000"/>
              </a:lnSpc>
            </a:pPr>
            <a:r>
              <a:rPr lang="en-US" sz="1600" b="0" i="0" dirty="0">
                <a:solidFill>
                  <a:schemeClr val="tx1"/>
                </a:solidFill>
                <a:effectLst/>
              </a:rPr>
              <a:t>Agricultural development is critically important to improving food security and nutrition.</a:t>
            </a:r>
          </a:p>
          <a:p>
            <a:pPr algn="just">
              <a:lnSpc>
                <a:spcPct val="150000"/>
              </a:lnSpc>
            </a:pPr>
            <a:r>
              <a:rPr lang="en-US" sz="1600" b="0" i="0" dirty="0">
                <a:solidFill>
                  <a:schemeClr val="tx1"/>
                </a:solidFill>
                <a:effectLst/>
              </a:rPr>
              <a:t>A rise in the population has immensely increased the pressure on the agriculture sector. </a:t>
            </a:r>
          </a:p>
          <a:p>
            <a:pPr algn="just">
              <a:lnSpc>
                <a:spcPct val="150000"/>
              </a:lnSpc>
            </a:pPr>
            <a:r>
              <a:rPr lang="en-US" sz="1600" b="0" i="0" dirty="0">
                <a:solidFill>
                  <a:schemeClr val="tx1"/>
                </a:solidFill>
                <a:effectLst/>
              </a:rPr>
              <a:t>With the advent of technology, this decade is witnessing a shift from conventional approaches to the most advanced ones. </a:t>
            </a:r>
          </a:p>
          <a:p>
            <a:pPr algn="just">
              <a:lnSpc>
                <a:spcPct val="150000"/>
              </a:lnSpc>
            </a:pPr>
            <a:r>
              <a:rPr lang="en-US" sz="1600" b="0" i="0" dirty="0">
                <a:solidFill>
                  <a:schemeClr val="tx1"/>
                </a:solidFill>
                <a:effectLst/>
              </a:rPr>
              <a:t>The Internet of Things (IoT) has transformed both the quality and quantity of the agriculture sector. </a:t>
            </a:r>
            <a:endParaRPr lang="en-IN" sz="1600" dirty="0">
              <a:solidFill>
                <a:schemeClr val="tx1"/>
              </a:solidFill>
            </a:endParaRPr>
          </a:p>
        </p:txBody>
      </p:sp>
      <p:pic>
        <p:nvPicPr>
          <p:cNvPr id="4098" name="Picture 2" descr="Top 5 IoT Companies Produce Applications on Agriculture and ...">
            <a:extLst>
              <a:ext uri="{FF2B5EF4-FFF2-40B4-BE49-F238E27FC236}">
                <a16:creationId xmlns:a16="http://schemas.microsoft.com/office/drawing/2014/main" id="{7FE2F1F2-AAF3-4D22-A35F-98BCC79A1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369" y="2485260"/>
            <a:ext cx="4510779" cy="326554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746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A86E-A2DE-493E-876B-71A6F5ACE4D8}"/>
              </a:ext>
            </a:extLst>
          </p:cNvPr>
          <p:cNvSpPr>
            <a:spLocks noGrp="1"/>
          </p:cNvSpPr>
          <p:nvPr>
            <p:ph type="title"/>
          </p:nvPr>
        </p:nvSpPr>
        <p:spPr>
          <a:xfrm>
            <a:off x="3001107" y="855785"/>
            <a:ext cx="6219093" cy="533070"/>
          </a:xfrm>
        </p:spPr>
        <p:txBody>
          <a:bodyPr/>
          <a:lstStyle/>
          <a:p>
            <a:r>
              <a:rPr lang="en-IN" dirty="0">
                <a:cs typeface="Times New Roman" panose="02020603050405020304" pitchFamily="18" charset="0"/>
              </a:rPr>
              <a:t>Expected OUTCOME OF THE PROJECT</a:t>
            </a:r>
          </a:p>
        </p:txBody>
      </p:sp>
      <p:sp>
        <p:nvSpPr>
          <p:cNvPr id="3" name="Content Placeholder 2">
            <a:extLst>
              <a:ext uri="{FF2B5EF4-FFF2-40B4-BE49-F238E27FC236}">
                <a16:creationId xmlns:a16="http://schemas.microsoft.com/office/drawing/2014/main" id="{15D6D642-969D-4FED-91E9-83A4B9B847DD}"/>
              </a:ext>
            </a:extLst>
          </p:cNvPr>
          <p:cNvSpPr>
            <a:spLocks noGrp="1"/>
          </p:cNvSpPr>
          <p:nvPr>
            <p:ph idx="1"/>
          </p:nvPr>
        </p:nvSpPr>
        <p:spPr>
          <a:xfrm>
            <a:off x="508000" y="1931859"/>
            <a:ext cx="4986215" cy="4554910"/>
          </a:xfrm>
        </p:spPr>
        <p:txBody>
          <a:bodyPr vert="horz" lIns="91440" tIns="45720" rIns="91440" bIns="45720" rtlCol="0" anchor="t">
            <a:noAutofit/>
          </a:bodyPr>
          <a:lstStyle/>
          <a:p>
            <a:pPr algn="just">
              <a:lnSpc>
                <a:spcPct val="150000"/>
              </a:lnSpc>
            </a:pPr>
            <a:r>
              <a:rPr lang="en-IN" sz="1600" dirty="0">
                <a:solidFill>
                  <a:schemeClr val="tx1"/>
                </a:solidFill>
                <a:cs typeface="Times New Roman" panose="02020603050405020304" pitchFamily="18" charset="0"/>
              </a:rPr>
              <a:t>Automatic filling of tank/well.</a:t>
            </a:r>
          </a:p>
          <a:p>
            <a:pPr algn="just">
              <a:lnSpc>
                <a:spcPct val="150000"/>
              </a:lnSpc>
            </a:pPr>
            <a:r>
              <a:rPr lang="en-IN" sz="1600" dirty="0">
                <a:solidFill>
                  <a:schemeClr val="tx1"/>
                </a:solidFill>
                <a:cs typeface="Times New Roman" panose="02020603050405020304" pitchFamily="18" charset="0"/>
              </a:rPr>
              <a:t>ON/OFF the motor by user, based on moisture content in soil and rainfall.</a:t>
            </a:r>
          </a:p>
          <a:p>
            <a:pPr algn="just">
              <a:lnSpc>
                <a:spcPct val="150000"/>
              </a:lnSpc>
            </a:pPr>
            <a:r>
              <a:rPr lang="en-IN" sz="1600" dirty="0">
                <a:solidFill>
                  <a:schemeClr val="tx1"/>
                </a:solidFill>
                <a:cs typeface="Times New Roman" panose="02020603050405020304" pitchFamily="18" charset="0"/>
              </a:rPr>
              <a:t>SMS notification to user if sensors cross the threshold value.</a:t>
            </a:r>
          </a:p>
          <a:p>
            <a:pPr algn="just">
              <a:lnSpc>
                <a:spcPct val="150000"/>
              </a:lnSpc>
            </a:pPr>
            <a:r>
              <a:rPr lang="en-IN" sz="1600" dirty="0">
                <a:solidFill>
                  <a:schemeClr val="tx1"/>
                </a:solidFill>
                <a:cs typeface="Times New Roman" panose="02020603050405020304" pitchFamily="18" charset="0"/>
              </a:rPr>
              <a:t>Data transfer to Thingspeak.</a:t>
            </a:r>
          </a:p>
        </p:txBody>
      </p:sp>
      <p:pic>
        <p:nvPicPr>
          <p:cNvPr id="6" name="Picture 5">
            <a:extLst>
              <a:ext uri="{FF2B5EF4-FFF2-40B4-BE49-F238E27FC236}">
                <a16:creationId xmlns:a16="http://schemas.microsoft.com/office/drawing/2014/main" id="{5BAF2C7F-A3A4-4D1D-95A3-FC7D6303DECA}"/>
              </a:ext>
            </a:extLst>
          </p:cNvPr>
          <p:cNvPicPr>
            <a:picLocks noChangeAspect="1"/>
          </p:cNvPicPr>
          <p:nvPr/>
        </p:nvPicPr>
        <p:blipFill>
          <a:blip r:embed="rId2"/>
          <a:stretch>
            <a:fillRect/>
          </a:stretch>
        </p:blipFill>
        <p:spPr>
          <a:xfrm>
            <a:off x="6007769" y="2099472"/>
            <a:ext cx="5550568" cy="39027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5882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4079894" y="598519"/>
            <a:ext cx="4032212" cy="801364"/>
          </a:xfrm>
        </p:spPr>
        <p:txBody>
          <a:bodyPr>
            <a:normAutofit/>
          </a:bodyPr>
          <a:lstStyle/>
          <a:p>
            <a:pPr algn="ctr"/>
            <a:r>
              <a:rPr lang="en-US" dirty="0"/>
              <a:t>APPLICATIONS</a:t>
            </a:r>
          </a:p>
        </p:txBody>
      </p:sp>
      <p:sp>
        <p:nvSpPr>
          <p:cNvPr id="5" name="Content Placeholder 2">
            <a:extLst>
              <a:ext uri="{FF2B5EF4-FFF2-40B4-BE49-F238E27FC236}">
                <a16:creationId xmlns:a16="http://schemas.microsoft.com/office/drawing/2014/main" id="{5373BEA0-9BAA-417B-A63B-FEE919FD3604}"/>
              </a:ext>
            </a:extLst>
          </p:cNvPr>
          <p:cNvSpPr>
            <a:spLocks noGrp="1"/>
          </p:cNvSpPr>
          <p:nvPr>
            <p:ph idx="1"/>
          </p:nvPr>
        </p:nvSpPr>
        <p:spPr>
          <a:xfrm>
            <a:off x="979775" y="2180496"/>
            <a:ext cx="7225075" cy="3678303"/>
          </a:xfrm>
        </p:spPr>
        <p:txBody>
          <a:bodyPr>
            <a:normAutofit/>
          </a:bodyPr>
          <a:lstStyle/>
          <a:p>
            <a:r>
              <a:rPr lang="en-US" sz="1400" dirty="0"/>
              <a:t> </a:t>
            </a:r>
            <a:r>
              <a:rPr lang="en-US" sz="1400" b="0" i="0" dirty="0">
                <a:effectLst/>
              </a:rPr>
              <a:t>This project </a:t>
            </a:r>
            <a:r>
              <a:rPr lang="en-US" sz="1400" dirty="0"/>
              <a:t>will bring </a:t>
            </a:r>
            <a:r>
              <a:rPr lang="en-US" sz="1400" b="0" i="0" dirty="0">
                <a:effectLst/>
              </a:rPr>
              <a:t>benefits like </a:t>
            </a:r>
            <a:r>
              <a:rPr lang="en-US" sz="1400" b="1" i="0" dirty="0">
                <a:solidFill>
                  <a:schemeClr val="accent3"/>
                </a:solidFill>
                <a:effectLst/>
              </a:rPr>
              <a:t>easy usage, efficient use of water, lower power consumption and an affordable one.</a:t>
            </a:r>
          </a:p>
          <a:p>
            <a:r>
              <a:rPr lang="en-US" sz="1400" dirty="0"/>
              <a:t>Our project </a:t>
            </a:r>
            <a:r>
              <a:rPr lang="en-US" sz="1400" b="1" dirty="0">
                <a:solidFill>
                  <a:schemeClr val="accent3"/>
                </a:solidFill>
              </a:rPr>
              <a:t>eliminates the need of physical work(watering plants, security of crop) </a:t>
            </a:r>
            <a:r>
              <a:rPr lang="en-US" sz="1400" dirty="0"/>
              <a:t>of farmers and growers and thus increasing the productivity in every possible manner.</a:t>
            </a:r>
            <a:endParaRPr lang="en-US" sz="1400" b="1" i="0" dirty="0">
              <a:solidFill>
                <a:schemeClr val="accent3"/>
              </a:solidFill>
              <a:effectLst/>
            </a:endParaRPr>
          </a:p>
          <a:p>
            <a:r>
              <a:rPr lang="en-US" sz="1400" dirty="0"/>
              <a:t>So , Our project will be a good implementation in the areas which see </a:t>
            </a:r>
            <a:r>
              <a:rPr lang="en-US" sz="1400" b="1" dirty="0"/>
              <a:t>droughts and frequent power losses.</a:t>
            </a:r>
          </a:p>
          <a:p>
            <a:r>
              <a:rPr lang="en-US" sz="1400" b="1" i="0" dirty="0">
                <a:effectLst/>
              </a:rPr>
              <a:t>Remote </a:t>
            </a:r>
            <a:r>
              <a:rPr lang="en-US" sz="1400" b="1" dirty="0"/>
              <a:t>areas </a:t>
            </a:r>
            <a:r>
              <a:rPr lang="en-US" sz="1400" dirty="0"/>
              <a:t>where farmers have </a:t>
            </a:r>
            <a:r>
              <a:rPr lang="en-US" sz="1400" b="1" dirty="0"/>
              <a:t>less knowledge on technology </a:t>
            </a:r>
            <a:r>
              <a:rPr lang="en-US" sz="1400" dirty="0"/>
              <a:t>, our project helps them to increase their field productivity as it is a </a:t>
            </a:r>
            <a:r>
              <a:rPr lang="en-US" sz="1400" b="1" dirty="0"/>
              <a:t>farmer friendly </a:t>
            </a:r>
            <a:r>
              <a:rPr lang="en-US" sz="1400" dirty="0"/>
              <a:t>system with less cost.</a:t>
            </a:r>
            <a:endParaRPr lang="en-US" sz="1400" b="0" i="0" dirty="0">
              <a:effectLst/>
            </a:endParaRPr>
          </a:p>
          <a:p>
            <a:r>
              <a:rPr lang="en-US" sz="1400" dirty="0"/>
              <a:t>So ,  this system has scope to implement in any </a:t>
            </a:r>
            <a:r>
              <a:rPr lang="en-US" sz="1400" b="1" dirty="0"/>
              <a:t>agricultural lands </a:t>
            </a:r>
            <a:r>
              <a:rPr lang="en-US" sz="1400" dirty="0"/>
              <a:t>for good yields.</a:t>
            </a:r>
          </a:p>
        </p:txBody>
      </p:sp>
      <p:pic>
        <p:nvPicPr>
          <p:cNvPr id="3074" name="Picture 2" descr="How an American with a knack for math saved India from famine">
            <a:extLst>
              <a:ext uri="{FF2B5EF4-FFF2-40B4-BE49-F238E27FC236}">
                <a16:creationId xmlns:a16="http://schemas.microsoft.com/office/drawing/2014/main" id="{BEDE1CFD-9FC0-4001-A67F-5A693991C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0979" y="2266339"/>
            <a:ext cx="2752062" cy="192282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3076" name="Picture 4" descr="Siting Solar to Benefit Wildlife - Path to 100%">
            <a:extLst>
              <a:ext uri="{FF2B5EF4-FFF2-40B4-BE49-F238E27FC236}">
                <a16:creationId xmlns:a16="http://schemas.microsoft.com/office/drawing/2014/main" id="{66739472-4045-4D8B-BE11-29E84D0D40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0979" y="4298582"/>
            <a:ext cx="2752062" cy="160178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229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08BC-E043-451D-99C2-FCF91BD4E8EA}"/>
              </a:ext>
            </a:extLst>
          </p:cNvPr>
          <p:cNvSpPr>
            <a:spLocks noGrp="1"/>
          </p:cNvSpPr>
          <p:nvPr>
            <p:ph type="title"/>
          </p:nvPr>
        </p:nvSpPr>
        <p:spPr>
          <a:xfrm>
            <a:off x="3244361" y="804984"/>
            <a:ext cx="5703277" cy="575042"/>
          </a:xfrm>
        </p:spPr>
        <p:txBody>
          <a:bodyPr/>
          <a:lstStyle/>
          <a:p>
            <a:r>
              <a:rPr lang="en-IN" dirty="0">
                <a:cs typeface="Times New Roman" panose="02020603050405020304" pitchFamily="18" charset="0"/>
              </a:rPr>
              <a:t>SOCIETAL IMPACT OF THE PROJECT</a:t>
            </a:r>
          </a:p>
        </p:txBody>
      </p:sp>
      <p:sp>
        <p:nvSpPr>
          <p:cNvPr id="3" name="Content Placeholder 2">
            <a:extLst>
              <a:ext uri="{FF2B5EF4-FFF2-40B4-BE49-F238E27FC236}">
                <a16:creationId xmlns:a16="http://schemas.microsoft.com/office/drawing/2014/main" id="{86C51A84-7480-4937-979B-D5B2BB062874}"/>
              </a:ext>
            </a:extLst>
          </p:cNvPr>
          <p:cNvSpPr>
            <a:spLocks noGrp="1"/>
          </p:cNvSpPr>
          <p:nvPr>
            <p:ph idx="1"/>
          </p:nvPr>
        </p:nvSpPr>
        <p:spPr>
          <a:xfrm>
            <a:off x="720975" y="1919288"/>
            <a:ext cx="6203456" cy="4351338"/>
          </a:xfrm>
        </p:spPr>
        <p:txBody>
          <a:bodyPr vert="horz" lIns="91440" tIns="45720" rIns="91440" bIns="45720" rtlCol="0" anchor="t">
            <a:normAutofit fontScale="92500" lnSpcReduction="20000"/>
          </a:bodyPr>
          <a:lstStyle/>
          <a:p>
            <a:pPr>
              <a:lnSpc>
                <a:spcPct val="150000"/>
              </a:lnSpc>
            </a:pPr>
            <a:r>
              <a:rPr lang="en-US" sz="2000" b="0" i="0" dirty="0">
                <a:solidFill>
                  <a:schemeClr val="tx1"/>
                </a:solidFill>
                <a:effectLst/>
                <a:latin typeface="Cambria" panose="02040503050406030204" pitchFamily="18" charset="0"/>
                <a:ea typeface="Cambria" panose="02040503050406030204" pitchFamily="18" charset="0"/>
              </a:rPr>
              <a:t>Increase in the </a:t>
            </a:r>
            <a:r>
              <a:rPr lang="en-US" sz="2000" b="1" i="0" dirty="0">
                <a:solidFill>
                  <a:schemeClr val="tx1"/>
                </a:solidFill>
                <a:effectLst/>
                <a:latin typeface="Cambria" panose="02040503050406030204" pitchFamily="18" charset="0"/>
                <a:ea typeface="Cambria" panose="02040503050406030204" pitchFamily="18" charset="0"/>
              </a:rPr>
              <a:t>efficiency</a:t>
            </a:r>
            <a:r>
              <a:rPr lang="en-US" sz="2000" i="0" dirty="0">
                <a:solidFill>
                  <a:schemeClr val="tx1"/>
                </a:solidFill>
                <a:effectLst/>
                <a:latin typeface="Cambria" panose="02040503050406030204" pitchFamily="18" charset="0"/>
                <a:ea typeface="Cambria" panose="02040503050406030204" pitchFamily="18" charset="0"/>
              </a:rPr>
              <a:t> and productivity of agricultural crops</a:t>
            </a:r>
            <a:r>
              <a:rPr lang="en-IN" sz="2000" dirty="0">
                <a:solidFill>
                  <a:schemeClr val="tx1"/>
                </a:solidFill>
                <a:cs typeface="Times New Roman" panose="02020603050405020304" pitchFamily="18" charset="0"/>
              </a:rPr>
              <a:t>.</a:t>
            </a:r>
          </a:p>
          <a:p>
            <a:pPr>
              <a:lnSpc>
                <a:spcPct val="150000"/>
              </a:lnSpc>
            </a:pPr>
            <a:r>
              <a:rPr lang="en-IN" sz="2000" b="1" dirty="0">
                <a:solidFill>
                  <a:schemeClr val="tx1"/>
                </a:solidFill>
                <a:cs typeface="Times New Roman" panose="02020603050405020304" pitchFamily="18" charset="0"/>
              </a:rPr>
              <a:t>Decreases the power bill </a:t>
            </a:r>
            <a:r>
              <a:rPr lang="en-IN" sz="2000" dirty="0">
                <a:solidFill>
                  <a:schemeClr val="tx1"/>
                </a:solidFill>
                <a:cs typeface="Times New Roman" panose="02020603050405020304" pitchFamily="18" charset="0"/>
              </a:rPr>
              <a:t>of the farmers as solar energy is used.</a:t>
            </a:r>
          </a:p>
          <a:p>
            <a:pPr>
              <a:lnSpc>
                <a:spcPct val="150000"/>
              </a:lnSpc>
            </a:pPr>
            <a:r>
              <a:rPr lang="en-IN" sz="2000" dirty="0">
                <a:solidFill>
                  <a:schemeClr val="tx1"/>
                </a:solidFill>
                <a:cs typeface="Times New Roman" panose="02020603050405020304" pitchFamily="18" charset="0"/>
              </a:rPr>
              <a:t>Farmers can utilise their time of irrigation and field monitoring in some other works in order to </a:t>
            </a:r>
            <a:r>
              <a:rPr lang="en-IN" sz="2000" b="1" dirty="0">
                <a:solidFill>
                  <a:schemeClr val="tx1"/>
                </a:solidFill>
                <a:cs typeface="Times New Roman" panose="02020603050405020304" pitchFamily="18" charset="0"/>
              </a:rPr>
              <a:t>earn livelihood</a:t>
            </a:r>
            <a:r>
              <a:rPr lang="en-IN" sz="2000" dirty="0">
                <a:solidFill>
                  <a:schemeClr val="tx1"/>
                </a:solidFill>
                <a:cs typeface="Times New Roman" panose="02020603050405020304" pitchFamily="18" charset="0"/>
              </a:rPr>
              <a:t> as crop security &amp; irrigation is automated in our project.</a:t>
            </a:r>
          </a:p>
          <a:p>
            <a:pPr>
              <a:lnSpc>
                <a:spcPct val="150000"/>
              </a:lnSpc>
            </a:pPr>
            <a:r>
              <a:rPr lang="en-IN" sz="2000" b="1" dirty="0">
                <a:solidFill>
                  <a:schemeClr val="tx1"/>
                </a:solidFill>
                <a:cs typeface="Times New Roman" panose="02020603050405020304" pitchFamily="18" charset="0"/>
              </a:rPr>
              <a:t>Water</a:t>
            </a:r>
            <a:r>
              <a:rPr lang="en-IN" sz="2000" dirty="0">
                <a:solidFill>
                  <a:schemeClr val="tx1"/>
                </a:solidFill>
                <a:cs typeface="Times New Roman" panose="02020603050405020304" pitchFamily="18" charset="0"/>
              </a:rPr>
              <a:t> </a:t>
            </a:r>
            <a:r>
              <a:rPr lang="en-IN" sz="2000" b="1" dirty="0">
                <a:solidFill>
                  <a:schemeClr val="tx1"/>
                </a:solidFill>
                <a:cs typeface="Times New Roman" panose="02020603050405020304" pitchFamily="18" charset="0"/>
              </a:rPr>
              <a:t>wastage is reduces </a:t>
            </a:r>
            <a:r>
              <a:rPr lang="en-IN" sz="2000" dirty="0">
                <a:solidFill>
                  <a:schemeClr val="tx1"/>
                </a:solidFill>
                <a:cs typeface="Times New Roman" panose="02020603050405020304" pitchFamily="18" charset="0"/>
              </a:rPr>
              <a:t>as water for irrigation is used precisely.</a:t>
            </a:r>
          </a:p>
          <a:p>
            <a:pPr>
              <a:lnSpc>
                <a:spcPct val="150000"/>
              </a:lnSpc>
            </a:pPr>
            <a:endParaRPr lang="en-IN" sz="2000" dirty="0">
              <a:solidFill>
                <a:schemeClr val="tx1"/>
              </a:solidFill>
              <a:cs typeface="Times New Roman" panose="02020603050405020304" pitchFamily="18" charset="0"/>
            </a:endParaRPr>
          </a:p>
          <a:p>
            <a:pPr>
              <a:lnSpc>
                <a:spcPct val="150000"/>
              </a:lnSpc>
            </a:pPr>
            <a:endParaRPr lang="en-IN" sz="2000" dirty="0">
              <a:solidFill>
                <a:schemeClr val="tx1"/>
              </a:solidFill>
              <a:cs typeface="Times New Roman" panose="02020603050405020304" pitchFamily="18" charset="0"/>
            </a:endParaRPr>
          </a:p>
          <a:p>
            <a:endParaRPr lang="en-IN" dirty="0"/>
          </a:p>
        </p:txBody>
      </p:sp>
      <p:pic>
        <p:nvPicPr>
          <p:cNvPr id="6146" name="Picture 2" descr="Why Is My Electric Bill So High? 5 Key Reasons | EnergySage">
            <a:extLst>
              <a:ext uri="{FF2B5EF4-FFF2-40B4-BE49-F238E27FC236}">
                <a16:creationId xmlns:a16="http://schemas.microsoft.com/office/drawing/2014/main" id="{CB785F9B-727F-403E-B3F5-ABB3B32C6E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78" t="15363" r="4735"/>
          <a:stretch/>
        </p:blipFill>
        <p:spPr bwMode="auto">
          <a:xfrm>
            <a:off x="7627815" y="2321169"/>
            <a:ext cx="3110032" cy="167835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148" name="Picture 4" descr="Water saving in agriculture: here's how to limit water waste">
            <a:extLst>
              <a:ext uri="{FF2B5EF4-FFF2-40B4-BE49-F238E27FC236}">
                <a16:creationId xmlns:a16="http://schemas.microsoft.com/office/drawing/2014/main" id="{3FAB71BD-E4AD-4035-89BA-BE9F6DE41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7815" y="4163643"/>
            <a:ext cx="3110032" cy="175414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341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6B22-9FC4-4655-B668-27B108AEE370}"/>
              </a:ext>
            </a:extLst>
          </p:cNvPr>
          <p:cNvSpPr>
            <a:spLocks noGrp="1"/>
          </p:cNvSpPr>
          <p:nvPr>
            <p:ph type="title"/>
          </p:nvPr>
        </p:nvSpPr>
        <p:spPr>
          <a:xfrm>
            <a:off x="4792257" y="888760"/>
            <a:ext cx="2607485" cy="551464"/>
          </a:xfrm>
        </p:spPr>
        <p:txBody>
          <a:bodyPr/>
          <a:lstStyle/>
          <a:p>
            <a:r>
              <a:rPr lang="en-IN" dirty="0">
                <a:cs typeface="Times New Roman" panose="02020603050405020304" pitchFamily="18" charset="0"/>
              </a:rPr>
              <a:t>DELIVERABLES</a:t>
            </a:r>
          </a:p>
        </p:txBody>
      </p:sp>
      <p:graphicFrame>
        <p:nvGraphicFramePr>
          <p:cNvPr id="4" name="Table 3">
            <a:extLst>
              <a:ext uri="{FF2B5EF4-FFF2-40B4-BE49-F238E27FC236}">
                <a16:creationId xmlns:a16="http://schemas.microsoft.com/office/drawing/2014/main" id="{8F842DC4-EB53-4AC6-AB2F-9477C93B70A6}"/>
              </a:ext>
            </a:extLst>
          </p:cNvPr>
          <p:cNvGraphicFramePr>
            <a:graphicFrameLocks noGrp="1"/>
          </p:cNvGraphicFramePr>
          <p:nvPr>
            <p:extLst>
              <p:ext uri="{D42A27DB-BD31-4B8C-83A1-F6EECF244321}">
                <p14:modId xmlns:p14="http://schemas.microsoft.com/office/powerpoint/2010/main" val="939874944"/>
              </p:ext>
            </p:extLst>
          </p:nvPr>
        </p:nvGraphicFramePr>
        <p:xfrm>
          <a:off x="1454014" y="2113320"/>
          <a:ext cx="9323402" cy="4234919"/>
        </p:xfrm>
        <a:graphic>
          <a:graphicData uri="http://schemas.openxmlformats.org/drawingml/2006/table">
            <a:tbl>
              <a:tblPr bandRow="1"/>
              <a:tblGrid>
                <a:gridCol w="869419">
                  <a:extLst>
                    <a:ext uri="{9D8B030D-6E8A-4147-A177-3AD203B41FA5}">
                      <a16:colId xmlns:a16="http://schemas.microsoft.com/office/drawing/2014/main" val="1334774420"/>
                    </a:ext>
                  </a:extLst>
                </a:gridCol>
                <a:gridCol w="1662415">
                  <a:extLst>
                    <a:ext uri="{9D8B030D-6E8A-4147-A177-3AD203B41FA5}">
                      <a16:colId xmlns:a16="http://schemas.microsoft.com/office/drawing/2014/main" val="2921713441"/>
                    </a:ext>
                  </a:extLst>
                </a:gridCol>
                <a:gridCol w="2172677">
                  <a:extLst>
                    <a:ext uri="{9D8B030D-6E8A-4147-A177-3AD203B41FA5}">
                      <a16:colId xmlns:a16="http://schemas.microsoft.com/office/drawing/2014/main" val="3437191176"/>
                    </a:ext>
                  </a:extLst>
                </a:gridCol>
                <a:gridCol w="4618891">
                  <a:extLst>
                    <a:ext uri="{9D8B030D-6E8A-4147-A177-3AD203B41FA5}">
                      <a16:colId xmlns:a16="http://schemas.microsoft.com/office/drawing/2014/main" val="302133677"/>
                    </a:ext>
                  </a:extLst>
                </a:gridCol>
              </a:tblGrid>
              <a:tr h="661139">
                <a:tc>
                  <a:txBody>
                    <a:bodyPr/>
                    <a:lstStyle/>
                    <a:p>
                      <a:pPr algn="ctr">
                        <a:spcAft>
                          <a:spcPts val="0"/>
                        </a:spcAft>
                      </a:pPr>
                      <a:r>
                        <a:rPr lang="en-IN" sz="1400" b="1" dirty="0">
                          <a:effectLst/>
                          <a:latin typeface="+mj-lt"/>
                          <a:ea typeface="Times New Roman" panose="02020603050405020304" pitchFamily="18" charset="0"/>
                        </a:rPr>
                        <a:t>S.NO.</a:t>
                      </a:r>
                      <a:endParaRPr lang="en-IN" sz="1400" dirty="0">
                        <a:effectLst/>
                        <a:latin typeface="+mj-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400" b="1" dirty="0">
                          <a:effectLst/>
                          <a:latin typeface="+mj-lt"/>
                          <a:ea typeface="Times New Roman" panose="02020603050405020304" pitchFamily="18" charset="0"/>
                        </a:rPr>
                        <a:t>NAME OF THE INDUSTRY</a:t>
                      </a:r>
                      <a:endParaRPr lang="en-IN" sz="1400" dirty="0">
                        <a:effectLst/>
                        <a:latin typeface="+mj-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400" b="1" dirty="0">
                          <a:effectLst/>
                          <a:latin typeface="+mj-lt"/>
                          <a:ea typeface="Times New Roman" panose="02020603050405020304" pitchFamily="18" charset="0"/>
                        </a:rPr>
                        <a:t>TYPE OF THE INDUSTRY</a:t>
                      </a:r>
                      <a:endParaRPr lang="en-IN" sz="1400" dirty="0">
                        <a:effectLst/>
                        <a:latin typeface="+mj-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400" b="1" dirty="0">
                          <a:effectLst/>
                          <a:latin typeface="+mj-lt"/>
                          <a:ea typeface="Times New Roman" panose="02020603050405020304" pitchFamily="18" charset="0"/>
                        </a:rPr>
                        <a:t>YOUR PROJECT WORK…WHERE IT IS USEFUL AND HOW IT IS USEFUL TO THAT PARTICULAR INDUSTRY</a:t>
                      </a:r>
                      <a:endParaRPr lang="en-IN" sz="1400" dirty="0">
                        <a:effectLst/>
                        <a:latin typeface="+mj-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15825"/>
                  </a:ext>
                </a:extLst>
              </a:tr>
              <a:tr h="721108">
                <a:tc>
                  <a:txBody>
                    <a:bodyPr/>
                    <a:lstStyle/>
                    <a:p>
                      <a:pPr algn="ctr">
                        <a:spcAft>
                          <a:spcPts val="0"/>
                        </a:spcAft>
                      </a:pPr>
                      <a:r>
                        <a:rPr lang="en-IN" sz="1400">
                          <a:effectLst/>
                          <a:latin typeface="+mj-lt"/>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400" b="1" i="0" kern="1200" dirty="0">
                          <a:solidFill>
                            <a:schemeClr val="tx1"/>
                          </a:solidFill>
                          <a:effectLst/>
                          <a:latin typeface="+mn-lt"/>
                          <a:ea typeface="+mn-ea"/>
                          <a:cs typeface="+mn-cs"/>
                        </a:rPr>
                        <a:t>JK Agri Genetics Ltd , </a:t>
                      </a:r>
                    </a:p>
                    <a:p>
                      <a:r>
                        <a:rPr lang="en-US" sz="1200" b="0" i="0" kern="1200" dirty="0">
                          <a:solidFill>
                            <a:schemeClr val="tx1"/>
                          </a:solidFill>
                          <a:effectLst/>
                          <a:latin typeface="+mn-lt"/>
                          <a:ea typeface="+mn-ea"/>
                          <a:cs typeface="+mn-cs"/>
                        </a:rPr>
                        <a:t>Headquarters at </a:t>
                      </a:r>
                      <a:r>
                        <a:rPr lang="en-US" sz="1200" b="1" i="0" kern="1200" dirty="0">
                          <a:solidFill>
                            <a:schemeClr val="tx1"/>
                          </a:solidFill>
                          <a:effectLst/>
                          <a:latin typeface="+mn-lt"/>
                          <a:ea typeface="+mn-ea"/>
                          <a:cs typeface="+mn-cs"/>
                        </a:rPr>
                        <a:t>Hyderabad, Andhra Pradesh(India)</a:t>
                      </a:r>
                    </a:p>
                    <a:p>
                      <a:endParaRPr lang="en-IN" sz="1400" b="0" i="0" kern="1200" dirty="0">
                        <a:solidFill>
                          <a:schemeClr val="tx1"/>
                        </a:solidFill>
                        <a:effectLst/>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b="0" i="0" kern="1200" dirty="0">
                          <a:solidFill>
                            <a:schemeClr val="tx1"/>
                          </a:solidFill>
                          <a:effectLst/>
                          <a:latin typeface="+mn-lt"/>
                          <a:ea typeface="+mn-ea"/>
                          <a:cs typeface="+mn-cs"/>
                        </a:rPr>
                        <a:t>Research and development , production, processing and marketing</a:t>
                      </a:r>
                      <a:endParaRPr lang="en-IN" sz="1100" dirty="0">
                        <a:effectLst/>
                        <a:latin typeface="+mj-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b="0" i="0" kern="1200" dirty="0">
                          <a:solidFill>
                            <a:schemeClr val="tx1"/>
                          </a:solidFill>
                          <a:effectLst/>
                          <a:latin typeface="+mn-lt"/>
                          <a:ea typeface="+mn-ea"/>
                          <a:cs typeface="+mn-cs"/>
                        </a:rPr>
                        <a:t>It is among the list of top </a:t>
                      </a:r>
                      <a:r>
                        <a:rPr lang="en-US" sz="1400" b="1" i="0" kern="1200" dirty="0">
                          <a:solidFill>
                            <a:schemeClr val="tx1"/>
                          </a:solidFill>
                          <a:effectLst/>
                          <a:latin typeface="+mn-lt"/>
                          <a:ea typeface="+mn-ea"/>
                          <a:cs typeface="+mn-cs"/>
                        </a:rPr>
                        <a:t>seed company in India</a:t>
                      </a:r>
                      <a:r>
                        <a:rPr lang="en-US" sz="1400" b="0" i="0" kern="1200" dirty="0">
                          <a:solidFill>
                            <a:schemeClr val="tx1"/>
                          </a:solidFill>
                          <a:effectLst/>
                          <a:latin typeface="+mn-lt"/>
                          <a:ea typeface="+mn-ea"/>
                          <a:cs typeface="+mn-cs"/>
                        </a:rPr>
                        <a:t>. </a:t>
                      </a:r>
                      <a:r>
                        <a:rPr lang="en-US" sz="1400" b="0" i="0" u="none" strike="noStrike" kern="1200" dirty="0">
                          <a:solidFill>
                            <a:schemeClr val="tx1"/>
                          </a:solidFill>
                          <a:effectLst/>
                          <a:latin typeface="+mn-lt"/>
                          <a:ea typeface="+mn-ea"/>
                          <a:cs typeface="+mn-cs"/>
                          <a:hlinkClick r:id="rId2"/>
                        </a:rPr>
                        <a:t>Cotton</a:t>
                      </a:r>
                      <a:r>
                        <a:rPr lang="en-US" sz="1400" b="0" i="0" kern="1200" dirty="0">
                          <a:solidFill>
                            <a:schemeClr val="tx1"/>
                          </a:solidFill>
                          <a:effectLst/>
                          <a:latin typeface="+mn-lt"/>
                          <a:ea typeface="+mn-ea"/>
                          <a:cs typeface="+mn-cs"/>
                        </a:rPr>
                        <a:t>, Maize, Paddy, Pearl Millet, Sorghum, Sunflower, Castor, Mustard, Wheat, Sorghum Sudan grass, Fodder beet, Tomato, Okra, Chilies, and other vegetable seeds</a:t>
                      </a:r>
                      <a:r>
                        <a:rPr lang="en-US" sz="1400" b="1" i="0" kern="1200" dirty="0">
                          <a:solidFill>
                            <a:schemeClr val="tx1"/>
                          </a:solidFill>
                          <a:effectLst/>
                          <a:latin typeface="+mn-lt"/>
                          <a:ea typeface="+mn-ea"/>
                          <a:cs typeface="+mn-cs"/>
                        </a:rPr>
                        <a:t> </a:t>
                      </a:r>
                      <a:r>
                        <a:rPr lang="en-US" sz="1400" b="0" i="0" kern="1200" dirty="0">
                          <a:solidFill>
                            <a:schemeClr val="tx1"/>
                          </a:solidFill>
                          <a:effectLst/>
                          <a:latin typeface="+mn-lt"/>
                          <a:ea typeface="+mn-ea"/>
                          <a:cs typeface="+mn-cs"/>
                        </a:rPr>
                        <a:t>are produced and processed</a:t>
                      </a:r>
                      <a:r>
                        <a:rPr lang="en-US" sz="1400" b="1" i="0" kern="1200" dirty="0">
                          <a:solidFill>
                            <a:schemeClr val="tx1"/>
                          </a:solidFill>
                          <a:effectLst/>
                          <a:latin typeface="+mn-lt"/>
                          <a:ea typeface="+mn-ea"/>
                          <a:cs typeface="+mn-cs"/>
                        </a:rPr>
                        <a:t>. So, our project is useful to increase their productivity and decrease the investments(power, water). </a:t>
                      </a:r>
                    </a:p>
                    <a:p>
                      <a:pPr algn="l">
                        <a:spcAft>
                          <a:spcPts val="0"/>
                        </a:spcAft>
                      </a:pPr>
                      <a:endParaRPr lang="en-IN" sz="1400" dirty="0">
                        <a:effectLst/>
                        <a:latin typeface="+mj-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6333110"/>
                  </a:ext>
                </a:extLst>
              </a:tr>
              <a:tr h="767631">
                <a:tc>
                  <a:txBody>
                    <a:bodyPr/>
                    <a:lstStyle/>
                    <a:p>
                      <a:pPr algn="ctr">
                        <a:spcAft>
                          <a:spcPts val="0"/>
                        </a:spcAft>
                      </a:pPr>
                      <a:r>
                        <a:rPr lang="en-IN" sz="1400">
                          <a:effectLst/>
                          <a:latin typeface="+mj-lt"/>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400" b="1" i="0" kern="1200" dirty="0">
                          <a:solidFill>
                            <a:schemeClr val="tx1"/>
                          </a:solidFill>
                          <a:effectLst/>
                          <a:latin typeface="+mn-lt"/>
                          <a:ea typeface="+mn-ea"/>
                          <a:cs typeface="+mn-cs"/>
                        </a:rPr>
                        <a:t>Raghuvansh </a:t>
                      </a:r>
                      <a:r>
                        <a:rPr lang="en-IN" sz="1400" b="1" i="0" kern="1200" dirty="0" err="1">
                          <a:solidFill>
                            <a:schemeClr val="tx1"/>
                          </a:solidFill>
                          <a:effectLst/>
                          <a:latin typeface="+mn-lt"/>
                          <a:ea typeface="+mn-ea"/>
                          <a:cs typeface="+mn-cs"/>
                        </a:rPr>
                        <a:t>Agro</a:t>
                      </a:r>
                      <a:r>
                        <a:rPr lang="en-IN" sz="1400" b="1" i="0" kern="1200" dirty="0">
                          <a:solidFill>
                            <a:schemeClr val="tx1"/>
                          </a:solidFill>
                          <a:effectLst/>
                          <a:latin typeface="+mn-lt"/>
                          <a:ea typeface="+mn-ea"/>
                          <a:cs typeface="+mn-cs"/>
                        </a:rPr>
                        <a:t> farms Ltd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400" b="0" i="0" kern="1200" dirty="0">
                          <a:solidFill>
                            <a:schemeClr val="tx1"/>
                          </a:solidFill>
                          <a:effectLst/>
                          <a:latin typeface="+mn-lt"/>
                          <a:ea typeface="+mn-ea"/>
                          <a:cs typeface="+mn-cs"/>
                        </a:rPr>
                        <a:t>Cultivation, processing, and distribution of agricultural produce.</a:t>
                      </a:r>
                      <a:endParaRPr lang="en-IN" sz="1100" b="0" dirty="0">
                        <a:effectLst/>
                        <a:latin typeface="+mj-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Cultivation</a:t>
                      </a:r>
                      <a:r>
                        <a:rPr lang="en-US" sz="1400" b="0" i="0" kern="1200" dirty="0">
                          <a:solidFill>
                            <a:schemeClr val="tx1"/>
                          </a:solidFill>
                          <a:effectLst/>
                          <a:latin typeface="+mn-lt"/>
                          <a:ea typeface="+mn-ea"/>
                          <a:cs typeface="+mn-cs"/>
                        </a:rPr>
                        <a:t> of Organic Vegetables, Organic Grains, and Cereals. Apart from this , the Company is also engaged in </a:t>
                      </a:r>
                      <a:r>
                        <a:rPr lang="en-US" sz="1400" b="1" i="0" kern="1200" dirty="0">
                          <a:solidFill>
                            <a:schemeClr val="tx1"/>
                          </a:solidFill>
                          <a:effectLst/>
                          <a:latin typeface="+mn-lt"/>
                          <a:ea typeface="+mn-ea"/>
                          <a:cs typeface="+mn-cs"/>
                        </a:rPr>
                        <a:t>dairy farming</a:t>
                      </a:r>
                      <a:r>
                        <a:rPr lang="en-US" sz="1400" b="0" i="0" kern="1200" dirty="0">
                          <a:solidFill>
                            <a:schemeClr val="tx1"/>
                          </a:solidFill>
                          <a:effectLst/>
                          <a:latin typeface="+mn-lt"/>
                          <a:ea typeface="+mn-ea"/>
                          <a:cs typeface="+mn-cs"/>
                        </a:rPr>
                        <a:t>, production, distribution of dairy products and manufacturing of organic manure. So, our project helps them to </a:t>
                      </a:r>
                      <a:r>
                        <a:rPr lang="en-US" sz="1400" b="1" i="0" kern="1200" dirty="0">
                          <a:solidFill>
                            <a:schemeClr val="tx1"/>
                          </a:solidFill>
                          <a:effectLst/>
                          <a:latin typeface="+mn-lt"/>
                          <a:ea typeface="+mn-ea"/>
                          <a:cs typeface="+mn-cs"/>
                        </a:rPr>
                        <a:t>manage time </a:t>
                      </a:r>
                      <a:r>
                        <a:rPr lang="en-US" sz="1400" b="0" i="0" kern="1200" dirty="0">
                          <a:solidFill>
                            <a:schemeClr val="tx1"/>
                          </a:solidFill>
                          <a:effectLst/>
                          <a:latin typeface="+mn-lt"/>
                          <a:ea typeface="+mn-ea"/>
                          <a:cs typeface="+mn-cs"/>
                        </a:rPr>
                        <a:t>between cultivation and dairy production as our system is an </a:t>
                      </a:r>
                      <a:r>
                        <a:rPr lang="en-US" sz="1400" b="1" i="0" kern="1200" dirty="0">
                          <a:solidFill>
                            <a:schemeClr val="tx1"/>
                          </a:solidFill>
                          <a:effectLst/>
                          <a:latin typeface="+mn-lt"/>
                          <a:ea typeface="+mn-ea"/>
                          <a:cs typeface="+mn-cs"/>
                        </a:rPr>
                        <a:t>automated</a:t>
                      </a:r>
                      <a:r>
                        <a:rPr lang="en-US" sz="1400" b="0" i="0" kern="1200" dirty="0">
                          <a:solidFill>
                            <a:schemeClr val="tx1"/>
                          </a:solidFill>
                          <a:effectLst/>
                          <a:latin typeface="+mn-lt"/>
                          <a:ea typeface="+mn-ea"/>
                          <a:cs typeface="+mn-cs"/>
                        </a:rPr>
                        <a:t> one and also </a:t>
                      </a:r>
                      <a:r>
                        <a:rPr lang="en-US" sz="1400" b="1" i="0" kern="1200" dirty="0">
                          <a:solidFill>
                            <a:schemeClr val="tx1"/>
                          </a:solidFill>
                          <a:effectLst/>
                          <a:latin typeface="+mn-lt"/>
                          <a:ea typeface="+mn-ea"/>
                          <a:cs typeface="+mn-cs"/>
                        </a:rPr>
                        <a:t>increase their productivity </a:t>
                      </a:r>
                      <a:r>
                        <a:rPr lang="en-US" sz="1400" b="0" i="0" kern="1200" dirty="0">
                          <a:solidFill>
                            <a:schemeClr val="tx1"/>
                          </a:solidFill>
                          <a:effectLst/>
                          <a:latin typeface="+mn-lt"/>
                          <a:ea typeface="+mn-ea"/>
                          <a:cs typeface="+mn-cs"/>
                        </a:rPr>
                        <a:t>and decrease the investments(power, water). </a:t>
                      </a:r>
                    </a:p>
                    <a:p>
                      <a:pPr algn="l">
                        <a:spcAft>
                          <a:spcPts val="0"/>
                        </a:spcAft>
                      </a:pPr>
                      <a:endParaRPr lang="en-IN" sz="1050" dirty="0">
                        <a:effectLst/>
                        <a:latin typeface="+mj-lt"/>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0234192"/>
                  </a:ext>
                </a:extLst>
              </a:tr>
            </a:tbl>
          </a:graphicData>
        </a:graphic>
      </p:graphicFrame>
      <p:pic>
        <p:nvPicPr>
          <p:cNvPr id="7170" name="Picture 2" descr="JK Agri Genetics Limited | LinkedIn">
            <a:extLst>
              <a:ext uri="{FF2B5EF4-FFF2-40B4-BE49-F238E27FC236}">
                <a16:creationId xmlns:a16="http://schemas.microsoft.com/office/drawing/2014/main" id="{AA262037-54D9-4878-9352-90FF622AB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8269" y="3429000"/>
            <a:ext cx="972038" cy="9720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172" name="Picture 4" descr="Raghuvansh Agrofarms Competitors, Revenue and Employees - Owler ...">
            <a:extLst>
              <a:ext uri="{FF2B5EF4-FFF2-40B4-BE49-F238E27FC236}">
                <a16:creationId xmlns:a16="http://schemas.microsoft.com/office/drawing/2014/main" id="{4409BFF2-51DE-43EA-B659-86294B8A7B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1244" y="5230698"/>
            <a:ext cx="1564583" cy="97203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551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48BE2-A762-4E9E-88D9-1126E3701CCF}"/>
              </a:ext>
            </a:extLst>
          </p:cNvPr>
          <p:cNvSpPr>
            <a:spLocks noGrp="1"/>
          </p:cNvSpPr>
          <p:nvPr>
            <p:ph type="title"/>
          </p:nvPr>
        </p:nvSpPr>
        <p:spPr>
          <a:xfrm>
            <a:off x="3554697" y="651735"/>
            <a:ext cx="5082605" cy="552450"/>
          </a:xfrm>
        </p:spPr>
        <p:txBody>
          <a:bodyPr>
            <a:normAutofit/>
          </a:bodyPr>
          <a:lstStyle/>
          <a:p>
            <a:r>
              <a:rPr lang="en-IN" dirty="0">
                <a:latin typeface="Cambria" panose="02040503050406030204" pitchFamily="18" charset="0"/>
                <a:ea typeface="Cambria" panose="02040503050406030204" pitchFamily="18" charset="0"/>
              </a:rPr>
              <a:t>TIME SCHEDULE OF ACTIVITES</a:t>
            </a:r>
          </a:p>
        </p:txBody>
      </p:sp>
      <p:graphicFrame>
        <p:nvGraphicFramePr>
          <p:cNvPr id="6" name="Table 5">
            <a:extLst>
              <a:ext uri="{FF2B5EF4-FFF2-40B4-BE49-F238E27FC236}">
                <a16:creationId xmlns:a16="http://schemas.microsoft.com/office/drawing/2014/main" id="{F42B6C2A-D996-4D3C-8FCB-CF5A11C9F3D8}"/>
              </a:ext>
            </a:extLst>
          </p:cNvPr>
          <p:cNvGraphicFramePr>
            <a:graphicFrameLocks noGrp="1"/>
          </p:cNvGraphicFramePr>
          <p:nvPr/>
        </p:nvGraphicFramePr>
        <p:xfrm>
          <a:off x="2305050" y="1345115"/>
          <a:ext cx="7581900" cy="5171962"/>
        </p:xfrm>
        <a:graphic>
          <a:graphicData uri="http://schemas.openxmlformats.org/drawingml/2006/table">
            <a:tbl>
              <a:tblPr bandRow="1"/>
              <a:tblGrid>
                <a:gridCol w="811767">
                  <a:extLst>
                    <a:ext uri="{9D8B030D-6E8A-4147-A177-3AD203B41FA5}">
                      <a16:colId xmlns:a16="http://schemas.microsoft.com/office/drawing/2014/main" val="1687083867"/>
                    </a:ext>
                  </a:extLst>
                </a:gridCol>
                <a:gridCol w="2808711">
                  <a:extLst>
                    <a:ext uri="{9D8B030D-6E8A-4147-A177-3AD203B41FA5}">
                      <a16:colId xmlns:a16="http://schemas.microsoft.com/office/drawing/2014/main" val="4142083193"/>
                    </a:ext>
                  </a:extLst>
                </a:gridCol>
                <a:gridCol w="2604720">
                  <a:extLst>
                    <a:ext uri="{9D8B030D-6E8A-4147-A177-3AD203B41FA5}">
                      <a16:colId xmlns:a16="http://schemas.microsoft.com/office/drawing/2014/main" val="1829815422"/>
                    </a:ext>
                  </a:extLst>
                </a:gridCol>
                <a:gridCol w="1356702">
                  <a:extLst>
                    <a:ext uri="{9D8B030D-6E8A-4147-A177-3AD203B41FA5}">
                      <a16:colId xmlns:a16="http://schemas.microsoft.com/office/drawing/2014/main" val="1042198118"/>
                    </a:ext>
                  </a:extLst>
                </a:gridCol>
              </a:tblGrid>
              <a:tr h="224204">
                <a:tc>
                  <a:txBody>
                    <a:bodyPr/>
                    <a:lstStyle/>
                    <a:p>
                      <a:pPr marL="76200" algn="ctr">
                        <a:lnSpc>
                          <a:spcPct val="111000"/>
                        </a:lnSpc>
                        <a:spcAft>
                          <a:spcPts val="0"/>
                        </a:spcAft>
                      </a:pPr>
                      <a:r>
                        <a:rPr lang="en-IN" sz="1400" b="1" dirty="0">
                          <a:solidFill>
                            <a:schemeClr val="bg1"/>
                          </a:solidFill>
                          <a:effectLst/>
                          <a:latin typeface="Cambria" panose="02040503050406030204" pitchFamily="18" charset="0"/>
                          <a:ea typeface="Cambria" panose="02040503050406030204" pitchFamily="18" charset="0"/>
                        </a:rPr>
                        <a:t>S.NO</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11000"/>
                        </a:lnSpc>
                        <a:spcAft>
                          <a:spcPts val="0"/>
                        </a:spcAft>
                      </a:pPr>
                      <a:r>
                        <a:rPr lang="en-IN" sz="1400" b="1" dirty="0">
                          <a:solidFill>
                            <a:schemeClr val="bg1"/>
                          </a:solidFill>
                          <a:effectLst/>
                          <a:latin typeface="Cambria" panose="02040503050406030204" pitchFamily="18" charset="0"/>
                          <a:ea typeface="Cambria" panose="02040503050406030204" pitchFamily="18" charset="0"/>
                        </a:rPr>
                        <a:t>TASK</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marR="0" lvl="0" indent="0" algn="ctr" defTabSz="457200" rtl="0" eaLnBrk="1" fontAlgn="auto" latinLnBrk="0" hangingPunct="1">
                        <a:lnSpc>
                          <a:spcPct val="111000"/>
                        </a:lnSpc>
                        <a:spcBef>
                          <a:spcPts val="0"/>
                        </a:spcBef>
                        <a:spcAft>
                          <a:spcPts val="0"/>
                        </a:spcAft>
                        <a:buClrTx/>
                        <a:buSzTx/>
                        <a:buFontTx/>
                        <a:buNone/>
                        <a:tabLst/>
                        <a:defRPr/>
                      </a:pPr>
                      <a:r>
                        <a:rPr lang="en-IN" sz="1400" b="1" dirty="0">
                          <a:solidFill>
                            <a:schemeClr val="bg1"/>
                          </a:solidFill>
                          <a:effectLst/>
                          <a:latin typeface="Cambria" panose="02040503050406030204" pitchFamily="18" charset="0"/>
                          <a:ea typeface="Cambria" panose="02040503050406030204" pitchFamily="18" charset="0"/>
                        </a:rPr>
                        <a:t>TENTATIVE </a:t>
                      </a:r>
                      <a:r>
                        <a:rPr lang="en-IN" sz="1400" b="1" kern="1200" dirty="0">
                          <a:solidFill>
                            <a:schemeClr val="bg1"/>
                          </a:solidFill>
                          <a:effectLst/>
                          <a:latin typeface="Cambria" panose="02040503050406030204" pitchFamily="18" charset="0"/>
                          <a:ea typeface="Cambria" panose="02040503050406030204" pitchFamily="18" charset="0"/>
                          <a:cs typeface="+mn-cs"/>
                        </a:rPr>
                        <a:t>DATES &amp; DURATION</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marR="0" lvl="0" indent="0" algn="ctr" defTabSz="457200" rtl="0" eaLnBrk="1" fontAlgn="auto" latinLnBrk="0" hangingPunct="1">
                        <a:lnSpc>
                          <a:spcPct val="111000"/>
                        </a:lnSpc>
                        <a:spcBef>
                          <a:spcPts val="0"/>
                        </a:spcBef>
                        <a:spcAft>
                          <a:spcPts val="0"/>
                        </a:spcAft>
                        <a:buClrTx/>
                        <a:buSzTx/>
                        <a:buFontTx/>
                        <a:buNone/>
                        <a:tabLst/>
                        <a:defRPr/>
                      </a:pPr>
                      <a:r>
                        <a:rPr lang="en-IN" sz="1400" b="1" dirty="0">
                          <a:solidFill>
                            <a:schemeClr val="bg1"/>
                          </a:solidFill>
                          <a:effectLst/>
                          <a:latin typeface="Cambria" panose="02040503050406030204" pitchFamily="18" charset="0"/>
                          <a:ea typeface="Cambria" panose="02040503050406030204" pitchFamily="18" charset="0"/>
                        </a:rPr>
                        <a:t>NO. OF DAYS </a:t>
                      </a:r>
                      <a:r>
                        <a:rPr lang="en-IN" sz="1400" b="1" kern="1200" dirty="0">
                          <a:solidFill>
                            <a:schemeClr val="bg1"/>
                          </a:solidFill>
                          <a:effectLst/>
                          <a:latin typeface="Cambria" panose="02040503050406030204" pitchFamily="18" charset="0"/>
                          <a:ea typeface="Cambria" panose="02040503050406030204" pitchFamily="18" charset="0"/>
                          <a:cs typeface="+mn-cs"/>
                        </a:rPr>
                        <a:t>REQUIRED</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71528245"/>
                  </a:ext>
                </a:extLst>
              </a:tr>
              <a:tr h="0">
                <a:tc gridSpan="4">
                  <a:txBody>
                    <a:bodyPr/>
                    <a:lstStyle/>
                    <a:p>
                      <a:pPr algn="ctr">
                        <a:spcAft>
                          <a:spcPts val="0"/>
                        </a:spcAft>
                      </a:pPr>
                      <a:endParaRPr lang="en-IN" sz="1400" b="1" dirty="0">
                        <a:solidFill>
                          <a:schemeClr val="bg1"/>
                        </a:solidFill>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pPr algn="ctr">
                        <a:spcAft>
                          <a:spcPts val="0"/>
                        </a:spcAft>
                      </a:pPr>
                      <a:endParaRPr lang="en-IN" sz="1050" b="1" dirty="0">
                        <a:solidFill>
                          <a:schemeClr val="bg1"/>
                        </a:solidFill>
                        <a:effectLst/>
                        <a:latin typeface="+mj-lt"/>
                        <a:ea typeface="Times New Roman" panose="020206030504050203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pPr marL="50800" algn="ctr">
                        <a:lnSpc>
                          <a:spcPct val="108000"/>
                        </a:lnSpc>
                        <a:spcAft>
                          <a:spcPts val="0"/>
                        </a:spcAft>
                      </a:pPr>
                      <a:endParaRPr lang="en-IN" sz="1050" b="1" dirty="0">
                        <a:solidFill>
                          <a:schemeClr val="bg1"/>
                        </a:solidFill>
                        <a:effectLst/>
                        <a:latin typeface="+mj-lt"/>
                        <a:ea typeface="Times New Roman" panose="020206030504050203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pPr marL="63500" algn="ctr">
                        <a:lnSpc>
                          <a:spcPct val="108000"/>
                        </a:lnSpc>
                        <a:spcAft>
                          <a:spcPts val="0"/>
                        </a:spcAft>
                      </a:pPr>
                      <a:endParaRPr lang="en-IN" sz="1050" b="1" dirty="0">
                        <a:solidFill>
                          <a:schemeClr val="bg1"/>
                        </a:solidFill>
                        <a:effectLst/>
                        <a:latin typeface="+mj-lt"/>
                        <a:ea typeface="Times New Roman" panose="020206030504050203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76102065"/>
                  </a:ext>
                </a:extLst>
              </a:tr>
              <a:tr h="227656">
                <a:tc>
                  <a:txBody>
                    <a:bodyPr/>
                    <a:lstStyle/>
                    <a:p>
                      <a:pPr marL="76200" algn="ctr">
                        <a:lnSpc>
                          <a:spcPct val="105000"/>
                        </a:lnSpc>
                        <a:spcAft>
                          <a:spcPts val="0"/>
                        </a:spcAft>
                      </a:pPr>
                      <a:r>
                        <a:rPr lang="en-IN" sz="1100" dirty="0">
                          <a:effectLst/>
                          <a:latin typeface="Cambria" panose="02040503050406030204" pitchFamily="18" charset="0"/>
                          <a:ea typeface="Cambria" panose="02040503050406030204" pitchFamily="18" charset="0"/>
                        </a:rPr>
                        <a:t>1</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marR="0" lvl="0" indent="0" algn="ctr" defTabSz="457200" rtl="0" eaLnBrk="1" fontAlgn="auto" latinLnBrk="0" hangingPunct="1">
                        <a:lnSpc>
                          <a:spcPct val="105000"/>
                        </a:lnSpc>
                        <a:spcBef>
                          <a:spcPts val="0"/>
                        </a:spcBef>
                        <a:spcAft>
                          <a:spcPts val="0"/>
                        </a:spcAft>
                        <a:buClrTx/>
                        <a:buSzTx/>
                        <a:buFontTx/>
                        <a:buNone/>
                        <a:tabLst/>
                        <a:defRPr/>
                      </a:pPr>
                      <a:r>
                        <a:rPr lang="en-IN" sz="1100" dirty="0">
                          <a:effectLst/>
                          <a:latin typeface="Cambria" panose="02040503050406030204" pitchFamily="18" charset="0"/>
                          <a:ea typeface="Cambria" panose="02040503050406030204" pitchFamily="18" charset="0"/>
                        </a:rPr>
                        <a:t>Problem statement , Preparation </a:t>
                      </a:r>
                      <a:r>
                        <a:rPr lang="en-IN" sz="1050" dirty="0">
                          <a:effectLst/>
                          <a:latin typeface="Cambria" panose="02040503050406030204" pitchFamily="18" charset="0"/>
                          <a:ea typeface="Cambria" panose="02040503050406030204" pitchFamily="18" charset="0"/>
                        </a:rPr>
                        <a:t>Block </a:t>
                      </a:r>
                      <a:r>
                        <a:rPr lang="en-IN" sz="1100" dirty="0">
                          <a:effectLst/>
                          <a:latin typeface="Cambria" panose="02040503050406030204" pitchFamily="18" charset="0"/>
                          <a:ea typeface="Cambria" panose="02040503050406030204" pitchFamily="18" charset="0"/>
                        </a:rPr>
                        <a:t>Diagram</a:t>
                      </a:r>
                      <a:r>
                        <a:rPr lang="en-IN" sz="1050" dirty="0">
                          <a:effectLst/>
                          <a:latin typeface="Cambria" panose="02040503050406030204" pitchFamily="18" charset="0"/>
                          <a:ea typeface="Cambria" panose="02040503050406030204" pitchFamily="18" charset="0"/>
                        </a:rPr>
                        <a:t> ,  P</a:t>
                      </a:r>
                      <a:r>
                        <a:rPr lang="en-IN" sz="1100" dirty="0">
                          <a:effectLst/>
                          <a:latin typeface="Cambria" panose="02040503050406030204" pitchFamily="18" charset="0"/>
                          <a:ea typeface="Cambria" panose="02040503050406030204" pitchFamily="18" charset="0"/>
                        </a:rPr>
                        <a:t>icturising the project</a:t>
                      </a:r>
                      <a:endParaRPr lang="en-IN" sz="100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gn="ctr">
                        <a:lnSpc>
                          <a:spcPct val="105000"/>
                        </a:lnSpc>
                        <a:spcAft>
                          <a:spcPts val="0"/>
                        </a:spcAft>
                      </a:pPr>
                      <a:r>
                        <a:rPr lang="en-IN" sz="1100" dirty="0">
                          <a:effectLst/>
                          <a:latin typeface="Cambria" panose="02040503050406030204" pitchFamily="18" charset="0"/>
                          <a:ea typeface="Cambria" panose="02040503050406030204" pitchFamily="18" charset="0"/>
                        </a:rPr>
                        <a:t>23-07-2020 to 24-07-2020</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100" dirty="0">
                          <a:effectLst/>
                          <a:latin typeface="Cambria" panose="02040503050406030204" pitchFamily="18" charset="0"/>
                          <a:ea typeface="Cambria" panose="02040503050406030204" pitchFamily="18" charset="0"/>
                        </a:rPr>
                        <a:t>2</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0218908"/>
                  </a:ext>
                </a:extLst>
              </a:tr>
              <a:tr h="0">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a:effectLst/>
                          <a:latin typeface="Cambria" panose="02040503050406030204" pitchFamily="18" charset="0"/>
                          <a:ea typeface="Cambria" panose="02040503050406030204" pitchFamily="18" charset="0"/>
                        </a:rPr>
                        <a:t> </a:t>
                      </a:r>
                      <a:endParaRPr lang="en-IN" sz="105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0523033"/>
                  </a:ext>
                </a:extLst>
              </a:tr>
              <a:tr h="227656">
                <a:tc>
                  <a:txBody>
                    <a:bodyPr/>
                    <a:lstStyle/>
                    <a:p>
                      <a:pPr marL="76200" algn="ctr">
                        <a:lnSpc>
                          <a:spcPct val="105000"/>
                        </a:lnSpc>
                        <a:spcAft>
                          <a:spcPts val="0"/>
                        </a:spcAft>
                      </a:pPr>
                      <a:r>
                        <a:rPr lang="en-IN" sz="1100" dirty="0">
                          <a:effectLst/>
                          <a:latin typeface="Cambria" panose="02040503050406030204" pitchFamily="18" charset="0"/>
                          <a:ea typeface="Cambria" panose="02040503050406030204" pitchFamily="18" charset="0"/>
                        </a:rPr>
                        <a:t>2</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100" dirty="0">
                          <a:effectLst/>
                          <a:latin typeface="Cambria" panose="02040503050406030204" pitchFamily="18" charset="0"/>
                          <a:ea typeface="Cambria" panose="02040503050406030204" pitchFamily="18" charset="0"/>
                        </a:rPr>
                        <a:t>STEP 1</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gn="ctr">
                        <a:lnSpc>
                          <a:spcPct val="105000"/>
                        </a:lnSpc>
                        <a:spcAft>
                          <a:spcPts val="0"/>
                        </a:spcAft>
                      </a:pPr>
                      <a:r>
                        <a:rPr lang="en-IN" sz="1100" dirty="0">
                          <a:effectLst/>
                          <a:latin typeface="Cambria" panose="02040503050406030204" pitchFamily="18" charset="0"/>
                          <a:ea typeface="Cambria" panose="02040503050406030204" pitchFamily="18" charset="0"/>
                        </a:rPr>
                        <a:t>25-07-2020</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100">
                          <a:effectLst/>
                          <a:latin typeface="Cambria" panose="02040503050406030204" pitchFamily="18" charset="0"/>
                          <a:ea typeface="Cambria" panose="02040503050406030204" pitchFamily="18" charset="0"/>
                        </a:rPr>
                        <a:t>1</a:t>
                      </a:r>
                      <a:endParaRPr lang="en-IN" sz="105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50217465"/>
                  </a:ext>
                </a:extLst>
              </a:tr>
              <a:tr h="138132">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9992314"/>
                  </a:ext>
                </a:extLst>
              </a:tr>
              <a:tr h="227656">
                <a:tc>
                  <a:txBody>
                    <a:bodyPr/>
                    <a:lstStyle/>
                    <a:p>
                      <a:pPr marL="76200" algn="ctr">
                        <a:lnSpc>
                          <a:spcPct val="105000"/>
                        </a:lnSpc>
                        <a:spcAft>
                          <a:spcPts val="0"/>
                        </a:spcAft>
                      </a:pPr>
                      <a:r>
                        <a:rPr lang="en-IN" sz="1100" dirty="0">
                          <a:effectLst/>
                          <a:latin typeface="Cambria" panose="02040503050406030204" pitchFamily="18" charset="0"/>
                          <a:ea typeface="Cambria" panose="02040503050406030204" pitchFamily="18" charset="0"/>
                        </a:rPr>
                        <a:t>3</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100">
                          <a:effectLst/>
                          <a:latin typeface="Cambria" panose="02040503050406030204" pitchFamily="18" charset="0"/>
                          <a:ea typeface="Cambria" panose="02040503050406030204" pitchFamily="18" charset="0"/>
                        </a:rPr>
                        <a:t>STEP 2</a:t>
                      </a:r>
                      <a:endParaRPr lang="en-IN" sz="105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gn="ctr">
                        <a:lnSpc>
                          <a:spcPct val="105000"/>
                        </a:lnSpc>
                        <a:spcAft>
                          <a:spcPts val="0"/>
                        </a:spcAft>
                      </a:pPr>
                      <a:r>
                        <a:rPr lang="en-IN" sz="1100" dirty="0">
                          <a:effectLst/>
                          <a:latin typeface="Cambria" panose="02040503050406030204" pitchFamily="18" charset="0"/>
                          <a:ea typeface="Cambria" panose="02040503050406030204" pitchFamily="18" charset="0"/>
                        </a:rPr>
                        <a:t>26-07-2020  to  30-07-2020</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050" dirty="0">
                          <a:effectLst/>
                          <a:latin typeface="Cambria" panose="02040503050406030204" pitchFamily="18" charset="0"/>
                          <a:ea typeface="Cambria" panose="02040503050406030204" pitchFamily="18" charset="0"/>
                        </a:rPr>
                        <a:t>5</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53908540"/>
                  </a:ext>
                </a:extLst>
              </a:tr>
              <a:tr h="0">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7222229"/>
                  </a:ext>
                </a:extLst>
              </a:tr>
              <a:tr h="227656">
                <a:tc>
                  <a:txBody>
                    <a:bodyPr/>
                    <a:lstStyle/>
                    <a:p>
                      <a:pPr marL="76200" algn="ctr">
                        <a:lnSpc>
                          <a:spcPct val="105000"/>
                        </a:lnSpc>
                        <a:spcAft>
                          <a:spcPts val="0"/>
                        </a:spcAft>
                      </a:pPr>
                      <a:r>
                        <a:rPr lang="en-IN" sz="1100" dirty="0">
                          <a:effectLst/>
                          <a:latin typeface="Cambria" panose="02040503050406030204" pitchFamily="18" charset="0"/>
                          <a:ea typeface="Cambria" panose="02040503050406030204" pitchFamily="18" charset="0"/>
                        </a:rPr>
                        <a:t>4</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100">
                          <a:effectLst/>
                          <a:latin typeface="Cambria" panose="02040503050406030204" pitchFamily="18" charset="0"/>
                          <a:ea typeface="Cambria" panose="02040503050406030204" pitchFamily="18" charset="0"/>
                        </a:rPr>
                        <a:t>STEP 3</a:t>
                      </a:r>
                      <a:endParaRPr lang="en-IN" sz="105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gn="ctr">
                        <a:lnSpc>
                          <a:spcPct val="105000"/>
                        </a:lnSpc>
                        <a:spcAft>
                          <a:spcPts val="0"/>
                        </a:spcAft>
                      </a:pPr>
                      <a:r>
                        <a:rPr lang="en-IN" sz="1100" dirty="0">
                          <a:effectLst/>
                          <a:latin typeface="Cambria" panose="02040503050406030204" pitchFamily="18" charset="0"/>
                          <a:ea typeface="Cambria" panose="02040503050406030204" pitchFamily="18" charset="0"/>
                        </a:rPr>
                        <a:t>31-07-2020  to 04-08-2020</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050" dirty="0">
                          <a:effectLst/>
                          <a:latin typeface="Cambria" panose="02040503050406030204" pitchFamily="18" charset="0"/>
                          <a:ea typeface="Cambria" panose="02040503050406030204" pitchFamily="18" charset="0"/>
                        </a:rPr>
                        <a:t>5</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64940924"/>
                  </a:ext>
                </a:extLst>
              </a:tr>
              <a:tr h="0">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a:effectLst/>
                          <a:latin typeface="Cambria" panose="02040503050406030204" pitchFamily="18" charset="0"/>
                          <a:ea typeface="Cambria" panose="02040503050406030204" pitchFamily="18" charset="0"/>
                        </a:rPr>
                        <a:t> </a:t>
                      </a:r>
                      <a:endParaRPr lang="en-IN" sz="105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5463881"/>
                  </a:ext>
                </a:extLst>
              </a:tr>
              <a:tr h="227656">
                <a:tc>
                  <a:txBody>
                    <a:bodyPr/>
                    <a:lstStyle/>
                    <a:p>
                      <a:pPr marL="76200" algn="ctr">
                        <a:lnSpc>
                          <a:spcPct val="105000"/>
                        </a:lnSpc>
                        <a:spcAft>
                          <a:spcPts val="0"/>
                        </a:spcAft>
                      </a:pPr>
                      <a:r>
                        <a:rPr lang="en-IN" sz="1100" dirty="0">
                          <a:effectLst/>
                          <a:latin typeface="Cambria" panose="02040503050406030204" pitchFamily="18" charset="0"/>
                          <a:ea typeface="Cambria" panose="02040503050406030204" pitchFamily="18" charset="0"/>
                        </a:rPr>
                        <a:t>5</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100" dirty="0">
                          <a:effectLst/>
                          <a:latin typeface="Cambria" panose="02040503050406030204" pitchFamily="18" charset="0"/>
                          <a:ea typeface="Cambria" panose="02040503050406030204" pitchFamily="18" charset="0"/>
                        </a:rPr>
                        <a:t>STEP 4</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gn="ctr">
                        <a:lnSpc>
                          <a:spcPct val="105000"/>
                        </a:lnSpc>
                        <a:spcAft>
                          <a:spcPts val="0"/>
                        </a:spcAft>
                      </a:pPr>
                      <a:r>
                        <a:rPr lang="en-IN" sz="1050" dirty="0">
                          <a:effectLst/>
                          <a:latin typeface="Cambria" panose="02040503050406030204" pitchFamily="18" charset="0"/>
                          <a:ea typeface="Cambria" panose="02040503050406030204" pitchFamily="18" charset="0"/>
                        </a:rPr>
                        <a:t> 05-08-2020 to 06-08-2020</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050" dirty="0">
                          <a:effectLst/>
                          <a:latin typeface="Cambria" panose="02040503050406030204" pitchFamily="18" charset="0"/>
                          <a:ea typeface="Cambria" panose="02040503050406030204" pitchFamily="18" charset="0"/>
                        </a:rPr>
                        <a:t>2</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15696842"/>
                  </a:ext>
                </a:extLst>
              </a:tr>
              <a:tr h="27905">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a:effectLst/>
                          <a:latin typeface="Cambria" panose="02040503050406030204" pitchFamily="18" charset="0"/>
                          <a:ea typeface="Cambria" panose="02040503050406030204" pitchFamily="18" charset="0"/>
                        </a:rPr>
                        <a:t> </a:t>
                      </a:r>
                      <a:endParaRPr lang="en-IN" sz="105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4306540"/>
                  </a:ext>
                </a:extLst>
              </a:tr>
              <a:tr h="227656">
                <a:tc>
                  <a:txBody>
                    <a:bodyPr/>
                    <a:lstStyle/>
                    <a:p>
                      <a:pPr marL="76200" algn="ctr">
                        <a:lnSpc>
                          <a:spcPct val="105000"/>
                        </a:lnSpc>
                        <a:spcAft>
                          <a:spcPts val="0"/>
                        </a:spcAft>
                      </a:pPr>
                      <a:r>
                        <a:rPr lang="en-IN" sz="1100" dirty="0">
                          <a:effectLst/>
                          <a:latin typeface="Cambria" panose="02040503050406030204" pitchFamily="18" charset="0"/>
                          <a:ea typeface="Cambria" panose="02040503050406030204" pitchFamily="18" charset="0"/>
                        </a:rPr>
                        <a:t>6</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100">
                          <a:effectLst/>
                          <a:latin typeface="Cambria" panose="02040503050406030204" pitchFamily="18" charset="0"/>
                          <a:ea typeface="Cambria" panose="02040503050406030204" pitchFamily="18" charset="0"/>
                        </a:rPr>
                        <a:t>STEP 5</a:t>
                      </a:r>
                      <a:endParaRPr lang="en-IN" sz="105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gn="ctr">
                        <a:lnSpc>
                          <a:spcPct val="105000"/>
                        </a:lnSpc>
                        <a:spcAft>
                          <a:spcPts val="0"/>
                        </a:spcAft>
                      </a:pPr>
                      <a:r>
                        <a:rPr lang="en-IN" sz="1050" dirty="0">
                          <a:effectLst/>
                          <a:latin typeface="Cambria" panose="02040503050406030204" pitchFamily="18" charset="0"/>
                          <a:ea typeface="Cambria" panose="02040503050406030204" pitchFamily="18" charset="0"/>
                        </a:rPr>
                        <a:t>07-08-2020 to 10-08-2020</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050" dirty="0">
                          <a:effectLst/>
                          <a:latin typeface="Cambria" panose="02040503050406030204" pitchFamily="18" charset="0"/>
                          <a:ea typeface="Cambria" panose="02040503050406030204" pitchFamily="18" charset="0"/>
                        </a:rPr>
                        <a:t>4</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94206556"/>
                  </a:ext>
                </a:extLst>
              </a:tr>
              <a:tr h="0">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7836656"/>
                  </a:ext>
                </a:extLst>
              </a:tr>
              <a:tr h="148722">
                <a:tc>
                  <a:txBody>
                    <a:bodyPr/>
                    <a:lstStyle/>
                    <a:p>
                      <a:pPr marL="76200" algn="ctr">
                        <a:lnSpc>
                          <a:spcPct val="105000"/>
                        </a:lnSpc>
                        <a:spcAft>
                          <a:spcPts val="0"/>
                        </a:spcAft>
                      </a:pPr>
                      <a:r>
                        <a:rPr lang="en-IN" sz="1100" dirty="0">
                          <a:effectLst/>
                          <a:latin typeface="Cambria" panose="02040503050406030204" pitchFamily="18" charset="0"/>
                          <a:ea typeface="Cambria" panose="02040503050406030204" pitchFamily="18" charset="0"/>
                        </a:rPr>
                        <a:t>7</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100" dirty="0">
                          <a:effectLst/>
                          <a:latin typeface="Cambria" panose="02040503050406030204" pitchFamily="18" charset="0"/>
                          <a:ea typeface="Cambria" panose="02040503050406030204" pitchFamily="18" charset="0"/>
                        </a:rPr>
                        <a:t>STEP 6</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gn="ctr">
                        <a:lnSpc>
                          <a:spcPct val="105000"/>
                        </a:lnSpc>
                        <a:spcAft>
                          <a:spcPts val="0"/>
                        </a:spcAft>
                      </a:pPr>
                      <a:r>
                        <a:rPr lang="en-IN" sz="1050" dirty="0">
                          <a:effectLst/>
                          <a:latin typeface="Cambria" panose="02040503050406030204" pitchFamily="18" charset="0"/>
                          <a:ea typeface="Cambria" panose="02040503050406030204" pitchFamily="18" charset="0"/>
                        </a:rPr>
                        <a:t>11-08-2020 to 12-08-2020</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050" dirty="0">
                          <a:effectLst/>
                          <a:latin typeface="Cambria" panose="02040503050406030204" pitchFamily="18" charset="0"/>
                          <a:ea typeface="Cambria" panose="02040503050406030204" pitchFamily="18" charset="0"/>
                        </a:rPr>
                        <a:t>2</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92415192"/>
                  </a:ext>
                </a:extLst>
              </a:tr>
              <a:tr h="138132">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a:effectLst/>
                          <a:latin typeface="Cambria" panose="02040503050406030204" pitchFamily="18" charset="0"/>
                          <a:ea typeface="Cambria" panose="02040503050406030204" pitchFamily="18" charset="0"/>
                        </a:rPr>
                        <a:t> </a:t>
                      </a:r>
                      <a:endParaRPr lang="en-IN" sz="105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1626791"/>
                  </a:ext>
                </a:extLst>
              </a:tr>
              <a:tr h="227656">
                <a:tc>
                  <a:txBody>
                    <a:bodyPr/>
                    <a:lstStyle/>
                    <a:p>
                      <a:pPr marL="76200" algn="ctr">
                        <a:lnSpc>
                          <a:spcPct val="105000"/>
                        </a:lnSpc>
                        <a:spcAft>
                          <a:spcPts val="0"/>
                        </a:spcAft>
                      </a:pPr>
                      <a:r>
                        <a:rPr lang="en-IN" sz="1100" dirty="0">
                          <a:effectLst/>
                          <a:latin typeface="Cambria" panose="02040503050406030204" pitchFamily="18" charset="0"/>
                          <a:ea typeface="Cambria" panose="02040503050406030204" pitchFamily="18" charset="0"/>
                        </a:rPr>
                        <a:t>8</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100" dirty="0">
                          <a:effectLst/>
                          <a:latin typeface="Cambria" panose="02040503050406030204" pitchFamily="18" charset="0"/>
                          <a:ea typeface="Cambria" panose="02040503050406030204" pitchFamily="18" charset="0"/>
                        </a:rPr>
                        <a:t>STEP 7,8</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gn="ctr">
                        <a:lnSpc>
                          <a:spcPct val="105000"/>
                        </a:lnSpc>
                        <a:spcAft>
                          <a:spcPts val="0"/>
                        </a:spcAft>
                      </a:pPr>
                      <a:r>
                        <a:rPr lang="en-IN" sz="1050" dirty="0">
                          <a:effectLst/>
                          <a:latin typeface="Cambria" panose="02040503050406030204" pitchFamily="18" charset="0"/>
                          <a:ea typeface="Cambria" panose="02040503050406030204" pitchFamily="18" charset="0"/>
                        </a:rPr>
                        <a:t>13-08-2020 to 18-08-2020</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050" dirty="0">
                          <a:effectLst/>
                          <a:latin typeface="Cambria" panose="02040503050406030204" pitchFamily="18" charset="0"/>
                          <a:ea typeface="Cambria" panose="02040503050406030204" pitchFamily="18" charset="0"/>
                        </a:rPr>
                        <a:t>6</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09395878"/>
                  </a:ext>
                </a:extLst>
              </a:tr>
              <a:tr h="138132">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3098986"/>
                  </a:ext>
                </a:extLst>
              </a:tr>
              <a:tr h="148722">
                <a:tc>
                  <a:txBody>
                    <a:bodyPr/>
                    <a:lstStyle/>
                    <a:p>
                      <a:pPr marL="76200" algn="ctr">
                        <a:lnSpc>
                          <a:spcPct val="105000"/>
                        </a:lnSpc>
                        <a:spcAft>
                          <a:spcPts val="0"/>
                        </a:spcAft>
                      </a:pPr>
                      <a:r>
                        <a:rPr lang="en-IN" sz="1100" dirty="0">
                          <a:effectLst/>
                          <a:latin typeface="Cambria" panose="02040503050406030204" pitchFamily="18" charset="0"/>
                          <a:ea typeface="Cambria" panose="02040503050406030204" pitchFamily="18" charset="0"/>
                        </a:rPr>
                        <a:t>9</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IN" sz="1100" dirty="0">
                          <a:effectLst/>
                          <a:latin typeface="Cambria" panose="02040503050406030204" pitchFamily="18" charset="0"/>
                          <a:ea typeface="Cambria" panose="02040503050406030204" pitchFamily="18" charset="0"/>
                        </a:rPr>
                        <a:t>  STEP 9,10</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gn="ctr">
                        <a:lnSpc>
                          <a:spcPct val="105000"/>
                        </a:lnSpc>
                        <a:spcAft>
                          <a:spcPts val="0"/>
                        </a:spcAft>
                      </a:pPr>
                      <a:r>
                        <a:rPr lang="en-IN" sz="1050" dirty="0">
                          <a:effectLst/>
                          <a:latin typeface="Cambria" panose="02040503050406030204" pitchFamily="18" charset="0"/>
                          <a:ea typeface="Cambria" panose="02040503050406030204" pitchFamily="18" charset="0"/>
                        </a:rPr>
                        <a:t>21-08-2020 to 24-08-2020</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050" dirty="0">
                          <a:effectLst/>
                          <a:latin typeface="Cambria" panose="02040503050406030204" pitchFamily="18" charset="0"/>
                          <a:ea typeface="Cambria" panose="02040503050406030204" pitchFamily="18" charset="0"/>
                        </a:rPr>
                        <a:t>4</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26847141"/>
                  </a:ext>
                </a:extLst>
              </a:tr>
              <a:tr h="138132">
                <a:tc>
                  <a:txBody>
                    <a:bodyPr/>
                    <a:lstStyle/>
                    <a:p>
                      <a:pPr algn="ctr">
                        <a:spcAft>
                          <a:spcPts val="0"/>
                        </a:spcAft>
                      </a:pPr>
                      <a:r>
                        <a:rPr lang="en-IN" sz="1000" dirty="0">
                          <a:effectLst/>
                          <a:latin typeface="Cambria" panose="02040503050406030204" pitchFamily="18" charset="0"/>
                          <a:ea typeface="Cambria" panose="02040503050406030204" pitchFamily="18" charset="0"/>
                        </a:rPr>
                        <a:t> </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05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2043531"/>
                  </a:ext>
                </a:extLst>
              </a:tr>
              <a:tr h="148722">
                <a:tc>
                  <a:txBody>
                    <a:bodyPr/>
                    <a:lstStyle/>
                    <a:p>
                      <a:pPr marL="76200" algn="ctr">
                        <a:lnSpc>
                          <a:spcPct val="105000"/>
                        </a:lnSpc>
                        <a:spcAft>
                          <a:spcPts val="0"/>
                        </a:spcAft>
                      </a:pPr>
                      <a:r>
                        <a:rPr lang="en-IN" sz="1100" dirty="0">
                          <a:effectLst/>
                          <a:latin typeface="Cambria" panose="02040503050406030204" pitchFamily="18" charset="0"/>
                          <a:ea typeface="Cambria" panose="02040503050406030204" pitchFamily="18" charset="0"/>
                        </a:rPr>
                        <a:t>10</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050" kern="1200" dirty="0">
                          <a:solidFill>
                            <a:schemeClr val="tx1"/>
                          </a:solidFill>
                          <a:effectLst/>
                          <a:latin typeface="Cambria" panose="02040503050406030204" pitchFamily="18" charset="0"/>
                          <a:ea typeface="Cambria" panose="02040503050406030204" pitchFamily="18" charset="0"/>
                          <a:cs typeface="+mn-cs"/>
                        </a:rPr>
                        <a:t> STEP 11</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0800" algn="ctr">
                        <a:lnSpc>
                          <a:spcPct val="105000"/>
                        </a:lnSpc>
                        <a:spcAft>
                          <a:spcPts val="0"/>
                        </a:spcAft>
                      </a:pPr>
                      <a:r>
                        <a:rPr lang="en-IN" sz="1050" dirty="0">
                          <a:effectLst/>
                          <a:latin typeface="Cambria" panose="02040503050406030204" pitchFamily="18" charset="0"/>
                          <a:ea typeface="Cambria" panose="02040503050406030204" pitchFamily="18" charset="0"/>
                        </a:rPr>
                        <a:t>25-08-2020 to 29-08-2020</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63500" algn="ctr">
                        <a:lnSpc>
                          <a:spcPct val="105000"/>
                        </a:lnSpc>
                        <a:spcAft>
                          <a:spcPts val="0"/>
                        </a:spcAft>
                      </a:pPr>
                      <a:r>
                        <a:rPr lang="en-IN" sz="1050" dirty="0">
                          <a:effectLst/>
                          <a:latin typeface="Cambria" panose="02040503050406030204" pitchFamily="18" charset="0"/>
                          <a:ea typeface="Cambria" panose="02040503050406030204" pitchFamily="18" charset="0"/>
                        </a:rPr>
                        <a:t>5</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80787168"/>
                  </a:ext>
                </a:extLst>
              </a:tr>
              <a:tr h="0">
                <a:tc>
                  <a:txBody>
                    <a:bodyPr/>
                    <a:lstStyle/>
                    <a:p>
                      <a:pPr algn="ctr">
                        <a:spcAft>
                          <a:spcPts val="0"/>
                        </a:spcAft>
                      </a:pP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575851"/>
                  </a:ext>
                </a:extLst>
              </a:tr>
              <a:tr h="233584">
                <a:tc>
                  <a:txBody>
                    <a:bodyPr/>
                    <a:lstStyle/>
                    <a:p>
                      <a:pPr algn="ctr">
                        <a:spcAft>
                          <a:spcPts val="0"/>
                        </a:spcAft>
                      </a:pPr>
                      <a:r>
                        <a:rPr lang="en-IN" sz="1100" dirty="0">
                          <a:effectLst/>
                          <a:latin typeface="Cambria" panose="02040503050406030204" pitchFamily="18" charset="0"/>
                          <a:ea typeface="Cambria" panose="02040503050406030204" pitchFamily="18" charset="0"/>
                        </a:rPr>
                        <a:t>  11</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50" kern="1200" dirty="0">
                          <a:solidFill>
                            <a:schemeClr val="tx1"/>
                          </a:solidFill>
                          <a:effectLst/>
                          <a:latin typeface="Cambria" panose="02040503050406030204" pitchFamily="18" charset="0"/>
                          <a:ea typeface="Cambria" panose="02040503050406030204" pitchFamily="18" charset="0"/>
                          <a:cs typeface="+mn-cs"/>
                        </a:rPr>
                        <a:t> STEP 12</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50" dirty="0">
                          <a:effectLst/>
                          <a:latin typeface="Cambria" panose="02040503050406030204" pitchFamily="18" charset="0"/>
                          <a:ea typeface="Cambria" panose="02040503050406030204" pitchFamily="18" charset="0"/>
                        </a:rPr>
                        <a:t>30-08-2020 to 31-08-2020</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50" dirty="0">
                          <a:effectLst/>
                          <a:latin typeface="Cambria" panose="02040503050406030204" pitchFamily="18" charset="0"/>
                          <a:ea typeface="Cambria" panose="02040503050406030204" pitchFamily="18" charset="0"/>
                        </a:rPr>
                        <a:t>2</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985797"/>
                  </a:ext>
                </a:extLst>
              </a:tr>
              <a:tr h="275231">
                <a:tc>
                  <a:txBody>
                    <a:bodyPr/>
                    <a:lstStyle/>
                    <a:p>
                      <a:pPr algn="ctr">
                        <a:spcAft>
                          <a:spcPts val="0"/>
                        </a:spcAft>
                      </a:pPr>
                      <a:r>
                        <a:rPr lang="en-IN" sz="1100" dirty="0">
                          <a:effectLst/>
                          <a:latin typeface="Cambria" panose="02040503050406030204" pitchFamily="18" charset="0"/>
                          <a:ea typeface="Cambria" panose="02040503050406030204" pitchFamily="18" charset="0"/>
                        </a:rPr>
                        <a:t>  12</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a:effectLst/>
                          <a:latin typeface="Cambria" panose="02040503050406030204" pitchFamily="18" charset="0"/>
                          <a:ea typeface="Cambria" panose="02040503050406030204" pitchFamily="18" charset="0"/>
                        </a:rPr>
                        <a:t>  Thesis Preparation</a:t>
                      </a:r>
                      <a:endParaRPr lang="en-IN" sz="105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50" dirty="0">
                          <a:effectLst/>
                          <a:latin typeface="Cambria" panose="02040503050406030204" pitchFamily="18" charset="0"/>
                          <a:ea typeface="Cambria" panose="02040503050406030204" pitchFamily="18" charset="0"/>
                        </a:rPr>
                        <a:t>Before final review</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50" dirty="0">
                          <a:effectLst/>
                          <a:latin typeface="Cambria" panose="02040503050406030204" pitchFamily="18" charset="0"/>
                          <a:ea typeface="Cambria" panose="02040503050406030204" pitchFamily="18" charset="0"/>
                        </a:rPr>
                        <a:t>4</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5001149"/>
                  </a:ext>
                </a:extLst>
              </a:tr>
              <a:tr h="224001">
                <a:tc>
                  <a:txBody>
                    <a:bodyPr/>
                    <a:lstStyle/>
                    <a:p>
                      <a:pPr algn="ctr">
                        <a:spcAft>
                          <a:spcPts val="0"/>
                        </a:spcAft>
                      </a:pPr>
                      <a:r>
                        <a:rPr lang="en-IN" sz="1100" dirty="0">
                          <a:effectLst/>
                          <a:latin typeface="Cambria" panose="02040503050406030204" pitchFamily="18" charset="0"/>
                          <a:ea typeface="Cambria" panose="02040503050406030204" pitchFamily="18" charset="0"/>
                        </a:rPr>
                        <a:t>  13</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100" dirty="0">
                          <a:effectLst/>
                          <a:latin typeface="Cambria" panose="02040503050406030204" pitchFamily="18" charset="0"/>
                          <a:ea typeface="Cambria" panose="02040503050406030204" pitchFamily="18" charset="0"/>
                        </a:rPr>
                        <a:t>  Final Slides Preparation</a:t>
                      </a:r>
                      <a:endParaRPr lang="en-IN" sz="1050" dirty="0">
                        <a:effectLst/>
                        <a:latin typeface="Cambria" panose="02040503050406030204" pitchFamily="18" charset="0"/>
                        <a:ea typeface="Cambria" panose="02040503050406030204" pitchFamily="18" charset="0"/>
                      </a:endParaRP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50" dirty="0">
                          <a:effectLst/>
                          <a:latin typeface="Cambria" panose="02040503050406030204" pitchFamily="18" charset="0"/>
                          <a:ea typeface="Cambria" panose="02040503050406030204" pitchFamily="18" charset="0"/>
                        </a:rPr>
                        <a:t>Before final review</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IN" sz="1050" dirty="0">
                          <a:effectLst/>
                          <a:latin typeface="Cambria" panose="02040503050406030204" pitchFamily="18" charset="0"/>
                          <a:ea typeface="Cambria" panose="02040503050406030204" pitchFamily="18" charset="0"/>
                        </a:rPr>
                        <a:t>4</a:t>
                      </a:r>
                    </a:p>
                  </a:txBody>
                  <a:tcPr marL="39208" marR="3920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4030777"/>
                  </a:ext>
                </a:extLst>
              </a:tr>
            </a:tbl>
          </a:graphicData>
        </a:graphic>
      </p:graphicFrame>
    </p:spTree>
    <p:extLst>
      <p:ext uri="{BB962C8B-B14F-4D97-AF65-F5344CB8AC3E}">
        <p14:creationId xmlns:p14="http://schemas.microsoft.com/office/powerpoint/2010/main" val="3385098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5673-9905-4C84-B35C-2D39FAD07DF2}"/>
              </a:ext>
            </a:extLst>
          </p:cNvPr>
          <p:cNvSpPr>
            <a:spLocks noGrp="1"/>
          </p:cNvSpPr>
          <p:nvPr>
            <p:ph type="title"/>
          </p:nvPr>
        </p:nvSpPr>
        <p:spPr>
          <a:xfrm>
            <a:off x="3500727" y="683305"/>
            <a:ext cx="5586046" cy="573543"/>
          </a:xfrm>
        </p:spPr>
        <p:txBody>
          <a:bodyPr>
            <a:normAutofit fontScale="90000"/>
          </a:bodyPr>
          <a:lstStyle/>
          <a:p>
            <a:r>
              <a:rPr lang="en-IN" dirty="0">
                <a:cs typeface="Times New Roman" panose="02020603050405020304" pitchFamily="18" charset="0"/>
              </a:rPr>
              <a:t>SOFTWARE and HARDWARE(S) USED</a:t>
            </a:r>
          </a:p>
        </p:txBody>
      </p:sp>
      <p:sp>
        <p:nvSpPr>
          <p:cNvPr id="6" name="Content Placeholder 2">
            <a:extLst>
              <a:ext uri="{FF2B5EF4-FFF2-40B4-BE49-F238E27FC236}">
                <a16:creationId xmlns:a16="http://schemas.microsoft.com/office/drawing/2014/main" id="{BA468B1D-DF36-49CA-A1C0-FE38A25053FE}"/>
              </a:ext>
            </a:extLst>
          </p:cNvPr>
          <p:cNvSpPr>
            <a:spLocks noGrp="1"/>
          </p:cNvSpPr>
          <p:nvPr>
            <p:ph idx="1"/>
          </p:nvPr>
        </p:nvSpPr>
        <p:spPr>
          <a:xfrm>
            <a:off x="1075776" y="1861327"/>
            <a:ext cx="4974947" cy="4683211"/>
          </a:xfrm>
        </p:spPr>
        <p:txBody>
          <a:bodyPr>
            <a:normAutofit/>
          </a:bodyPr>
          <a:lstStyle/>
          <a:p>
            <a:pPr algn="l"/>
            <a:r>
              <a:rPr lang="en-US" sz="1600" b="1" i="0" dirty="0">
                <a:solidFill>
                  <a:srgbClr val="6B6B6B"/>
                </a:solidFill>
                <a:effectLst/>
                <a:latin typeface="Cambria" panose="02040503050406030204" pitchFamily="18" charset="0"/>
                <a:ea typeface="Cambria" panose="02040503050406030204" pitchFamily="18" charset="0"/>
              </a:rPr>
              <a:t>Apparatus</a:t>
            </a:r>
            <a:r>
              <a:rPr lang="en-US" sz="1600" b="0" i="0" dirty="0">
                <a:solidFill>
                  <a:srgbClr val="6B6B6B"/>
                </a:solidFill>
                <a:effectLst/>
                <a:latin typeface="Cambria" panose="02040503050406030204" pitchFamily="18" charset="0"/>
                <a:ea typeface="Cambria" panose="02040503050406030204" pitchFamily="18" charset="0"/>
              </a:rPr>
              <a:t>:  (Part 1- Field monitoring)</a:t>
            </a:r>
          </a:p>
          <a:p>
            <a:pPr marL="662940" lvl="1" indent="-342900">
              <a:buFont typeface="+mj-lt"/>
              <a:buAutoNum type="arabicPeriod"/>
            </a:pPr>
            <a:r>
              <a:rPr lang="en-US" b="0" i="0" dirty="0">
                <a:solidFill>
                  <a:schemeClr val="tx1"/>
                </a:solidFill>
                <a:effectLst/>
                <a:latin typeface="Cambria" panose="02040503050406030204" pitchFamily="18" charset="0"/>
                <a:ea typeface="Cambria" panose="02040503050406030204" pitchFamily="18" charset="0"/>
              </a:rPr>
              <a:t>Temperature sensor.</a:t>
            </a:r>
          </a:p>
          <a:p>
            <a:pPr marL="662940" lvl="1" indent="-342900">
              <a:buFont typeface="+mj-lt"/>
              <a:buAutoNum type="arabicPeriod"/>
            </a:pPr>
            <a:r>
              <a:rPr lang="en-US" b="0" i="0" dirty="0">
                <a:solidFill>
                  <a:schemeClr val="tx1"/>
                </a:solidFill>
                <a:effectLst/>
                <a:latin typeface="Cambria" panose="02040503050406030204" pitchFamily="18" charset="0"/>
                <a:ea typeface="Cambria" panose="02040503050406030204" pitchFamily="18" charset="0"/>
              </a:rPr>
              <a:t> humidity sensor.</a:t>
            </a:r>
          </a:p>
          <a:p>
            <a:pPr marL="662940" lvl="1" indent="-342900">
              <a:buFont typeface="+mj-lt"/>
              <a:buAutoNum type="arabicPeriod"/>
            </a:pPr>
            <a:r>
              <a:rPr lang="en-US" dirty="0">
                <a:solidFill>
                  <a:schemeClr val="tx1"/>
                </a:solidFill>
                <a:latin typeface="Cambria" panose="02040503050406030204" pitchFamily="18" charset="0"/>
                <a:ea typeface="Cambria" panose="02040503050406030204" pitchFamily="18" charset="0"/>
              </a:rPr>
              <a:t>Air quality – Gas sensor.</a:t>
            </a:r>
          </a:p>
          <a:p>
            <a:pPr marL="662940" lvl="1" indent="-342900">
              <a:buFont typeface="+mj-lt"/>
              <a:buAutoNum type="arabicPeriod"/>
            </a:pPr>
            <a:r>
              <a:rPr lang="en-US" b="0" i="0" dirty="0">
                <a:solidFill>
                  <a:schemeClr val="tx1"/>
                </a:solidFill>
                <a:effectLst/>
                <a:latin typeface="Cambria" panose="02040503050406030204" pitchFamily="18" charset="0"/>
                <a:ea typeface="Cambria" panose="02040503050406030204" pitchFamily="18" charset="0"/>
              </a:rPr>
              <a:t>PIR sensor.</a:t>
            </a:r>
          </a:p>
          <a:p>
            <a:pPr marL="662940" lvl="1" indent="-342900">
              <a:buFont typeface="+mj-lt"/>
              <a:buAutoNum type="arabicPeriod"/>
            </a:pPr>
            <a:r>
              <a:rPr lang="en-US" b="0" i="0" dirty="0">
                <a:solidFill>
                  <a:schemeClr val="tx1"/>
                </a:solidFill>
                <a:effectLst/>
                <a:latin typeface="Cambria" panose="02040503050406030204" pitchFamily="18" charset="0"/>
                <a:ea typeface="Cambria" panose="02040503050406030204" pitchFamily="18" charset="0"/>
              </a:rPr>
              <a:t>GSM modem </a:t>
            </a:r>
            <a:r>
              <a:rPr lang="en-IN" dirty="0">
                <a:effectLst/>
                <a:latin typeface="Cambria" panose="02040503050406030204" pitchFamily="18" charset="0"/>
                <a:ea typeface="Cambria" panose="02040503050406030204" pitchFamily="18" charset="0"/>
                <a:cs typeface="Gautami" panose="020B0502040204020203" pitchFamily="34" charset="0"/>
              </a:rPr>
              <a:t>SIM900 with antenna.</a:t>
            </a:r>
            <a:endParaRPr lang="en-US" i="0" dirty="0">
              <a:solidFill>
                <a:schemeClr val="tx1"/>
              </a:solidFill>
              <a:effectLst/>
              <a:latin typeface="Cambria" panose="02040503050406030204" pitchFamily="18" charset="0"/>
              <a:ea typeface="Cambria" panose="02040503050406030204" pitchFamily="18" charset="0"/>
            </a:endParaRPr>
          </a:p>
          <a:p>
            <a:pPr marL="662940" lvl="1" indent="-342900">
              <a:buFont typeface="+mj-lt"/>
              <a:buAutoNum type="arabicPeriod"/>
            </a:pPr>
            <a:r>
              <a:rPr lang="en-IN" dirty="0">
                <a:solidFill>
                  <a:schemeClr val="tx1"/>
                </a:solidFill>
                <a:latin typeface="Cambria" panose="02040503050406030204" pitchFamily="18" charset="0"/>
                <a:ea typeface="Cambria" panose="02040503050406030204" pitchFamily="18" charset="0"/>
              </a:rPr>
              <a:t>Arduino</a:t>
            </a:r>
            <a:r>
              <a:rPr lang="en-US" dirty="0">
                <a:solidFill>
                  <a:schemeClr val="tx1"/>
                </a:solidFill>
                <a:latin typeface="Cambria" panose="02040503050406030204" pitchFamily="18" charset="0"/>
                <a:ea typeface="Cambria" panose="02040503050406030204" pitchFamily="18" charset="0"/>
              </a:rPr>
              <a:t> UNO.</a:t>
            </a:r>
          </a:p>
          <a:p>
            <a:pPr marL="662940" lvl="1" indent="-342900">
              <a:buFont typeface="+mj-lt"/>
              <a:buAutoNum type="arabicPeriod"/>
            </a:pPr>
            <a:r>
              <a:rPr lang="en-US" b="0" i="0" dirty="0">
                <a:solidFill>
                  <a:schemeClr val="tx1"/>
                </a:solidFill>
                <a:effectLst/>
                <a:latin typeface="Cambria" panose="02040503050406030204" pitchFamily="18" charset="0"/>
                <a:ea typeface="Cambria" panose="02040503050406030204" pitchFamily="18" charset="0"/>
              </a:rPr>
              <a:t>Jumper wires.</a:t>
            </a:r>
            <a:endParaRPr lang="en-US" dirty="0">
              <a:solidFill>
                <a:schemeClr val="tx1"/>
              </a:solidFill>
              <a:latin typeface="Cambria" panose="02040503050406030204" pitchFamily="18" charset="0"/>
              <a:ea typeface="Cambria" panose="02040503050406030204" pitchFamily="18" charset="0"/>
            </a:endParaRPr>
          </a:p>
          <a:p>
            <a:pPr marL="662940" lvl="1" indent="-342900">
              <a:buFont typeface="+mj-lt"/>
              <a:buAutoNum type="arabicPeriod"/>
            </a:pPr>
            <a:r>
              <a:rPr lang="en-US" dirty="0">
                <a:solidFill>
                  <a:schemeClr val="tx1"/>
                </a:solidFill>
                <a:latin typeface="Cambria" panose="02040503050406030204" pitchFamily="18" charset="0"/>
                <a:ea typeface="Cambria" panose="02040503050406030204" pitchFamily="18" charset="0"/>
              </a:rPr>
              <a:t>16*2 LCD Display with 12C adapter.</a:t>
            </a:r>
          </a:p>
          <a:p>
            <a:pPr marL="662940" lvl="1" indent="-342900">
              <a:buFont typeface="+mj-lt"/>
              <a:buAutoNum type="arabicPeriod"/>
            </a:pPr>
            <a:r>
              <a:rPr lang="en-US" dirty="0">
                <a:solidFill>
                  <a:schemeClr val="tx1"/>
                </a:solidFill>
                <a:latin typeface="Cambria" panose="02040503050406030204" pitchFamily="18" charset="0"/>
                <a:ea typeface="Cambria" panose="02040503050406030204" pitchFamily="18" charset="0"/>
              </a:rPr>
              <a:t>Solar panels.</a:t>
            </a:r>
          </a:p>
          <a:p>
            <a:pPr marL="0" indent="0">
              <a:buNone/>
            </a:pPr>
            <a:endParaRPr lang="en-IN" sz="1600" dirty="0">
              <a:latin typeface="Cambria" panose="02040503050406030204" pitchFamily="18" charset="0"/>
              <a:ea typeface="Cambria" panose="02040503050406030204" pitchFamily="18" charset="0"/>
            </a:endParaRPr>
          </a:p>
        </p:txBody>
      </p:sp>
      <p:sp>
        <p:nvSpPr>
          <p:cNvPr id="7" name="Content Placeholder 2">
            <a:extLst>
              <a:ext uri="{FF2B5EF4-FFF2-40B4-BE49-F238E27FC236}">
                <a16:creationId xmlns:a16="http://schemas.microsoft.com/office/drawing/2014/main" id="{3D74A367-A438-4395-9158-15ABB8C13EA6}"/>
              </a:ext>
            </a:extLst>
          </p:cNvPr>
          <p:cNvSpPr txBox="1">
            <a:spLocks/>
          </p:cNvSpPr>
          <p:nvPr/>
        </p:nvSpPr>
        <p:spPr>
          <a:xfrm>
            <a:off x="6623742" y="1760051"/>
            <a:ext cx="4974947" cy="468321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sz="1600" b="1" dirty="0">
              <a:solidFill>
                <a:srgbClr val="6B6B6B"/>
              </a:solidFill>
              <a:latin typeface="Cambria" panose="02040503050406030204" pitchFamily="18" charset="0"/>
              <a:ea typeface="Cambria" panose="02040503050406030204" pitchFamily="18" charset="0"/>
            </a:endParaRPr>
          </a:p>
          <a:p>
            <a:endParaRPr lang="en-US" sz="1600" b="1" dirty="0">
              <a:solidFill>
                <a:srgbClr val="6B6B6B"/>
              </a:solidFill>
              <a:latin typeface="Cambria" panose="02040503050406030204" pitchFamily="18" charset="0"/>
              <a:ea typeface="Cambria" panose="02040503050406030204" pitchFamily="18" charset="0"/>
            </a:endParaRPr>
          </a:p>
          <a:p>
            <a:r>
              <a:rPr lang="en-US" sz="1600" b="1" dirty="0">
                <a:solidFill>
                  <a:srgbClr val="6B6B6B"/>
                </a:solidFill>
                <a:latin typeface="Cambria" panose="02040503050406030204" pitchFamily="18" charset="0"/>
                <a:ea typeface="Cambria" panose="02040503050406030204" pitchFamily="18" charset="0"/>
              </a:rPr>
              <a:t>Apparatus</a:t>
            </a:r>
            <a:r>
              <a:rPr lang="en-US" sz="1600" dirty="0">
                <a:solidFill>
                  <a:srgbClr val="6B6B6B"/>
                </a:solidFill>
                <a:latin typeface="Cambria" panose="02040503050406030204" pitchFamily="18" charset="0"/>
                <a:ea typeface="Cambria" panose="02040503050406030204" pitchFamily="18" charset="0"/>
              </a:rPr>
              <a:t>:  (Part 2- Irrigation Monitoring)</a:t>
            </a:r>
            <a:endParaRPr lang="en-US" sz="1600" dirty="0">
              <a:solidFill>
                <a:schemeClr val="tx1"/>
              </a:solidFill>
              <a:latin typeface="Cambria" panose="02040503050406030204" pitchFamily="18" charset="0"/>
              <a:ea typeface="Cambria" panose="02040503050406030204" pitchFamily="18" charset="0"/>
            </a:endParaRPr>
          </a:p>
          <a:p>
            <a:pPr marL="662940" lvl="1" indent="-342900">
              <a:buFont typeface="+mj-lt"/>
              <a:buAutoNum type="arabicPeriod"/>
            </a:pPr>
            <a:r>
              <a:rPr lang="en-US" dirty="0">
                <a:solidFill>
                  <a:schemeClr val="tx1"/>
                </a:solidFill>
                <a:latin typeface="Cambria" panose="02040503050406030204" pitchFamily="18" charset="0"/>
                <a:ea typeface="Cambria" panose="02040503050406030204" pitchFamily="18" charset="0"/>
              </a:rPr>
              <a:t>Ultrasonic sensor to measure W</a:t>
            </a:r>
            <a:r>
              <a:rPr lang="en-US" b="0" i="0" dirty="0">
                <a:solidFill>
                  <a:schemeClr val="tx1"/>
                </a:solidFill>
                <a:effectLst/>
                <a:latin typeface="Cambria" panose="02040503050406030204" pitchFamily="18" charset="0"/>
                <a:ea typeface="Cambria" panose="02040503050406030204" pitchFamily="18" charset="0"/>
              </a:rPr>
              <a:t>ater level.</a:t>
            </a:r>
          </a:p>
          <a:p>
            <a:pPr marL="662940" lvl="1" indent="-342900">
              <a:buFont typeface="+mj-lt"/>
              <a:buAutoNum type="arabicPeriod"/>
            </a:pPr>
            <a:r>
              <a:rPr lang="en-US" dirty="0">
                <a:solidFill>
                  <a:schemeClr val="tx1"/>
                </a:solidFill>
                <a:latin typeface="Cambria" panose="02040503050406030204" pitchFamily="18" charset="0"/>
                <a:ea typeface="Cambria" panose="02040503050406030204" pitchFamily="18" charset="0"/>
              </a:rPr>
              <a:t>S</a:t>
            </a:r>
            <a:r>
              <a:rPr lang="en-US" b="0" i="0" dirty="0">
                <a:solidFill>
                  <a:schemeClr val="tx1"/>
                </a:solidFill>
                <a:effectLst/>
                <a:latin typeface="Cambria" panose="02040503050406030204" pitchFamily="18" charset="0"/>
                <a:ea typeface="Cambria" panose="02040503050406030204" pitchFamily="18" charset="0"/>
              </a:rPr>
              <a:t>oil moisture sensor. </a:t>
            </a:r>
          </a:p>
          <a:p>
            <a:pPr marL="662940" lvl="1" indent="-342900">
              <a:buFont typeface="+mj-lt"/>
              <a:buAutoNum type="arabicPeriod"/>
            </a:pPr>
            <a:r>
              <a:rPr lang="en-US" dirty="0">
                <a:solidFill>
                  <a:schemeClr val="tx1"/>
                </a:solidFill>
                <a:latin typeface="Cambria" panose="02040503050406030204" pitchFamily="18" charset="0"/>
                <a:ea typeface="Cambria" panose="02040503050406030204" pitchFamily="18" charset="0"/>
              </a:rPr>
              <a:t>Dc motor &amp; pipe (2 sets)</a:t>
            </a:r>
          </a:p>
          <a:p>
            <a:pPr marL="662940" lvl="1" indent="-342900">
              <a:buFont typeface="+mj-lt"/>
              <a:buAutoNum type="arabicPeriod"/>
            </a:pPr>
            <a:r>
              <a:rPr lang="en-US" dirty="0">
                <a:solidFill>
                  <a:schemeClr val="tx1"/>
                </a:solidFill>
                <a:latin typeface="Cambria" panose="02040503050406030204" pitchFamily="18" charset="0"/>
                <a:ea typeface="Cambria" panose="02040503050406030204" pitchFamily="18" charset="0"/>
              </a:rPr>
              <a:t>Relays. (2)</a:t>
            </a:r>
          </a:p>
          <a:p>
            <a:pPr marL="662940" lvl="1" indent="-342900">
              <a:buFont typeface="+mj-lt"/>
              <a:buAutoNum type="arabicPeriod"/>
            </a:pPr>
            <a:r>
              <a:rPr lang="en-US" dirty="0">
                <a:solidFill>
                  <a:schemeClr val="tx1"/>
                </a:solidFill>
                <a:latin typeface="Cambria" panose="02040503050406030204" pitchFamily="18" charset="0"/>
                <a:ea typeface="Cambria" panose="02040503050406030204" pitchFamily="18" charset="0"/>
              </a:rPr>
              <a:t>Buzzer</a:t>
            </a:r>
            <a:r>
              <a:rPr lang="en-US" dirty="0">
                <a:solidFill>
                  <a:srgbClr val="6B6B6B"/>
                </a:solidFill>
                <a:latin typeface="Cambria" panose="02040503050406030204" pitchFamily="18" charset="0"/>
                <a:ea typeface="Cambria" panose="02040503050406030204" pitchFamily="18" charset="0"/>
              </a:rPr>
              <a:t>. </a:t>
            </a:r>
            <a:r>
              <a:rPr lang="en-US" dirty="0">
                <a:solidFill>
                  <a:schemeClr val="tx1"/>
                </a:solidFill>
                <a:latin typeface="Cambria" panose="02040503050406030204" pitchFamily="18" charset="0"/>
                <a:ea typeface="Cambria" panose="02040503050406030204" pitchFamily="18" charset="0"/>
              </a:rPr>
              <a:t>(1) </a:t>
            </a:r>
          </a:p>
          <a:p>
            <a:pPr marL="662940" lvl="1" indent="-342900">
              <a:buFont typeface="+mj-lt"/>
              <a:buAutoNum type="arabicPeriod"/>
            </a:pPr>
            <a:r>
              <a:rPr lang="en-US" dirty="0">
                <a:solidFill>
                  <a:schemeClr val="tx1"/>
                </a:solidFill>
                <a:latin typeface="Cambria" panose="02040503050406030204" pitchFamily="18" charset="0"/>
                <a:ea typeface="Cambria" panose="02040503050406030204" pitchFamily="18" charset="0"/>
              </a:rPr>
              <a:t>16*2 LCD Display with 12C adapter.</a:t>
            </a:r>
          </a:p>
          <a:p>
            <a:pPr marL="662940" lvl="1" indent="-342900">
              <a:buFont typeface="+mj-lt"/>
              <a:buAutoNum type="arabicPeriod"/>
            </a:pPr>
            <a:r>
              <a:rPr lang="en-US" dirty="0">
                <a:solidFill>
                  <a:schemeClr val="tx1"/>
                </a:solidFill>
                <a:latin typeface="Cambria" panose="02040503050406030204" pitchFamily="18" charset="0"/>
                <a:ea typeface="Cambria" panose="02040503050406030204" pitchFamily="18" charset="0"/>
              </a:rPr>
              <a:t>Battery-12v (3)</a:t>
            </a:r>
          </a:p>
          <a:p>
            <a:pPr marL="662940" lvl="1" indent="-342900">
              <a:buFont typeface="+mj-lt"/>
              <a:buAutoNum type="arabicPeriod"/>
            </a:pPr>
            <a:r>
              <a:rPr lang="en-US" dirty="0">
                <a:solidFill>
                  <a:schemeClr val="tx1"/>
                </a:solidFill>
                <a:latin typeface="Cambria" panose="02040503050406030204" pitchFamily="18" charset="0"/>
                <a:ea typeface="Cambria" panose="02040503050406030204" pitchFamily="18" charset="0"/>
              </a:rPr>
              <a:t>Water Tanks (2).</a:t>
            </a:r>
          </a:p>
          <a:p>
            <a:pPr marL="320040" lvl="1" indent="0">
              <a:buNone/>
            </a:pPr>
            <a:endParaRPr lang="en-US" dirty="0">
              <a:solidFill>
                <a:srgbClr val="6B6B6B"/>
              </a:solidFill>
              <a:latin typeface="Cambria" panose="02040503050406030204" pitchFamily="18" charset="0"/>
              <a:ea typeface="Cambria" panose="02040503050406030204" pitchFamily="18" charset="0"/>
            </a:endParaRPr>
          </a:p>
          <a:p>
            <a:pPr marL="662940" lvl="1" indent="-342900">
              <a:buFont typeface="+mj-lt"/>
              <a:buAutoNum type="arabicPeriod"/>
            </a:pPr>
            <a:endParaRPr lang="en-US" dirty="0">
              <a:solidFill>
                <a:srgbClr val="6B6B6B"/>
              </a:solidFill>
              <a:latin typeface="Cambria" panose="02040503050406030204" pitchFamily="18" charset="0"/>
              <a:ea typeface="Cambria" panose="02040503050406030204" pitchFamily="18" charset="0"/>
            </a:endParaRPr>
          </a:p>
          <a:p>
            <a:pPr marL="0" indent="0">
              <a:buFont typeface="Wingdings 2" panose="05020102010507070707" pitchFamily="18" charset="2"/>
              <a:buNone/>
            </a:pPr>
            <a:endParaRPr lang="en-IN" sz="16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3C1E5F24-9078-41C3-8AE3-228FA4013A25}"/>
              </a:ext>
            </a:extLst>
          </p:cNvPr>
          <p:cNvSpPr txBox="1"/>
          <p:nvPr/>
        </p:nvSpPr>
        <p:spPr>
          <a:xfrm>
            <a:off x="3907692" y="1303579"/>
            <a:ext cx="6096000" cy="456472"/>
          </a:xfrm>
          <a:prstGeom prst="rect">
            <a:avLst/>
          </a:prstGeom>
          <a:noFill/>
        </p:spPr>
        <p:txBody>
          <a:bodyPr wrap="square">
            <a:spAutoFit/>
          </a:bodyPr>
          <a:lstStyle/>
          <a:p>
            <a:pPr algn="just">
              <a:lnSpc>
                <a:spcPct val="150000"/>
              </a:lnSpc>
            </a:pPr>
            <a:r>
              <a:rPr lang="en-IN" dirty="0">
                <a:solidFill>
                  <a:schemeClr val="bg1"/>
                </a:solidFill>
              </a:rPr>
              <a:t>Arduino Software - arduino-1.8.9-windows</a:t>
            </a:r>
          </a:p>
        </p:txBody>
      </p:sp>
      <p:pic>
        <p:nvPicPr>
          <p:cNvPr id="9222" name="Picture 6" descr="Icon Arduino Download PNG Transparent Background, Free Download ...">
            <a:extLst>
              <a:ext uri="{FF2B5EF4-FFF2-40B4-BE49-F238E27FC236}">
                <a16:creationId xmlns:a16="http://schemas.microsoft.com/office/drawing/2014/main" id="{E38160CE-E7EB-4954-9A02-499035B9B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308" y="1885838"/>
            <a:ext cx="957384" cy="957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512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91BB-EBFE-442A-8EDF-2E9BFE865946}"/>
              </a:ext>
            </a:extLst>
          </p:cNvPr>
          <p:cNvSpPr>
            <a:spLocks noGrp="1"/>
          </p:cNvSpPr>
          <p:nvPr>
            <p:ph type="title"/>
          </p:nvPr>
        </p:nvSpPr>
        <p:spPr>
          <a:xfrm>
            <a:off x="4183836" y="609600"/>
            <a:ext cx="3824328" cy="752475"/>
          </a:xfrm>
        </p:spPr>
        <p:txBody>
          <a:bodyPr/>
          <a:lstStyle/>
          <a:p>
            <a:r>
              <a:rPr lang="en-IN" dirty="0">
                <a:latin typeface="Cambria" panose="02040503050406030204" pitchFamily="18" charset="0"/>
                <a:ea typeface="Cambria" panose="02040503050406030204" pitchFamily="18" charset="0"/>
              </a:rPr>
              <a:t>EXPERTISE AVAILABLE</a:t>
            </a:r>
          </a:p>
        </p:txBody>
      </p:sp>
      <p:graphicFrame>
        <p:nvGraphicFramePr>
          <p:cNvPr id="5" name="Table 5">
            <a:extLst>
              <a:ext uri="{FF2B5EF4-FFF2-40B4-BE49-F238E27FC236}">
                <a16:creationId xmlns:a16="http://schemas.microsoft.com/office/drawing/2014/main" id="{D49E1DCC-1A26-457E-85A4-D8FA5C07A0D0}"/>
              </a:ext>
            </a:extLst>
          </p:cNvPr>
          <p:cNvGraphicFramePr>
            <a:graphicFrameLocks noGrp="1"/>
          </p:cNvGraphicFramePr>
          <p:nvPr/>
        </p:nvGraphicFramePr>
        <p:xfrm>
          <a:off x="474784" y="1932369"/>
          <a:ext cx="11157306" cy="3764280"/>
        </p:xfrm>
        <a:graphic>
          <a:graphicData uri="http://schemas.openxmlformats.org/drawingml/2006/table">
            <a:tbl>
              <a:tblPr firstRow="1" bandRow="1">
                <a:tableStyleId>{5C22544A-7EE6-4342-B048-85BDC9FD1C3A}</a:tableStyleId>
              </a:tblPr>
              <a:tblGrid>
                <a:gridCol w="764667">
                  <a:extLst>
                    <a:ext uri="{9D8B030D-6E8A-4147-A177-3AD203B41FA5}">
                      <a16:colId xmlns:a16="http://schemas.microsoft.com/office/drawing/2014/main" val="3940425298"/>
                    </a:ext>
                  </a:extLst>
                </a:gridCol>
                <a:gridCol w="3708172">
                  <a:extLst>
                    <a:ext uri="{9D8B030D-6E8A-4147-A177-3AD203B41FA5}">
                      <a16:colId xmlns:a16="http://schemas.microsoft.com/office/drawing/2014/main" val="2397249956"/>
                    </a:ext>
                  </a:extLst>
                </a:gridCol>
                <a:gridCol w="6684467">
                  <a:extLst>
                    <a:ext uri="{9D8B030D-6E8A-4147-A177-3AD203B41FA5}">
                      <a16:colId xmlns:a16="http://schemas.microsoft.com/office/drawing/2014/main" val="64849345"/>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dirty="0">
                          <a:effectLst/>
                          <a:latin typeface="Cambria" panose="02040503050406030204" pitchFamily="18" charset="0"/>
                          <a:ea typeface="Cambria" panose="02040503050406030204" pitchFamily="18" charset="0"/>
                        </a:rPr>
                        <a:t>S.NO.</a:t>
                      </a:r>
                      <a:endParaRPr lang="en-IN" sz="1600" dirty="0">
                        <a:effectLst/>
                        <a:latin typeface="Cambria" panose="02040503050406030204" pitchFamily="18" charset="0"/>
                        <a:ea typeface="Cambria" panose="020405030504060302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1" dirty="0">
                          <a:effectLst/>
                          <a:latin typeface="Cambria" panose="02040503050406030204" pitchFamily="18" charset="0"/>
                          <a:ea typeface="Cambria" panose="02040503050406030204" pitchFamily="18" charset="0"/>
                        </a:rPr>
                        <a:t>NAME AND DESIGNATION OF THE EXPERT</a:t>
                      </a:r>
                      <a:endParaRPr lang="en-IN" sz="1600" dirty="0">
                        <a:effectLst/>
                        <a:latin typeface="Cambria" panose="02040503050406030204" pitchFamily="18" charset="0"/>
                        <a:ea typeface="Cambria" panose="020405030504060302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1" dirty="0">
                          <a:effectLst/>
                          <a:latin typeface="Cambria" panose="02040503050406030204" pitchFamily="18" charset="0"/>
                          <a:ea typeface="Cambria" panose="02040503050406030204" pitchFamily="18" charset="0"/>
                        </a:rPr>
                        <a:t>TYPE OF HELP/ASSISTANCE TAKEN</a:t>
                      </a:r>
                      <a:endParaRPr lang="en-IN" sz="1600" dirty="0">
                        <a:effectLst/>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235033584"/>
                  </a:ext>
                </a:extLst>
              </a:tr>
              <a:tr h="370840">
                <a:tc>
                  <a:txBody>
                    <a:bodyPr/>
                    <a:lstStyle/>
                    <a:p>
                      <a:r>
                        <a:rPr lang="en-IN" dirty="0">
                          <a:latin typeface="Cambria" panose="02040503050406030204" pitchFamily="18" charset="0"/>
                          <a:ea typeface="Cambria" panose="02040503050406030204" pitchFamily="18" charset="0"/>
                        </a:rPr>
                        <a:t>1.</a:t>
                      </a:r>
                    </a:p>
                  </a:txBody>
                  <a:tcPr/>
                </a:tc>
                <a:tc>
                  <a:txBody>
                    <a:bodyPr/>
                    <a:lstStyle/>
                    <a:p>
                      <a:pPr algn="l">
                        <a:spcAft>
                          <a:spcPts val="0"/>
                        </a:spcAft>
                      </a:pPr>
                      <a:r>
                        <a:rPr lang="en-IN" sz="1800" dirty="0">
                          <a:solidFill>
                            <a:schemeClr val="tx1"/>
                          </a:solidFill>
                          <a:latin typeface="Cambria" panose="02040503050406030204" pitchFamily="18" charset="0"/>
                          <a:ea typeface="Cambria" panose="02040503050406030204" pitchFamily="18" charset="0"/>
                        </a:rPr>
                        <a:t>Mr . Ramesh Reddy  </a:t>
                      </a:r>
                    </a:p>
                    <a:p>
                      <a:pPr marL="0" indent="0" algn="l">
                        <a:buNone/>
                      </a:pPr>
                      <a:r>
                        <a:rPr lang="en-IN" sz="1800" dirty="0">
                          <a:solidFill>
                            <a:schemeClr val="tx1"/>
                          </a:solidFill>
                          <a:latin typeface="Cambria" panose="02040503050406030204" pitchFamily="18" charset="0"/>
                          <a:ea typeface="Cambria" panose="02040503050406030204" pitchFamily="18" charset="0"/>
                        </a:rPr>
                        <a:t>            Associate Professor , ECE</a:t>
                      </a:r>
                      <a:endParaRPr lang="en-IN" sz="1800" dirty="0">
                        <a:solidFill>
                          <a:schemeClr val="bg1"/>
                        </a:solidFill>
                        <a:latin typeface="Cambria" panose="02040503050406030204" pitchFamily="18" charset="0"/>
                        <a:ea typeface="Cambria" panose="02040503050406030204" pitchFamily="18" charset="0"/>
                      </a:endParaRPr>
                    </a:p>
                  </a:txBody>
                  <a:tcPr/>
                </a:tc>
                <a:tc>
                  <a:txBody>
                    <a:bodyPr/>
                    <a:lstStyle/>
                    <a:p>
                      <a:pPr marL="285750" indent="-285750" algn="l">
                        <a:spcAft>
                          <a:spcPts val="0"/>
                        </a:spcAft>
                        <a:buFont typeface="Arial" panose="020B0604020202020204" pitchFamily="34" charset="0"/>
                        <a:buChar char="•"/>
                      </a:pPr>
                      <a:r>
                        <a:rPr lang="en-IN" sz="1800" dirty="0">
                          <a:effectLst/>
                          <a:latin typeface="Cambria" panose="02040503050406030204" pitchFamily="18" charset="0"/>
                          <a:ea typeface="Cambria" panose="02040503050406030204" pitchFamily="18" charset="0"/>
                        </a:rPr>
                        <a:t>Received </a:t>
                      </a:r>
                      <a:r>
                        <a:rPr lang="en-IN" sz="1800" kern="1200" dirty="0">
                          <a:solidFill>
                            <a:schemeClr val="tx1"/>
                          </a:solidFill>
                          <a:effectLst/>
                          <a:latin typeface="Cambria" panose="02040503050406030204" pitchFamily="18" charset="0"/>
                          <a:ea typeface="Cambria" panose="02040503050406030204" pitchFamily="18" charset="0"/>
                          <a:cs typeface="+mn-cs"/>
                        </a:rPr>
                        <a:t>guidance in </a:t>
                      </a:r>
                      <a:r>
                        <a:rPr lang="en-IN" sz="1800" b="1" dirty="0">
                          <a:effectLst/>
                          <a:latin typeface="Cambria" panose="02040503050406030204" pitchFamily="18" charset="0"/>
                          <a:ea typeface="Cambria" panose="02040503050406030204" pitchFamily="18" charset="0"/>
                        </a:rPr>
                        <a:t>development of software part </a:t>
                      </a:r>
                      <a:r>
                        <a:rPr lang="en-IN" sz="1800" dirty="0">
                          <a:effectLst/>
                          <a:latin typeface="Cambria" panose="02040503050406030204" pitchFamily="18" charset="0"/>
                          <a:ea typeface="Cambria" panose="02040503050406030204" pitchFamily="18" charset="0"/>
                        </a:rPr>
                        <a:t>of project.</a:t>
                      </a:r>
                    </a:p>
                    <a:p>
                      <a:pPr marL="285750" indent="-285750" algn="l">
                        <a:spcAft>
                          <a:spcPts val="0"/>
                        </a:spcAft>
                        <a:buFont typeface="Arial" panose="020B0604020202020204" pitchFamily="34" charset="0"/>
                        <a:buChar char="•"/>
                      </a:pPr>
                      <a:r>
                        <a:rPr lang="en-IN" sz="1800" kern="1200" dirty="0">
                          <a:solidFill>
                            <a:schemeClr val="tx1"/>
                          </a:solidFill>
                          <a:effectLst/>
                          <a:latin typeface="Cambria" panose="02040503050406030204" pitchFamily="18" charset="0"/>
                          <a:ea typeface="Cambria" panose="02040503050406030204" pitchFamily="18" charset="0"/>
                          <a:cs typeface="+mn-cs"/>
                        </a:rPr>
                        <a:t>Gave suggestions </a:t>
                      </a:r>
                      <a:r>
                        <a:rPr lang="en-IN" sz="1800" b="1" kern="1200" dirty="0">
                          <a:solidFill>
                            <a:schemeClr val="tx1"/>
                          </a:solidFill>
                          <a:effectLst/>
                          <a:latin typeface="Cambria" panose="02040503050406030204" pitchFamily="18" charset="0"/>
                          <a:ea typeface="Cambria" panose="02040503050406030204" pitchFamily="18" charset="0"/>
                          <a:cs typeface="+mn-cs"/>
                        </a:rPr>
                        <a:t>how to work in team</a:t>
                      </a:r>
                      <a:r>
                        <a:rPr lang="en-IN" sz="1800" kern="1200" dirty="0">
                          <a:solidFill>
                            <a:schemeClr val="tx1"/>
                          </a:solidFill>
                          <a:effectLst/>
                          <a:latin typeface="Cambria" panose="02040503050406030204" pitchFamily="18" charset="0"/>
                          <a:ea typeface="Cambria" panose="02040503050406030204" pitchFamily="18" charset="0"/>
                          <a:cs typeface="+mn-cs"/>
                        </a:rPr>
                        <a:t> to gain knowledge as much as possible by doing projects. </a:t>
                      </a:r>
                    </a:p>
                    <a:p>
                      <a:pPr marL="285750" indent="-285750" algn="l">
                        <a:spcAft>
                          <a:spcPts val="0"/>
                        </a:spcAft>
                        <a:buFont typeface="Arial" panose="020B0604020202020204" pitchFamily="34" charset="0"/>
                        <a:buChar char="•"/>
                      </a:pPr>
                      <a:r>
                        <a:rPr lang="en-IN" sz="1800" kern="1200" dirty="0">
                          <a:solidFill>
                            <a:schemeClr val="tx1"/>
                          </a:solidFill>
                          <a:effectLst/>
                          <a:latin typeface="Cambria" panose="02040503050406030204" pitchFamily="18" charset="0"/>
                          <a:ea typeface="Cambria" panose="02040503050406030204" pitchFamily="18" charset="0"/>
                          <a:cs typeface="+mn-cs"/>
                        </a:rPr>
                        <a:t>Helped in understanding step wise improvements in our </a:t>
                      </a:r>
                      <a:r>
                        <a:rPr lang="en-IN" sz="1800" b="1" kern="1200" dirty="0">
                          <a:solidFill>
                            <a:schemeClr val="tx1"/>
                          </a:solidFill>
                          <a:effectLst/>
                          <a:latin typeface="Cambria" panose="02040503050406030204" pitchFamily="18" charset="0"/>
                          <a:ea typeface="Cambria" panose="02040503050406030204" pitchFamily="18" charset="0"/>
                          <a:cs typeface="+mn-cs"/>
                        </a:rPr>
                        <a:t>technical skills to work for innovations.</a:t>
                      </a:r>
                    </a:p>
                    <a:p>
                      <a:pPr marL="285750" indent="-285750" algn="l">
                        <a:spcAft>
                          <a:spcPts val="0"/>
                        </a:spcAft>
                        <a:buFont typeface="Arial" panose="020B0604020202020204" pitchFamily="34" charset="0"/>
                        <a:buChar char="•"/>
                      </a:pPr>
                      <a:r>
                        <a:rPr lang="en-IN" sz="1800" b="0" kern="1200" dirty="0">
                          <a:solidFill>
                            <a:schemeClr val="tx1"/>
                          </a:solidFill>
                          <a:effectLst/>
                          <a:latin typeface="Cambria" panose="02040503050406030204" pitchFamily="18" charset="0"/>
                          <a:ea typeface="Cambria" panose="02040503050406030204" pitchFamily="18" charset="0"/>
                          <a:cs typeface="+mn-cs"/>
                        </a:rPr>
                        <a:t>Had </a:t>
                      </a:r>
                      <a:r>
                        <a:rPr lang="en-IN" sz="1800" b="1" kern="1200" dirty="0">
                          <a:solidFill>
                            <a:schemeClr val="tx1"/>
                          </a:solidFill>
                          <a:effectLst/>
                          <a:latin typeface="Cambria" panose="02040503050406030204" pitchFamily="18" charset="0"/>
                          <a:ea typeface="Cambria" panose="02040503050406030204" pitchFamily="18" charset="0"/>
                          <a:cs typeface="+mn-cs"/>
                        </a:rPr>
                        <a:t>4 ZOOM meetings </a:t>
                      </a:r>
                      <a:r>
                        <a:rPr lang="en-IN" sz="1800" b="0" kern="1200" dirty="0">
                          <a:solidFill>
                            <a:schemeClr val="tx1"/>
                          </a:solidFill>
                          <a:effectLst/>
                          <a:latin typeface="Cambria" panose="02040503050406030204" pitchFamily="18" charset="0"/>
                          <a:ea typeface="Cambria" panose="02040503050406030204" pitchFamily="18" charset="0"/>
                          <a:cs typeface="+mn-cs"/>
                        </a:rPr>
                        <a:t>with sir about the troubles faced during execution of project and he guided us in solving them.</a:t>
                      </a:r>
                      <a:endParaRPr lang="en-IN" sz="1800" b="0" dirty="0">
                        <a:solidFill>
                          <a:schemeClr val="tx1"/>
                        </a:solidFill>
                        <a:effectLst/>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299078587"/>
                  </a:ext>
                </a:extLst>
              </a:tr>
              <a:tr h="370840">
                <a:tc>
                  <a:txBody>
                    <a:bodyPr/>
                    <a:lstStyle/>
                    <a:p>
                      <a:r>
                        <a:rPr lang="en-IN" dirty="0">
                          <a:latin typeface="Cambria" panose="02040503050406030204" pitchFamily="18" charset="0"/>
                          <a:ea typeface="Cambria" panose="02040503050406030204" pitchFamily="18" charset="0"/>
                        </a:rPr>
                        <a:t>2.</a:t>
                      </a:r>
                    </a:p>
                  </a:txBody>
                  <a:tcPr/>
                </a:tc>
                <a:tc>
                  <a:txBody>
                    <a:bodyPr/>
                    <a:lstStyle/>
                    <a:p>
                      <a:r>
                        <a:rPr lang="en-IN" dirty="0">
                          <a:latin typeface="Cambria" panose="02040503050406030204" pitchFamily="18" charset="0"/>
                          <a:ea typeface="Cambria" panose="02040503050406030204" pitchFamily="18" charset="0"/>
                        </a:rPr>
                        <a:t>Shiva , CSE 4</a:t>
                      </a:r>
                      <a:r>
                        <a:rPr lang="en-IN" baseline="30000" dirty="0">
                          <a:latin typeface="Cambria" panose="02040503050406030204" pitchFamily="18" charset="0"/>
                          <a:ea typeface="Cambria" panose="02040503050406030204" pitchFamily="18" charset="0"/>
                        </a:rPr>
                        <a:t>th</a:t>
                      </a:r>
                      <a:r>
                        <a:rPr lang="en-IN" dirty="0">
                          <a:latin typeface="Cambria" panose="02040503050406030204" pitchFamily="18" charset="0"/>
                          <a:ea typeface="Cambria" panose="02040503050406030204" pitchFamily="18" charset="0"/>
                        </a:rPr>
                        <a:t> year.</a:t>
                      </a:r>
                    </a:p>
                  </a:txBody>
                  <a:tcPr/>
                </a:tc>
                <a:tc>
                  <a:txBody>
                    <a:bodyPr/>
                    <a:lstStyle/>
                    <a:p>
                      <a:r>
                        <a:rPr lang="en-IN" dirty="0">
                          <a:latin typeface="Cambria" panose="02040503050406030204" pitchFamily="18" charset="0"/>
                          <a:ea typeface="Cambria" panose="02040503050406030204" pitchFamily="18" charset="0"/>
                        </a:rPr>
                        <a:t>Helped in debugging  GSM issues</a:t>
                      </a:r>
                    </a:p>
                  </a:txBody>
                  <a:tcPr/>
                </a:tc>
                <a:extLst>
                  <a:ext uri="{0D108BD9-81ED-4DB2-BD59-A6C34878D82A}">
                    <a16:rowId xmlns:a16="http://schemas.microsoft.com/office/drawing/2014/main" val="319843552"/>
                  </a:ext>
                </a:extLst>
              </a:tr>
              <a:tr h="370840">
                <a:tc>
                  <a:txBody>
                    <a:bodyPr/>
                    <a:lstStyle/>
                    <a:p>
                      <a:r>
                        <a:rPr lang="en-IN" dirty="0">
                          <a:latin typeface="Cambria" panose="02040503050406030204" pitchFamily="18" charset="0"/>
                          <a:ea typeface="Cambria" panose="02040503050406030204" pitchFamily="18" charset="0"/>
                        </a:rPr>
                        <a:t>3.</a:t>
                      </a:r>
                    </a:p>
                  </a:txBody>
                  <a:tcPr/>
                </a:tc>
                <a:tc>
                  <a:txBody>
                    <a:bodyPr/>
                    <a:lstStyle/>
                    <a:p>
                      <a:r>
                        <a:rPr lang="en-IN" dirty="0">
                          <a:latin typeface="Cambria" panose="02040503050406030204" pitchFamily="18" charset="0"/>
                          <a:ea typeface="Cambria" panose="02040503050406030204" pitchFamily="18" charset="0"/>
                        </a:rPr>
                        <a:t>Srikar , ECE 3</a:t>
                      </a:r>
                      <a:r>
                        <a:rPr lang="en-IN" baseline="30000" dirty="0">
                          <a:latin typeface="Cambria" panose="02040503050406030204" pitchFamily="18" charset="0"/>
                          <a:ea typeface="Cambria" panose="02040503050406030204" pitchFamily="18" charset="0"/>
                        </a:rPr>
                        <a:t>rd</a:t>
                      </a:r>
                      <a:r>
                        <a:rPr lang="en-IN" dirty="0">
                          <a:latin typeface="Cambria" panose="02040503050406030204" pitchFamily="18" charset="0"/>
                          <a:ea typeface="Cambria" panose="02040503050406030204" pitchFamily="18" charset="0"/>
                        </a:rPr>
                        <a:t> year.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Cambria" panose="02040503050406030204" pitchFamily="18" charset="0"/>
                          <a:ea typeface="Cambria" panose="02040503050406030204" pitchFamily="18" charset="0"/>
                        </a:rPr>
                        <a:t>Helped in debugging  GSM issues</a:t>
                      </a:r>
                    </a:p>
                  </a:txBody>
                  <a:tcPr/>
                </a:tc>
                <a:extLst>
                  <a:ext uri="{0D108BD9-81ED-4DB2-BD59-A6C34878D82A}">
                    <a16:rowId xmlns:a16="http://schemas.microsoft.com/office/drawing/2014/main" val="2837504560"/>
                  </a:ext>
                </a:extLst>
              </a:tr>
              <a:tr h="370840">
                <a:tc gridSpan="3">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067470142"/>
                  </a:ext>
                </a:extLst>
              </a:tr>
            </a:tbl>
          </a:graphicData>
        </a:graphic>
      </p:graphicFrame>
    </p:spTree>
    <p:extLst>
      <p:ext uri="{BB962C8B-B14F-4D97-AF65-F5344CB8AC3E}">
        <p14:creationId xmlns:p14="http://schemas.microsoft.com/office/powerpoint/2010/main" val="39352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5E09-5E2B-40EE-9736-25621373DE06}"/>
              </a:ext>
            </a:extLst>
          </p:cNvPr>
          <p:cNvSpPr>
            <a:spLocks noGrp="1"/>
          </p:cNvSpPr>
          <p:nvPr>
            <p:ph type="title"/>
          </p:nvPr>
        </p:nvSpPr>
        <p:spPr>
          <a:xfrm>
            <a:off x="3553518" y="830143"/>
            <a:ext cx="5241270" cy="590541"/>
          </a:xfrm>
        </p:spPr>
        <p:txBody>
          <a:bodyPr/>
          <a:lstStyle/>
          <a:p>
            <a:r>
              <a:rPr lang="en-IN" dirty="0">
                <a:latin typeface="Cambria" panose="02040503050406030204" pitchFamily="18" charset="0"/>
                <a:ea typeface="Cambria" panose="02040503050406030204" pitchFamily="18" charset="0"/>
              </a:rPr>
              <a:t>ROLES AND RESPONSIBILITIES</a:t>
            </a:r>
          </a:p>
        </p:txBody>
      </p:sp>
      <p:graphicFrame>
        <p:nvGraphicFramePr>
          <p:cNvPr id="5" name="Table 4">
            <a:extLst>
              <a:ext uri="{FF2B5EF4-FFF2-40B4-BE49-F238E27FC236}">
                <a16:creationId xmlns:a16="http://schemas.microsoft.com/office/drawing/2014/main" id="{A346935E-6ABD-4E2D-AD34-8930703EBB8C}"/>
              </a:ext>
            </a:extLst>
          </p:cNvPr>
          <p:cNvGraphicFramePr>
            <a:graphicFrameLocks noGrp="1"/>
          </p:cNvGraphicFramePr>
          <p:nvPr>
            <p:extLst>
              <p:ext uri="{D42A27DB-BD31-4B8C-83A1-F6EECF244321}">
                <p14:modId xmlns:p14="http://schemas.microsoft.com/office/powerpoint/2010/main" val="2394661879"/>
              </p:ext>
            </p:extLst>
          </p:nvPr>
        </p:nvGraphicFramePr>
        <p:xfrm>
          <a:off x="3026271" y="2039723"/>
          <a:ext cx="6139458" cy="3371117"/>
        </p:xfrm>
        <a:graphic>
          <a:graphicData uri="http://schemas.openxmlformats.org/drawingml/2006/table">
            <a:tbl>
              <a:tblPr firstRow="1" firstCol="1" bandRow="1"/>
              <a:tblGrid>
                <a:gridCol w="668689">
                  <a:extLst>
                    <a:ext uri="{9D8B030D-6E8A-4147-A177-3AD203B41FA5}">
                      <a16:colId xmlns:a16="http://schemas.microsoft.com/office/drawing/2014/main" val="3879389529"/>
                    </a:ext>
                  </a:extLst>
                </a:gridCol>
                <a:gridCol w="2047631">
                  <a:extLst>
                    <a:ext uri="{9D8B030D-6E8A-4147-A177-3AD203B41FA5}">
                      <a16:colId xmlns:a16="http://schemas.microsoft.com/office/drawing/2014/main" val="3319319515"/>
                    </a:ext>
                  </a:extLst>
                </a:gridCol>
                <a:gridCol w="3423138">
                  <a:extLst>
                    <a:ext uri="{9D8B030D-6E8A-4147-A177-3AD203B41FA5}">
                      <a16:colId xmlns:a16="http://schemas.microsoft.com/office/drawing/2014/main" val="1654550300"/>
                    </a:ext>
                  </a:extLst>
                </a:gridCol>
              </a:tblGrid>
              <a:tr h="398796">
                <a:tc>
                  <a:txBody>
                    <a:bodyPr/>
                    <a:lstStyle/>
                    <a:p>
                      <a:pPr algn="ctr">
                        <a:lnSpc>
                          <a:spcPct val="107000"/>
                        </a:lnSpc>
                        <a:spcAft>
                          <a:spcPts val="0"/>
                        </a:spcAft>
                      </a:pPr>
                      <a:r>
                        <a:rPr lang="en-IN" sz="1100" b="0" i="0" kern="1200" dirty="0">
                          <a:solidFill>
                            <a:schemeClr val="tx1"/>
                          </a:solidFill>
                          <a:effectLst/>
                          <a:latin typeface="Cambria" panose="02040503050406030204" pitchFamily="18" charset="0"/>
                          <a:ea typeface="Cambria" panose="02040503050406030204" pitchFamily="18" charset="0"/>
                          <a:cs typeface="+mn-cs"/>
                        </a:rPr>
                        <a:t>S.NO</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b="0" i="0" kern="1200" dirty="0">
                          <a:solidFill>
                            <a:schemeClr val="tx1"/>
                          </a:solidFill>
                          <a:effectLst/>
                          <a:latin typeface="Cambria" panose="02040503050406030204" pitchFamily="18" charset="0"/>
                          <a:ea typeface="Cambria" panose="02040503050406030204" pitchFamily="18" charset="0"/>
                          <a:cs typeface="+mn-cs"/>
                        </a:rPr>
                        <a:t>NAME OF THE STUDENT</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b="0" i="0" kern="1200" dirty="0">
                          <a:solidFill>
                            <a:schemeClr val="tx1"/>
                          </a:solidFill>
                          <a:effectLst/>
                          <a:latin typeface="Cambria" panose="02040503050406030204" pitchFamily="18" charset="0"/>
                          <a:ea typeface="Cambria" panose="02040503050406030204" pitchFamily="18" charset="0"/>
                          <a:cs typeface="+mn-cs"/>
                        </a:rPr>
                        <a:t>ROLES AND RESPONSIBILITIES</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3043844"/>
                  </a:ext>
                </a:extLst>
              </a:tr>
              <a:tr h="599205">
                <a:tc>
                  <a:txBody>
                    <a:bodyPr/>
                    <a:lstStyle/>
                    <a:p>
                      <a:pPr algn="ctr">
                        <a:lnSpc>
                          <a:spcPct val="107000"/>
                        </a:lnSpc>
                        <a:spcAft>
                          <a:spcPts val="0"/>
                        </a:spcAft>
                      </a:pPr>
                      <a:endParaRPr lang="en-IN" sz="1100" b="0" i="0" kern="1200" dirty="0">
                        <a:solidFill>
                          <a:schemeClr val="tx1"/>
                        </a:solidFill>
                        <a:effectLst/>
                        <a:latin typeface="Cambria" panose="02040503050406030204" pitchFamily="18" charset="0"/>
                        <a:ea typeface="Cambria" panose="02040503050406030204" pitchFamily="18" charset="0"/>
                        <a:cs typeface="+mn-cs"/>
                      </a:endParaRPr>
                    </a:p>
                    <a:p>
                      <a:pPr algn="ctr">
                        <a:lnSpc>
                          <a:spcPct val="107000"/>
                        </a:lnSpc>
                        <a:spcAft>
                          <a:spcPts val="0"/>
                        </a:spcAft>
                      </a:pPr>
                      <a:r>
                        <a:rPr lang="en-IN" sz="1100" b="0" i="0" kern="1200" dirty="0">
                          <a:solidFill>
                            <a:schemeClr val="tx1"/>
                          </a:solidFill>
                          <a:effectLst/>
                          <a:latin typeface="Cambria" panose="02040503050406030204" pitchFamily="18" charset="0"/>
                          <a:ea typeface="Cambria" panose="02040503050406030204" pitchFamily="18" charset="0"/>
                          <a:cs typeface="+mn-cs"/>
                        </a:rPr>
                        <a:t>1</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endParaRPr lang="en-US" sz="1100" b="0" i="0" kern="1200" dirty="0">
                        <a:solidFill>
                          <a:schemeClr val="tx1"/>
                        </a:solidFill>
                        <a:effectLst/>
                        <a:latin typeface="Cambria" panose="02040503050406030204" pitchFamily="18" charset="0"/>
                        <a:ea typeface="Cambria" panose="02040503050406030204" pitchFamily="18" charset="0"/>
                        <a:cs typeface="+mn-cs"/>
                      </a:endParaRPr>
                    </a:p>
                    <a:p>
                      <a:pPr marL="0" algn="ctr" defTabSz="457200" rtl="0" eaLnBrk="1" latinLnBrk="0" hangingPunct="1">
                        <a:lnSpc>
                          <a:spcPct val="107000"/>
                        </a:lnSpc>
                        <a:spcAft>
                          <a:spcPts val="0"/>
                        </a:spcAft>
                      </a:pPr>
                      <a:r>
                        <a:rPr lang="en-IN" sz="1100" b="0" i="0" kern="1200" dirty="0">
                          <a:solidFill>
                            <a:schemeClr val="tx1"/>
                          </a:solidFill>
                          <a:effectLst/>
                          <a:latin typeface="Cambria" panose="02040503050406030204" pitchFamily="18" charset="0"/>
                          <a:ea typeface="Cambria" panose="02040503050406030204" pitchFamily="18" charset="0"/>
                          <a:cs typeface="+mn-cs"/>
                        </a:rPr>
                        <a:t>GEETHANJALI. POLISETTY</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457200" rtl="0" eaLnBrk="1" latinLnBrk="0" hangingPunct="1">
                        <a:lnSpc>
                          <a:spcPct val="107000"/>
                        </a:lnSpc>
                        <a:spcAft>
                          <a:spcPts val="0"/>
                        </a:spcAft>
                      </a:pPr>
                      <a:r>
                        <a:rPr lang="en-IN" sz="1100" b="0" i="0" kern="1200" dirty="0">
                          <a:solidFill>
                            <a:schemeClr val="tx1"/>
                          </a:solidFill>
                          <a:effectLst/>
                          <a:latin typeface="Cambria" panose="02040503050406030204" pitchFamily="18" charset="0"/>
                          <a:ea typeface="Cambria" panose="02040503050406030204" pitchFamily="18" charset="0"/>
                          <a:cs typeface="+mn-cs"/>
                        </a:rPr>
                        <a:t>Arduino coding for irrigation monitoring, </a:t>
                      </a:r>
                      <a:r>
                        <a:rPr lang="en-US" sz="1100" b="0" i="0" kern="1200" dirty="0">
                          <a:solidFill>
                            <a:schemeClr val="tx1"/>
                          </a:solidFill>
                          <a:effectLst/>
                          <a:latin typeface="Cambria" panose="02040503050406030204" pitchFamily="18" charset="0"/>
                          <a:ea typeface="Cambria" panose="02040503050406030204" pitchFamily="18" charset="0"/>
                          <a:cs typeface="+mn-cs"/>
                        </a:rPr>
                        <a:t>Field monitoring </a:t>
                      </a:r>
                      <a:endParaRPr lang="en-IN" sz="1100" b="0" i="0" kern="1200" dirty="0">
                        <a:solidFill>
                          <a:schemeClr val="tx1"/>
                        </a:solidFill>
                        <a:effectLst/>
                        <a:latin typeface="Cambria" panose="02040503050406030204" pitchFamily="18" charset="0"/>
                        <a:ea typeface="Cambria" panose="02040503050406030204" pitchFamily="18" charset="0"/>
                        <a:cs typeface="+mn-cs"/>
                      </a:endParaRPr>
                    </a:p>
                    <a:p>
                      <a:pPr marL="0" algn="ctr" defTabSz="457200" rtl="0" eaLnBrk="1" latinLnBrk="0" hangingPunct="1">
                        <a:lnSpc>
                          <a:spcPct val="107000"/>
                        </a:lnSpc>
                        <a:spcAft>
                          <a:spcPts val="0"/>
                        </a:spcAft>
                      </a:pPr>
                      <a:r>
                        <a:rPr lang="en-IN" sz="1100" b="0" i="0" kern="1200" dirty="0">
                          <a:solidFill>
                            <a:schemeClr val="tx1"/>
                          </a:solidFill>
                          <a:effectLst/>
                          <a:latin typeface="Cambria" panose="02040503050406030204" pitchFamily="18" charset="0"/>
                          <a:ea typeface="Cambria" panose="02040503050406030204" pitchFamily="18" charset="0"/>
                          <a:cs typeface="+mn-cs"/>
                        </a:rPr>
                        <a:t>App development , Prototype development.</a:t>
                      </a:r>
                      <a:endParaRPr lang="en-US" sz="1100" b="0" i="0" kern="1200" dirty="0">
                        <a:solidFill>
                          <a:schemeClr val="tx1"/>
                        </a:solidFill>
                        <a:effectLst/>
                        <a:latin typeface="Cambria" panose="02040503050406030204" pitchFamily="18" charset="0"/>
                        <a:ea typeface="Cambria" panose="02040503050406030204" pitchFamily="18" charset="0"/>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1730956"/>
                  </a:ext>
                </a:extLst>
              </a:tr>
              <a:tr h="554892">
                <a:tc>
                  <a:txBody>
                    <a:bodyPr/>
                    <a:lstStyle/>
                    <a:p>
                      <a:pPr algn="ctr">
                        <a:lnSpc>
                          <a:spcPct val="107000"/>
                        </a:lnSpc>
                        <a:spcAft>
                          <a:spcPts val="0"/>
                        </a:spcAft>
                      </a:pPr>
                      <a:endParaRPr lang="en-US" sz="1100" b="0" i="0" kern="1200">
                        <a:solidFill>
                          <a:schemeClr val="tx1"/>
                        </a:solidFill>
                        <a:effectLst/>
                        <a:latin typeface="Cambria" panose="02040503050406030204" pitchFamily="18" charset="0"/>
                        <a:ea typeface="Cambria" panose="02040503050406030204" pitchFamily="18" charset="0"/>
                        <a:cs typeface="+mn-cs"/>
                      </a:endParaRPr>
                    </a:p>
                    <a:p>
                      <a:pPr algn="ctr">
                        <a:lnSpc>
                          <a:spcPct val="107000"/>
                        </a:lnSpc>
                        <a:spcAft>
                          <a:spcPts val="0"/>
                        </a:spcAft>
                      </a:pPr>
                      <a:r>
                        <a:rPr lang="en-IN" sz="1100" b="0" i="0" kern="1200">
                          <a:solidFill>
                            <a:schemeClr val="tx1"/>
                          </a:solidFill>
                          <a:effectLst/>
                          <a:latin typeface="Cambria" panose="02040503050406030204" pitchFamily="18" charset="0"/>
                          <a:ea typeface="Cambria" panose="02040503050406030204" pitchFamily="18" charset="0"/>
                          <a:cs typeface="+mn-cs"/>
                        </a:rPr>
                        <a:t>2</a:t>
                      </a:r>
                      <a:endParaRPr lang="en-IN" sz="1100" b="0" i="0" kern="1200" dirty="0">
                        <a:solidFill>
                          <a:schemeClr val="tx1"/>
                        </a:solidFill>
                        <a:effectLst/>
                        <a:latin typeface="Cambria" panose="02040503050406030204" pitchFamily="18" charset="0"/>
                        <a:ea typeface="Cambria" panose="02040503050406030204" pitchFamily="18" charset="0"/>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457200" rtl="0" eaLnBrk="1" latinLnBrk="0" hangingPunct="1">
                        <a:lnSpc>
                          <a:spcPct val="107000"/>
                        </a:lnSpc>
                        <a:spcAft>
                          <a:spcPts val="0"/>
                        </a:spcAft>
                      </a:pPr>
                      <a:endParaRPr lang="en-IN" sz="1100" b="0" i="0" kern="1200" dirty="0">
                        <a:solidFill>
                          <a:schemeClr val="tx1"/>
                        </a:solidFill>
                        <a:effectLst/>
                        <a:latin typeface="Cambria" panose="02040503050406030204" pitchFamily="18" charset="0"/>
                        <a:ea typeface="Cambria" panose="02040503050406030204" pitchFamily="18" charset="0"/>
                        <a:cs typeface="+mn-cs"/>
                      </a:endParaRPr>
                    </a:p>
                    <a:p>
                      <a:pPr marL="0" algn="ctr" defTabSz="457200" rtl="0" eaLnBrk="1" latinLnBrk="0" hangingPunct="1">
                        <a:lnSpc>
                          <a:spcPct val="107000"/>
                        </a:lnSpc>
                        <a:spcAft>
                          <a:spcPts val="0"/>
                        </a:spcAft>
                      </a:pPr>
                      <a:r>
                        <a:rPr lang="en-IN" sz="1100" b="0" i="0" kern="1200" dirty="0">
                          <a:solidFill>
                            <a:schemeClr val="tx1"/>
                          </a:solidFill>
                          <a:effectLst/>
                          <a:latin typeface="Cambria" panose="02040503050406030204" pitchFamily="18" charset="0"/>
                          <a:ea typeface="Cambria" panose="02040503050406030204" pitchFamily="18" charset="0"/>
                          <a:cs typeface="+mn-cs"/>
                        </a:rPr>
                        <a:t>ROHIT. PALLATI</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IN" sz="1100" b="0" i="0" kern="1200" dirty="0">
                          <a:solidFill>
                            <a:schemeClr val="tx1"/>
                          </a:solidFill>
                          <a:effectLst/>
                          <a:latin typeface="Cambria" panose="02040503050406030204" pitchFamily="18" charset="0"/>
                          <a:ea typeface="Cambria" panose="02040503050406030204" pitchFamily="18" charset="0"/>
                          <a:cs typeface="+mn-cs"/>
                        </a:rPr>
                        <a:t>Arduino coding for irrigation monitoring </a:t>
                      </a:r>
                      <a:r>
                        <a:rPr lang="en-US" sz="1100" b="0" i="0" kern="1200" dirty="0">
                          <a:solidFill>
                            <a:schemeClr val="tx1"/>
                          </a:solidFill>
                          <a:effectLst/>
                          <a:latin typeface="Cambria" panose="02040503050406030204" pitchFamily="18" charset="0"/>
                          <a:ea typeface="Cambria" panose="02040503050406030204" pitchFamily="18" charset="0"/>
                          <a:cs typeface="+mn-cs"/>
                        </a:rPr>
                        <a:t>, Field monitoring ,</a:t>
                      </a:r>
                      <a:r>
                        <a:rPr lang="en-IN" sz="1100" b="0" i="0" kern="1200" dirty="0">
                          <a:solidFill>
                            <a:schemeClr val="tx1"/>
                          </a:solidFill>
                          <a:effectLst/>
                          <a:latin typeface="Cambria" panose="02040503050406030204" pitchFamily="18" charset="0"/>
                          <a:ea typeface="Cambria" panose="02040503050406030204" pitchFamily="18" charset="0"/>
                          <a:cs typeface="+mn-cs"/>
                        </a:rPr>
                        <a:t> including weather data ,</a:t>
                      </a:r>
                      <a:r>
                        <a:rPr lang="en-US" sz="1100" b="0" i="0" kern="1200" dirty="0">
                          <a:solidFill>
                            <a:schemeClr val="tx1"/>
                          </a:solidFill>
                          <a:effectLst/>
                          <a:latin typeface="Cambria" panose="02040503050406030204" pitchFamily="18" charset="0"/>
                          <a:ea typeface="Cambria" panose="02040503050406030204" pitchFamily="18" charset="0"/>
                          <a:cs typeface="+mn-cs"/>
                        </a:rPr>
                        <a:t> </a:t>
                      </a:r>
                    </a:p>
                    <a:p>
                      <a:pPr marL="0" marR="0" lvl="0" indent="0" algn="ctr" defTabSz="457200" rtl="0" eaLnBrk="1" fontAlgn="auto" latinLnBrk="0" hangingPunct="1">
                        <a:lnSpc>
                          <a:spcPct val="107000"/>
                        </a:lnSpc>
                        <a:spcBef>
                          <a:spcPts val="0"/>
                        </a:spcBef>
                        <a:spcAft>
                          <a:spcPts val="0"/>
                        </a:spcAft>
                        <a:buClrTx/>
                        <a:buSzTx/>
                        <a:buFontTx/>
                        <a:buNone/>
                        <a:tabLst/>
                        <a:defRPr/>
                      </a:pPr>
                      <a:r>
                        <a:rPr lang="en-US" sz="1100" b="0" i="0" kern="1200" dirty="0">
                          <a:solidFill>
                            <a:schemeClr val="tx1"/>
                          </a:solidFill>
                          <a:effectLst/>
                          <a:latin typeface="Cambria" panose="02040503050406030204" pitchFamily="18" charset="0"/>
                          <a:ea typeface="Cambria" panose="02040503050406030204" pitchFamily="18" charset="0"/>
                          <a:cs typeface="+mn-cs"/>
                        </a:rPr>
                        <a:t>Prototype development.</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6276497"/>
                  </a:ext>
                </a:extLst>
              </a:tr>
              <a:tr h="601785">
                <a:tc>
                  <a:txBody>
                    <a:bodyPr/>
                    <a:lstStyle/>
                    <a:p>
                      <a:pPr algn="ctr">
                        <a:lnSpc>
                          <a:spcPct val="107000"/>
                        </a:lnSpc>
                        <a:spcAft>
                          <a:spcPts val="0"/>
                        </a:spcAft>
                      </a:pPr>
                      <a:endParaRPr lang="en-IN" sz="1100" b="0" i="0" kern="1200">
                        <a:solidFill>
                          <a:schemeClr val="tx1"/>
                        </a:solidFill>
                        <a:effectLst/>
                        <a:latin typeface="Cambria" panose="02040503050406030204" pitchFamily="18" charset="0"/>
                        <a:ea typeface="Cambria" panose="02040503050406030204" pitchFamily="18" charset="0"/>
                        <a:cs typeface="+mn-cs"/>
                      </a:endParaRPr>
                    </a:p>
                    <a:p>
                      <a:pPr algn="ctr">
                        <a:lnSpc>
                          <a:spcPct val="107000"/>
                        </a:lnSpc>
                        <a:spcAft>
                          <a:spcPts val="0"/>
                        </a:spcAft>
                      </a:pPr>
                      <a:r>
                        <a:rPr lang="en-IN" sz="1100" b="0" i="0" kern="1200">
                          <a:solidFill>
                            <a:schemeClr val="tx1"/>
                          </a:solidFill>
                          <a:effectLst/>
                          <a:latin typeface="Cambria" panose="02040503050406030204" pitchFamily="18" charset="0"/>
                          <a:ea typeface="Cambria" panose="02040503050406030204" pitchFamily="18" charset="0"/>
                          <a:cs typeface="+mn-cs"/>
                        </a:rPr>
                        <a:t>3</a:t>
                      </a:r>
                      <a:endParaRPr lang="en-IN" sz="1100" b="0" i="0" kern="1200" dirty="0">
                        <a:solidFill>
                          <a:schemeClr val="tx1"/>
                        </a:solidFill>
                        <a:effectLst/>
                        <a:latin typeface="Cambria" panose="02040503050406030204" pitchFamily="18" charset="0"/>
                        <a:ea typeface="Cambria" panose="02040503050406030204" pitchFamily="18" charset="0"/>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IN" sz="1100" b="0" i="0" kern="1200" dirty="0">
                        <a:solidFill>
                          <a:schemeClr val="tx1"/>
                        </a:solidFill>
                        <a:effectLst/>
                        <a:latin typeface="Cambria" panose="02040503050406030204" pitchFamily="18" charset="0"/>
                        <a:ea typeface="Cambria" panose="02040503050406030204" pitchFamily="18" charset="0"/>
                        <a:cs typeface="+mn-cs"/>
                      </a:endParaRPr>
                    </a:p>
                    <a:p>
                      <a:pPr algn="ctr">
                        <a:lnSpc>
                          <a:spcPct val="107000"/>
                        </a:lnSpc>
                        <a:spcAft>
                          <a:spcPts val="0"/>
                        </a:spcAft>
                      </a:pPr>
                      <a:r>
                        <a:rPr lang="en-IN" sz="1100" b="0" i="0" kern="1200" dirty="0">
                          <a:solidFill>
                            <a:schemeClr val="tx1"/>
                          </a:solidFill>
                          <a:effectLst/>
                          <a:latin typeface="Cambria" panose="02040503050406030204" pitchFamily="18" charset="0"/>
                          <a:ea typeface="Cambria" panose="02040503050406030204" pitchFamily="18" charset="0"/>
                          <a:cs typeface="+mn-cs"/>
                        </a:rPr>
                        <a:t>YASHA CHANDRA SAI</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IN" sz="1100" b="0" i="0" kern="1200" dirty="0">
                          <a:solidFill>
                            <a:schemeClr val="tx1"/>
                          </a:solidFill>
                          <a:effectLst/>
                          <a:latin typeface="Cambria" panose="02040503050406030204" pitchFamily="18" charset="0"/>
                          <a:ea typeface="Cambria" panose="02040503050406030204" pitchFamily="18" charset="0"/>
                          <a:cs typeface="+mn-cs"/>
                        </a:rPr>
                        <a:t>Arduino coding for irrigation monitoring </a:t>
                      </a:r>
                      <a:r>
                        <a:rPr lang="en-US" sz="1100" b="0" i="0" kern="1200" dirty="0">
                          <a:solidFill>
                            <a:schemeClr val="tx1"/>
                          </a:solidFill>
                          <a:effectLst/>
                          <a:latin typeface="Cambria" panose="02040503050406030204" pitchFamily="18" charset="0"/>
                          <a:ea typeface="Cambria" panose="02040503050406030204" pitchFamily="18" charset="0"/>
                          <a:cs typeface="+mn-cs"/>
                        </a:rPr>
                        <a:t>, Field monitoring ,</a:t>
                      </a:r>
                      <a:r>
                        <a:rPr lang="en-IN" sz="1100" b="0" i="0" kern="1200" dirty="0">
                          <a:solidFill>
                            <a:schemeClr val="tx1"/>
                          </a:solidFill>
                          <a:effectLst/>
                          <a:latin typeface="Cambria" panose="02040503050406030204" pitchFamily="18" charset="0"/>
                          <a:ea typeface="Cambria" panose="02040503050406030204" pitchFamily="18" charset="0"/>
                          <a:cs typeface="+mn-cs"/>
                        </a:rPr>
                        <a:t> </a:t>
                      </a:r>
                    </a:p>
                    <a:p>
                      <a:pPr marL="0" marR="0" lvl="0" indent="0" algn="ctr" defTabSz="457200" rtl="0" eaLnBrk="1" fontAlgn="auto" latinLnBrk="0" hangingPunct="1">
                        <a:lnSpc>
                          <a:spcPct val="107000"/>
                        </a:lnSpc>
                        <a:spcBef>
                          <a:spcPts val="0"/>
                        </a:spcBef>
                        <a:spcAft>
                          <a:spcPts val="0"/>
                        </a:spcAft>
                        <a:buClrTx/>
                        <a:buSzTx/>
                        <a:buFontTx/>
                        <a:buNone/>
                        <a:tabLst/>
                        <a:defRPr/>
                      </a:pPr>
                      <a:r>
                        <a:rPr lang="en-IN" sz="1100" b="0" i="0" kern="1200" dirty="0">
                          <a:solidFill>
                            <a:schemeClr val="tx1"/>
                          </a:solidFill>
                          <a:effectLst/>
                          <a:latin typeface="Cambria" panose="02040503050406030204" pitchFamily="18" charset="0"/>
                          <a:ea typeface="Cambria" panose="02040503050406030204" pitchFamily="18" charset="0"/>
                          <a:cs typeface="+mn-cs"/>
                        </a:rPr>
                        <a:t>including weather data.</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1430984"/>
                  </a:ext>
                </a:extLst>
              </a:tr>
              <a:tr h="547076">
                <a:tc>
                  <a:txBody>
                    <a:bodyPr/>
                    <a:lstStyle/>
                    <a:p>
                      <a:pPr algn="ctr">
                        <a:lnSpc>
                          <a:spcPct val="107000"/>
                        </a:lnSpc>
                        <a:spcAft>
                          <a:spcPts val="0"/>
                        </a:spcAft>
                      </a:pPr>
                      <a:endParaRPr lang="en-US" sz="1100" b="0" i="0" kern="1200">
                        <a:solidFill>
                          <a:schemeClr val="tx1"/>
                        </a:solidFill>
                        <a:effectLst/>
                        <a:latin typeface="Cambria" panose="02040503050406030204" pitchFamily="18" charset="0"/>
                        <a:ea typeface="Cambria" panose="02040503050406030204" pitchFamily="18" charset="0"/>
                        <a:cs typeface="+mn-cs"/>
                      </a:endParaRPr>
                    </a:p>
                    <a:p>
                      <a:pPr algn="ctr">
                        <a:lnSpc>
                          <a:spcPct val="107000"/>
                        </a:lnSpc>
                        <a:spcAft>
                          <a:spcPts val="0"/>
                        </a:spcAft>
                      </a:pPr>
                      <a:r>
                        <a:rPr lang="en-IN" sz="1100" b="0" i="0" kern="1200">
                          <a:solidFill>
                            <a:schemeClr val="tx1"/>
                          </a:solidFill>
                          <a:effectLst/>
                          <a:latin typeface="Cambria" panose="02040503050406030204" pitchFamily="18" charset="0"/>
                          <a:ea typeface="Cambria" panose="02040503050406030204" pitchFamily="18" charset="0"/>
                          <a:cs typeface="+mn-cs"/>
                        </a:rPr>
                        <a:t>4</a:t>
                      </a:r>
                      <a:endParaRPr lang="en-IN" sz="1100" b="0" i="0" kern="1200" dirty="0">
                        <a:solidFill>
                          <a:schemeClr val="tx1"/>
                        </a:solidFill>
                        <a:effectLst/>
                        <a:latin typeface="Cambria" panose="02040503050406030204" pitchFamily="18" charset="0"/>
                        <a:ea typeface="Cambria" panose="02040503050406030204" pitchFamily="18" charset="0"/>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IN" sz="1100" b="0" i="0" kern="1200" dirty="0">
                        <a:solidFill>
                          <a:schemeClr val="tx1"/>
                        </a:solidFill>
                        <a:effectLst/>
                        <a:latin typeface="Cambria" panose="02040503050406030204" pitchFamily="18" charset="0"/>
                        <a:ea typeface="Cambria" panose="02040503050406030204" pitchFamily="18" charset="0"/>
                        <a:cs typeface="+mn-cs"/>
                      </a:endParaRPr>
                    </a:p>
                    <a:p>
                      <a:pPr algn="ctr">
                        <a:lnSpc>
                          <a:spcPct val="107000"/>
                        </a:lnSpc>
                        <a:spcAft>
                          <a:spcPts val="0"/>
                        </a:spcAft>
                      </a:pPr>
                      <a:r>
                        <a:rPr lang="en-IN" sz="1100" b="0" i="0" kern="1200" dirty="0">
                          <a:solidFill>
                            <a:schemeClr val="tx1"/>
                          </a:solidFill>
                          <a:effectLst/>
                          <a:latin typeface="Cambria" panose="02040503050406030204" pitchFamily="18" charset="0"/>
                          <a:ea typeface="Cambria" panose="02040503050406030204" pitchFamily="18" charset="0"/>
                          <a:cs typeface="+mn-cs"/>
                        </a:rPr>
                        <a:t>SRINIVAS</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endParaRPr lang="en-IN" sz="1100" b="0" i="0" kern="1200" dirty="0">
                        <a:solidFill>
                          <a:schemeClr val="tx1"/>
                        </a:solidFill>
                        <a:effectLst/>
                        <a:latin typeface="Cambria" panose="02040503050406030204" pitchFamily="18" charset="0"/>
                        <a:ea typeface="Cambria" panose="02040503050406030204" pitchFamily="18" charset="0"/>
                        <a:cs typeface="+mn-cs"/>
                      </a:endParaRPr>
                    </a:p>
                    <a:p>
                      <a:pPr marL="0" marR="0" lvl="0" indent="0" algn="ctr" defTabSz="457200" rtl="0" eaLnBrk="1" fontAlgn="auto" latinLnBrk="0" hangingPunct="1">
                        <a:lnSpc>
                          <a:spcPct val="107000"/>
                        </a:lnSpc>
                        <a:spcBef>
                          <a:spcPts val="0"/>
                        </a:spcBef>
                        <a:spcAft>
                          <a:spcPts val="0"/>
                        </a:spcAft>
                        <a:buClrTx/>
                        <a:buSzTx/>
                        <a:buFontTx/>
                        <a:buNone/>
                        <a:tabLst/>
                        <a:defRPr/>
                      </a:pPr>
                      <a:r>
                        <a:rPr lang="en-IN" sz="1100" b="0" i="0" kern="1200" dirty="0">
                          <a:solidFill>
                            <a:schemeClr val="tx1"/>
                          </a:solidFill>
                          <a:effectLst/>
                          <a:latin typeface="Cambria" panose="02040503050406030204" pitchFamily="18" charset="0"/>
                          <a:ea typeface="Cambria" panose="02040503050406030204" pitchFamily="18" charset="0"/>
                          <a:cs typeface="+mn-cs"/>
                        </a:rPr>
                        <a:t>Arduino coding for including weather data </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760308"/>
                  </a:ext>
                </a:extLst>
              </a:tr>
              <a:tr h="565302">
                <a:tc>
                  <a:txBody>
                    <a:bodyPr/>
                    <a:lstStyle/>
                    <a:p>
                      <a:pPr algn="ctr">
                        <a:lnSpc>
                          <a:spcPct val="107000"/>
                        </a:lnSpc>
                        <a:spcAft>
                          <a:spcPts val="0"/>
                        </a:spcAft>
                      </a:pPr>
                      <a:endParaRPr lang="en-US" sz="1100" b="0" i="0" kern="1200">
                        <a:solidFill>
                          <a:schemeClr val="tx1"/>
                        </a:solidFill>
                        <a:effectLst/>
                        <a:latin typeface="Cambria" panose="02040503050406030204" pitchFamily="18" charset="0"/>
                        <a:ea typeface="Cambria" panose="02040503050406030204" pitchFamily="18" charset="0"/>
                        <a:cs typeface="+mn-cs"/>
                      </a:endParaRPr>
                    </a:p>
                    <a:p>
                      <a:pPr algn="ctr">
                        <a:lnSpc>
                          <a:spcPct val="107000"/>
                        </a:lnSpc>
                        <a:spcAft>
                          <a:spcPts val="0"/>
                        </a:spcAft>
                      </a:pPr>
                      <a:r>
                        <a:rPr lang="en-US" sz="1100" b="0" i="0" kern="1200">
                          <a:solidFill>
                            <a:schemeClr val="tx1"/>
                          </a:solidFill>
                          <a:effectLst/>
                          <a:latin typeface="Cambria" panose="02040503050406030204" pitchFamily="18" charset="0"/>
                          <a:ea typeface="Cambria" panose="02040503050406030204" pitchFamily="18" charset="0"/>
                          <a:cs typeface="+mn-cs"/>
                        </a:rPr>
                        <a:t>5</a:t>
                      </a:r>
                      <a:endParaRPr lang="en-IN" sz="1100" b="0" i="0" kern="1200" dirty="0">
                        <a:solidFill>
                          <a:schemeClr val="tx1"/>
                        </a:solidFill>
                        <a:effectLst/>
                        <a:latin typeface="Cambria" panose="02040503050406030204" pitchFamily="18" charset="0"/>
                        <a:ea typeface="Cambria" panose="02040503050406030204" pitchFamily="18" charset="0"/>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IN" sz="1100" b="0" i="0" kern="1200" dirty="0">
                        <a:solidFill>
                          <a:schemeClr val="tx1"/>
                        </a:solidFill>
                        <a:effectLst/>
                        <a:latin typeface="Cambria" panose="02040503050406030204" pitchFamily="18" charset="0"/>
                        <a:ea typeface="Cambria" panose="02040503050406030204" pitchFamily="18" charset="0"/>
                        <a:cs typeface="+mn-cs"/>
                      </a:endParaRPr>
                    </a:p>
                    <a:p>
                      <a:pPr algn="ctr">
                        <a:lnSpc>
                          <a:spcPct val="107000"/>
                        </a:lnSpc>
                        <a:spcAft>
                          <a:spcPts val="0"/>
                        </a:spcAft>
                      </a:pPr>
                      <a:r>
                        <a:rPr lang="en-IN" sz="1100" b="0" i="0" kern="1200" dirty="0">
                          <a:solidFill>
                            <a:schemeClr val="tx1"/>
                          </a:solidFill>
                          <a:effectLst/>
                          <a:latin typeface="Cambria" panose="02040503050406030204" pitchFamily="18" charset="0"/>
                          <a:ea typeface="Cambria" panose="02040503050406030204" pitchFamily="18" charset="0"/>
                          <a:cs typeface="+mn-cs"/>
                        </a:rPr>
                        <a:t>SWAMY KRISHNA</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IN" sz="1100" b="0" i="0" kern="1200" dirty="0">
                        <a:solidFill>
                          <a:schemeClr val="tx1"/>
                        </a:solidFill>
                        <a:effectLst/>
                        <a:latin typeface="Cambria" panose="02040503050406030204" pitchFamily="18" charset="0"/>
                        <a:ea typeface="Cambria" panose="02040503050406030204" pitchFamily="18" charset="0"/>
                        <a:cs typeface="+mn-cs"/>
                      </a:endParaRPr>
                    </a:p>
                    <a:p>
                      <a:pPr algn="ctr">
                        <a:lnSpc>
                          <a:spcPct val="107000"/>
                        </a:lnSpc>
                        <a:spcAft>
                          <a:spcPts val="0"/>
                        </a:spcAft>
                      </a:pPr>
                      <a:r>
                        <a:rPr lang="en-IN" sz="1100" b="0" i="0" kern="1200" dirty="0">
                          <a:solidFill>
                            <a:schemeClr val="tx1"/>
                          </a:solidFill>
                          <a:effectLst/>
                          <a:latin typeface="Cambria" panose="02040503050406030204" pitchFamily="18" charset="0"/>
                          <a:ea typeface="Cambria" panose="02040503050406030204" pitchFamily="18" charset="0"/>
                          <a:cs typeface="+mn-cs"/>
                        </a:rPr>
                        <a:t>App development. </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2195613"/>
                  </a:ext>
                </a:extLst>
              </a:tr>
            </a:tbl>
          </a:graphicData>
        </a:graphic>
      </p:graphicFrame>
      <p:sp>
        <p:nvSpPr>
          <p:cNvPr id="7" name="TextBox 6">
            <a:extLst>
              <a:ext uri="{FF2B5EF4-FFF2-40B4-BE49-F238E27FC236}">
                <a16:creationId xmlns:a16="http://schemas.microsoft.com/office/drawing/2014/main" id="{F4178295-28EF-4338-8D93-D68492879CAD}"/>
              </a:ext>
            </a:extLst>
          </p:cNvPr>
          <p:cNvSpPr txBox="1"/>
          <p:nvPr/>
        </p:nvSpPr>
        <p:spPr>
          <a:xfrm>
            <a:off x="261815" y="5672937"/>
            <a:ext cx="11668369" cy="473206"/>
          </a:xfrm>
          <a:prstGeom prst="rect">
            <a:avLst/>
          </a:prstGeom>
          <a:noFill/>
        </p:spPr>
        <p:txBody>
          <a:bodyPr wrap="square">
            <a:spAutoFit/>
          </a:bodyPr>
          <a:lstStyle/>
          <a:p>
            <a:pPr algn="ctr">
              <a:lnSpc>
                <a:spcPct val="107000"/>
              </a:lnSpc>
              <a:spcAft>
                <a:spcPts val="0"/>
              </a:spcAft>
            </a:pPr>
            <a:r>
              <a:rPr lang="en-IN" sz="1200" b="0" i="0" kern="1200" dirty="0">
                <a:solidFill>
                  <a:schemeClr val="tx1"/>
                </a:solidFill>
                <a:effectLst/>
                <a:latin typeface="Cambria" panose="02040503050406030204" pitchFamily="18" charset="0"/>
                <a:ea typeface="Cambria" panose="02040503050406030204" pitchFamily="18" charset="0"/>
              </a:rPr>
              <a:t>We team together work in all parts of the project to ensure that entire team is aware of what exactly happening in project.</a:t>
            </a:r>
          </a:p>
          <a:p>
            <a:pPr algn="ctr">
              <a:lnSpc>
                <a:spcPct val="107000"/>
              </a:lnSpc>
              <a:spcAft>
                <a:spcPts val="0"/>
              </a:spcAft>
            </a:pPr>
            <a:r>
              <a:rPr lang="en-IN" sz="1200" dirty="0">
                <a:latin typeface="Cambria" panose="02040503050406030204" pitchFamily="18" charset="0"/>
                <a:ea typeface="Cambria" panose="02040503050406030204" pitchFamily="18" charset="0"/>
              </a:rPr>
              <a:t>So, Roles and responsibilities are classified according to the Sources and feasibilities. </a:t>
            </a:r>
            <a:endParaRPr lang="en-IN" sz="1200" b="0" i="0" kern="1200" dirty="0">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54921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B5A0-378C-4BED-8433-2DC9F60F24A8}"/>
              </a:ext>
            </a:extLst>
          </p:cNvPr>
          <p:cNvSpPr>
            <a:spLocks noGrp="1"/>
          </p:cNvSpPr>
          <p:nvPr>
            <p:ph type="title"/>
          </p:nvPr>
        </p:nvSpPr>
        <p:spPr>
          <a:xfrm>
            <a:off x="4515990" y="847969"/>
            <a:ext cx="3160020" cy="578827"/>
          </a:xfrm>
        </p:spPr>
        <p:txBody>
          <a:bodyPr>
            <a:normAutofit/>
          </a:bodyPr>
          <a:lstStyle/>
          <a:p>
            <a:r>
              <a:rPr lang="en-IN" dirty="0"/>
              <a:t>DATA COLLECTION</a:t>
            </a:r>
          </a:p>
        </p:txBody>
      </p:sp>
      <p:sp>
        <p:nvSpPr>
          <p:cNvPr id="3" name="Content Placeholder 2">
            <a:extLst>
              <a:ext uri="{FF2B5EF4-FFF2-40B4-BE49-F238E27FC236}">
                <a16:creationId xmlns:a16="http://schemas.microsoft.com/office/drawing/2014/main" id="{0AF412BD-EF6E-4BE2-9A74-1FB196AC4B53}"/>
              </a:ext>
            </a:extLst>
          </p:cNvPr>
          <p:cNvSpPr>
            <a:spLocks noGrp="1"/>
          </p:cNvSpPr>
          <p:nvPr>
            <p:ph idx="1"/>
          </p:nvPr>
        </p:nvSpPr>
        <p:spPr>
          <a:xfrm>
            <a:off x="677333" y="2589215"/>
            <a:ext cx="10459589" cy="3420816"/>
          </a:xfrm>
        </p:spPr>
        <p:txBody>
          <a:bodyPr>
            <a:normAutofit/>
          </a:bodyPr>
          <a:lstStyle/>
          <a:p>
            <a:pPr algn="just">
              <a:lnSpc>
                <a:spcPct val="150000"/>
              </a:lnSpc>
            </a:pPr>
            <a:r>
              <a:rPr lang="en-IN" sz="1500" dirty="0"/>
              <a:t>We had gone through Agricultural facts between 2012 &amp; 2020 in “</a:t>
            </a:r>
            <a:r>
              <a:rPr lang="en-IN" sz="1500" b="1" dirty="0">
                <a:solidFill>
                  <a:schemeClr val="accent3"/>
                </a:solidFill>
              </a:rPr>
              <a:t>Our world in data</a:t>
            </a:r>
            <a:r>
              <a:rPr lang="en-IN" sz="1500" dirty="0"/>
              <a:t>” .</a:t>
            </a:r>
          </a:p>
          <a:p>
            <a:pPr algn="just">
              <a:lnSpc>
                <a:spcPct val="150000"/>
              </a:lnSpc>
            </a:pPr>
            <a:r>
              <a:rPr lang="en-IN" sz="1500" dirty="0"/>
              <a:t>This is the survey website of world’s total agricultural land in use.  </a:t>
            </a:r>
          </a:p>
          <a:p>
            <a:pPr algn="just">
              <a:lnSpc>
                <a:spcPct val="150000"/>
              </a:lnSpc>
            </a:pPr>
            <a:r>
              <a:rPr lang="en-IN" sz="1500" dirty="0"/>
              <a:t>We </a:t>
            </a:r>
            <a:r>
              <a:rPr lang="en-IN" sz="1500" b="1" dirty="0">
                <a:solidFill>
                  <a:schemeClr val="accent3"/>
                </a:solidFill>
              </a:rPr>
              <a:t>spoke with few farmers </a:t>
            </a:r>
            <a:r>
              <a:rPr lang="en-IN" sz="1500" dirty="0"/>
              <a:t>available near by about their difficulties in farming.</a:t>
            </a:r>
          </a:p>
          <a:p>
            <a:pPr algn="just">
              <a:lnSpc>
                <a:spcPct val="150000"/>
              </a:lnSpc>
            </a:pPr>
            <a:r>
              <a:rPr lang="en-IN" sz="1500" dirty="0"/>
              <a:t>These discussions gave us an idea about farming activities and struggles behind monitoring crops in hard conditions like droughts , less electrified fields, etc…</a:t>
            </a:r>
          </a:p>
          <a:p>
            <a:pPr algn="just">
              <a:lnSpc>
                <a:spcPct val="150000"/>
              </a:lnSpc>
            </a:pPr>
            <a:r>
              <a:rPr lang="en-IN" sz="1500" dirty="0"/>
              <a:t>We even referred to some </a:t>
            </a:r>
            <a:r>
              <a:rPr lang="en-IN" sz="1500" b="1" dirty="0">
                <a:solidFill>
                  <a:schemeClr val="accent3"/>
                </a:solidFill>
              </a:rPr>
              <a:t>newspaper articles </a:t>
            </a:r>
            <a:r>
              <a:rPr lang="en-IN" sz="1500" dirty="0"/>
              <a:t>on farming issues. </a:t>
            </a:r>
          </a:p>
          <a:p>
            <a:pPr marL="0" indent="0" algn="just">
              <a:lnSpc>
                <a:spcPct val="150000"/>
              </a:lnSpc>
              <a:buNone/>
            </a:pPr>
            <a:r>
              <a:rPr lang="en-IN" sz="1200" dirty="0"/>
              <a:t>                                                                                    …………this process helped us to </a:t>
            </a:r>
            <a:r>
              <a:rPr lang="en-IN" sz="1200" b="1" dirty="0">
                <a:solidFill>
                  <a:schemeClr val="accent3"/>
                </a:solidFill>
              </a:rPr>
              <a:t>empathise</a:t>
            </a:r>
            <a:r>
              <a:rPr lang="en-IN" sz="1200" dirty="0"/>
              <a:t> the situations and think about the real time </a:t>
            </a:r>
            <a:r>
              <a:rPr lang="en-IN" sz="1200" b="1" dirty="0">
                <a:solidFill>
                  <a:schemeClr val="accent3"/>
                </a:solidFill>
              </a:rPr>
              <a:t>implementable solutions</a:t>
            </a:r>
            <a:r>
              <a:rPr lang="en-IN" sz="1200" dirty="0"/>
              <a:t>. </a:t>
            </a:r>
          </a:p>
        </p:txBody>
      </p:sp>
    </p:spTree>
    <p:extLst>
      <p:ext uri="{BB962C8B-B14F-4D97-AF65-F5344CB8AC3E}">
        <p14:creationId xmlns:p14="http://schemas.microsoft.com/office/powerpoint/2010/main" val="3382470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CBFBE1-DB8F-4A31-9BB1-7170CD871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
            <a:ext cx="6096000" cy="6858001"/>
          </a:xfrm>
          <a:prstGeom prst="rect">
            <a:avLst/>
          </a:prstGeom>
        </p:spPr>
      </p:pic>
      <p:pic>
        <p:nvPicPr>
          <p:cNvPr id="9" name="Picture 8">
            <a:extLst>
              <a:ext uri="{FF2B5EF4-FFF2-40B4-BE49-F238E27FC236}">
                <a16:creationId xmlns:a16="http://schemas.microsoft.com/office/drawing/2014/main" id="{66987C45-DD06-4BB2-A7D5-54FD419280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792" y="-2"/>
            <a:ext cx="3429000" cy="6858000"/>
          </a:xfrm>
          <a:prstGeom prst="rect">
            <a:avLst/>
          </a:prstGeom>
        </p:spPr>
      </p:pic>
      <p:pic>
        <p:nvPicPr>
          <p:cNvPr id="11" name="Picture 10">
            <a:extLst>
              <a:ext uri="{FF2B5EF4-FFF2-40B4-BE49-F238E27FC236}">
                <a16:creationId xmlns:a16="http://schemas.microsoft.com/office/drawing/2014/main" id="{44022D85-FF7F-44D8-9CDA-C5E9C74447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6792" y="0"/>
            <a:ext cx="3085208" cy="6858000"/>
          </a:xfrm>
          <a:prstGeom prst="rect">
            <a:avLst/>
          </a:prstGeom>
        </p:spPr>
      </p:pic>
      <p:sp>
        <p:nvSpPr>
          <p:cNvPr id="8" name="TextBox 7">
            <a:extLst>
              <a:ext uri="{FF2B5EF4-FFF2-40B4-BE49-F238E27FC236}">
                <a16:creationId xmlns:a16="http://schemas.microsoft.com/office/drawing/2014/main" id="{6D42B753-7316-4969-B429-BB253CB6CFDF}"/>
              </a:ext>
            </a:extLst>
          </p:cNvPr>
          <p:cNvSpPr txBox="1"/>
          <p:nvPr/>
        </p:nvSpPr>
        <p:spPr>
          <a:xfrm>
            <a:off x="0" y="140566"/>
            <a:ext cx="12192000" cy="646331"/>
          </a:xfrm>
          <a:prstGeom prst="rect">
            <a:avLst/>
          </a:prstGeom>
          <a:noFill/>
        </p:spPr>
        <p:txBody>
          <a:bodyPr wrap="square">
            <a:spAutoFit/>
          </a:bodyPr>
          <a:lstStyle/>
          <a:p>
            <a:r>
              <a:rPr lang="en-IN" dirty="0"/>
              <a:t>Went on a visit to the fields to understand farming… and noticed these which gave me and my team an idea in making these practices more simple , effective and productive.</a:t>
            </a:r>
          </a:p>
        </p:txBody>
      </p:sp>
    </p:spTree>
    <p:extLst>
      <p:ext uri="{BB962C8B-B14F-4D97-AF65-F5344CB8AC3E}">
        <p14:creationId xmlns:p14="http://schemas.microsoft.com/office/powerpoint/2010/main" val="426777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B5A0-378C-4BED-8433-2DC9F60F24A8}"/>
              </a:ext>
            </a:extLst>
          </p:cNvPr>
          <p:cNvSpPr>
            <a:spLocks noGrp="1"/>
          </p:cNvSpPr>
          <p:nvPr>
            <p:ph type="title"/>
          </p:nvPr>
        </p:nvSpPr>
        <p:spPr>
          <a:xfrm>
            <a:off x="3790240" y="566855"/>
            <a:ext cx="4611519" cy="828675"/>
          </a:xfrm>
        </p:spPr>
        <p:txBody>
          <a:bodyPr/>
          <a:lstStyle/>
          <a:p>
            <a:r>
              <a:rPr lang="en-IN" dirty="0"/>
              <a:t>OVERVIEW OF THE PROJECT</a:t>
            </a:r>
          </a:p>
        </p:txBody>
      </p:sp>
      <p:sp>
        <p:nvSpPr>
          <p:cNvPr id="3" name="Content Placeholder 2">
            <a:extLst>
              <a:ext uri="{FF2B5EF4-FFF2-40B4-BE49-F238E27FC236}">
                <a16:creationId xmlns:a16="http://schemas.microsoft.com/office/drawing/2014/main" id="{0AF412BD-EF6E-4BE2-9A74-1FB196AC4B53}"/>
              </a:ext>
            </a:extLst>
          </p:cNvPr>
          <p:cNvSpPr>
            <a:spLocks noGrp="1"/>
          </p:cNvSpPr>
          <p:nvPr>
            <p:ph idx="1"/>
          </p:nvPr>
        </p:nvSpPr>
        <p:spPr>
          <a:xfrm>
            <a:off x="471971" y="2024184"/>
            <a:ext cx="6286464" cy="4142154"/>
          </a:xfrm>
        </p:spPr>
        <p:txBody>
          <a:bodyPr>
            <a:noAutofit/>
          </a:bodyPr>
          <a:lstStyle/>
          <a:p>
            <a:pPr algn="just">
              <a:lnSpc>
                <a:spcPct val="150000"/>
              </a:lnSpc>
            </a:pPr>
            <a:r>
              <a:rPr lang="en-US" sz="1600" dirty="0"/>
              <a:t>The proposed system makes use of GSM modem, Sensors, Arduino board.</a:t>
            </a:r>
          </a:p>
          <a:p>
            <a:pPr algn="just">
              <a:lnSpc>
                <a:spcPct val="150000"/>
              </a:lnSpc>
            </a:pPr>
            <a:r>
              <a:rPr lang="en-US" sz="1600" dirty="0"/>
              <a:t>Sensor data obtained is transferred to GSM and to Thingspeak to help the user monitor the crop.</a:t>
            </a:r>
          </a:p>
          <a:p>
            <a:pPr algn="just">
              <a:lnSpc>
                <a:spcPct val="150000"/>
              </a:lnSpc>
            </a:pPr>
            <a:r>
              <a:rPr lang="en-US" sz="1600" dirty="0"/>
              <a:t>If crop is in unusual condition , user receives an SMS notification to take necessary decisions.</a:t>
            </a:r>
          </a:p>
          <a:p>
            <a:pPr algn="just">
              <a:lnSpc>
                <a:spcPct val="150000"/>
              </a:lnSpc>
            </a:pPr>
            <a:r>
              <a:rPr lang="en-US" sz="1600" dirty="0"/>
              <a:t>This approach is effective in terms of time and cost. </a:t>
            </a:r>
          </a:p>
          <a:p>
            <a:pPr algn="just">
              <a:lnSpc>
                <a:spcPct val="150000"/>
              </a:lnSpc>
            </a:pPr>
            <a:r>
              <a:rPr lang="en-US" sz="1600" dirty="0"/>
              <a:t>Irrigation Process is automated in our project</a:t>
            </a:r>
          </a:p>
          <a:p>
            <a:pPr algn="just">
              <a:lnSpc>
                <a:spcPct val="150000"/>
              </a:lnSpc>
            </a:pPr>
            <a:endParaRPr lang="en-IN" sz="1600" dirty="0"/>
          </a:p>
        </p:txBody>
      </p:sp>
      <p:pic>
        <p:nvPicPr>
          <p:cNvPr id="7" name="Picture 6">
            <a:extLst>
              <a:ext uri="{FF2B5EF4-FFF2-40B4-BE49-F238E27FC236}">
                <a16:creationId xmlns:a16="http://schemas.microsoft.com/office/drawing/2014/main" id="{8484F534-2EB9-4B96-9E71-3D9A25DD392B}"/>
              </a:ext>
            </a:extLst>
          </p:cNvPr>
          <p:cNvPicPr>
            <a:picLocks noChangeAspect="1"/>
          </p:cNvPicPr>
          <p:nvPr/>
        </p:nvPicPr>
        <p:blipFill>
          <a:blip r:embed="rId2"/>
          <a:stretch>
            <a:fillRect/>
          </a:stretch>
        </p:blipFill>
        <p:spPr>
          <a:xfrm rot="16200000">
            <a:off x="7398586" y="1703314"/>
            <a:ext cx="3808888" cy="4950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6F2327ED-7B3A-4097-8185-C117EAC173AA}"/>
              </a:ext>
            </a:extLst>
          </p:cNvPr>
          <p:cNvSpPr txBox="1"/>
          <p:nvPr/>
        </p:nvSpPr>
        <p:spPr>
          <a:xfrm>
            <a:off x="7592950" y="2295012"/>
            <a:ext cx="2218959" cy="369332"/>
          </a:xfrm>
          <a:prstGeom prst="rect">
            <a:avLst/>
          </a:prstGeom>
          <a:noFill/>
        </p:spPr>
        <p:txBody>
          <a:bodyPr wrap="square">
            <a:spAutoFit/>
          </a:bodyPr>
          <a:lstStyle/>
          <a:p>
            <a:r>
              <a:rPr lang="en-US" sz="1800" b="1" dirty="0">
                <a:solidFill>
                  <a:schemeClr val="bg1"/>
                </a:solidFill>
              </a:rPr>
              <a:t>Components  used</a:t>
            </a:r>
            <a:endParaRPr lang="en-IN" b="1" dirty="0">
              <a:solidFill>
                <a:schemeClr val="bg1"/>
              </a:solidFill>
            </a:endParaRPr>
          </a:p>
        </p:txBody>
      </p:sp>
    </p:spTree>
    <p:extLst>
      <p:ext uri="{BB962C8B-B14F-4D97-AF65-F5344CB8AC3E}">
        <p14:creationId xmlns:p14="http://schemas.microsoft.com/office/powerpoint/2010/main" val="251216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040A-4860-4EE9-9C67-9E896A95EC00}"/>
              </a:ext>
            </a:extLst>
          </p:cNvPr>
          <p:cNvSpPr>
            <a:spLocks noGrp="1"/>
          </p:cNvSpPr>
          <p:nvPr>
            <p:ph type="title"/>
          </p:nvPr>
        </p:nvSpPr>
        <p:spPr>
          <a:xfrm>
            <a:off x="4952023" y="926061"/>
            <a:ext cx="2287954" cy="539383"/>
          </a:xfrm>
        </p:spPr>
        <p:txBody>
          <a:bodyPr/>
          <a:lstStyle/>
          <a:p>
            <a:r>
              <a:rPr lang="en-IN" dirty="0">
                <a:cs typeface="Times New Roman" panose="02020603050405020304" pitchFamily="18" charset="0"/>
              </a:rPr>
              <a:t>REFERENCES</a:t>
            </a:r>
          </a:p>
        </p:txBody>
      </p:sp>
      <p:sp>
        <p:nvSpPr>
          <p:cNvPr id="5" name="Content Placeholder 4">
            <a:extLst>
              <a:ext uri="{FF2B5EF4-FFF2-40B4-BE49-F238E27FC236}">
                <a16:creationId xmlns:a16="http://schemas.microsoft.com/office/drawing/2014/main" id="{41F7C015-65D3-4D55-AC6D-F56C88067491}"/>
              </a:ext>
            </a:extLst>
          </p:cNvPr>
          <p:cNvSpPr>
            <a:spLocks noGrp="1"/>
          </p:cNvSpPr>
          <p:nvPr>
            <p:ph idx="1"/>
          </p:nvPr>
        </p:nvSpPr>
        <p:spPr>
          <a:xfrm>
            <a:off x="514350" y="1953971"/>
            <a:ext cx="10515600" cy="4214020"/>
          </a:xfrm>
        </p:spPr>
        <p:txBody>
          <a:bodyPr>
            <a:normAutofit/>
          </a:bodyPr>
          <a:lstStyle/>
          <a:p>
            <a:pPr marL="690880" marR="554355" indent="-285750">
              <a:lnSpc>
                <a:spcPct val="150000"/>
              </a:lnSpc>
              <a:spcBef>
                <a:spcPts val="450"/>
              </a:spcBef>
              <a:spcAft>
                <a:spcPts val="0"/>
              </a:spcAft>
            </a:pPr>
            <a:r>
              <a:rPr lang="en-US" sz="1400" dirty="0">
                <a:ea typeface="Times New Roman" panose="02020603050405020304" pitchFamily="18" charset="0"/>
                <a:cs typeface="Times New Roman" panose="02020603050405020304" pitchFamily="18" charset="0"/>
              </a:rPr>
              <a:t>[1</a:t>
            </a:r>
            <a:r>
              <a:rPr lang="en-US" sz="1400" dirty="0">
                <a:cs typeface="Times New Roman" panose="02020603050405020304" pitchFamily="18" charset="0"/>
              </a:rPr>
              <a:t>]. Sensor Based Waste Water Monitoring for Agriculture Using IoT. By </a:t>
            </a:r>
            <a:r>
              <a:rPr lang="en-IN" sz="1400" dirty="0">
                <a:cs typeface="Times New Roman" panose="02020603050405020304" pitchFamily="18" charset="0"/>
              </a:rPr>
              <a:t>Rekha P ; Sumathi K ; </a:t>
            </a:r>
            <a:r>
              <a:rPr lang="en-IN" sz="1400" dirty="0" err="1">
                <a:cs typeface="Times New Roman" panose="02020603050405020304" pitchFamily="18" charset="0"/>
              </a:rPr>
              <a:t>Samyuktha</a:t>
            </a:r>
            <a:r>
              <a:rPr lang="en-IN" sz="1400" dirty="0">
                <a:cs typeface="Times New Roman" panose="02020603050405020304" pitchFamily="18" charset="0"/>
              </a:rPr>
              <a:t> S ; Saranya A ; </a:t>
            </a:r>
            <a:r>
              <a:rPr lang="en-IN" sz="1400" dirty="0" err="1">
                <a:cs typeface="Times New Roman" panose="02020603050405020304" pitchFamily="18" charset="0"/>
              </a:rPr>
              <a:t>Tharunya</a:t>
            </a:r>
            <a:r>
              <a:rPr lang="en-IN" sz="1400" dirty="0">
                <a:cs typeface="Times New Roman" panose="02020603050405020304" pitchFamily="18" charset="0"/>
              </a:rPr>
              <a:t> G ; Prabha R 2020</a:t>
            </a:r>
          </a:p>
          <a:p>
            <a:pPr lvl="1"/>
            <a:r>
              <a:rPr lang="en-US" sz="1400" dirty="0">
                <a:cs typeface="Times New Roman" panose="02020603050405020304" pitchFamily="18" charset="0"/>
              </a:rPr>
              <a:t>[2]. Modern Agriculture Using Wireless Sensor Network (WSN) by </a:t>
            </a:r>
            <a:r>
              <a:rPr lang="en-IN" sz="1400" dirty="0">
                <a:cs typeface="Times New Roman" panose="02020603050405020304" pitchFamily="18" charset="0"/>
              </a:rPr>
              <a:t>D. Devi Kala </a:t>
            </a:r>
            <a:r>
              <a:rPr lang="en-IN" sz="1400" dirty="0" err="1">
                <a:cs typeface="Times New Roman" panose="02020603050405020304" pitchFamily="18" charset="0"/>
              </a:rPr>
              <a:t>Rathinam</a:t>
            </a:r>
            <a:r>
              <a:rPr lang="en-IN" sz="1400" dirty="0">
                <a:cs typeface="Times New Roman" panose="02020603050405020304" pitchFamily="18" charset="0"/>
              </a:rPr>
              <a:t> ; D. </a:t>
            </a:r>
            <a:r>
              <a:rPr lang="en-IN" sz="1400" dirty="0" err="1">
                <a:cs typeface="Times New Roman" panose="02020603050405020304" pitchFamily="18" charset="0"/>
              </a:rPr>
              <a:t>Surendran</a:t>
            </a:r>
            <a:r>
              <a:rPr lang="en-IN" sz="1400" dirty="0">
                <a:cs typeface="Times New Roman" panose="02020603050405020304" pitchFamily="18" charset="0"/>
              </a:rPr>
              <a:t> ; A. Shilpa ; A. </a:t>
            </a:r>
            <a:r>
              <a:rPr lang="en-IN" sz="1400" dirty="0" err="1">
                <a:cs typeface="Times New Roman" panose="02020603050405020304" pitchFamily="18" charset="0"/>
              </a:rPr>
              <a:t>Santhiya</a:t>
            </a:r>
            <a:r>
              <a:rPr lang="en-IN" sz="1400" dirty="0">
                <a:cs typeface="Times New Roman" panose="02020603050405020304" pitchFamily="18" charset="0"/>
              </a:rPr>
              <a:t> Grace ; J. </a:t>
            </a:r>
            <a:r>
              <a:rPr lang="en-IN" sz="1400" dirty="0" err="1">
                <a:cs typeface="Times New Roman" panose="02020603050405020304" pitchFamily="18" charset="0"/>
              </a:rPr>
              <a:t>Sherin</a:t>
            </a:r>
            <a:r>
              <a:rPr lang="en-IN" sz="1400" dirty="0">
                <a:cs typeface="Times New Roman" panose="02020603050405020304" pitchFamily="18" charset="0"/>
              </a:rPr>
              <a:t> 2019</a:t>
            </a:r>
          </a:p>
          <a:p>
            <a:pPr lvl="1"/>
            <a:r>
              <a:rPr lang="en-US" sz="1400" dirty="0">
                <a:cs typeface="Times New Roman" panose="02020603050405020304" pitchFamily="18" charset="0"/>
              </a:rPr>
              <a:t>[3]. Smart Secured Real Time Agriculture Monitoring System  Volume 07, Issue 08 (August – 2018) by </a:t>
            </a:r>
            <a:r>
              <a:rPr lang="en-IN" sz="1400" dirty="0">
                <a:cs typeface="Times New Roman" panose="02020603050405020304" pitchFamily="18" charset="0"/>
              </a:rPr>
              <a:t>: Bipin </a:t>
            </a:r>
            <a:r>
              <a:rPr lang="en-IN" sz="1400" dirty="0" err="1">
                <a:cs typeface="Times New Roman" panose="02020603050405020304" pitchFamily="18" charset="0"/>
              </a:rPr>
              <a:t>Sarode</a:t>
            </a:r>
            <a:r>
              <a:rPr lang="en-IN" sz="1400" dirty="0">
                <a:cs typeface="Times New Roman" panose="02020603050405020304" pitchFamily="18" charset="0"/>
              </a:rPr>
              <a:t> , Mayur </a:t>
            </a:r>
            <a:r>
              <a:rPr lang="en-IN" sz="1400" dirty="0" err="1">
                <a:cs typeface="Times New Roman" panose="02020603050405020304" pitchFamily="18" charset="0"/>
              </a:rPr>
              <a:t>Rajabhau</a:t>
            </a:r>
            <a:r>
              <a:rPr lang="en-IN" sz="1400" dirty="0">
                <a:cs typeface="Times New Roman" panose="02020603050405020304" pitchFamily="18" charset="0"/>
              </a:rPr>
              <a:t> </a:t>
            </a:r>
            <a:r>
              <a:rPr lang="en-IN" sz="1400" dirty="0" err="1">
                <a:cs typeface="Times New Roman" panose="02020603050405020304" pitchFamily="18" charset="0"/>
              </a:rPr>
              <a:t>Chate</a:t>
            </a:r>
            <a:r>
              <a:rPr lang="en-IN" sz="1400" dirty="0">
                <a:cs typeface="Times New Roman" panose="02020603050405020304" pitchFamily="18" charset="0"/>
              </a:rPr>
              <a:t> , Satyajit Sen</a:t>
            </a:r>
          </a:p>
          <a:p>
            <a:pPr lvl="1"/>
            <a:r>
              <a:rPr lang="en-US" sz="1400" dirty="0">
                <a:cs typeface="Times New Roman" panose="02020603050405020304" pitchFamily="18" charset="0"/>
              </a:rPr>
              <a:t>[4]. R B </a:t>
            </a:r>
            <a:r>
              <a:rPr lang="en-US" sz="1400" dirty="0" err="1">
                <a:cs typeface="Times New Roman" panose="02020603050405020304" pitchFamily="18" charset="0"/>
              </a:rPr>
              <a:t>lagido</a:t>
            </a:r>
            <a:r>
              <a:rPr lang="en-US" sz="1400" dirty="0">
                <a:cs typeface="Times New Roman" panose="02020603050405020304" pitchFamily="18" charset="0"/>
              </a:rPr>
              <a:t>; J Lobo, S </a:t>
            </a:r>
            <a:r>
              <a:rPr lang="en-US" sz="1400" dirty="0" err="1">
                <a:cs typeface="Times New Roman" panose="02020603050405020304" pitchFamily="18" charset="0"/>
              </a:rPr>
              <a:t>Leite</a:t>
            </a:r>
            <a:r>
              <a:rPr lang="en-US" sz="1400" dirty="0">
                <a:cs typeface="Times New Roman" panose="02020603050405020304" pitchFamily="18" charset="0"/>
              </a:rPr>
              <a:t>; C Sousa, L Ferreira; J Silva Cardoso “Using the smartphone camera to monitor heart rate and rhythm in heart failure patients”, IEEE-EMBS International Conference on Biomedical and Health Informatics (BHI), 2014 </a:t>
            </a:r>
            <a:r>
              <a:rPr lang="en-IN" sz="1400" dirty="0">
                <a:cs typeface="Times New Roman" panose="02020603050405020304" pitchFamily="18" charset="0"/>
              </a:rPr>
              <a:t>Vol. 6, Issue 11, November 2017</a:t>
            </a:r>
          </a:p>
          <a:p>
            <a:pPr lvl="1"/>
            <a:r>
              <a:rPr lang="en-US" sz="1400" dirty="0">
                <a:cs typeface="Times New Roman" panose="02020603050405020304" pitchFamily="18" charset="0"/>
              </a:rPr>
              <a:t>[5]. </a:t>
            </a:r>
            <a:r>
              <a:rPr lang="en-IN" sz="1400" dirty="0">
                <a:cs typeface="Times New Roman" panose="02020603050405020304" pitchFamily="18" charset="0"/>
              </a:rPr>
              <a:t>Fusion of drone and satellite data for precision agriculture monitoring</a:t>
            </a:r>
            <a:r>
              <a:rPr lang="en-US" sz="1400" dirty="0">
                <a:cs typeface="Times New Roman" panose="02020603050405020304" pitchFamily="18" charset="0"/>
              </a:rPr>
              <a:t> 2016 11th International Conference on 	Industrial and Information Systems (ICIIS) by </a:t>
            </a:r>
            <a:r>
              <a:rPr lang="en-IN" sz="1400" dirty="0">
                <a:cs typeface="Times New Roman" panose="02020603050405020304" pitchFamily="18" charset="0"/>
              </a:rPr>
              <a:t>Deepak </a:t>
            </a:r>
            <a:r>
              <a:rPr lang="en-IN" sz="1400" dirty="0" err="1">
                <a:cs typeface="Times New Roman" panose="02020603050405020304" pitchFamily="18" charset="0"/>
              </a:rPr>
              <a:t>Murugan</a:t>
            </a:r>
            <a:r>
              <a:rPr lang="en-IN" sz="1400" dirty="0">
                <a:cs typeface="Times New Roman" panose="02020603050405020304" pitchFamily="18" charset="0"/>
              </a:rPr>
              <a:t> ; Akanksha Garg ; Tasneem Ahmed ; Dharmendra Singh</a:t>
            </a:r>
          </a:p>
          <a:p>
            <a:endParaRPr lang="en-IN" sz="1400" dirty="0"/>
          </a:p>
        </p:txBody>
      </p:sp>
    </p:spTree>
    <p:extLst>
      <p:ext uri="{BB962C8B-B14F-4D97-AF65-F5344CB8AC3E}">
        <p14:creationId xmlns:p14="http://schemas.microsoft.com/office/powerpoint/2010/main" val="2498980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4EA4-2190-41F3-A5E8-8E90D9A8713A}"/>
              </a:ext>
            </a:extLst>
          </p:cNvPr>
          <p:cNvSpPr>
            <a:spLocks noGrp="1"/>
          </p:cNvSpPr>
          <p:nvPr>
            <p:ph type="title"/>
          </p:nvPr>
        </p:nvSpPr>
        <p:spPr>
          <a:xfrm>
            <a:off x="4205003" y="828430"/>
            <a:ext cx="3915182" cy="672123"/>
          </a:xfrm>
        </p:spPr>
        <p:txBody>
          <a:bodyPr/>
          <a:lstStyle/>
          <a:p>
            <a:r>
              <a:rPr lang="en-IN" dirty="0">
                <a:cs typeface="Times New Roman" panose="02020603050405020304" pitchFamily="18" charset="0"/>
              </a:rPr>
              <a:t>REFERENCES (Contd..)</a:t>
            </a:r>
            <a:endParaRPr lang="en-IN" dirty="0"/>
          </a:p>
        </p:txBody>
      </p:sp>
      <p:sp>
        <p:nvSpPr>
          <p:cNvPr id="3" name="Content Placeholder 2">
            <a:extLst>
              <a:ext uri="{FF2B5EF4-FFF2-40B4-BE49-F238E27FC236}">
                <a16:creationId xmlns:a16="http://schemas.microsoft.com/office/drawing/2014/main" id="{6BE59BCD-51B1-43A2-A042-E2876AFD98FE}"/>
              </a:ext>
            </a:extLst>
          </p:cNvPr>
          <p:cNvSpPr>
            <a:spLocks noGrp="1"/>
          </p:cNvSpPr>
          <p:nvPr>
            <p:ph idx="1"/>
          </p:nvPr>
        </p:nvSpPr>
        <p:spPr>
          <a:xfrm>
            <a:off x="466725" y="1897062"/>
            <a:ext cx="10515600" cy="4351338"/>
          </a:xfrm>
        </p:spPr>
        <p:txBody>
          <a:bodyPr>
            <a:normAutofit/>
          </a:bodyPr>
          <a:lstStyle/>
          <a:p>
            <a:pPr lvl="1"/>
            <a:r>
              <a:rPr lang="en-US" sz="1500" dirty="0">
                <a:ea typeface="Times New Roman" panose="02020603050405020304" pitchFamily="18" charset="0"/>
                <a:cs typeface="Times New Roman" panose="02020603050405020304" pitchFamily="18" charset="0"/>
              </a:rPr>
              <a:t>[6]. </a:t>
            </a:r>
            <a:r>
              <a:rPr lang="en-US" sz="1500" dirty="0"/>
              <a:t>Regulation of water in agriculture field using Internet Of Things by </a:t>
            </a:r>
            <a:r>
              <a:rPr lang="en-IN" sz="1500" dirty="0" err="1"/>
              <a:t>V.Vijay</a:t>
            </a:r>
            <a:r>
              <a:rPr lang="en-IN" sz="1500" dirty="0"/>
              <a:t> </a:t>
            </a:r>
            <a:r>
              <a:rPr lang="en-IN" sz="1500" dirty="0" err="1"/>
              <a:t>hari</a:t>
            </a:r>
            <a:r>
              <a:rPr lang="en-IN" sz="1500" dirty="0"/>
              <a:t> Ram ; H. Vishal ; S. </a:t>
            </a:r>
            <a:r>
              <a:rPr lang="en-IN" sz="1500" dirty="0" err="1"/>
              <a:t>Dhanalakshmi</a:t>
            </a:r>
            <a:r>
              <a:rPr lang="en-IN" sz="1500" dirty="0"/>
              <a:t> ; </a:t>
            </a:r>
            <a:r>
              <a:rPr lang="en-IN" sz="1500" dirty="0" err="1"/>
              <a:t>P.Meenakshi</a:t>
            </a:r>
            <a:r>
              <a:rPr lang="en-IN" sz="1500" dirty="0"/>
              <a:t> Vidya </a:t>
            </a:r>
            <a:r>
              <a:rPr lang="en-US" sz="1500" dirty="0"/>
              <a:t> 2015 IEEE Technological Innovation in ICT for Agriculture and Rural Development (TIAR)</a:t>
            </a:r>
          </a:p>
          <a:p>
            <a:pPr lvl="1"/>
            <a:r>
              <a:rPr lang="en-US" sz="1500" dirty="0"/>
              <a:t>[7]. Real time automation of agricultural environment </a:t>
            </a:r>
            <a:r>
              <a:rPr lang="en-IN" sz="1500" dirty="0"/>
              <a:t>Prachi Patil ; Akshay </a:t>
            </a:r>
            <a:r>
              <a:rPr lang="en-IN" sz="1500" dirty="0" err="1"/>
              <a:t>Narkhede</a:t>
            </a:r>
            <a:r>
              <a:rPr lang="en-IN" sz="1500" dirty="0"/>
              <a:t> ; </a:t>
            </a:r>
            <a:r>
              <a:rPr lang="en-IN" sz="1500" dirty="0" err="1"/>
              <a:t>Ajita</a:t>
            </a:r>
            <a:r>
              <a:rPr lang="en-IN" sz="1500" dirty="0"/>
              <a:t> Chalke ; </a:t>
            </a:r>
            <a:r>
              <a:rPr lang="en-IN" sz="1500" dirty="0" err="1"/>
              <a:t>Harshali</a:t>
            </a:r>
            <a:r>
              <a:rPr lang="en-IN" sz="1500" dirty="0"/>
              <a:t> </a:t>
            </a:r>
            <a:r>
              <a:rPr lang="en-IN" sz="1500" dirty="0" err="1"/>
              <a:t>Kalaskar</a:t>
            </a:r>
            <a:r>
              <a:rPr lang="en-IN" sz="1500" dirty="0"/>
              <a:t> ; </a:t>
            </a:r>
            <a:r>
              <a:rPr lang="en-IN" sz="1500" dirty="0" err="1"/>
              <a:t>Manita</a:t>
            </a:r>
            <a:r>
              <a:rPr lang="en-IN" sz="1500" dirty="0"/>
              <a:t> Rajput  International Conference for Convergence for Technology-2014</a:t>
            </a:r>
            <a:endParaRPr lang="en-US" sz="1500" dirty="0"/>
          </a:p>
          <a:p>
            <a:pPr lvl="1"/>
            <a:r>
              <a:rPr lang="en-US" sz="1500" dirty="0">
                <a:ea typeface="Times New Roman" panose="02020603050405020304" pitchFamily="18" charset="0"/>
              </a:rPr>
              <a:t>[8]. </a:t>
            </a:r>
            <a:r>
              <a:rPr lang="en-US" sz="1500" dirty="0"/>
              <a:t>Recent Developments of the Internet of Things in Agriculture: A Survey by </a:t>
            </a:r>
            <a:r>
              <a:rPr lang="fi-FI" sz="1500" dirty="0"/>
              <a:t>Vippon Preet Kour  ; Sakshi Arora </a:t>
            </a:r>
            <a:r>
              <a:rPr lang="en-IN" sz="1500" dirty="0"/>
              <a:t>2020 </a:t>
            </a:r>
          </a:p>
          <a:p>
            <a:pPr lvl="1"/>
            <a:r>
              <a:rPr lang="en-US" sz="1500" dirty="0"/>
              <a:t>[9]. Internet-of-Things (IoT)-Based Smart Agriculture: Toward Making the Fields Talk</a:t>
            </a:r>
            <a:r>
              <a:rPr lang="en-IN" sz="1500" dirty="0"/>
              <a:t>Muhammad Ayaz  ; Mohammad </a:t>
            </a:r>
            <a:r>
              <a:rPr lang="en-IN" sz="1500" dirty="0" err="1"/>
              <a:t>Ammad</a:t>
            </a:r>
            <a:r>
              <a:rPr lang="en-IN" sz="1500" dirty="0"/>
              <a:t>-Uddin  ; Zubair Sharif ; Ali Mansour ; El-</a:t>
            </a:r>
            <a:r>
              <a:rPr lang="en-IN" sz="1500" dirty="0" err="1"/>
              <a:t>Hadi</a:t>
            </a:r>
            <a:r>
              <a:rPr lang="en-IN" sz="1500" dirty="0"/>
              <a:t> M. </a:t>
            </a:r>
            <a:r>
              <a:rPr lang="en-IN" sz="1500" dirty="0" err="1"/>
              <a:t>Aggoune</a:t>
            </a:r>
            <a:r>
              <a:rPr lang="en-IN" sz="1500" dirty="0"/>
              <a:t> in 2019 </a:t>
            </a:r>
            <a:endParaRPr lang="en-US" sz="1500" b="1" dirty="0">
              <a:solidFill>
                <a:srgbClr val="333333"/>
              </a:solidFill>
            </a:endParaRPr>
          </a:p>
          <a:p>
            <a:pPr lvl="1"/>
            <a:r>
              <a:rPr lang="en-US" sz="1500" dirty="0">
                <a:ea typeface="Times New Roman" panose="02020603050405020304" pitchFamily="18" charset="0"/>
              </a:rPr>
              <a:t>[10]</a:t>
            </a:r>
            <a:r>
              <a:rPr lang="en-US" sz="1500" dirty="0"/>
              <a:t>Technology-Assisted Decision Support System for Efficient Water Utilization: A Real-Time Testbed for Irrigation Using Wireless Sensor Networks </a:t>
            </a:r>
            <a:r>
              <a:rPr lang="en-IN" sz="1500" dirty="0"/>
              <a:t>By Rahim Khan; Ihsan Ali; Muhammad </a:t>
            </a:r>
            <a:r>
              <a:rPr lang="en-IN" sz="1500" dirty="0" err="1"/>
              <a:t>Zakarya</a:t>
            </a:r>
            <a:r>
              <a:rPr lang="en-IN" sz="1500" dirty="0"/>
              <a:t>; Mushtaq Ahmad; Muhammad Imran; Muhammad Shoaib 2018 </a:t>
            </a:r>
          </a:p>
          <a:p>
            <a:endParaRPr lang="en-IN" sz="1500" dirty="0"/>
          </a:p>
        </p:txBody>
      </p:sp>
    </p:spTree>
    <p:extLst>
      <p:ext uri="{BB962C8B-B14F-4D97-AF65-F5344CB8AC3E}">
        <p14:creationId xmlns:p14="http://schemas.microsoft.com/office/powerpoint/2010/main" val="730032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1647673" y="970150"/>
            <a:ext cx="8896653" cy="3898833"/>
          </a:xfrm>
        </p:spPr>
        <p:txBody>
          <a:bodyPr>
            <a:noAutofit/>
          </a:bodyPr>
          <a:lstStyle/>
          <a:p>
            <a:pPr algn="ctr"/>
            <a:r>
              <a:rPr lang="en-US" sz="8000" b="1" dirty="0"/>
              <a:t>Thank </a:t>
            </a:r>
            <a:r>
              <a:rPr lang="en-US" sz="8000" b="1" dirty="0">
                <a:solidFill>
                  <a:schemeClr val="tx1"/>
                </a:solidFill>
              </a:rPr>
              <a:t>You !</a:t>
            </a:r>
            <a:br>
              <a:rPr lang="en-US" sz="8000" b="1" dirty="0">
                <a:solidFill>
                  <a:schemeClr val="tx1"/>
                </a:solidFill>
              </a:rPr>
            </a:br>
            <a:br>
              <a:rPr lang="en-US" sz="8000" b="1" dirty="0">
                <a:solidFill>
                  <a:schemeClr val="tx1"/>
                </a:solidFill>
              </a:rPr>
            </a:br>
            <a:r>
              <a:rPr lang="en-US" sz="8000" b="1" dirty="0">
                <a:solidFill>
                  <a:schemeClr val="bg1"/>
                </a:solidFill>
              </a:rPr>
              <a:t>Batch -1</a:t>
            </a:r>
          </a:p>
        </p:txBody>
      </p:sp>
    </p:spTree>
    <p:extLst>
      <p:ext uri="{BB962C8B-B14F-4D97-AF65-F5344CB8AC3E}">
        <p14:creationId xmlns:p14="http://schemas.microsoft.com/office/powerpoint/2010/main" val="53806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B972-0B7A-40CD-9E79-07E8A87AB03C}"/>
              </a:ext>
            </a:extLst>
          </p:cNvPr>
          <p:cNvSpPr>
            <a:spLocks noGrp="1"/>
          </p:cNvSpPr>
          <p:nvPr>
            <p:ph type="title" idx="4294967295"/>
          </p:nvPr>
        </p:nvSpPr>
        <p:spPr>
          <a:xfrm>
            <a:off x="4186360" y="0"/>
            <a:ext cx="4004164" cy="469900"/>
          </a:xfrm>
        </p:spPr>
        <p:txBody>
          <a:bodyPr>
            <a:normAutofit fontScale="90000"/>
          </a:bodyPr>
          <a:lstStyle/>
          <a:p>
            <a:r>
              <a:rPr lang="en-US" b="1" dirty="0">
                <a:solidFill>
                  <a:schemeClr val="accent3"/>
                </a:solidFill>
              </a:rPr>
              <a:t>NATIONAL Level status</a:t>
            </a:r>
          </a:p>
        </p:txBody>
      </p:sp>
      <p:graphicFrame>
        <p:nvGraphicFramePr>
          <p:cNvPr id="5" name="Table 4">
            <a:extLst>
              <a:ext uri="{FF2B5EF4-FFF2-40B4-BE49-F238E27FC236}">
                <a16:creationId xmlns:a16="http://schemas.microsoft.com/office/drawing/2014/main" id="{FDEB4E93-1537-4709-86B5-07DFBB3C143B}"/>
              </a:ext>
            </a:extLst>
          </p:cNvPr>
          <p:cNvGraphicFramePr>
            <a:graphicFrameLocks noGrp="1"/>
          </p:cNvGraphicFramePr>
          <p:nvPr>
            <p:extLst>
              <p:ext uri="{D42A27DB-BD31-4B8C-83A1-F6EECF244321}">
                <p14:modId xmlns:p14="http://schemas.microsoft.com/office/powerpoint/2010/main" val="2439928718"/>
              </p:ext>
            </p:extLst>
          </p:nvPr>
        </p:nvGraphicFramePr>
        <p:xfrm>
          <a:off x="178131" y="688769"/>
          <a:ext cx="11661568" cy="5989627"/>
        </p:xfrm>
        <a:graphic>
          <a:graphicData uri="http://schemas.openxmlformats.org/drawingml/2006/table">
            <a:tbl>
              <a:tblPr firstRow="1" firstCol="1" bandRow="1"/>
              <a:tblGrid>
                <a:gridCol w="653382">
                  <a:extLst>
                    <a:ext uri="{9D8B030D-6E8A-4147-A177-3AD203B41FA5}">
                      <a16:colId xmlns:a16="http://schemas.microsoft.com/office/drawing/2014/main" val="1567984816"/>
                    </a:ext>
                  </a:extLst>
                </a:gridCol>
                <a:gridCol w="2158591">
                  <a:extLst>
                    <a:ext uri="{9D8B030D-6E8A-4147-A177-3AD203B41FA5}">
                      <a16:colId xmlns:a16="http://schemas.microsoft.com/office/drawing/2014/main" val="1789215471"/>
                    </a:ext>
                  </a:extLst>
                </a:gridCol>
                <a:gridCol w="675314">
                  <a:extLst>
                    <a:ext uri="{9D8B030D-6E8A-4147-A177-3AD203B41FA5}">
                      <a16:colId xmlns:a16="http://schemas.microsoft.com/office/drawing/2014/main" val="127906991"/>
                    </a:ext>
                  </a:extLst>
                </a:gridCol>
                <a:gridCol w="2086235">
                  <a:extLst>
                    <a:ext uri="{9D8B030D-6E8A-4147-A177-3AD203B41FA5}">
                      <a16:colId xmlns:a16="http://schemas.microsoft.com/office/drawing/2014/main" val="2237018219"/>
                    </a:ext>
                  </a:extLst>
                </a:gridCol>
                <a:gridCol w="3161176">
                  <a:extLst>
                    <a:ext uri="{9D8B030D-6E8A-4147-A177-3AD203B41FA5}">
                      <a16:colId xmlns:a16="http://schemas.microsoft.com/office/drawing/2014/main" val="1912108247"/>
                    </a:ext>
                  </a:extLst>
                </a:gridCol>
                <a:gridCol w="2926870">
                  <a:extLst>
                    <a:ext uri="{9D8B030D-6E8A-4147-A177-3AD203B41FA5}">
                      <a16:colId xmlns:a16="http://schemas.microsoft.com/office/drawing/2014/main" val="3133271733"/>
                    </a:ext>
                  </a:extLst>
                </a:gridCol>
              </a:tblGrid>
              <a:tr h="736233">
                <a:tc>
                  <a:txBody>
                    <a:bodyPr/>
                    <a:lstStyle/>
                    <a:p>
                      <a:pPr algn="ctr">
                        <a:lnSpc>
                          <a:spcPct val="107000"/>
                        </a:lnSpc>
                        <a:spcAft>
                          <a:spcPts val="0"/>
                        </a:spcAft>
                      </a:pPr>
                      <a:r>
                        <a:rPr lang="en-IN" sz="1100" b="0" i="0" kern="1200" dirty="0">
                          <a:solidFill>
                            <a:schemeClr val="tx1"/>
                          </a:solidFill>
                          <a:effectLst/>
                          <a:latin typeface="+mn-lt"/>
                          <a:ea typeface="+mn-ea"/>
                          <a:cs typeface="+mn-cs"/>
                        </a:rPr>
                        <a:t>S.NO</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b="0" i="0" kern="1200" dirty="0">
                          <a:solidFill>
                            <a:schemeClr val="tx1"/>
                          </a:solidFill>
                          <a:effectLst/>
                          <a:latin typeface="+mn-lt"/>
                          <a:ea typeface="+mn-ea"/>
                          <a:cs typeface="+mn-cs"/>
                        </a:rPr>
                        <a:t>NAME OF THE JOURNAL</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b="0" i="0" kern="1200" dirty="0">
                          <a:solidFill>
                            <a:schemeClr val="tx1"/>
                          </a:solidFill>
                          <a:effectLst/>
                          <a:latin typeface="+mn-lt"/>
                          <a:ea typeface="+mn-ea"/>
                          <a:cs typeface="+mn-cs"/>
                        </a:rPr>
                        <a:t>YEAR</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b="0" i="0" kern="1200" dirty="0">
                          <a:solidFill>
                            <a:schemeClr val="tx1"/>
                          </a:solidFill>
                          <a:effectLst/>
                          <a:latin typeface="+mn-lt"/>
                          <a:ea typeface="+mn-ea"/>
                          <a:cs typeface="+mn-cs"/>
                        </a:rPr>
                        <a:t>NAME OF THE AUTHORS</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b="0" i="0" kern="1200" dirty="0">
                          <a:solidFill>
                            <a:schemeClr val="tx1"/>
                          </a:solidFill>
                          <a:effectLst/>
                          <a:latin typeface="+mn-lt"/>
                          <a:ea typeface="+mn-ea"/>
                          <a:cs typeface="+mn-cs"/>
                        </a:rPr>
                        <a:t>WORK CONTRIBUTED</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b="0" i="0" kern="1200" dirty="0">
                          <a:solidFill>
                            <a:schemeClr val="tx1"/>
                          </a:solidFill>
                          <a:effectLst/>
                          <a:latin typeface="+mn-lt"/>
                          <a:ea typeface="+mn-ea"/>
                          <a:cs typeface="+mn-cs"/>
                        </a:rPr>
                        <a:t>MERITS AND DEMERITS OF THE WORK</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6252579"/>
                  </a:ext>
                </a:extLst>
              </a:tr>
              <a:tr h="1324618">
                <a:tc>
                  <a:txBody>
                    <a:bodyPr/>
                    <a:lstStyle/>
                    <a:p>
                      <a:pPr algn="ctr">
                        <a:lnSpc>
                          <a:spcPct val="107000"/>
                        </a:lnSpc>
                        <a:spcAft>
                          <a:spcPts val="0"/>
                        </a:spcAft>
                      </a:pPr>
                      <a:endParaRPr lang="en-IN" sz="1100" b="0" i="0" kern="1200">
                        <a:solidFill>
                          <a:schemeClr val="tx1"/>
                        </a:solidFill>
                        <a:effectLst/>
                        <a:latin typeface="+mn-lt"/>
                        <a:ea typeface="+mn-ea"/>
                        <a:cs typeface="+mn-cs"/>
                      </a:endParaRPr>
                    </a:p>
                    <a:p>
                      <a:pPr algn="ctr">
                        <a:lnSpc>
                          <a:spcPct val="107000"/>
                        </a:lnSpc>
                        <a:spcAft>
                          <a:spcPts val="0"/>
                        </a:spcAft>
                      </a:pPr>
                      <a:endParaRPr lang="en-IN" sz="1100" b="0" i="0" kern="1200">
                        <a:solidFill>
                          <a:schemeClr val="tx1"/>
                        </a:solidFill>
                        <a:effectLst/>
                        <a:latin typeface="+mn-lt"/>
                        <a:ea typeface="+mn-ea"/>
                        <a:cs typeface="+mn-cs"/>
                      </a:endParaRPr>
                    </a:p>
                    <a:p>
                      <a:pPr algn="ctr">
                        <a:lnSpc>
                          <a:spcPct val="107000"/>
                        </a:lnSpc>
                        <a:spcAft>
                          <a:spcPts val="0"/>
                        </a:spcAft>
                      </a:pPr>
                      <a:r>
                        <a:rPr lang="en-IN" sz="1100" b="0" i="0" kern="1200">
                          <a:solidFill>
                            <a:schemeClr val="tx1"/>
                          </a:solidFill>
                          <a:effectLst/>
                          <a:latin typeface="+mn-lt"/>
                          <a:ea typeface="+mn-ea"/>
                          <a:cs typeface="+mn-cs"/>
                        </a:rPr>
                        <a:t>1</a:t>
                      </a:r>
                      <a:endParaRPr lang="en-IN" sz="11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endParaRPr lang="en-US" sz="1100" b="0" i="0" kern="1200" dirty="0">
                        <a:solidFill>
                          <a:schemeClr val="tx1"/>
                        </a:solidFill>
                        <a:effectLst/>
                        <a:latin typeface="+mn-lt"/>
                        <a:ea typeface="+mn-ea"/>
                        <a:cs typeface="+mn-cs"/>
                      </a:endParaRPr>
                    </a:p>
                    <a:p>
                      <a:pPr marL="0" marR="0" lvl="0" indent="0" algn="ctr" defTabSz="457200" rtl="0" eaLnBrk="1" fontAlgn="auto" latinLnBrk="0" hangingPunct="1">
                        <a:lnSpc>
                          <a:spcPct val="107000"/>
                        </a:lnSpc>
                        <a:spcBef>
                          <a:spcPts val="0"/>
                        </a:spcBef>
                        <a:spcAft>
                          <a:spcPts val="0"/>
                        </a:spcAft>
                        <a:buClrTx/>
                        <a:buSzTx/>
                        <a:buFontTx/>
                        <a:buNone/>
                        <a:tabLst/>
                        <a:defRPr/>
                      </a:pPr>
                      <a:endParaRPr lang="en-US" sz="1100" b="0" i="0" kern="1200" dirty="0">
                        <a:solidFill>
                          <a:schemeClr val="tx1"/>
                        </a:solidFill>
                        <a:effectLst/>
                        <a:latin typeface="+mn-lt"/>
                        <a:ea typeface="+mn-ea"/>
                        <a:cs typeface="+mn-cs"/>
                      </a:endParaRPr>
                    </a:p>
                    <a:p>
                      <a:pPr marL="0" marR="0" lvl="0" indent="0" algn="ctr" defTabSz="457200" rtl="0" eaLnBrk="1" fontAlgn="auto" latinLnBrk="0" hangingPunct="1">
                        <a:lnSpc>
                          <a:spcPct val="107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Real time automation of agricultural environment</a:t>
                      </a:r>
                    </a:p>
                    <a:p>
                      <a:pPr marL="0" algn="ctr" defTabSz="457200" rtl="0" eaLnBrk="1" latinLnBrk="0" hangingPunct="1">
                        <a:lnSpc>
                          <a:spcPct val="107000"/>
                        </a:lnSpc>
                        <a:spcAft>
                          <a:spcPts val="0"/>
                        </a:spcAft>
                      </a:pPr>
                      <a:endParaRPr lang="en-IN" sz="11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457200" rtl="0" eaLnBrk="1" latinLnBrk="0" hangingPunct="1">
                        <a:lnSpc>
                          <a:spcPct val="107000"/>
                        </a:lnSpc>
                        <a:spcAft>
                          <a:spcPts val="0"/>
                        </a:spcAft>
                      </a:pPr>
                      <a:endParaRPr lang="en-US" sz="1100" b="0" i="0" kern="1200">
                        <a:solidFill>
                          <a:schemeClr val="tx1"/>
                        </a:solidFill>
                        <a:effectLst/>
                        <a:latin typeface="+mn-lt"/>
                        <a:ea typeface="+mn-ea"/>
                        <a:cs typeface="+mn-cs"/>
                      </a:endParaRPr>
                    </a:p>
                    <a:p>
                      <a:pPr marL="0" algn="ctr" defTabSz="457200" rtl="0" eaLnBrk="1" latinLnBrk="0" hangingPunct="1">
                        <a:lnSpc>
                          <a:spcPct val="107000"/>
                        </a:lnSpc>
                        <a:spcAft>
                          <a:spcPts val="0"/>
                        </a:spcAft>
                      </a:pPr>
                      <a:endParaRPr lang="en-IN" sz="1100" b="0" i="0" kern="1200">
                        <a:solidFill>
                          <a:schemeClr val="tx1"/>
                        </a:solidFill>
                        <a:effectLst/>
                        <a:latin typeface="+mn-lt"/>
                        <a:ea typeface="+mn-ea"/>
                        <a:cs typeface="+mn-cs"/>
                      </a:endParaRPr>
                    </a:p>
                    <a:p>
                      <a:pPr marL="0" algn="ctr" defTabSz="457200" rtl="0" eaLnBrk="1" latinLnBrk="0" hangingPunct="1">
                        <a:lnSpc>
                          <a:spcPct val="107000"/>
                        </a:lnSpc>
                        <a:spcAft>
                          <a:spcPts val="0"/>
                        </a:spcAft>
                      </a:pPr>
                      <a:r>
                        <a:rPr lang="en-IN" sz="1100" b="0" i="0" kern="1200">
                          <a:solidFill>
                            <a:schemeClr val="tx1"/>
                          </a:solidFill>
                          <a:effectLst/>
                          <a:latin typeface="+mn-lt"/>
                          <a:ea typeface="+mn-ea"/>
                          <a:cs typeface="+mn-cs"/>
                        </a:rPr>
                        <a:t>2014</a:t>
                      </a:r>
                      <a:endParaRPr lang="en-IN" sz="11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endParaRPr lang="en-IN" sz="1100" b="0" i="0" kern="1200" dirty="0">
                        <a:solidFill>
                          <a:schemeClr val="tx1"/>
                        </a:solidFill>
                        <a:effectLst/>
                        <a:latin typeface="+mn-lt"/>
                        <a:ea typeface="+mn-ea"/>
                        <a:cs typeface="+mn-cs"/>
                      </a:endParaRPr>
                    </a:p>
                    <a:p>
                      <a:pPr marL="0" algn="l" defTabSz="457200" rtl="0" eaLnBrk="1" latinLnBrk="0" hangingPunct="1">
                        <a:lnSpc>
                          <a:spcPct val="107000"/>
                        </a:lnSpc>
                        <a:spcAft>
                          <a:spcPts val="0"/>
                        </a:spcAft>
                      </a:pPr>
                      <a:r>
                        <a:rPr lang="en-IN" sz="1100" b="0" i="0" kern="1200" dirty="0">
                          <a:solidFill>
                            <a:schemeClr val="tx1"/>
                          </a:solidFill>
                          <a:effectLst/>
                          <a:latin typeface="+mn-lt"/>
                          <a:ea typeface="+mn-ea"/>
                          <a:cs typeface="+mn-cs"/>
                        </a:rPr>
                        <a:t>Prachi </a:t>
                      </a:r>
                      <a:r>
                        <a:rPr lang="en-IN" sz="1100" b="0" i="0" kern="1200" dirty="0" err="1">
                          <a:solidFill>
                            <a:schemeClr val="tx1"/>
                          </a:solidFill>
                          <a:effectLst/>
                          <a:latin typeface="+mn-lt"/>
                          <a:ea typeface="+mn-ea"/>
                          <a:cs typeface="+mn-cs"/>
                        </a:rPr>
                        <a:t>Patil</a:t>
                      </a:r>
                      <a:r>
                        <a:rPr lang="en-IN" sz="1100" b="0" i="0" kern="1200" dirty="0">
                          <a:solidFill>
                            <a:schemeClr val="tx1"/>
                          </a:solidFill>
                          <a:effectLst/>
                          <a:latin typeface="+mn-lt"/>
                          <a:ea typeface="+mn-ea"/>
                          <a:cs typeface="+mn-cs"/>
                        </a:rPr>
                        <a:t> ; </a:t>
                      </a:r>
                      <a:r>
                        <a:rPr lang="en-IN" sz="1100" b="0" i="0" kern="1200" dirty="0" err="1">
                          <a:solidFill>
                            <a:schemeClr val="tx1"/>
                          </a:solidFill>
                          <a:effectLst/>
                          <a:latin typeface="+mn-lt"/>
                          <a:ea typeface="+mn-ea"/>
                          <a:cs typeface="+mn-cs"/>
                        </a:rPr>
                        <a:t>Akshay</a:t>
                      </a:r>
                      <a:r>
                        <a:rPr lang="en-IN" sz="1100" b="0" i="0" kern="1200" dirty="0">
                          <a:solidFill>
                            <a:schemeClr val="tx1"/>
                          </a:solidFill>
                          <a:effectLst/>
                          <a:latin typeface="+mn-lt"/>
                          <a:ea typeface="+mn-ea"/>
                          <a:cs typeface="+mn-cs"/>
                        </a:rPr>
                        <a:t> </a:t>
                      </a:r>
                      <a:r>
                        <a:rPr lang="en-IN" sz="1100" b="0" i="0" kern="1200" dirty="0" err="1">
                          <a:solidFill>
                            <a:schemeClr val="tx1"/>
                          </a:solidFill>
                          <a:effectLst/>
                          <a:latin typeface="+mn-lt"/>
                          <a:ea typeface="+mn-ea"/>
                          <a:cs typeface="+mn-cs"/>
                        </a:rPr>
                        <a:t>Narkhede</a:t>
                      </a:r>
                      <a:r>
                        <a:rPr lang="en-IN" sz="1100" b="0" i="0" kern="1200" dirty="0">
                          <a:solidFill>
                            <a:schemeClr val="tx1"/>
                          </a:solidFill>
                          <a:effectLst/>
                          <a:latin typeface="+mn-lt"/>
                          <a:ea typeface="+mn-ea"/>
                          <a:cs typeface="+mn-cs"/>
                        </a:rPr>
                        <a:t> ,</a:t>
                      </a:r>
                    </a:p>
                    <a:p>
                      <a:pPr marL="0" algn="l" defTabSz="457200" rtl="0" eaLnBrk="1" latinLnBrk="0" hangingPunct="1">
                        <a:lnSpc>
                          <a:spcPct val="107000"/>
                        </a:lnSpc>
                        <a:spcAft>
                          <a:spcPts val="0"/>
                        </a:spcAft>
                      </a:pPr>
                      <a:r>
                        <a:rPr lang="en-IN" sz="1100" b="0" i="0" kern="1200" dirty="0" err="1">
                          <a:solidFill>
                            <a:schemeClr val="tx1"/>
                          </a:solidFill>
                          <a:effectLst/>
                          <a:latin typeface="+mn-lt"/>
                          <a:ea typeface="+mn-ea"/>
                          <a:cs typeface="+mn-cs"/>
                        </a:rPr>
                        <a:t>Ajita</a:t>
                      </a:r>
                      <a:r>
                        <a:rPr lang="en-IN" sz="1100" b="0" i="0" kern="1200" dirty="0">
                          <a:solidFill>
                            <a:schemeClr val="tx1"/>
                          </a:solidFill>
                          <a:effectLst/>
                          <a:latin typeface="+mn-lt"/>
                          <a:ea typeface="+mn-ea"/>
                          <a:cs typeface="+mn-cs"/>
                        </a:rPr>
                        <a:t> Chalke ; </a:t>
                      </a:r>
                      <a:r>
                        <a:rPr lang="en-IN" sz="1100" b="0" i="0" kern="1200" dirty="0" err="1">
                          <a:solidFill>
                            <a:schemeClr val="tx1"/>
                          </a:solidFill>
                          <a:effectLst/>
                          <a:latin typeface="+mn-lt"/>
                          <a:ea typeface="+mn-ea"/>
                          <a:cs typeface="+mn-cs"/>
                        </a:rPr>
                        <a:t>Harshali</a:t>
                      </a:r>
                      <a:r>
                        <a:rPr lang="en-IN" sz="1100" b="0" i="0" kern="1200" dirty="0">
                          <a:solidFill>
                            <a:schemeClr val="tx1"/>
                          </a:solidFill>
                          <a:effectLst/>
                          <a:latin typeface="+mn-lt"/>
                          <a:ea typeface="+mn-ea"/>
                          <a:cs typeface="+mn-cs"/>
                        </a:rPr>
                        <a:t> </a:t>
                      </a:r>
                      <a:r>
                        <a:rPr lang="en-IN" sz="1100" b="0" i="0" kern="1200" dirty="0" err="1">
                          <a:solidFill>
                            <a:schemeClr val="tx1"/>
                          </a:solidFill>
                          <a:effectLst/>
                          <a:latin typeface="+mn-lt"/>
                          <a:ea typeface="+mn-ea"/>
                          <a:cs typeface="+mn-cs"/>
                        </a:rPr>
                        <a:t>Kalaskar</a:t>
                      </a:r>
                      <a:r>
                        <a:rPr lang="en-IN" sz="1100" b="0" i="0" kern="1200" dirty="0">
                          <a:solidFill>
                            <a:schemeClr val="tx1"/>
                          </a:solidFill>
                          <a:effectLst/>
                          <a:latin typeface="+mn-lt"/>
                          <a:ea typeface="+mn-ea"/>
                          <a:cs typeface="+mn-cs"/>
                        </a:rPr>
                        <a:t> ; </a:t>
                      </a:r>
                      <a:r>
                        <a:rPr lang="en-IN" sz="1100" b="0" i="0" kern="1200" dirty="0" err="1">
                          <a:solidFill>
                            <a:schemeClr val="tx1"/>
                          </a:solidFill>
                          <a:effectLst/>
                          <a:latin typeface="+mn-lt"/>
                          <a:ea typeface="+mn-ea"/>
                          <a:cs typeface="+mn-cs"/>
                        </a:rPr>
                        <a:t>Manita</a:t>
                      </a:r>
                      <a:r>
                        <a:rPr lang="en-IN" sz="1100" b="0" i="0" kern="1200" dirty="0">
                          <a:solidFill>
                            <a:schemeClr val="tx1"/>
                          </a:solidFill>
                          <a:effectLst/>
                          <a:latin typeface="+mn-lt"/>
                          <a:ea typeface="+mn-ea"/>
                          <a:cs typeface="+mn-cs"/>
                        </a:rPr>
                        <a:t> Rajput</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100" b="0" i="0" kern="1200" dirty="0">
                          <a:solidFill>
                            <a:schemeClr val="tx1"/>
                          </a:solidFill>
                          <a:effectLst/>
                          <a:latin typeface="+mn-lt"/>
                          <a:ea typeface="+mn-ea"/>
                          <a:cs typeface="+mn-cs"/>
                        </a:rPr>
                        <a:t>The system proposes a soil moisture sensor at each place where the moisture has to be monitored. Once the moisture reaches a particular level, the system takes appropriate steps to regulate or even stop the water flow. </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600" b="0" i="0" kern="1200" dirty="0">
                          <a:solidFill>
                            <a:schemeClr val="tx1"/>
                          </a:solidFill>
                          <a:effectLst/>
                          <a:latin typeface="+mn-lt"/>
                          <a:ea typeface="+mn-ea"/>
                          <a:cs typeface="+mn-cs"/>
                        </a:rPr>
                        <a:t> </a:t>
                      </a:r>
                      <a:r>
                        <a:rPr lang="en-US" sz="1100" b="0" i="0" kern="1200" dirty="0">
                          <a:solidFill>
                            <a:schemeClr val="tx1"/>
                          </a:solidFill>
                          <a:effectLst/>
                          <a:latin typeface="+mn-lt"/>
                          <a:ea typeface="+mn-ea"/>
                          <a:cs typeface="+mn-cs"/>
                        </a:rPr>
                        <a:t>Monitoring the soil moisture condition of the farm as well as controlling the soil moisture by monitoring the level of water in the water source</a:t>
                      </a:r>
                      <a:endParaRPr lang="en-IN" sz="1200" b="1" dirty="0">
                        <a:solidFill>
                          <a:schemeClr val="bg1"/>
                        </a:solidFill>
                        <a:effectLst/>
                        <a:latin typeface="+mn-lt"/>
                        <a:ea typeface="Calibri" panose="020F0502020204030204" pitchFamily="34" charset="0"/>
                        <a:cs typeface="Times New Roman" panose="02020603050405020304" pitchFamily="18" charset="0"/>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7095654"/>
                  </a:ext>
                </a:extLst>
              </a:tr>
              <a:tr h="1556892">
                <a:tc>
                  <a:txBody>
                    <a:bodyPr/>
                    <a:lstStyle/>
                    <a:p>
                      <a:pPr algn="ctr">
                        <a:lnSpc>
                          <a:spcPct val="107000"/>
                        </a:lnSpc>
                        <a:spcAft>
                          <a:spcPts val="0"/>
                        </a:spcAft>
                      </a:pPr>
                      <a:endParaRPr lang="en-US" sz="1100" b="0" i="0" kern="1200">
                        <a:solidFill>
                          <a:schemeClr val="tx1"/>
                        </a:solidFill>
                        <a:effectLst/>
                        <a:latin typeface="+mn-lt"/>
                        <a:ea typeface="+mn-ea"/>
                        <a:cs typeface="+mn-cs"/>
                      </a:endParaRPr>
                    </a:p>
                    <a:p>
                      <a:pPr algn="ctr">
                        <a:lnSpc>
                          <a:spcPct val="107000"/>
                        </a:lnSpc>
                        <a:spcAft>
                          <a:spcPts val="0"/>
                        </a:spcAft>
                      </a:pPr>
                      <a:r>
                        <a:rPr lang="en-IN" sz="1100" b="0" i="0" kern="1200">
                          <a:solidFill>
                            <a:schemeClr val="tx1"/>
                          </a:solidFill>
                          <a:effectLst/>
                          <a:latin typeface="+mn-lt"/>
                          <a:ea typeface="+mn-ea"/>
                          <a:cs typeface="+mn-cs"/>
                        </a:rPr>
                        <a:t>2</a:t>
                      </a:r>
                      <a:endParaRPr lang="en-IN" sz="11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457200" rtl="0" eaLnBrk="1" latinLnBrk="0" hangingPunct="1">
                        <a:lnSpc>
                          <a:spcPct val="107000"/>
                        </a:lnSpc>
                        <a:spcAft>
                          <a:spcPts val="0"/>
                        </a:spcAft>
                      </a:pPr>
                      <a:endParaRPr lang="en-US" sz="1100" b="0" i="0" kern="1200" dirty="0">
                        <a:solidFill>
                          <a:schemeClr val="tx1"/>
                        </a:solidFill>
                        <a:effectLst/>
                        <a:latin typeface="+mn-lt"/>
                        <a:ea typeface="+mn-ea"/>
                        <a:cs typeface="+mn-cs"/>
                      </a:endParaRPr>
                    </a:p>
                    <a:p>
                      <a:pPr marL="0" marR="0" lvl="0" indent="0" algn="ctr" defTabSz="457200" rtl="0" eaLnBrk="1" fontAlgn="auto" latinLnBrk="0" hangingPunct="1">
                        <a:lnSpc>
                          <a:spcPct val="107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Regulation of water in agriculture field using Internet Of Things</a:t>
                      </a:r>
                    </a:p>
                    <a:p>
                      <a:pPr marL="0" algn="ctr" defTabSz="457200" rtl="0" eaLnBrk="1" latinLnBrk="0" hangingPunct="1">
                        <a:lnSpc>
                          <a:spcPct val="107000"/>
                        </a:lnSpc>
                        <a:spcAft>
                          <a:spcPts val="0"/>
                        </a:spcAft>
                      </a:pPr>
                      <a:endParaRPr lang="en-IN" sz="11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457200" rtl="0" eaLnBrk="1" latinLnBrk="0" hangingPunct="1">
                        <a:lnSpc>
                          <a:spcPct val="107000"/>
                        </a:lnSpc>
                        <a:spcAft>
                          <a:spcPts val="0"/>
                        </a:spcAft>
                      </a:pPr>
                      <a:endParaRPr lang="en-US" sz="1100" b="0" i="0" kern="1200" dirty="0">
                        <a:solidFill>
                          <a:schemeClr val="tx1"/>
                        </a:solidFill>
                        <a:effectLst/>
                        <a:latin typeface="+mn-lt"/>
                        <a:ea typeface="+mn-ea"/>
                        <a:cs typeface="+mn-cs"/>
                      </a:endParaRPr>
                    </a:p>
                    <a:p>
                      <a:pPr marL="0" algn="ctr" defTabSz="457200" rtl="0" eaLnBrk="1" latinLnBrk="0" hangingPunct="1">
                        <a:lnSpc>
                          <a:spcPct val="107000"/>
                        </a:lnSpc>
                        <a:spcAft>
                          <a:spcPts val="0"/>
                        </a:spcAft>
                      </a:pPr>
                      <a:endParaRPr lang="en-US" sz="1100" b="0" i="0" kern="1200" dirty="0">
                        <a:solidFill>
                          <a:schemeClr val="tx1"/>
                        </a:solidFill>
                        <a:effectLst/>
                        <a:latin typeface="+mn-lt"/>
                        <a:ea typeface="+mn-ea"/>
                        <a:cs typeface="+mn-cs"/>
                      </a:endParaRPr>
                    </a:p>
                    <a:p>
                      <a:pPr marL="0" algn="ctr" defTabSz="457200" rtl="0" eaLnBrk="1" latinLnBrk="0" hangingPunct="1">
                        <a:lnSpc>
                          <a:spcPct val="107000"/>
                        </a:lnSpc>
                        <a:spcAft>
                          <a:spcPts val="0"/>
                        </a:spcAft>
                      </a:pPr>
                      <a:r>
                        <a:rPr lang="en-US" sz="1100" b="0" i="0" kern="1200" dirty="0">
                          <a:solidFill>
                            <a:schemeClr val="tx1"/>
                          </a:solidFill>
                          <a:effectLst/>
                          <a:latin typeface="+mn-lt"/>
                          <a:ea typeface="+mn-ea"/>
                          <a:cs typeface="+mn-cs"/>
                        </a:rPr>
                        <a:t>2015</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endParaRPr lang="en-IN" sz="1100" b="0" i="0" kern="1200" dirty="0">
                        <a:solidFill>
                          <a:schemeClr val="tx1"/>
                        </a:solidFill>
                        <a:effectLst/>
                        <a:latin typeface="+mn-lt"/>
                        <a:ea typeface="+mn-ea"/>
                        <a:cs typeface="+mn-cs"/>
                      </a:endParaRPr>
                    </a:p>
                    <a:p>
                      <a:pPr marL="0" algn="l" defTabSz="457200" rtl="0" eaLnBrk="1" latinLnBrk="0" hangingPunct="1">
                        <a:lnSpc>
                          <a:spcPct val="107000"/>
                        </a:lnSpc>
                        <a:spcAft>
                          <a:spcPts val="0"/>
                        </a:spcAft>
                      </a:pPr>
                      <a:r>
                        <a:rPr lang="en-IN" sz="1100" b="0" i="0" kern="1200" dirty="0" err="1">
                          <a:solidFill>
                            <a:schemeClr val="tx1"/>
                          </a:solidFill>
                          <a:effectLst/>
                          <a:latin typeface="+mn-lt"/>
                          <a:ea typeface="+mn-ea"/>
                          <a:cs typeface="+mn-cs"/>
                        </a:rPr>
                        <a:t>V.Vijay</a:t>
                      </a:r>
                      <a:r>
                        <a:rPr lang="en-IN" sz="1100" b="0" i="0" kern="1200" dirty="0">
                          <a:solidFill>
                            <a:schemeClr val="tx1"/>
                          </a:solidFill>
                          <a:effectLst/>
                          <a:latin typeface="+mn-lt"/>
                          <a:ea typeface="+mn-ea"/>
                          <a:cs typeface="+mn-cs"/>
                        </a:rPr>
                        <a:t> </a:t>
                      </a:r>
                      <a:r>
                        <a:rPr lang="en-IN" sz="1100" b="0" i="0" kern="1200" dirty="0" err="1">
                          <a:solidFill>
                            <a:schemeClr val="tx1"/>
                          </a:solidFill>
                          <a:effectLst/>
                          <a:latin typeface="+mn-lt"/>
                          <a:ea typeface="+mn-ea"/>
                          <a:cs typeface="+mn-cs"/>
                        </a:rPr>
                        <a:t>hari</a:t>
                      </a:r>
                      <a:r>
                        <a:rPr lang="en-IN" sz="1100" b="0" i="0" kern="1200" dirty="0">
                          <a:solidFill>
                            <a:schemeClr val="tx1"/>
                          </a:solidFill>
                          <a:effectLst/>
                          <a:latin typeface="+mn-lt"/>
                          <a:ea typeface="+mn-ea"/>
                          <a:cs typeface="+mn-cs"/>
                        </a:rPr>
                        <a:t> Ram ; </a:t>
                      </a:r>
                      <a:r>
                        <a:rPr lang="en-IN" sz="1100" b="0" i="0"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 Vishal </a:t>
                      </a:r>
                      <a:r>
                        <a:rPr lang="en-IN" sz="1100" b="0" i="0" kern="1200" dirty="0">
                          <a:solidFill>
                            <a:schemeClr val="tx1"/>
                          </a:solidFill>
                          <a:effectLst/>
                          <a:latin typeface="+mn-lt"/>
                          <a:ea typeface="+mn-ea"/>
                          <a:cs typeface="+mn-cs"/>
                        </a:rPr>
                        <a:t>; </a:t>
                      </a:r>
                      <a:r>
                        <a:rPr lang="en-IN" sz="1100" b="0" i="0"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S. </a:t>
                      </a:r>
                      <a:r>
                        <a:rPr lang="en-IN" sz="1100" b="0" i="0" kern="1200" dirty="0" err="1">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Dhanalakshmi</a:t>
                      </a:r>
                      <a:r>
                        <a:rPr lang="en-IN" sz="1100" b="0" i="0"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 </a:t>
                      </a:r>
                      <a:r>
                        <a:rPr lang="en-IN" sz="1100" b="0" i="0" kern="1200" dirty="0">
                          <a:solidFill>
                            <a:schemeClr val="tx1"/>
                          </a:solidFill>
                          <a:effectLst/>
                          <a:latin typeface="+mn-lt"/>
                          <a:ea typeface="+mn-ea"/>
                          <a:cs typeface="+mn-cs"/>
                        </a:rPr>
                        <a:t>; </a:t>
                      </a:r>
                      <a:r>
                        <a:rPr lang="en-IN" sz="1100" b="0" i="0" kern="1200" dirty="0" err="1">
                          <a:solidFill>
                            <a:schemeClr val="tx1"/>
                          </a:solidFill>
                          <a:effectLst/>
                          <a:latin typeface="+mn-lt"/>
                          <a:ea typeface="+mn-ea"/>
                          <a:cs typeface="+mn-cs"/>
                        </a:rPr>
                        <a:t>P.Meenakshi</a:t>
                      </a:r>
                      <a:r>
                        <a:rPr lang="en-IN" sz="1100" b="0" i="0" kern="1200" dirty="0">
                          <a:solidFill>
                            <a:schemeClr val="tx1"/>
                          </a:solidFill>
                          <a:effectLst/>
                          <a:latin typeface="+mn-lt"/>
                          <a:ea typeface="+mn-ea"/>
                          <a:cs typeface="+mn-cs"/>
                        </a:rPr>
                        <a:t> Vidya</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457200" rtl="0" eaLnBrk="1" latinLnBrk="0" hangingPunct="1">
                        <a:lnSpc>
                          <a:spcPct val="107000"/>
                        </a:lnSpc>
                        <a:spcAft>
                          <a:spcPts val="0"/>
                        </a:spcAft>
                      </a:pPr>
                      <a:r>
                        <a:rPr lang="en-IN" sz="1100" b="0" i="0" kern="1200" dirty="0">
                          <a:solidFill>
                            <a:schemeClr val="tx1"/>
                          </a:solidFill>
                          <a:effectLst/>
                          <a:latin typeface="+mn-lt"/>
                          <a:ea typeface="+mn-ea"/>
                          <a:cs typeface="+mn-cs"/>
                        </a:rPr>
                        <a:t>This regulator provides an intelligent monitoring platform framework and system structure for facility agriculture ecosystem based on IOT. This will be a catalyst for the transition from traditional farming to modern farming.</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r>
                        <a:rPr lang="en-US" sz="1100" b="0" i="0" kern="1200" dirty="0">
                          <a:solidFill>
                            <a:schemeClr val="tx1"/>
                          </a:solidFill>
                          <a:effectLst/>
                          <a:latin typeface="+mn-lt"/>
                          <a:ea typeface="+mn-ea"/>
                          <a:cs typeface="+mn-cs"/>
                        </a:rPr>
                        <a:t>Provides an intelligent monitoring platform framework and system structure for facility agriculture ecosystem based on IOT</a:t>
                      </a:r>
                      <a:endParaRPr lang="en-IN" sz="11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8742174"/>
                  </a:ext>
                </a:extLst>
              </a:tr>
              <a:tr h="1110535">
                <a:tc>
                  <a:txBody>
                    <a:bodyPr/>
                    <a:lstStyle/>
                    <a:p>
                      <a:pPr algn="ctr">
                        <a:lnSpc>
                          <a:spcPct val="107000"/>
                        </a:lnSpc>
                        <a:spcAft>
                          <a:spcPts val="0"/>
                        </a:spcAft>
                      </a:pPr>
                      <a:endParaRPr lang="en-IN" sz="1100" b="0" i="0" kern="1200">
                        <a:solidFill>
                          <a:schemeClr val="tx1"/>
                        </a:solidFill>
                        <a:effectLst/>
                        <a:latin typeface="+mn-lt"/>
                        <a:ea typeface="+mn-ea"/>
                        <a:cs typeface="+mn-cs"/>
                      </a:endParaRPr>
                    </a:p>
                    <a:p>
                      <a:pPr algn="ctr">
                        <a:lnSpc>
                          <a:spcPct val="107000"/>
                        </a:lnSpc>
                        <a:spcAft>
                          <a:spcPts val="0"/>
                        </a:spcAft>
                      </a:pPr>
                      <a:r>
                        <a:rPr lang="en-IN" sz="1100" b="0" i="0" kern="1200">
                          <a:solidFill>
                            <a:schemeClr val="tx1"/>
                          </a:solidFill>
                          <a:effectLst/>
                          <a:latin typeface="+mn-lt"/>
                          <a:ea typeface="+mn-ea"/>
                          <a:cs typeface="+mn-cs"/>
                        </a:rPr>
                        <a:t>3</a:t>
                      </a:r>
                      <a:endParaRPr lang="en-IN" sz="11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IN" sz="1100" b="0" i="0" kern="1200" dirty="0">
                          <a:solidFill>
                            <a:schemeClr val="tx1"/>
                          </a:solidFill>
                          <a:effectLst/>
                          <a:latin typeface="+mn-lt"/>
                          <a:ea typeface="+mn-ea"/>
                          <a:cs typeface="+mn-cs"/>
                        </a:rPr>
                        <a:t>Fusion of drone and satellite data for precision agriculture monitoring</a:t>
                      </a:r>
                    </a:p>
                    <a:p>
                      <a:pPr algn="ctr">
                        <a:lnSpc>
                          <a:spcPct val="107000"/>
                        </a:lnSpc>
                        <a:spcAft>
                          <a:spcPts val="0"/>
                        </a:spcAft>
                      </a:pPr>
                      <a:endParaRPr lang="en-IN" sz="11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100" b="0" i="0" kern="1200" dirty="0">
                        <a:solidFill>
                          <a:schemeClr val="tx1"/>
                        </a:solidFill>
                        <a:effectLst/>
                        <a:latin typeface="+mn-lt"/>
                        <a:ea typeface="+mn-ea"/>
                        <a:cs typeface="+mn-cs"/>
                      </a:endParaRPr>
                    </a:p>
                    <a:p>
                      <a:pPr algn="ctr">
                        <a:lnSpc>
                          <a:spcPct val="107000"/>
                        </a:lnSpc>
                        <a:spcAft>
                          <a:spcPts val="0"/>
                        </a:spcAft>
                      </a:pPr>
                      <a:r>
                        <a:rPr lang="en-US" sz="1100" b="0" i="0" kern="1200" dirty="0">
                          <a:solidFill>
                            <a:schemeClr val="tx1"/>
                          </a:solidFill>
                          <a:effectLst/>
                          <a:latin typeface="+mn-lt"/>
                          <a:ea typeface="+mn-ea"/>
                          <a:cs typeface="+mn-cs"/>
                        </a:rPr>
                        <a:t>2016</a:t>
                      </a:r>
                      <a:endParaRPr lang="en-IN" sz="11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100" b="0" i="0" kern="1200" dirty="0">
                          <a:solidFill>
                            <a:schemeClr val="tx1"/>
                          </a:solidFill>
                          <a:effectLst/>
                          <a:latin typeface="+mn-lt"/>
                          <a:ea typeface="+mn-ea"/>
                          <a:cs typeface="+mn-cs"/>
                        </a:rPr>
                        <a:t>Deepak </a:t>
                      </a:r>
                      <a:r>
                        <a:rPr lang="en-IN" sz="1100" b="0" i="0" kern="1200" dirty="0" err="1">
                          <a:solidFill>
                            <a:schemeClr val="tx1"/>
                          </a:solidFill>
                          <a:effectLst/>
                          <a:latin typeface="+mn-lt"/>
                          <a:ea typeface="+mn-ea"/>
                          <a:cs typeface="+mn-cs"/>
                        </a:rPr>
                        <a:t>Murugan</a:t>
                      </a:r>
                      <a:r>
                        <a:rPr lang="en-IN" sz="1100" b="0" i="0" kern="1200" dirty="0">
                          <a:solidFill>
                            <a:schemeClr val="tx1"/>
                          </a:solidFill>
                          <a:effectLst/>
                          <a:latin typeface="+mn-lt"/>
                          <a:ea typeface="+mn-ea"/>
                          <a:cs typeface="+mn-cs"/>
                        </a:rPr>
                        <a:t> ; Akanksha Garg ; Tasneem Ahmed ; Dharmendra Singh</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IN" sz="1100" b="0" i="0" kern="1200" dirty="0">
                          <a:solidFill>
                            <a:schemeClr val="tx1"/>
                          </a:solidFill>
                          <a:effectLst/>
                          <a:latin typeface="+mn-lt"/>
                          <a:ea typeface="+mn-ea"/>
                          <a:cs typeface="+mn-cs"/>
                        </a:rPr>
                        <a:t>The methodology is able to successfully classify vegetation into the two classes and the results are verified with the help of drone image both visually, and quantitatively in the form of area estimation.</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r>
                        <a:rPr lang="en-US" sz="1100" b="0" i="0" kern="1200" dirty="0">
                          <a:solidFill>
                            <a:schemeClr val="tx1"/>
                          </a:solidFill>
                          <a:effectLst/>
                          <a:latin typeface="+mn-lt"/>
                          <a:ea typeface="+mn-ea"/>
                          <a:cs typeface="+mn-cs"/>
                        </a:rPr>
                        <a:t> Classifying vegetation into sparse and dense vegetation classes by employing fusion of freely available satellite data and drone imagery</a:t>
                      </a:r>
                      <a:endParaRPr lang="en-IN" sz="11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6283351"/>
                  </a:ext>
                </a:extLst>
              </a:tr>
              <a:tr h="1261349">
                <a:tc>
                  <a:txBody>
                    <a:bodyPr/>
                    <a:lstStyle/>
                    <a:p>
                      <a:pPr algn="ctr">
                        <a:lnSpc>
                          <a:spcPct val="107000"/>
                        </a:lnSpc>
                        <a:spcAft>
                          <a:spcPts val="0"/>
                        </a:spcAft>
                      </a:pPr>
                      <a:endParaRPr lang="en-US" sz="1100" b="0" i="0" kern="1200">
                        <a:solidFill>
                          <a:schemeClr val="tx1"/>
                        </a:solidFill>
                        <a:effectLst/>
                        <a:latin typeface="+mn-lt"/>
                        <a:ea typeface="+mn-ea"/>
                        <a:cs typeface="+mn-cs"/>
                      </a:endParaRPr>
                    </a:p>
                    <a:p>
                      <a:pPr algn="ctr">
                        <a:lnSpc>
                          <a:spcPct val="107000"/>
                        </a:lnSpc>
                        <a:spcAft>
                          <a:spcPts val="0"/>
                        </a:spcAft>
                      </a:pPr>
                      <a:r>
                        <a:rPr lang="en-IN" sz="1100" b="0" i="0" kern="1200">
                          <a:solidFill>
                            <a:schemeClr val="tx1"/>
                          </a:solidFill>
                          <a:effectLst/>
                          <a:latin typeface="+mn-lt"/>
                          <a:ea typeface="+mn-ea"/>
                          <a:cs typeface="+mn-cs"/>
                        </a:rPr>
                        <a:t>4</a:t>
                      </a:r>
                      <a:endParaRPr lang="en-IN" sz="11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100" b="0" i="0" kern="1200" dirty="0">
                          <a:solidFill>
                            <a:schemeClr val="tx1"/>
                          </a:solidFill>
                          <a:effectLst/>
                          <a:latin typeface="+mn-lt"/>
                          <a:ea typeface="+mn-ea"/>
                          <a:cs typeface="+mn-cs"/>
                        </a:rPr>
                        <a:t>Precision Agricultural Monitoring Systems Using IoT</a:t>
                      </a:r>
                      <a:endParaRPr lang="en-IN" sz="11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100" b="0" i="0" kern="1200" dirty="0">
                        <a:solidFill>
                          <a:schemeClr val="tx1"/>
                        </a:solidFill>
                        <a:effectLst/>
                        <a:latin typeface="+mn-lt"/>
                        <a:ea typeface="+mn-ea"/>
                        <a:cs typeface="+mn-cs"/>
                      </a:endParaRPr>
                    </a:p>
                    <a:p>
                      <a:pPr algn="ctr">
                        <a:lnSpc>
                          <a:spcPct val="107000"/>
                        </a:lnSpc>
                        <a:spcAft>
                          <a:spcPts val="0"/>
                        </a:spcAft>
                      </a:pPr>
                      <a:r>
                        <a:rPr lang="en-IN" sz="1100" b="0" i="0" kern="1200" dirty="0">
                          <a:solidFill>
                            <a:schemeClr val="tx1"/>
                          </a:solidFill>
                          <a:effectLst/>
                          <a:latin typeface="+mn-lt"/>
                          <a:ea typeface="+mn-ea"/>
                          <a:cs typeface="+mn-cs"/>
                        </a:rPr>
                        <a:t>2017</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pt-BR" sz="1100" b="0" i="0" kern="1200" dirty="0">
                          <a:solidFill>
                            <a:schemeClr val="tx1"/>
                          </a:solidFill>
                          <a:effectLst/>
                          <a:latin typeface="+mn-lt"/>
                          <a:ea typeface="+mn-ea"/>
                          <a:cs typeface="+mn-cs"/>
                        </a:rPr>
                        <a:t>Terteil A. A. Ali , Viraj Choksi2, Dr. M B Potdar</a:t>
                      </a:r>
                      <a:endParaRPr lang="en-IN" sz="11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457200" rtl="0" eaLnBrk="1" latinLnBrk="0" hangingPunct="1">
                        <a:lnSpc>
                          <a:spcPct val="107000"/>
                        </a:lnSpc>
                        <a:spcAft>
                          <a:spcPts val="0"/>
                        </a:spcAft>
                      </a:pPr>
                      <a:r>
                        <a:rPr lang="en-IN" sz="1100" b="0" i="0" kern="1200" dirty="0">
                          <a:solidFill>
                            <a:schemeClr val="tx1"/>
                          </a:solidFill>
                          <a:effectLst/>
                          <a:latin typeface="+mn-lt"/>
                          <a:ea typeface="+mn-ea"/>
                          <a:cs typeface="+mn-cs"/>
                        </a:rPr>
                        <a:t>The precision agricultural system is based on the Global Positioning Systems (GPS), Machine to Machine Communications (M2M), IoT technologies, sensors and Big Data to optimize crop yields, reduce the waste of resources and minimizing the environmental impact of farming.</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r>
                        <a:rPr lang="en-US" sz="1100" b="0" i="0" kern="1200" dirty="0">
                          <a:solidFill>
                            <a:schemeClr val="tx1"/>
                          </a:solidFill>
                          <a:effectLst/>
                          <a:latin typeface="+mn-lt"/>
                          <a:ea typeface="+mn-ea"/>
                          <a:cs typeface="+mn-cs"/>
                        </a:rPr>
                        <a:t> Deploying Green Internet of Things technologies, which it will help to conserve the energy and utilize the agriculture resources effectively.</a:t>
                      </a:r>
                      <a:endParaRPr lang="en-IN" sz="11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7802790"/>
                  </a:ext>
                </a:extLst>
              </a:tr>
            </a:tbl>
          </a:graphicData>
        </a:graphic>
      </p:graphicFrame>
    </p:spTree>
    <p:extLst>
      <p:ext uri="{BB962C8B-B14F-4D97-AF65-F5344CB8AC3E}">
        <p14:creationId xmlns:p14="http://schemas.microsoft.com/office/powerpoint/2010/main" val="2511976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25AF-7133-264D-AA01-B159DCF73B61}"/>
              </a:ext>
            </a:extLst>
          </p:cNvPr>
          <p:cNvSpPr txBox="1">
            <a:spLocks/>
          </p:cNvSpPr>
          <p:nvPr/>
        </p:nvSpPr>
        <p:spPr>
          <a:xfrm>
            <a:off x="4186360" y="0"/>
            <a:ext cx="4004164" cy="469900"/>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3"/>
                </a:solidFill>
              </a:rPr>
              <a:t>NATIONAL Level status</a:t>
            </a:r>
            <a:endParaRPr lang="en-US" b="1" dirty="0">
              <a:solidFill>
                <a:schemeClr val="accent3"/>
              </a:solidFill>
            </a:endParaRPr>
          </a:p>
        </p:txBody>
      </p:sp>
      <p:graphicFrame>
        <p:nvGraphicFramePr>
          <p:cNvPr id="3" name="Table 2">
            <a:extLst>
              <a:ext uri="{FF2B5EF4-FFF2-40B4-BE49-F238E27FC236}">
                <a16:creationId xmlns:a16="http://schemas.microsoft.com/office/drawing/2014/main" id="{92FEA8E5-989F-1D46-93C5-F1747E01938D}"/>
              </a:ext>
            </a:extLst>
          </p:cNvPr>
          <p:cNvGraphicFramePr>
            <a:graphicFrameLocks noGrp="1"/>
          </p:cNvGraphicFramePr>
          <p:nvPr/>
        </p:nvGraphicFramePr>
        <p:xfrm>
          <a:off x="354105" y="777649"/>
          <a:ext cx="11734977" cy="4161633"/>
        </p:xfrm>
        <a:graphic>
          <a:graphicData uri="http://schemas.openxmlformats.org/drawingml/2006/table">
            <a:tbl>
              <a:tblPr firstRow="1" firstCol="1" bandRow="1"/>
              <a:tblGrid>
                <a:gridCol w="657496">
                  <a:extLst>
                    <a:ext uri="{9D8B030D-6E8A-4147-A177-3AD203B41FA5}">
                      <a16:colId xmlns:a16="http://schemas.microsoft.com/office/drawing/2014/main" val="1567984816"/>
                    </a:ext>
                  </a:extLst>
                </a:gridCol>
                <a:gridCol w="2172178">
                  <a:extLst>
                    <a:ext uri="{9D8B030D-6E8A-4147-A177-3AD203B41FA5}">
                      <a16:colId xmlns:a16="http://schemas.microsoft.com/office/drawing/2014/main" val="1789215471"/>
                    </a:ext>
                  </a:extLst>
                </a:gridCol>
                <a:gridCol w="679565">
                  <a:extLst>
                    <a:ext uri="{9D8B030D-6E8A-4147-A177-3AD203B41FA5}">
                      <a16:colId xmlns:a16="http://schemas.microsoft.com/office/drawing/2014/main" val="127906991"/>
                    </a:ext>
                  </a:extLst>
                </a:gridCol>
                <a:gridCol w="2099368">
                  <a:extLst>
                    <a:ext uri="{9D8B030D-6E8A-4147-A177-3AD203B41FA5}">
                      <a16:colId xmlns:a16="http://schemas.microsoft.com/office/drawing/2014/main" val="2237018219"/>
                    </a:ext>
                  </a:extLst>
                </a:gridCol>
                <a:gridCol w="3181076">
                  <a:extLst>
                    <a:ext uri="{9D8B030D-6E8A-4147-A177-3AD203B41FA5}">
                      <a16:colId xmlns:a16="http://schemas.microsoft.com/office/drawing/2014/main" val="1912108247"/>
                    </a:ext>
                  </a:extLst>
                </a:gridCol>
                <a:gridCol w="2945294">
                  <a:extLst>
                    <a:ext uri="{9D8B030D-6E8A-4147-A177-3AD203B41FA5}">
                      <a16:colId xmlns:a16="http://schemas.microsoft.com/office/drawing/2014/main" val="3133271733"/>
                    </a:ext>
                  </a:extLst>
                </a:gridCol>
              </a:tblGrid>
              <a:tr h="738717">
                <a:tc>
                  <a:txBody>
                    <a:bodyPr/>
                    <a:lstStyle/>
                    <a:p>
                      <a:pPr algn="ctr">
                        <a:lnSpc>
                          <a:spcPct val="107000"/>
                        </a:lnSpc>
                        <a:spcAft>
                          <a:spcPts val="0"/>
                        </a:spcAft>
                      </a:pPr>
                      <a:r>
                        <a:rPr lang="en-IN" sz="1200" b="0" i="0" kern="1200" dirty="0">
                          <a:solidFill>
                            <a:schemeClr val="tx1"/>
                          </a:solidFill>
                          <a:effectLst/>
                          <a:latin typeface="+mn-lt"/>
                          <a:ea typeface="+mn-ea"/>
                          <a:cs typeface="+mn-cs"/>
                        </a:rPr>
                        <a:t>S.NO</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0" i="0" kern="1200" dirty="0">
                          <a:solidFill>
                            <a:schemeClr val="tx1"/>
                          </a:solidFill>
                          <a:effectLst/>
                          <a:latin typeface="+mn-lt"/>
                          <a:ea typeface="+mn-ea"/>
                          <a:cs typeface="+mn-cs"/>
                        </a:rPr>
                        <a:t>NAME OF THE JOURNAL</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0" i="0" kern="1200" dirty="0">
                          <a:solidFill>
                            <a:schemeClr val="tx1"/>
                          </a:solidFill>
                          <a:effectLst/>
                          <a:latin typeface="+mn-lt"/>
                          <a:ea typeface="+mn-ea"/>
                          <a:cs typeface="+mn-cs"/>
                        </a:rPr>
                        <a:t>YEAR</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0" i="0" kern="1200" dirty="0">
                          <a:solidFill>
                            <a:schemeClr val="tx1"/>
                          </a:solidFill>
                          <a:effectLst/>
                          <a:latin typeface="+mn-lt"/>
                          <a:ea typeface="+mn-ea"/>
                          <a:cs typeface="+mn-cs"/>
                        </a:rPr>
                        <a:t>NAME OF THE AUTHORS</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0" i="0" kern="1200" dirty="0">
                          <a:solidFill>
                            <a:schemeClr val="tx1"/>
                          </a:solidFill>
                          <a:effectLst/>
                          <a:latin typeface="+mn-lt"/>
                          <a:ea typeface="+mn-ea"/>
                          <a:cs typeface="+mn-cs"/>
                        </a:rPr>
                        <a:t>WORK CONTRIBUTED</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0" i="0" kern="1200" dirty="0">
                          <a:solidFill>
                            <a:schemeClr val="tx1"/>
                          </a:solidFill>
                          <a:effectLst/>
                          <a:latin typeface="+mn-lt"/>
                          <a:ea typeface="+mn-ea"/>
                          <a:cs typeface="+mn-cs"/>
                        </a:rPr>
                        <a:t>MERITS AND DEMERITS OF THE WORK</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6252579"/>
                  </a:ext>
                </a:extLst>
              </a:tr>
              <a:tr h="830557">
                <a:tc>
                  <a:txBody>
                    <a:bodyPr/>
                    <a:lstStyle/>
                    <a:p>
                      <a:pPr algn="ctr">
                        <a:lnSpc>
                          <a:spcPct val="107000"/>
                        </a:lnSpc>
                        <a:spcAft>
                          <a:spcPts val="0"/>
                        </a:spcAft>
                      </a:pPr>
                      <a:endParaRPr lang="en-US" sz="1200" b="0" i="0" kern="1200">
                        <a:solidFill>
                          <a:schemeClr val="tx1"/>
                        </a:solidFill>
                        <a:effectLst/>
                        <a:latin typeface="+mn-lt"/>
                        <a:ea typeface="+mn-ea"/>
                        <a:cs typeface="+mn-cs"/>
                      </a:endParaRPr>
                    </a:p>
                    <a:p>
                      <a:pPr algn="ctr">
                        <a:lnSpc>
                          <a:spcPct val="107000"/>
                        </a:lnSpc>
                        <a:spcAft>
                          <a:spcPts val="0"/>
                        </a:spcAft>
                      </a:pPr>
                      <a:r>
                        <a:rPr lang="en-US" sz="1200" b="0" i="0" kern="1200">
                          <a:solidFill>
                            <a:schemeClr val="tx1"/>
                          </a:solidFill>
                          <a:effectLst/>
                          <a:latin typeface="+mn-lt"/>
                          <a:ea typeface="+mn-ea"/>
                          <a:cs typeface="+mn-cs"/>
                        </a:rPr>
                        <a:t>5</a:t>
                      </a:r>
                      <a:endParaRPr lang="en-IN" sz="12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Smart Secured Real Time Agriculture Monitoring System</a:t>
                      </a:r>
                    </a:p>
                    <a:p>
                      <a:pPr algn="ctr">
                        <a:lnSpc>
                          <a:spcPct val="107000"/>
                        </a:lnSpc>
                        <a:spcAft>
                          <a:spcPts val="0"/>
                        </a:spcAft>
                      </a:pPr>
                      <a:endParaRPr lang="en-IN" sz="12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200" b="0" i="0" kern="1200" dirty="0">
                        <a:solidFill>
                          <a:schemeClr val="tx1"/>
                        </a:solidFill>
                        <a:effectLst/>
                        <a:latin typeface="+mn-lt"/>
                        <a:ea typeface="+mn-ea"/>
                        <a:cs typeface="+mn-cs"/>
                      </a:endParaRPr>
                    </a:p>
                    <a:p>
                      <a:pPr algn="ctr">
                        <a:lnSpc>
                          <a:spcPct val="107000"/>
                        </a:lnSpc>
                        <a:spcAft>
                          <a:spcPts val="0"/>
                        </a:spcAft>
                      </a:pPr>
                      <a:r>
                        <a:rPr lang="en-US" sz="1200" b="0" i="0" kern="1200" dirty="0">
                          <a:solidFill>
                            <a:schemeClr val="tx1"/>
                          </a:solidFill>
                          <a:effectLst/>
                          <a:latin typeface="+mn-lt"/>
                          <a:ea typeface="+mn-ea"/>
                          <a:cs typeface="+mn-cs"/>
                        </a:rPr>
                        <a:t>2018</a:t>
                      </a:r>
                      <a:endParaRPr lang="en-IN" sz="12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0" i="0" kern="1200" dirty="0">
                          <a:solidFill>
                            <a:schemeClr val="tx1"/>
                          </a:solidFill>
                          <a:effectLst/>
                          <a:latin typeface="+mn-lt"/>
                          <a:ea typeface="+mn-ea"/>
                          <a:cs typeface="+mn-cs"/>
                        </a:rPr>
                        <a:t>Bipin </a:t>
                      </a:r>
                      <a:r>
                        <a:rPr lang="en-IN" sz="1200" b="0" i="0" kern="1200" dirty="0" err="1">
                          <a:solidFill>
                            <a:schemeClr val="tx1"/>
                          </a:solidFill>
                          <a:effectLst/>
                          <a:latin typeface="+mn-lt"/>
                          <a:ea typeface="+mn-ea"/>
                          <a:cs typeface="+mn-cs"/>
                        </a:rPr>
                        <a:t>Sarode</a:t>
                      </a:r>
                      <a:r>
                        <a:rPr lang="en-IN" sz="1200" b="0" i="0" kern="1200" dirty="0">
                          <a:solidFill>
                            <a:schemeClr val="tx1"/>
                          </a:solidFill>
                          <a:effectLst/>
                          <a:latin typeface="+mn-lt"/>
                          <a:ea typeface="+mn-ea"/>
                          <a:cs typeface="+mn-cs"/>
                        </a:rPr>
                        <a:t> , Mayur </a:t>
                      </a:r>
                      <a:r>
                        <a:rPr lang="en-IN" sz="1200" b="0" i="0" kern="1200" dirty="0" err="1">
                          <a:solidFill>
                            <a:schemeClr val="tx1"/>
                          </a:solidFill>
                          <a:effectLst/>
                          <a:latin typeface="+mn-lt"/>
                          <a:ea typeface="+mn-ea"/>
                          <a:cs typeface="+mn-cs"/>
                        </a:rPr>
                        <a:t>Rajabhau</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rPr>
                        <a:t>Chate</a:t>
                      </a:r>
                      <a:r>
                        <a:rPr lang="en-IN" sz="1200" b="0" i="0" kern="1200" dirty="0">
                          <a:solidFill>
                            <a:schemeClr val="tx1"/>
                          </a:solidFill>
                          <a:effectLst/>
                          <a:latin typeface="+mn-lt"/>
                          <a:ea typeface="+mn-ea"/>
                          <a:cs typeface="+mn-cs"/>
                        </a:rPr>
                        <a:t> , Satyajit Sen</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457200" rtl="0" eaLnBrk="1" latinLnBrk="0" hangingPunct="1">
                        <a:lnSpc>
                          <a:spcPct val="107000"/>
                        </a:lnSpc>
                        <a:spcAft>
                          <a:spcPts val="0"/>
                        </a:spcAft>
                      </a:pPr>
                      <a:r>
                        <a:rPr lang="en-IN" sz="1200" b="0" i="0" kern="1200" dirty="0">
                          <a:solidFill>
                            <a:schemeClr val="tx1"/>
                          </a:solidFill>
                          <a:effectLst/>
                          <a:latin typeface="+mn-lt"/>
                          <a:ea typeface="+mn-ea"/>
                          <a:cs typeface="+mn-cs"/>
                        </a:rPr>
                        <a:t>They have proposed a low-cost and easy accessible IoT-based smart agriculture monitoring system along with double-tier data storage facility to store and secure such a huge volume of data by an IoT device.</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r>
                        <a:rPr lang="en-US" sz="1200" b="0" i="0" kern="1200" dirty="0">
                          <a:solidFill>
                            <a:schemeClr val="tx1"/>
                          </a:solidFill>
                          <a:effectLst/>
                          <a:latin typeface="+mn-lt"/>
                          <a:ea typeface="+mn-ea"/>
                          <a:cs typeface="+mn-cs"/>
                        </a:rPr>
                        <a:t>Designing a smart as well as a cost efficient and more user friendly system will be idealistic challenge.</a:t>
                      </a:r>
                      <a:endParaRPr lang="en-IN" sz="12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30459"/>
                  </a:ext>
                </a:extLst>
              </a:tr>
              <a:tr h="843362">
                <a:tc>
                  <a:txBody>
                    <a:bodyPr/>
                    <a:lstStyle/>
                    <a:p>
                      <a:pPr algn="ctr">
                        <a:lnSpc>
                          <a:spcPct val="107000"/>
                        </a:lnSpc>
                        <a:spcAft>
                          <a:spcPts val="0"/>
                        </a:spcAft>
                      </a:pPr>
                      <a:r>
                        <a:rPr lang="en-US" sz="1200" b="0" i="0" kern="1200">
                          <a:solidFill>
                            <a:schemeClr val="tx1"/>
                          </a:solidFill>
                          <a:effectLst/>
                          <a:latin typeface="+mn-lt"/>
                          <a:ea typeface="+mn-ea"/>
                          <a:cs typeface="+mn-cs"/>
                        </a:rPr>
                        <a:t>6</a:t>
                      </a:r>
                      <a:endParaRPr lang="en-IN" sz="12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Modern Agriculture Using Wireless Sensor Network (WSN)</a:t>
                      </a:r>
                    </a:p>
                    <a:p>
                      <a:pPr algn="ctr">
                        <a:lnSpc>
                          <a:spcPct val="107000"/>
                        </a:lnSpc>
                        <a:spcAft>
                          <a:spcPts val="0"/>
                        </a:spcAft>
                      </a:pPr>
                      <a:endParaRPr lang="en-IN" sz="12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200" b="0" i="0" kern="1200" dirty="0">
                        <a:solidFill>
                          <a:schemeClr val="tx1"/>
                        </a:solidFill>
                        <a:effectLst/>
                        <a:latin typeface="+mn-lt"/>
                        <a:ea typeface="+mn-ea"/>
                        <a:cs typeface="+mn-cs"/>
                      </a:endParaRPr>
                    </a:p>
                    <a:p>
                      <a:pPr algn="ctr">
                        <a:lnSpc>
                          <a:spcPct val="107000"/>
                        </a:lnSpc>
                        <a:spcAft>
                          <a:spcPts val="0"/>
                        </a:spcAft>
                      </a:pPr>
                      <a:r>
                        <a:rPr lang="en-US" sz="1200" b="0" i="0" kern="1200" dirty="0">
                          <a:solidFill>
                            <a:schemeClr val="tx1"/>
                          </a:solidFill>
                          <a:effectLst/>
                          <a:latin typeface="+mn-lt"/>
                          <a:ea typeface="+mn-ea"/>
                          <a:cs typeface="+mn-cs"/>
                        </a:rPr>
                        <a:t>2019</a:t>
                      </a:r>
                      <a:endParaRPr lang="en-IN" sz="12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0" i="0" kern="1200" dirty="0">
                          <a:solidFill>
                            <a:schemeClr val="tx1"/>
                          </a:solidFill>
                          <a:effectLst/>
                          <a:latin typeface="+mn-lt"/>
                          <a:ea typeface="+mn-ea"/>
                          <a:cs typeface="+mn-cs"/>
                        </a:rPr>
                        <a:t>D. Devi Kala </a:t>
                      </a:r>
                      <a:r>
                        <a:rPr lang="en-IN" sz="1200" b="0" i="0" kern="1200" dirty="0" err="1">
                          <a:solidFill>
                            <a:schemeClr val="tx1"/>
                          </a:solidFill>
                          <a:effectLst/>
                          <a:latin typeface="+mn-lt"/>
                          <a:ea typeface="+mn-ea"/>
                          <a:cs typeface="+mn-cs"/>
                        </a:rPr>
                        <a:t>Rathinam</a:t>
                      </a:r>
                      <a:r>
                        <a:rPr lang="en-IN" sz="1200" b="0" i="0" kern="1200" dirty="0">
                          <a:solidFill>
                            <a:schemeClr val="tx1"/>
                          </a:solidFill>
                          <a:effectLst/>
                          <a:latin typeface="+mn-lt"/>
                          <a:ea typeface="+mn-ea"/>
                          <a:cs typeface="+mn-cs"/>
                        </a:rPr>
                        <a:t> ; D. </a:t>
                      </a:r>
                      <a:r>
                        <a:rPr lang="en-IN" sz="1200" b="0" i="0" kern="1200" dirty="0" err="1">
                          <a:solidFill>
                            <a:schemeClr val="tx1"/>
                          </a:solidFill>
                          <a:effectLst/>
                          <a:latin typeface="+mn-lt"/>
                          <a:ea typeface="+mn-ea"/>
                          <a:cs typeface="+mn-cs"/>
                        </a:rPr>
                        <a:t>Surendran</a:t>
                      </a:r>
                      <a:r>
                        <a:rPr lang="en-IN" sz="1200" b="0" i="0" kern="1200" dirty="0">
                          <a:solidFill>
                            <a:schemeClr val="tx1"/>
                          </a:solidFill>
                          <a:effectLst/>
                          <a:latin typeface="+mn-lt"/>
                          <a:ea typeface="+mn-ea"/>
                          <a:cs typeface="+mn-cs"/>
                        </a:rPr>
                        <a:t> ; A. Shilpa ; A. </a:t>
                      </a:r>
                      <a:r>
                        <a:rPr lang="en-IN" sz="1200" b="0" i="0" kern="1200" dirty="0" err="1">
                          <a:solidFill>
                            <a:schemeClr val="tx1"/>
                          </a:solidFill>
                          <a:effectLst/>
                          <a:latin typeface="+mn-lt"/>
                          <a:ea typeface="+mn-ea"/>
                          <a:cs typeface="+mn-cs"/>
                        </a:rPr>
                        <a:t>Santhiya</a:t>
                      </a:r>
                      <a:r>
                        <a:rPr lang="en-IN" sz="1200" b="0" i="0" kern="1200" dirty="0">
                          <a:solidFill>
                            <a:schemeClr val="tx1"/>
                          </a:solidFill>
                          <a:effectLst/>
                          <a:latin typeface="+mn-lt"/>
                          <a:ea typeface="+mn-ea"/>
                          <a:cs typeface="+mn-cs"/>
                        </a:rPr>
                        <a:t> Grace ; J. </a:t>
                      </a:r>
                      <a:r>
                        <a:rPr lang="en-IN" sz="1200" b="0" i="0" kern="1200" dirty="0" err="1">
                          <a:solidFill>
                            <a:schemeClr val="tx1"/>
                          </a:solidFill>
                          <a:effectLst/>
                          <a:latin typeface="+mn-lt"/>
                          <a:ea typeface="+mn-ea"/>
                          <a:cs typeface="+mn-cs"/>
                        </a:rPr>
                        <a:t>Sherin</a:t>
                      </a:r>
                      <a:endParaRPr lang="en-IN" sz="12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457200" rtl="0" eaLnBrk="1" latinLnBrk="0" hangingPunct="1">
                        <a:lnSpc>
                          <a:spcPct val="107000"/>
                        </a:lnSpc>
                        <a:spcAft>
                          <a:spcPts val="0"/>
                        </a:spcAft>
                      </a:pPr>
                      <a:endParaRPr lang="en-US" sz="1200" b="0" i="0" kern="1200" dirty="0">
                        <a:solidFill>
                          <a:schemeClr val="tx1"/>
                        </a:solidFill>
                        <a:effectLst/>
                        <a:latin typeface="+mn-lt"/>
                        <a:ea typeface="+mn-ea"/>
                        <a:cs typeface="+mn-cs"/>
                      </a:endParaRPr>
                    </a:p>
                    <a:p>
                      <a:pPr marL="0" algn="ctr" defTabSz="457200" rtl="0" eaLnBrk="1" latinLnBrk="0" hangingPunct="1">
                        <a:lnSpc>
                          <a:spcPct val="107000"/>
                        </a:lnSpc>
                        <a:spcAft>
                          <a:spcPts val="0"/>
                        </a:spcAft>
                      </a:pPr>
                      <a:r>
                        <a:rPr lang="en-IN" sz="1200" b="0" i="0" kern="1200" dirty="0">
                          <a:solidFill>
                            <a:schemeClr val="tx1"/>
                          </a:solidFill>
                          <a:effectLst/>
                          <a:latin typeface="+mn-lt"/>
                          <a:ea typeface="+mn-ea"/>
                          <a:cs typeface="+mn-cs"/>
                        </a:rPr>
                        <a:t> In this paper wireless sensor nodes are used to monitor the crops. The temperature, humidity and some other theft detection can be made using sensors. This helps to increase the productivity of agriculture.</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r>
                        <a:rPr lang="en-US" sz="1200" b="0" i="0" kern="1200" dirty="0">
                          <a:solidFill>
                            <a:schemeClr val="tx1"/>
                          </a:solidFill>
                          <a:effectLst/>
                          <a:latin typeface="+mn-lt"/>
                          <a:ea typeface="+mn-ea"/>
                          <a:cs typeface="+mn-cs"/>
                        </a:rPr>
                        <a:t> WSN is used for monitoring, measuring temperature, irrigation system, measuring water supply .</a:t>
                      </a:r>
                      <a:endParaRPr lang="en-IN" sz="12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9792744"/>
                  </a:ext>
                </a:extLst>
              </a:tr>
              <a:tr h="1298587">
                <a:tc>
                  <a:txBody>
                    <a:bodyPr/>
                    <a:lstStyle/>
                    <a:p>
                      <a:pPr marL="0" algn="ctr" defTabSz="457200" rtl="0" eaLnBrk="1" latinLnBrk="0" hangingPunct="1">
                        <a:lnSpc>
                          <a:spcPct val="107000"/>
                        </a:lnSpc>
                        <a:spcAft>
                          <a:spcPts val="0"/>
                        </a:spcAft>
                      </a:pPr>
                      <a:endParaRPr lang="en-US" sz="1200" b="0" i="0" kern="1200" dirty="0">
                        <a:solidFill>
                          <a:schemeClr val="tx1"/>
                        </a:solidFill>
                        <a:effectLst/>
                        <a:latin typeface="+mn-lt"/>
                        <a:ea typeface="+mn-ea"/>
                        <a:cs typeface="+mn-cs"/>
                      </a:endParaRPr>
                    </a:p>
                    <a:p>
                      <a:pPr marL="0" algn="ctr" defTabSz="457200" rtl="0" eaLnBrk="1" latinLnBrk="0" hangingPunct="1">
                        <a:lnSpc>
                          <a:spcPct val="107000"/>
                        </a:lnSpc>
                        <a:spcAft>
                          <a:spcPts val="0"/>
                        </a:spcAft>
                      </a:pPr>
                      <a:r>
                        <a:rPr lang="en-US" sz="1200" b="0" i="0" kern="1200" dirty="0">
                          <a:solidFill>
                            <a:schemeClr val="tx1"/>
                          </a:solidFill>
                          <a:effectLst/>
                          <a:latin typeface="+mn-lt"/>
                          <a:ea typeface="+mn-ea"/>
                          <a:cs typeface="+mn-cs"/>
                        </a:rPr>
                        <a:t>7</a:t>
                      </a:r>
                      <a:endParaRPr lang="en-IN" sz="12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ctr" defTabSz="457200" rtl="0" eaLnBrk="1" fontAlgn="auto" latinLnBrk="0" hangingPunct="1">
                        <a:lnSpc>
                          <a:spcPct val="107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Sensor Based Waste Water Monitoring for Agriculture Using IoT</a:t>
                      </a:r>
                    </a:p>
                    <a:p>
                      <a:pPr marL="0" algn="ctr" defTabSz="457200" rtl="0" eaLnBrk="1" latinLnBrk="0" hangingPunct="1">
                        <a:lnSpc>
                          <a:spcPct val="107000"/>
                        </a:lnSpc>
                        <a:spcAft>
                          <a:spcPts val="0"/>
                        </a:spcAft>
                      </a:pPr>
                      <a:endParaRPr lang="en-IN" sz="12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457200" rtl="0" eaLnBrk="1" latinLnBrk="0" hangingPunct="1">
                        <a:lnSpc>
                          <a:spcPct val="107000"/>
                        </a:lnSpc>
                        <a:spcAft>
                          <a:spcPts val="0"/>
                        </a:spcAft>
                      </a:pPr>
                      <a:endParaRPr lang="en-US" sz="1200" b="0" i="0" kern="1200" dirty="0">
                        <a:solidFill>
                          <a:schemeClr val="tx1"/>
                        </a:solidFill>
                        <a:effectLst/>
                        <a:latin typeface="+mn-lt"/>
                        <a:ea typeface="+mn-ea"/>
                        <a:cs typeface="+mn-cs"/>
                      </a:endParaRPr>
                    </a:p>
                    <a:p>
                      <a:pPr marL="0" algn="ctr" defTabSz="457200" rtl="0" eaLnBrk="1" latinLnBrk="0" hangingPunct="1">
                        <a:lnSpc>
                          <a:spcPct val="107000"/>
                        </a:lnSpc>
                        <a:spcAft>
                          <a:spcPts val="0"/>
                        </a:spcAft>
                      </a:pPr>
                      <a:r>
                        <a:rPr lang="en-US" sz="1200" b="0" i="0" kern="1200" dirty="0">
                          <a:solidFill>
                            <a:schemeClr val="tx1"/>
                          </a:solidFill>
                          <a:effectLst/>
                          <a:latin typeface="+mn-lt"/>
                          <a:ea typeface="+mn-ea"/>
                          <a:cs typeface="+mn-cs"/>
                        </a:rPr>
                        <a:t>2020</a:t>
                      </a:r>
                      <a:endParaRPr lang="en-IN" sz="12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endParaRPr lang="en-IN" sz="1200" b="0" i="0" kern="1200" dirty="0">
                        <a:solidFill>
                          <a:schemeClr val="tx1"/>
                        </a:solidFill>
                        <a:effectLst/>
                        <a:latin typeface="+mn-lt"/>
                        <a:ea typeface="+mn-ea"/>
                        <a:cs typeface="+mn-cs"/>
                        <a:hlinkClick r:id="" action="ppaction://noaction">
                          <a:extLst>
                            <a:ext uri="{A12FA001-AC4F-418D-AE19-62706E023703}">
                              <ahyp:hlinkClr xmlns:ahyp="http://schemas.microsoft.com/office/drawing/2018/hyperlinkcolor" val="tx"/>
                            </a:ext>
                          </a:extLst>
                        </a:hlinkClick>
                      </a:endParaRPr>
                    </a:p>
                    <a:p>
                      <a:pPr marL="0" algn="l" defTabSz="457200" rtl="0" eaLnBrk="1" latinLnBrk="0" hangingPunct="1">
                        <a:lnSpc>
                          <a:spcPct val="107000"/>
                        </a:lnSpc>
                        <a:spcAft>
                          <a:spcPts val="0"/>
                        </a:spcAft>
                      </a:pPr>
                      <a:r>
                        <a:rPr lang="en-IN" sz="1200" b="0" i="0" kern="1200" dirty="0">
                          <a:solidFill>
                            <a:schemeClr val="tx1"/>
                          </a:solidFill>
                          <a:effectLst/>
                          <a:latin typeface="+mn-lt"/>
                          <a:ea typeface="+mn-ea"/>
                          <a:cs typeface="+mn-cs"/>
                          <a:hlinkClick r:id="" action="ppaction://noaction">
                            <a:extLst>
                              <a:ext uri="{A12FA001-AC4F-418D-AE19-62706E023703}">
                                <ahyp:hlinkClr xmlns:ahyp="http://schemas.microsoft.com/office/drawing/2018/hyperlinkcolor" val="tx"/>
                              </a:ext>
                            </a:extLst>
                          </a:hlinkClick>
                        </a:rPr>
                        <a:t>Rekha P </a:t>
                      </a:r>
                      <a:r>
                        <a:rPr lang="en-IN" sz="1200" b="0" i="0" kern="1200" dirty="0">
                          <a:solidFill>
                            <a:schemeClr val="tx1"/>
                          </a:solidFill>
                          <a:effectLst/>
                          <a:latin typeface="+mn-lt"/>
                          <a:ea typeface="+mn-ea"/>
                          <a:cs typeface="+mn-cs"/>
                        </a:rPr>
                        <a:t>; </a:t>
                      </a:r>
                      <a:r>
                        <a:rPr lang="en-IN" sz="1200" b="0" i="0"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Sumathi K </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Samyuktha</a:t>
                      </a:r>
                      <a:r>
                        <a:rPr lang="en-IN" sz="1200" b="0" i="0"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 S </a:t>
                      </a:r>
                      <a:r>
                        <a:rPr lang="en-IN" sz="1200" b="0" i="0" kern="1200" dirty="0">
                          <a:solidFill>
                            <a:schemeClr val="tx1"/>
                          </a:solidFill>
                          <a:effectLst/>
                          <a:latin typeface="+mn-lt"/>
                          <a:ea typeface="+mn-ea"/>
                          <a:cs typeface="+mn-cs"/>
                        </a:rPr>
                        <a:t>; </a:t>
                      </a:r>
                      <a:r>
                        <a:rPr lang="en-IN" sz="1200" b="0" i="0"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Saranya A </a:t>
                      </a:r>
                      <a:r>
                        <a:rPr lang="en-IN" sz="1200" b="0" i="0" kern="1200" dirty="0">
                          <a:solidFill>
                            <a:schemeClr val="tx1"/>
                          </a:solidFill>
                          <a:effectLst/>
                          <a:latin typeface="+mn-lt"/>
                          <a:ea typeface="+mn-ea"/>
                          <a:cs typeface="+mn-cs"/>
                        </a:rPr>
                        <a:t>; </a:t>
                      </a:r>
                      <a:r>
                        <a:rPr lang="en-IN" sz="1200" b="0" i="0" kern="1200" dirty="0" err="1">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Tharunya</a:t>
                      </a:r>
                      <a:r>
                        <a:rPr lang="en-IN" sz="1200" b="0" i="0"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 G </a:t>
                      </a:r>
                      <a:r>
                        <a:rPr lang="en-IN" sz="1200" b="0" i="0" kern="1200" dirty="0">
                          <a:solidFill>
                            <a:schemeClr val="tx1"/>
                          </a:solidFill>
                          <a:effectLst/>
                          <a:latin typeface="+mn-lt"/>
                          <a:ea typeface="+mn-ea"/>
                          <a:cs typeface="+mn-cs"/>
                        </a:rPr>
                        <a:t>; </a:t>
                      </a:r>
                      <a:r>
                        <a:rPr lang="en-IN" sz="1200" b="0" i="0"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Prabha R</a:t>
                      </a:r>
                      <a:endParaRPr lang="en-IN" sz="1200" b="0" i="0" kern="1200" dirty="0">
                        <a:solidFill>
                          <a:schemeClr val="tx1"/>
                        </a:solidFill>
                        <a:effectLst/>
                        <a:latin typeface="+mn-lt"/>
                        <a:ea typeface="+mn-ea"/>
                        <a:cs typeface="+mn-cs"/>
                      </a:endParaRP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r>
                        <a:rPr lang="en-US" sz="1200" b="0" i="0" kern="1200" dirty="0">
                          <a:solidFill>
                            <a:schemeClr val="tx1"/>
                          </a:solidFill>
                          <a:effectLst/>
                          <a:latin typeface="+mn-lt"/>
                          <a:ea typeface="+mn-ea"/>
                          <a:cs typeface="+mn-cs"/>
                        </a:rPr>
                        <a:t>Estimation of water quality parameters, for instance, pH, Turbidity, Temperature, BOD, TDS that helps to identified the deviations in the parameters and provides an alert messages when there is an abnormal level.</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r>
                        <a:rPr lang="en-IN" sz="1200" b="0" i="0" kern="1200" dirty="0">
                          <a:solidFill>
                            <a:schemeClr val="tx1"/>
                          </a:solidFill>
                          <a:effectLst/>
                          <a:latin typeface="+mn-lt"/>
                          <a:ea typeface="+mn-ea"/>
                          <a:cs typeface="+mn-cs"/>
                        </a:rPr>
                        <a:t>The monitoring of urban waste water for agriculture use provides a smart solution for testing the quality of water by using array of sensors and the measured value is displayed in LCD.</a:t>
                      </a:r>
                    </a:p>
                  </a:txBody>
                  <a:tcPr marL="28291" marR="282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6059216"/>
                  </a:ext>
                </a:extLst>
              </a:tr>
            </a:tbl>
          </a:graphicData>
        </a:graphic>
      </p:graphicFrame>
    </p:spTree>
    <p:extLst>
      <p:ext uri="{BB962C8B-B14F-4D97-AF65-F5344CB8AC3E}">
        <p14:creationId xmlns:p14="http://schemas.microsoft.com/office/powerpoint/2010/main" val="361009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F57B-5E3C-4ACF-BB69-BB6E550F318A}"/>
              </a:ext>
            </a:extLst>
          </p:cNvPr>
          <p:cNvSpPr>
            <a:spLocks noGrp="1"/>
          </p:cNvSpPr>
          <p:nvPr>
            <p:ph type="title" idx="4294967295"/>
          </p:nvPr>
        </p:nvSpPr>
        <p:spPr>
          <a:xfrm>
            <a:off x="3676161" y="0"/>
            <a:ext cx="4839677" cy="468313"/>
          </a:xfrm>
        </p:spPr>
        <p:txBody>
          <a:bodyPr>
            <a:normAutofit fontScale="90000"/>
          </a:bodyPr>
          <a:lstStyle/>
          <a:p>
            <a:r>
              <a:rPr lang="en-IN" b="1" dirty="0">
                <a:solidFill>
                  <a:schemeClr val="accent3"/>
                </a:solidFill>
              </a:rPr>
              <a:t>INTERNATIONAL LEVEL status</a:t>
            </a:r>
          </a:p>
        </p:txBody>
      </p:sp>
      <p:graphicFrame>
        <p:nvGraphicFramePr>
          <p:cNvPr id="3" name="Table 2">
            <a:extLst>
              <a:ext uri="{FF2B5EF4-FFF2-40B4-BE49-F238E27FC236}">
                <a16:creationId xmlns:a16="http://schemas.microsoft.com/office/drawing/2014/main" id="{545CB19F-783B-4225-940F-DFB2A20EF0DD}"/>
              </a:ext>
            </a:extLst>
          </p:cNvPr>
          <p:cNvGraphicFramePr>
            <a:graphicFrameLocks noGrp="1"/>
          </p:cNvGraphicFramePr>
          <p:nvPr/>
        </p:nvGraphicFramePr>
        <p:xfrm>
          <a:off x="416857" y="566437"/>
          <a:ext cx="11600973" cy="5967536"/>
        </p:xfrm>
        <a:graphic>
          <a:graphicData uri="http://schemas.openxmlformats.org/drawingml/2006/table">
            <a:tbl>
              <a:tblPr firstRow="1" firstCol="1" bandRow="1"/>
              <a:tblGrid>
                <a:gridCol w="496644">
                  <a:extLst>
                    <a:ext uri="{9D8B030D-6E8A-4147-A177-3AD203B41FA5}">
                      <a16:colId xmlns:a16="http://schemas.microsoft.com/office/drawing/2014/main" val="476181095"/>
                    </a:ext>
                  </a:extLst>
                </a:gridCol>
                <a:gridCol w="2236839">
                  <a:extLst>
                    <a:ext uri="{9D8B030D-6E8A-4147-A177-3AD203B41FA5}">
                      <a16:colId xmlns:a16="http://schemas.microsoft.com/office/drawing/2014/main" val="422374513"/>
                    </a:ext>
                  </a:extLst>
                </a:gridCol>
                <a:gridCol w="780392">
                  <a:extLst>
                    <a:ext uri="{9D8B030D-6E8A-4147-A177-3AD203B41FA5}">
                      <a16:colId xmlns:a16="http://schemas.microsoft.com/office/drawing/2014/main" val="1148088003"/>
                    </a:ext>
                  </a:extLst>
                </a:gridCol>
                <a:gridCol w="1650671">
                  <a:extLst>
                    <a:ext uri="{9D8B030D-6E8A-4147-A177-3AD203B41FA5}">
                      <a16:colId xmlns:a16="http://schemas.microsoft.com/office/drawing/2014/main" val="2784871103"/>
                    </a:ext>
                  </a:extLst>
                </a:gridCol>
                <a:gridCol w="3274559">
                  <a:extLst>
                    <a:ext uri="{9D8B030D-6E8A-4147-A177-3AD203B41FA5}">
                      <a16:colId xmlns:a16="http://schemas.microsoft.com/office/drawing/2014/main" val="2447730584"/>
                    </a:ext>
                  </a:extLst>
                </a:gridCol>
                <a:gridCol w="3161868">
                  <a:extLst>
                    <a:ext uri="{9D8B030D-6E8A-4147-A177-3AD203B41FA5}">
                      <a16:colId xmlns:a16="http://schemas.microsoft.com/office/drawing/2014/main" val="1569858282"/>
                    </a:ext>
                  </a:extLst>
                </a:gridCol>
              </a:tblGrid>
              <a:tr h="575626">
                <a:tc>
                  <a:txBody>
                    <a:bodyPr/>
                    <a:lstStyle/>
                    <a:p>
                      <a:pPr algn="ctr">
                        <a:lnSpc>
                          <a:spcPct val="107000"/>
                        </a:lnSpc>
                        <a:spcAft>
                          <a:spcPts val="0"/>
                        </a:spcAft>
                      </a:pPr>
                      <a:r>
                        <a:rPr lang="en-IN" sz="1600" kern="1200" dirty="0">
                          <a:solidFill>
                            <a:schemeClr val="tx1"/>
                          </a:solidFill>
                          <a:effectLst/>
                          <a:latin typeface="+mn-lt"/>
                          <a:ea typeface="Calibri" panose="020F0502020204030204" pitchFamily="34" charset="0"/>
                          <a:cs typeface="Times New Roman" panose="02020603050405020304" pitchFamily="18" charset="0"/>
                        </a:rPr>
                        <a:t>S.NO</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kern="1200" dirty="0">
                          <a:solidFill>
                            <a:schemeClr val="tx1"/>
                          </a:solidFill>
                          <a:effectLst/>
                          <a:latin typeface="+mn-lt"/>
                          <a:ea typeface="Calibri" panose="020F0502020204030204" pitchFamily="34" charset="0"/>
                          <a:cs typeface="Times New Roman" panose="02020603050405020304" pitchFamily="18" charset="0"/>
                        </a:rPr>
                        <a:t>NAME OF THE JOURNAL</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kern="1200" dirty="0">
                          <a:solidFill>
                            <a:schemeClr val="tx1"/>
                          </a:solidFill>
                          <a:effectLst/>
                          <a:latin typeface="+mn-lt"/>
                          <a:ea typeface="Calibri" panose="020F0502020204030204" pitchFamily="34" charset="0"/>
                          <a:cs typeface="Times New Roman" panose="02020603050405020304" pitchFamily="18" charset="0"/>
                        </a:rPr>
                        <a:t>YEAR</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kern="1200" dirty="0">
                          <a:solidFill>
                            <a:schemeClr val="tx1"/>
                          </a:solidFill>
                          <a:effectLst/>
                          <a:latin typeface="+mn-lt"/>
                          <a:ea typeface="Calibri" panose="020F0502020204030204" pitchFamily="34" charset="0"/>
                          <a:cs typeface="Times New Roman" panose="02020603050405020304" pitchFamily="18" charset="0"/>
                        </a:rPr>
                        <a:t>NAME OF THE AUTHORS</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kern="1200" dirty="0">
                          <a:solidFill>
                            <a:schemeClr val="tx1"/>
                          </a:solidFill>
                          <a:effectLst/>
                          <a:latin typeface="+mn-lt"/>
                          <a:ea typeface="Calibri" panose="020F0502020204030204" pitchFamily="34" charset="0"/>
                          <a:cs typeface="Times New Roman" panose="02020603050405020304" pitchFamily="18" charset="0"/>
                        </a:rPr>
                        <a:t>WORK CONTRIBUTED</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kern="1200" dirty="0">
                          <a:solidFill>
                            <a:schemeClr val="tx1"/>
                          </a:solidFill>
                          <a:effectLst/>
                          <a:latin typeface="+mn-lt"/>
                          <a:ea typeface="Calibri" panose="020F0502020204030204" pitchFamily="34" charset="0"/>
                          <a:cs typeface="Times New Roman" panose="02020603050405020304" pitchFamily="18" charset="0"/>
                        </a:rPr>
                        <a:t>MERITS AND DEMERITS OF THE WORK</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127853"/>
                  </a:ext>
                </a:extLst>
              </a:tr>
              <a:tr h="1328055">
                <a:tc>
                  <a:txBody>
                    <a:bodyPr/>
                    <a:lstStyle/>
                    <a:p>
                      <a:pPr algn="ctr">
                        <a:lnSpc>
                          <a:spcPct val="107000"/>
                        </a:lnSpc>
                        <a:spcAft>
                          <a:spcPts val="0"/>
                        </a:spcAft>
                      </a:pPr>
                      <a:endParaRPr lang="en-US" sz="1200" b="0" i="0" kern="1200" dirty="0">
                        <a:solidFill>
                          <a:schemeClr val="tx1"/>
                        </a:solidFill>
                        <a:effectLst/>
                        <a:latin typeface="+mn-lt"/>
                        <a:ea typeface="+mn-ea"/>
                        <a:cs typeface="+mn-cs"/>
                      </a:endParaRPr>
                    </a:p>
                    <a:p>
                      <a:pPr algn="ctr">
                        <a:lnSpc>
                          <a:spcPct val="107000"/>
                        </a:lnSpc>
                        <a:spcAft>
                          <a:spcPts val="0"/>
                        </a:spcAft>
                      </a:pPr>
                      <a:r>
                        <a:rPr lang="en-IN" sz="1200" b="0" i="0" kern="1200" dirty="0">
                          <a:solidFill>
                            <a:schemeClr val="tx1"/>
                          </a:solidFill>
                          <a:effectLst/>
                          <a:latin typeface="+mn-lt"/>
                          <a:ea typeface="+mn-ea"/>
                          <a:cs typeface="+mn-cs"/>
                        </a:rPr>
                        <a:t>1</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Automated Irrigation System Using a Wireless Sensor Network and GPRS Module</a:t>
                      </a:r>
                    </a:p>
                    <a:p>
                      <a:pPr algn="l">
                        <a:lnSpc>
                          <a:spcPct val="107000"/>
                        </a:lnSpc>
                        <a:spcAft>
                          <a:spcPts val="0"/>
                        </a:spcAft>
                      </a:pP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0" i="0" kern="1200" dirty="0">
                          <a:solidFill>
                            <a:schemeClr val="tx1"/>
                          </a:solidFill>
                          <a:effectLst/>
                          <a:latin typeface="+mn-lt"/>
                          <a:ea typeface="+mn-ea"/>
                          <a:cs typeface="+mn-cs"/>
                        </a:rPr>
                        <a:t>2013</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0" i="0" u="none" kern="1200" dirty="0">
                          <a:solidFill>
                            <a:schemeClr val="tx1"/>
                          </a:solidFill>
                          <a:effectLst/>
                          <a:latin typeface="+mn-lt"/>
                          <a:ea typeface="+mn-ea"/>
                          <a:cs typeface="+mn-cs"/>
                        </a:rPr>
                        <a:t>Joaquín Gutiérrez ; </a:t>
                      </a:r>
                      <a:r>
                        <a:rPr lang="en-IN" sz="1200" b="0" i="0" u="non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Juan Francisco Villa-Medina </a:t>
                      </a:r>
                      <a:r>
                        <a:rPr lang="en-IN" sz="1200" b="0" i="0" u="none" kern="1200" dirty="0">
                          <a:solidFill>
                            <a:schemeClr val="tx1"/>
                          </a:solidFill>
                          <a:effectLst/>
                          <a:latin typeface="+mn-lt"/>
                          <a:ea typeface="+mn-ea"/>
                          <a:cs typeface="+mn-cs"/>
                        </a:rPr>
                        <a:t>; </a:t>
                      </a:r>
                      <a:r>
                        <a:rPr lang="en-IN" sz="1200" b="0" i="0" u="non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Alejandra Nieto-Garibay </a:t>
                      </a:r>
                      <a:r>
                        <a:rPr lang="en-IN" sz="1200" b="0" i="0" u="none" kern="1200" dirty="0">
                          <a:solidFill>
                            <a:schemeClr val="tx1"/>
                          </a:solidFill>
                          <a:effectLst/>
                          <a:latin typeface="+mn-lt"/>
                          <a:ea typeface="+mn-ea"/>
                          <a:cs typeface="+mn-cs"/>
                        </a:rPr>
                        <a:t>; </a:t>
                      </a:r>
                      <a:r>
                        <a:rPr lang="en-IN" sz="1200" b="0" i="0" u="non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Miguel Ángel Porta-Gándara</a:t>
                      </a:r>
                      <a:endParaRPr lang="en-IN" sz="1200" b="0" i="0" u="none"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200" b="0" i="0" kern="1200" dirty="0">
                          <a:solidFill>
                            <a:schemeClr val="tx1"/>
                          </a:solidFill>
                          <a:effectLst/>
                          <a:latin typeface="+mn-lt"/>
                          <a:ea typeface="+mn-ea"/>
                          <a:cs typeface="+mn-cs"/>
                        </a:rPr>
                        <a:t>An automated irrigation system was developed to optimize water use for agricultural crops. The system has a distributed wireless network of soil-moisture and temperature sensors placed in the root zone of the plants.</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200" b="0" i="0" kern="1200" dirty="0">
                          <a:solidFill>
                            <a:schemeClr val="tx1"/>
                          </a:solidFill>
                          <a:effectLst/>
                          <a:latin typeface="+mn-lt"/>
                          <a:ea typeface="+mn-ea"/>
                          <a:cs typeface="+mn-cs"/>
                        </a:rPr>
                        <a:t>The system has a distributed wireless network of soil-moisture and temperature sensors placed in the root zone of the plants and gateway unit handles sensor information, triggers actuators, and transmits data to a web application.</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9327812"/>
                  </a:ext>
                </a:extLst>
              </a:tr>
              <a:tr h="879942">
                <a:tc>
                  <a:txBody>
                    <a:bodyPr/>
                    <a:lstStyle/>
                    <a:p>
                      <a:pPr marL="0" algn="ctr" defTabSz="457200" rtl="0" eaLnBrk="1" latinLnBrk="0" hangingPunct="1">
                        <a:lnSpc>
                          <a:spcPct val="107000"/>
                        </a:lnSpc>
                        <a:spcAft>
                          <a:spcPts val="0"/>
                        </a:spcAft>
                      </a:pPr>
                      <a:r>
                        <a:rPr lang="en-US" sz="1200" b="0" i="0" kern="1200" dirty="0">
                          <a:solidFill>
                            <a:schemeClr val="tx1"/>
                          </a:solidFill>
                          <a:effectLst/>
                          <a:latin typeface="+mn-lt"/>
                          <a:ea typeface="+mn-ea"/>
                          <a:cs typeface="+mn-cs"/>
                        </a:rPr>
                        <a:t>2</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SMS-based Smarter Agriculture decision support system for yellow corn farmers in Isabela</a:t>
                      </a:r>
                    </a:p>
                    <a:p>
                      <a:pPr marL="0" algn="l" defTabSz="457200" rtl="0" eaLnBrk="1" latinLnBrk="0" hangingPunct="1">
                        <a:lnSpc>
                          <a:spcPct val="107000"/>
                        </a:lnSpc>
                        <a:spcAft>
                          <a:spcPts val="0"/>
                        </a:spcAft>
                      </a:pP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457200" rtl="0" eaLnBrk="1" latinLnBrk="0" hangingPunct="1">
                        <a:lnSpc>
                          <a:spcPct val="107000"/>
                        </a:lnSpc>
                        <a:spcAft>
                          <a:spcPts val="0"/>
                        </a:spcAft>
                      </a:pPr>
                      <a:r>
                        <a:rPr lang="en-US" sz="1200" b="0" i="0" kern="1200" dirty="0">
                          <a:solidFill>
                            <a:schemeClr val="tx1"/>
                          </a:solidFill>
                          <a:effectLst/>
                          <a:latin typeface="+mn-lt"/>
                          <a:ea typeface="+mn-ea"/>
                          <a:cs typeface="+mn-cs"/>
                        </a:rPr>
                        <a:t>2015</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r>
                        <a:rPr lang="en-IN" sz="1200" b="0" i="0" u="none" kern="1200" dirty="0" err="1">
                          <a:solidFill>
                            <a:schemeClr val="tx1"/>
                          </a:solidFill>
                          <a:effectLst/>
                          <a:latin typeface="+mn-lt"/>
                          <a:ea typeface="+mn-ea"/>
                          <a:cs typeface="+mn-cs"/>
                        </a:rPr>
                        <a:t>Rhia</a:t>
                      </a:r>
                      <a:r>
                        <a:rPr lang="en-IN" sz="1200" b="0" i="0" u="none" kern="1200" dirty="0">
                          <a:solidFill>
                            <a:schemeClr val="tx1"/>
                          </a:solidFill>
                          <a:effectLst/>
                          <a:latin typeface="+mn-lt"/>
                          <a:ea typeface="+mn-ea"/>
                          <a:cs typeface="+mn-cs"/>
                        </a:rPr>
                        <a:t> </a:t>
                      </a:r>
                      <a:r>
                        <a:rPr lang="en-IN" sz="1200" b="0" i="0" u="none" kern="1200" dirty="0" err="1">
                          <a:solidFill>
                            <a:schemeClr val="tx1"/>
                          </a:solidFill>
                          <a:effectLst/>
                          <a:latin typeface="+mn-lt"/>
                          <a:ea typeface="+mn-ea"/>
                          <a:cs typeface="+mn-cs"/>
                        </a:rPr>
                        <a:t>Trogo</a:t>
                      </a:r>
                      <a:r>
                        <a:rPr lang="en-IN" sz="1200" b="0" i="0" u="none" kern="1200" dirty="0">
                          <a:solidFill>
                            <a:schemeClr val="tx1"/>
                          </a:solidFill>
                          <a:effectLst/>
                          <a:latin typeface="+mn-lt"/>
                          <a:ea typeface="+mn-ea"/>
                          <a:cs typeface="+mn-cs"/>
                        </a:rPr>
                        <a:t> ; Jed Barry </a:t>
                      </a:r>
                      <a:r>
                        <a:rPr lang="en-IN" sz="1200" b="0" i="0" u="none" kern="1200" dirty="0" err="1">
                          <a:solidFill>
                            <a:schemeClr val="tx1"/>
                          </a:solidFill>
                          <a:effectLst/>
                          <a:latin typeface="+mn-lt"/>
                          <a:ea typeface="+mn-ea"/>
                          <a:cs typeface="+mn-cs"/>
                        </a:rPr>
                        <a:t>Ebardaloza</a:t>
                      </a:r>
                      <a:r>
                        <a:rPr lang="en-IN" sz="1200" b="0" i="0" u="none" kern="1200" dirty="0">
                          <a:solidFill>
                            <a:schemeClr val="tx1"/>
                          </a:solidFill>
                          <a:effectLst/>
                          <a:latin typeface="+mn-lt"/>
                          <a:ea typeface="+mn-ea"/>
                          <a:cs typeface="+mn-cs"/>
                        </a:rPr>
                        <a:t> ; </a:t>
                      </a:r>
                      <a:r>
                        <a:rPr lang="en-IN" sz="1200" b="0" i="0" u="none"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Delfin Jay Sabido </a:t>
                      </a:r>
                      <a:r>
                        <a:rPr lang="en-IN" sz="1200" b="0" i="0" u="none" kern="1200" dirty="0">
                          <a:solidFill>
                            <a:schemeClr val="tx1"/>
                          </a:solidFill>
                          <a:effectLst/>
                          <a:latin typeface="+mn-lt"/>
                          <a:ea typeface="+mn-ea"/>
                          <a:cs typeface="+mn-cs"/>
                        </a:rPr>
                        <a:t>; </a:t>
                      </a:r>
                      <a:r>
                        <a:rPr lang="en-IN" sz="1200" b="0" i="0" u="none" kern="1200" dirty="0" err="1">
                          <a:solidFill>
                            <a:schemeClr val="tx1"/>
                          </a:solidFill>
                          <a:effectLst/>
                          <a:latin typeface="+mn-lt"/>
                          <a:ea typeface="+mn-ea"/>
                          <a:cs typeface="+mn-cs"/>
                        </a:rPr>
                        <a:t>GerryBagtasa</a:t>
                      </a:r>
                      <a:r>
                        <a:rPr lang="en-IN" sz="1200" b="0" i="0" u="none" kern="1200" dirty="0">
                          <a:solidFill>
                            <a:schemeClr val="tx1"/>
                          </a:solidFill>
                          <a:effectLst/>
                          <a:latin typeface="+mn-lt"/>
                          <a:ea typeface="+mn-ea"/>
                          <a:cs typeface="+mn-cs"/>
                        </a:rPr>
                        <a:t> ; Edgardo</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This paper they focused on how the solution is developed so that farmers may be able to identify the best date to start planting, best date to harvest and optimal water</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r>
                        <a:rPr lang="en-US" sz="1200" b="0" i="0" kern="1200" dirty="0">
                          <a:solidFill>
                            <a:schemeClr val="tx1"/>
                          </a:solidFill>
                          <a:effectLst/>
                          <a:latin typeface="+mn-lt"/>
                          <a:ea typeface="+mn-ea"/>
                          <a:cs typeface="+mn-cs"/>
                        </a:rPr>
                        <a:t>Automated Weather Station (AWS) sensors, numerical climate model, numerical weather model, corn cultivar parameters, SMS technology are used</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1092658"/>
                  </a:ext>
                </a:extLst>
              </a:tr>
              <a:tr h="975916">
                <a:tc>
                  <a:txBody>
                    <a:bodyPr/>
                    <a:lstStyle/>
                    <a:p>
                      <a:pPr marL="0" algn="ctr" defTabSz="457200" rtl="0" eaLnBrk="1" latinLnBrk="0" hangingPunct="1">
                        <a:lnSpc>
                          <a:spcPct val="107000"/>
                        </a:lnSpc>
                        <a:spcAft>
                          <a:spcPts val="0"/>
                        </a:spcAft>
                      </a:pPr>
                      <a:r>
                        <a:rPr lang="en-US" sz="1200" b="0" i="0" kern="1200" dirty="0">
                          <a:solidFill>
                            <a:schemeClr val="tx1"/>
                          </a:solidFill>
                          <a:effectLst/>
                          <a:latin typeface="+mn-lt"/>
                          <a:ea typeface="+mn-ea"/>
                          <a:cs typeface="+mn-cs"/>
                        </a:rPr>
                        <a:t>3</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Design and implementation of a cloud-based IoT scheme for precision agriculture</a:t>
                      </a:r>
                    </a:p>
                    <a:p>
                      <a:pPr marL="0" algn="l" defTabSz="457200" rtl="0" eaLnBrk="1" latinLnBrk="0" hangingPunct="1">
                        <a:lnSpc>
                          <a:spcPct val="107000"/>
                        </a:lnSpc>
                        <a:spcAft>
                          <a:spcPts val="0"/>
                        </a:spcAft>
                      </a:pP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457200" rtl="0" eaLnBrk="1" latinLnBrk="0" hangingPunct="1">
                        <a:lnSpc>
                          <a:spcPct val="107000"/>
                        </a:lnSpc>
                        <a:spcAft>
                          <a:spcPts val="0"/>
                        </a:spcAft>
                      </a:pPr>
                      <a:r>
                        <a:rPr lang="en-US" sz="1200" b="0" i="0" kern="1200" dirty="0">
                          <a:solidFill>
                            <a:schemeClr val="tx1"/>
                          </a:solidFill>
                          <a:effectLst/>
                          <a:latin typeface="+mn-lt"/>
                          <a:ea typeface="+mn-ea"/>
                          <a:cs typeface="+mn-cs"/>
                        </a:rPr>
                        <a:t>2016</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r>
                        <a:rPr lang="en-IN" sz="1200" b="0" i="0" u="none"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Ahmed Khattab </a:t>
                      </a:r>
                      <a:r>
                        <a:rPr lang="en-IN" sz="1200" b="0" i="0" u="none" kern="1200" dirty="0">
                          <a:solidFill>
                            <a:schemeClr val="tx1"/>
                          </a:solidFill>
                          <a:effectLst/>
                          <a:latin typeface="+mn-lt"/>
                          <a:ea typeface="+mn-ea"/>
                          <a:cs typeface="+mn-cs"/>
                        </a:rPr>
                        <a:t>; </a:t>
                      </a:r>
                      <a:r>
                        <a:rPr lang="en-IN" sz="1200" b="0" i="0" u="none" kern="12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Ahmed </a:t>
                      </a:r>
                      <a:r>
                        <a:rPr lang="en-IN" sz="1200" b="0" i="0" u="none" kern="1200" dirty="0" err="1">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Abdelgawad</a:t>
                      </a:r>
                      <a:r>
                        <a:rPr lang="en-IN" sz="1200" b="0" i="0" u="none" kern="12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 </a:t>
                      </a:r>
                      <a:r>
                        <a:rPr lang="en-IN" sz="1200" b="0" i="0" u="none" kern="1200" dirty="0">
                          <a:solidFill>
                            <a:schemeClr val="tx1"/>
                          </a:solidFill>
                          <a:effectLst/>
                          <a:latin typeface="+mn-lt"/>
                          <a:ea typeface="+mn-ea"/>
                          <a:cs typeface="+mn-cs"/>
                        </a:rPr>
                        <a:t>; Kumar </a:t>
                      </a:r>
                      <a:r>
                        <a:rPr lang="en-IN" sz="1200" b="0" i="0" u="none" kern="1200" dirty="0" err="1">
                          <a:solidFill>
                            <a:schemeClr val="tx1"/>
                          </a:solidFill>
                          <a:effectLst/>
                          <a:latin typeface="+mn-lt"/>
                          <a:ea typeface="+mn-ea"/>
                          <a:cs typeface="+mn-cs"/>
                        </a:rPr>
                        <a:t>Yelmarthi</a:t>
                      </a:r>
                      <a:endParaRPr lang="en-IN" sz="1200" b="0" i="0" u="none" kern="1200" dirty="0">
                        <a:solidFill>
                          <a:schemeClr val="tx1"/>
                        </a:solidFill>
                        <a:effectLst/>
                        <a:latin typeface="+mn-lt"/>
                        <a:ea typeface="+mn-ea"/>
                        <a:cs typeface="+mn-cs"/>
                      </a:endParaRPr>
                    </a:p>
                    <a:p>
                      <a:pPr marL="0" algn="l" defTabSz="457200" rtl="0" eaLnBrk="1" latinLnBrk="0" hangingPunct="1">
                        <a:lnSpc>
                          <a:spcPct val="107000"/>
                        </a:lnSpc>
                        <a:spcAft>
                          <a:spcPts val="0"/>
                        </a:spcAft>
                      </a:pPr>
                      <a:br>
                        <a:rPr lang="en-IN" sz="1200" b="0" i="0" u="none" kern="1200" dirty="0">
                          <a:solidFill>
                            <a:schemeClr val="tx1"/>
                          </a:solidFill>
                          <a:effectLst/>
                          <a:latin typeface="+mn-lt"/>
                          <a:ea typeface="+mn-ea"/>
                          <a:cs typeface="+mn-cs"/>
                        </a:rPr>
                      </a:br>
                      <a:endParaRPr lang="en-IN" sz="1200" b="0" i="0" u="none"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457200" rtl="0" eaLnBrk="1" fontAlgn="auto" latinLnBrk="0" hangingPunct="1">
                        <a:lnSpc>
                          <a:spcPct val="107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They presented an IoT architecture customized for precision agriculture applications. Precision agriculture is one of the paradigms which can use the IoT advantages to optimize the production efficiency and uniformity across the agriculture.</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l" defTabSz="457200" rtl="0" eaLnBrk="1" latinLnBrk="0" hangingPunct="1">
                        <a:lnSpc>
                          <a:spcPct val="107000"/>
                        </a:lnSpc>
                        <a:spcAft>
                          <a:spcPts val="0"/>
                        </a:spcAft>
                      </a:pPr>
                      <a:r>
                        <a:rPr lang="en-US" sz="1200" b="0" i="0" kern="1200" dirty="0">
                          <a:solidFill>
                            <a:schemeClr val="tx1"/>
                          </a:solidFill>
                          <a:effectLst/>
                          <a:latin typeface="+mn-lt"/>
                          <a:ea typeface="+mn-ea"/>
                          <a:cs typeface="+mn-cs"/>
                        </a:rPr>
                        <a:t>They proposed three-layer architecture collects the needed data and relays it to a cloud-based back-end where it is processed and analyzed.</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9305965"/>
                  </a:ext>
                </a:extLst>
              </a:tr>
              <a:tr h="879942">
                <a:tc>
                  <a:txBody>
                    <a:bodyPr/>
                    <a:lstStyle/>
                    <a:p>
                      <a:pPr algn="ctr">
                        <a:lnSpc>
                          <a:spcPct val="107000"/>
                        </a:lnSpc>
                        <a:spcAft>
                          <a:spcPts val="0"/>
                        </a:spcAft>
                      </a:pPr>
                      <a:r>
                        <a:rPr lang="en-US" sz="1200" b="0" i="0" kern="1200" dirty="0">
                          <a:solidFill>
                            <a:schemeClr val="tx1"/>
                          </a:solidFill>
                          <a:effectLst/>
                          <a:latin typeface="+mn-lt"/>
                          <a:ea typeface="+mn-ea"/>
                          <a:cs typeface="+mn-cs"/>
                        </a:rPr>
                        <a:t>4</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From parallel plants to smart plants: intelligent control and management for plant growth</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0" i="0" kern="1200" dirty="0">
                          <a:solidFill>
                            <a:schemeClr val="tx1"/>
                          </a:solidFill>
                          <a:effectLst/>
                          <a:latin typeface="+mn-lt"/>
                          <a:ea typeface="+mn-ea"/>
                          <a:cs typeface="+mn-cs"/>
                        </a:rPr>
                        <a:t>2017</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0" i="0" u="none" kern="1200" dirty="0" err="1">
                          <a:solidFill>
                            <a:schemeClr val="tx1"/>
                          </a:solidFill>
                          <a:effectLst/>
                          <a:latin typeface="+mn-lt"/>
                          <a:ea typeface="+mn-ea"/>
                          <a:cs typeface="+mn-cs"/>
                        </a:rPr>
                        <a:t>Mengzhen</a:t>
                      </a:r>
                      <a:r>
                        <a:rPr lang="en-IN" sz="1200" b="0" i="0" u="none" kern="1200" dirty="0">
                          <a:solidFill>
                            <a:schemeClr val="tx1"/>
                          </a:solidFill>
                          <a:effectLst/>
                          <a:latin typeface="+mn-lt"/>
                          <a:ea typeface="+mn-ea"/>
                          <a:cs typeface="+mn-cs"/>
                        </a:rPr>
                        <a:t> Kang ; Fei-Yue Wang</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200" b="0" i="0" kern="1200" dirty="0">
                          <a:solidFill>
                            <a:schemeClr val="tx1"/>
                          </a:solidFill>
                          <a:effectLst/>
                          <a:latin typeface="+mn-lt"/>
                          <a:ea typeface="+mn-ea"/>
                          <a:cs typeface="+mn-cs"/>
                        </a:rPr>
                        <a:t>They have presented the three steps toward the parallel management of plant: growth description (the crop model), prediction, and prescription. </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0" i="0" kern="1200" dirty="0">
                          <a:solidFill>
                            <a:schemeClr val="tx1"/>
                          </a:solidFill>
                          <a:effectLst/>
                          <a:latin typeface="+mn-lt"/>
                          <a:ea typeface="+mn-ea"/>
                          <a:cs typeface="+mn-cs"/>
                        </a:rPr>
                        <a:t>The possibilities of passing the knowledge of experienced farmers to younger generation, as well as the application to the parallel breeding of plant through such system, are discussed.</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1533654"/>
                  </a:ext>
                </a:extLst>
              </a:tr>
              <a:tr h="1328055">
                <a:tc>
                  <a:txBody>
                    <a:bodyPr/>
                    <a:lstStyle/>
                    <a:p>
                      <a:pPr algn="ctr">
                        <a:lnSpc>
                          <a:spcPct val="107000"/>
                        </a:lnSpc>
                        <a:spcAft>
                          <a:spcPts val="0"/>
                        </a:spcAft>
                      </a:pPr>
                      <a:r>
                        <a:rPr lang="en-US" sz="1200" b="0" i="0" kern="1200" dirty="0">
                          <a:solidFill>
                            <a:schemeClr val="tx1"/>
                          </a:solidFill>
                          <a:effectLst/>
                          <a:latin typeface="+mn-lt"/>
                          <a:ea typeface="+mn-ea"/>
                          <a:cs typeface="+mn-cs"/>
                        </a:rPr>
                        <a:t>5</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Technology-Assisted Decision Support System for Efficient Water Utilization: A Real-Time Testbed for Irrigation Using Wireless Sensor Networks</a:t>
                      </a:r>
                    </a:p>
                    <a:p>
                      <a:pPr algn="l">
                        <a:lnSpc>
                          <a:spcPct val="107000"/>
                        </a:lnSpc>
                        <a:spcAft>
                          <a:spcPts val="0"/>
                        </a:spcAft>
                      </a:pP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0" i="0" kern="1200">
                          <a:solidFill>
                            <a:schemeClr val="tx1"/>
                          </a:solidFill>
                          <a:effectLst/>
                          <a:latin typeface="+mn-lt"/>
                          <a:ea typeface="+mn-ea"/>
                          <a:cs typeface="+mn-cs"/>
                        </a:rPr>
                        <a:t>2018</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b="0" i="0" u="none" kern="120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Rahim Khan </a:t>
                      </a:r>
                      <a:r>
                        <a:rPr lang="en-IN" sz="1200" b="0" i="0" u="none" kern="1200">
                          <a:solidFill>
                            <a:schemeClr val="tx1"/>
                          </a:solidFill>
                          <a:effectLst/>
                          <a:latin typeface="+mn-lt"/>
                          <a:ea typeface="+mn-ea"/>
                          <a:cs typeface="+mn-cs"/>
                        </a:rPr>
                        <a:t>; </a:t>
                      </a:r>
                      <a:r>
                        <a:rPr lang="en-IN" sz="1200" b="0" i="0" u="none" kern="120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Ihsan Ali </a:t>
                      </a:r>
                      <a:r>
                        <a:rPr lang="en-IN" sz="1200" b="0" i="0" u="none" kern="120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 </a:t>
                      </a:r>
                      <a:r>
                        <a:rPr lang="en-IN" sz="1200" b="0" i="0" u="none" kern="1200">
                          <a:solidFill>
                            <a:schemeClr val="tx1"/>
                          </a:solidFill>
                          <a:effectLst/>
                          <a:latin typeface="+mn-lt"/>
                          <a:ea typeface="+mn-ea"/>
                          <a:cs typeface="+mn-cs"/>
                        </a:rPr>
                        <a:t>; </a:t>
                      </a:r>
                      <a:r>
                        <a:rPr lang="en-IN" sz="1200" b="0" i="0" u="none" kern="1200">
                          <a:solidFill>
                            <a:schemeClr val="tx1"/>
                          </a:solidFill>
                          <a:effectLst/>
                          <a:latin typeface="+mn-lt"/>
                          <a:ea typeface="+mn-ea"/>
                          <a:cs typeface="+mn-cs"/>
                          <a:hlinkClick r:id="rId11">
                            <a:extLst>
                              <a:ext uri="{A12FA001-AC4F-418D-AE19-62706E023703}">
                                <ahyp:hlinkClr xmlns:ahyp="http://schemas.microsoft.com/office/drawing/2018/hyperlinkcolor" val="tx"/>
                              </a:ext>
                            </a:extLst>
                          </a:hlinkClick>
                        </a:rPr>
                        <a:t>Muhammad Zakarya </a:t>
                      </a:r>
                      <a:r>
                        <a:rPr lang="en-IN" sz="1200" b="0" i="0" u="none" kern="1200">
                          <a:solidFill>
                            <a:schemeClr val="tx1"/>
                          </a:solidFill>
                          <a:effectLst/>
                          <a:latin typeface="+mn-lt"/>
                          <a:ea typeface="+mn-ea"/>
                          <a:cs typeface="+mn-cs"/>
                        </a:rPr>
                        <a:t>; </a:t>
                      </a:r>
                      <a:r>
                        <a:rPr lang="en-IN" sz="1200" b="0" i="0" u="none" kern="1200">
                          <a:solidFill>
                            <a:schemeClr val="tx1"/>
                          </a:solidFill>
                          <a:effectLst/>
                          <a:latin typeface="+mn-lt"/>
                          <a:ea typeface="+mn-ea"/>
                          <a:cs typeface="+mn-cs"/>
                          <a:hlinkClick r:id="rId12">
                            <a:extLst>
                              <a:ext uri="{A12FA001-AC4F-418D-AE19-62706E023703}">
                                <ahyp:hlinkClr xmlns:ahyp="http://schemas.microsoft.com/office/drawing/2018/hyperlinkcolor" val="tx"/>
                              </a:ext>
                            </a:extLst>
                          </a:hlinkClick>
                        </a:rPr>
                        <a:t>Mushtaq Ahmad </a:t>
                      </a:r>
                      <a:r>
                        <a:rPr lang="en-IN" sz="1200" b="0" i="0" u="none" kern="1200">
                          <a:solidFill>
                            <a:schemeClr val="tx1"/>
                          </a:solidFill>
                          <a:effectLst/>
                          <a:latin typeface="+mn-lt"/>
                          <a:ea typeface="+mn-ea"/>
                          <a:cs typeface="+mn-cs"/>
                        </a:rPr>
                        <a:t>; </a:t>
                      </a:r>
                      <a:r>
                        <a:rPr lang="en-IN" sz="1200" b="0" i="0" u="none" kern="1200">
                          <a:solidFill>
                            <a:schemeClr val="tx1"/>
                          </a:solidFill>
                          <a:effectLst/>
                          <a:latin typeface="+mn-lt"/>
                          <a:ea typeface="+mn-ea"/>
                          <a:cs typeface="+mn-cs"/>
                          <a:hlinkClick r:id="rId13">
                            <a:extLst>
                              <a:ext uri="{A12FA001-AC4F-418D-AE19-62706E023703}">
                                <ahyp:hlinkClr xmlns:ahyp="http://schemas.microsoft.com/office/drawing/2018/hyperlinkcolor" val="tx"/>
                              </a:ext>
                            </a:extLst>
                          </a:hlinkClick>
                        </a:rPr>
                        <a:t>Muhammad Imran </a:t>
                      </a:r>
                      <a:r>
                        <a:rPr lang="en-IN" sz="1200" b="0" i="0" u="none" kern="1200">
                          <a:solidFill>
                            <a:schemeClr val="tx1"/>
                          </a:solidFill>
                          <a:effectLst/>
                          <a:latin typeface="+mn-lt"/>
                          <a:ea typeface="+mn-ea"/>
                          <a:cs typeface="+mn-cs"/>
                          <a:hlinkClick r:id="rId14">
                            <a:extLst>
                              <a:ext uri="{A12FA001-AC4F-418D-AE19-62706E023703}">
                                <ahyp:hlinkClr xmlns:ahyp="http://schemas.microsoft.com/office/drawing/2018/hyperlinkcolor" val="tx"/>
                              </a:ext>
                            </a:extLst>
                          </a:hlinkClick>
                        </a:rPr>
                        <a:t> </a:t>
                      </a:r>
                      <a:r>
                        <a:rPr lang="en-IN" sz="1200" b="0" i="0" u="none" kern="1200">
                          <a:solidFill>
                            <a:schemeClr val="tx1"/>
                          </a:solidFill>
                          <a:effectLst/>
                          <a:latin typeface="+mn-lt"/>
                          <a:ea typeface="+mn-ea"/>
                          <a:cs typeface="+mn-cs"/>
                        </a:rPr>
                        <a:t>; </a:t>
                      </a:r>
                      <a:r>
                        <a:rPr lang="en-IN" sz="1200" b="0" i="0" u="none" kern="1200">
                          <a:solidFill>
                            <a:schemeClr val="tx1"/>
                          </a:solidFill>
                          <a:effectLst/>
                          <a:latin typeface="+mn-lt"/>
                          <a:ea typeface="+mn-ea"/>
                          <a:cs typeface="+mn-cs"/>
                          <a:hlinkClick r:id="rId15">
                            <a:extLst>
                              <a:ext uri="{A12FA001-AC4F-418D-AE19-62706E023703}">
                                <ahyp:hlinkClr xmlns:ahyp="http://schemas.microsoft.com/office/drawing/2018/hyperlinkcolor" val="tx"/>
                              </a:ext>
                            </a:extLst>
                          </a:hlinkClick>
                        </a:rPr>
                        <a:t>Muhammad Shoaib</a:t>
                      </a:r>
                      <a:endParaRPr lang="en-IN" sz="1200" b="0" i="0" u="none"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200" b="0" i="0" kern="1200" dirty="0">
                          <a:solidFill>
                            <a:schemeClr val="tx1"/>
                          </a:solidFill>
                          <a:effectLst/>
                          <a:latin typeface="+mn-lt"/>
                          <a:ea typeface="+mn-ea"/>
                          <a:cs typeface="+mn-cs"/>
                        </a:rPr>
                        <a:t>An efficient methodology that employs WSN as a data collection tool and a decision support system (DSS). The proposed DSS can assist farmers in their manual irrigation procedures or automate irrigation activities.</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200" b="0" i="0" kern="1200" dirty="0">
                          <a:solidFill>
                            <a:schemeClr val="tx1"/>
                          </a:solidFill>
                          <a:effectLst/>
                          <a:latin typeface="+mn-lt"/>
                          <a:ea typeface="+mn-ea"/>
                          <a:cs typeface="+mn-cs"/>
                        </a:rPr>
                        <a:t> </a:t>
                      </a:r>
                      <a:r>
                        <a:rPr lang="en-IN" sz="1200" b="0" i="0" kern="1200" dirty="0">
                          <a:solidFill>
                            <a:schemeClr val="tx1"/>
                          </a:solidFill>
                          <a:effectLst/>
                          <a:latin typeface="+mn-lt"/>
                          <a:ea typeface="+mn-ea"/>
                          <a:cs typeface="+mn-cs"/>
                        </a:rPr>
                        <a:t>The complexity of the algorithm is O(1) for dynamic datasets generated by sensor nodes and O(n) for static datasets. Different issues in technology-assisted irrigation management and their solutions are also addressed.</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6063714"/>
                  </a:ext>
                </a:extLst>
              </a:tr>
            </a:tbl>
          </a:graphicData>
        </a:graphic>
      </p:graphicFrame>
    </p:spTree>
    <p:extLst>
      <p:ext uri="{BB962C8B-B14F-4D97-AF65-F5344CB8AC3E}">
        <p14:creationId xmlns:p14="http://schemas.microsoft.com/office/powerpoint/2010/main" val="127515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9C46-CB8C-7A49-8A25-BC11BBE47283}"/>
              </a:ext>
            </a:extLst>
          </p:cNvPr>
          <p:cNvSpPr txBox="1">
            <a:spLocks/>
          </p:cNvSpPr>
          <p:nvPr/>
        </p:nvSpPr>
        <p:spPr>
          <a:xfrm>
            <a:off x="3676161" y="0"/>
            <a:ext cx="4839677" cy="468313"/>
          </a:xfrm>
          <a:prstGeom prst="rect">
            <a:avLst/>
          </a:prstGeom>
        </p:spPr>
        <p:txBody>
          <a:bodyPr vert="horz" lIns="91440" tIns="45720" rIns="91440" bIns="45720" rtlCol="0" anchor="b">
            <a:normAutofit fontScale="90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a:solidFill>
                  <a:schemeClr val="accent3"/>
                </a:solidFill>
              </a:rPr>
              <a:t>INTERNATIONAL LEVEL status</a:t>
            </a:r>
            <a:endParaRPr lang="en-IN" b="1" dirty="0">
              <a:solidFill>
                <a:schemeClr val="accent3"/>
              </a:solidFill>
            </a:endParaRPr>
          </a:p>
        </p:txBody>
      </p:sp>
      <p:graphicFrame>
        <p:nvGraphicFramePr>
          <p:cNvPr id="4" name="Table 3">
            <a:extLst>
              <a:ext uri="{FF2B5EF4-FFF2-40B4-BE49-F238E27FC236}">
                <a16:creationId xmlns:a16="http://schemas.microsoft.com/office/drawing/2014/main" id="{3308EC4C-E155-534E-873F-33D4997F936A}"/>
              </a:ext>
            </a:extLst>
          </p:cNvPr>
          <p:cNvGraphicFramePr>
            <a:graphicFrameLocks noGrp="1"/>
          </p:cNvGraphicFramePr>
          <p:nvPr/>
        </p:nvGraphicFramePr>
        <p:xfrm>
          <a:off x="416856" y="566438"/>
          <a:ext cx="11541596" cy="3388045"/>
        </p:xfrm>
        <a:graphic>
          <a:graphicData uri="http://schemas.openxmlformats.org/drawingml/2006/table">
            <a:tbl>
              <a:tblPr firstRow="1" firstCol="1" bandRow="1"/>
              <a:tblGrid>
                <a:gridCol w="494102">
                  <a:extLst>
                    <a:ext uri="{9D8B030D-6E8A-4147-A177-3AD203B41FA5}">
                      <a16:colId xmlns:a16="http://schemas.microsoft.com/office/drawing/2014/main" val="476181095"/>
                    </a:ext>
                  </a:extLst>
                </a:gridCol>
                <a:gridCol w="2225390">
                  <a:extLst>
                    <a:ext uri="{9D8B030D-6E8A-4147-A177-3AD203B41FA5}">
                      <a16:colId xmlns:a16="http://schemas.microsoft.com/office/drawing/2014/main" val="422374513"/>
                    </a:ext>
                  </a:extLst>
                </a:gridCol>
                <a:gridCol w="949568">
                  <a:extLst>
                    <a:ext uri="{9D8B030D-6E8A-4147-A177-3AD203B41FA5}">
                      <a16:colId xmlns:a16="http://schemas.microsoft.com/office/drawing/2014/main" val="1148088003"/>
                    </a:ext>
                  </a:extLst>
                </a:gridCol>
                <a:gridCol w="1674777">
                  <a:extLst>
                    <a:ext uri="{9D8B030D-6E8A-4147-A177-3AD203B41FA5}">
                      <a16:colId xmlns:a16="http://schemas.microsoft.com/office/drawing/2014/main" val="2784871103"/>
                    </a:ext>
                  </a:extLst>
                </a:gridCol>
                <a:gridCol w="3052074">
                  <a:extLst>
                    <a:ext uri="{9D8B030D-6E8A-4147-A177-3AD203B41FA5}">
                      <a16:colId xmlns:a16="http://schemas.microsoft.com/office/drawing/2014/main" val="2447730584"/>
                    </a:ext>
                  </a:extLst>
                </a:gridCol>
                <a:gridCol w="3145685">
                  <a:extLst>
                    <a:ext uri="{9D8B030D-6E8A-4147-A177-3AD203B41FA5}">
                      <a16:colId xmlns:a16="http://schemas.microsoft.com/office/drawing/2014/main" val="1569858282"/>
                    </a:ext>
                  </a:extLst>
                </a:gridCol>
              </a:tblGrid>
              <a:tr h="700615">
                <a:tc>
                  <a:txBody>
                    <a:bodyPr/>
                    <a:lstStyle/>
                    <a:p>
                      <a:pPr algn="ctr">
                        <a:lnSpc>
                          <a:spcPct val="107000"/>
                        </a:lnSpc>
                        <a:spcAft>
                          <a:spcPts val="0"/>
                        </a:spcAft>
                      </a:pPr>
                      <a:r>
                        <a:rPr lang="en-IN" sz="1600" kern="1200" dirty="0">
                          <a:solidFill>
                            <a:schemeClr val="tx1"/>
                          </a:solidFill>
                          <a:effectLst/>
                          <a:latin typeface="+mn-lt"/>
                          <a:ea typeface="Calibri" panose="020F0502020204030204" pitchFamily="34" charset="0"/>
                          <a:cs typeface="Times New Roman" panose="02020603050405020304" pitchFamily="18" charset="0"/>
                        </a:rPr>
                        <a:t>S.NO</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kern="1200" dirty="0">
                          <a:solidFill>
                            <a:schemeClr val="tx1"/>
                          </a:solidFill>
                          <a:effectLst/>
                          <a:latin typeface="+mn-lt"/>
                          <a:ea typeface="Calibri" panose="020F0502020204030204" pitchFamily="34" charset="0"/>
                          <a:cs typeface="Times New Roman" panose="02020603050405020304" pitchFamily="18" charset="0"/>
                        </a:rPr>
                        <a:t>NAME OF THE JOURNAL</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kern="1200" dirty="0">
                          <a:solidFill>
                            <a:schemeClr val="tx1"/>
                          </a:solidFill>
                          <a:effectLst/>
                          <a:latin typeface="+mn-lt"/>
                          <a:ea typeface="Calibri" panose="020F0502020204030204" pitchFamily="34" charset="0"/>
                          <a:cs typeface="Times New Roman" panose="02020603050405020304" pitchFamily="18" charset="0"/>
                        </a:rPr>
                        <a:t>YEAR</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kern="1200" dirty="0">
                          <a:solidFill>
                            <a:schemeClr val="tx1"/>
                          </a:solidFill>
                          <a:effectLst/>
                          <a:latin typeface="+mn-lt"/>
                          <a:ea typeface="Calibri" panose="020F0502020204030204" pitchFamily="34" charset="0"/>
                          <a:cs typeface="Times New Roman" panose="02020603050405020304" pitchFamily="18" charset="0"/>
                        </a:rPr>
                        <a:t>NAME OF THE AUTHORS</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kern="1200" dirty="0">
                          <a:solidFill>
                            <a:schemeClr val="tx1"/>
                          </a:solidFill>
                          <a:effectLst/>
                          <a:latin typeface="+mn-lt"/>
                          <a:ea typeface="Calibri" panose="020F0502020204030204" pitchFamily="34" charset="0"/>
                          <a:cs typeface="Times New Roman" panose="02020603050405020304" pitchFamily="18" charset="0"/>
                        </a:rPr>
                        <a:t>WORK CONTRIBUTED</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600" kern="1200" dirty="0">
                          <a:solidFill>
                            <a:schemeClr val="tx1"/>
                          </a:solidFill>
                          <a:effectLst/>
                          <a:latin typeface="+mn-lt"/>
                          <a:ea typeface="Calibri" panose="020F0502020204030204" pitchFamily="34" charset="0"/>
                          <a:cs typeface="Times New Roman" panose="02020603050405020304" pitchFamily="18" charset="0"/>
                        </a:rPr>
                        <a:t>MERITS AND DEMERITS OF THE WORK</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127853"/>
                  </a:ext>
                </a:extLst>
              </a:tr>
              <a:tr h="1343715">
                <a:tc>
                  <a:txBody>
                    <a:bodyPr/>
                    <a:lstStyle/>
                    <a:p>
                      <a:pPr algn="ctr">
                        <a:lnSpc>
                          <a:spcPct val="107000"/>
                        </a:lnSpc>
                        <a:spcAft>
                          <a:spcPts val="0"/>
                        </a:spcAft>
                      </a:pPr>
                      <a:r>
                        <a:rPr lang="en-US" sz="1200" b="0" i="0" kern="1200" dirty="0">
                          <a:solidFill>
                            <a:schemeClr val="tx1"/>
                          </a:solidFill>
                          <a:effectLst/>
                          <a:latin typeface="+mn-lt"/>
                          <a:ea typeface="+mn-ea"/>
                          <a:cs typeface="+mn-cs"/>
                        </a:rPr>
                        <a:t>6</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Internet-of-Things (IoT)-Based Smart Agriculture: Toward Making the Fields Talk</a:t>
                      </a:r>
                    </a:p>
                    <a:p>
                      <a:pPr algn="l">
                        <a:lnSpc>
                          <a:spcPct val="107000"/>
                        </a:lnSpc>
                        <a:spcAft>
                          <a:spcPts val="0"/>
                        </a:spcAft>
                      </a:pP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0" i="0" kern="1200" dirty="0">
                          <a:solidFill>
                            <a:schemeClr val="tx1"/>
                          </a:solidFill>
                          <a:effectLst/>
                          <a:latin typeface="+mn-lt"/>
                          <a:ea typeface="+mn-ea"/>
                          <a:cs typeface="+mn-cs"/>
                        </a:rPr>
                        <a:t>2019</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IN" sz="1200" b="0" i="0" u="non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Muhammad Ayaz </a:t>
                      </a:r>
                      <a:r>
                        <a:rPr lang="en-IN" sz="1200" b="0" i="0" u="non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 </a:t>
                      </a:r>
                      <a:r>
                        <a:rPr lang="en-IN" sz="1200" b="0" i="0" u="none" kern="1200" dirty="0">
                          <a:solidFill>
                            <a:schemeClr val="tx1"/>
                          </a:solidFill>
                          <a:effectLst/>
                          <a:latin typeface="+mn-lt"/>
                          <a:ea typeface="+mn-ea"/>
                          <a:cs typeface="+mn-cs"/>
                        </a:rPr>
                        <a:t>; </a:t>
                      </a:r>
                      <a:r>
                        <a:rPr lang="en-IN" sz="1200" b="0" i="0" u="non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Mohammad Ammad-Uddin </a:t>
                      </a:r>
                      <a:r>
                        <a:rPr lang="en-IN" sz="1200" b="0" i="0" u="none"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 </a:t>
                      </a:r>
                      <a:r>
                        <a:rPr lang="en-IN" sz="1200" b="0" i="0" u="none" kern="1200" dirty="0">
                          <a:solidFill>
                            <a:schemeClr val="tx1"/>
                          </a:solidFill>
                          <a:effectLst/>
                          <a:latin typeface="+mn-lt"/>
                          <a:ea typeface="+mn-ea"/>
                          <a:cs typeface="+mn-cs"/>
                        </a:rPr>
                        <a:t>; </a:t>
                      </a:r>
                      <a:r>
                        <a:rPr lang="en-IN" sz="1200" b="0" i="0" u="none"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Zubair Sharif </a:t>
                      </a:r>
                      <a:r>
                        <a:rPr lang="en-IN" sz="1200" b="0" i="0" u="none" kern="1200" dirty="0">
                          <a:solidFill>
                            <a:schemeClr val="tx1"/>
                          </a:solidFill>
                          <a:effectLst/>
                          <a:latin typeface="+mn-lt"/>
                          <a:ea typeface="+mn-ea"/>
                          <a:cs typeface="+mn-cs"/>
                        </a:rPr>
                        <a:t>; </a:t>
                      </a:r>
                      <a:r>
                        <a:rPr lang="en-IN" sz="1200" b="0" i="0" u="none" kern="12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Ali Mansour </a:t>
                      </a:r>
                      <a:r>
                        <a:rPr lang="en-IN" sz="1200" b="0" i="0" u="none" kern="1200" dirty="0">
                          <a:solidFill>
                            <a:schemeClr val="tx1"/>
                          </a:solidFill>
                          <a:effectLst/>
                          <a:latin typeface="+mn-lt"/>
                          <a:ea typeface="+mn-ea"/>
                          <a:cs typeface="+mn-cs"/>
                        </a:rPr>
                        <a:t>; </a:t>
                      </a:r>
                      <a:r>
                        <a:rPr lang="en-IN" sz="1200" b="0" i="0" u="none" kern="12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El-</a:t>
                      </a:r>
                      <a:r>
                        <a:rPr lang="en-IN" sz="1200" b="0" i="0" u="none" kern="1200" dirty="0" err="1">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Hadi</a:t>
                      </a:r>
                      <a:r>
                        <a:rPr lang="en-IN" sz="1200" b="0" i="0" u="none" kern="12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 M. Aggoune</a:t>
                      </a:r>
                      <a:endParaRPr lang="en-IN" sz="1200" b="0" i="0" u="none"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This is a survey paper about the latest inventions of sensors and technical </a:t>
                      </a:r>
                      <a:r>
                        <a:rPr lang="en-IN" sz="1200" dirty="0" err="1">
                          <a:effectLst/>
                          <a:latin typeface="+mn-lt"/>
                          <a:ea typeface="Calibri" panose="020F0502020204030204" pitchFamily="34" charset="0"/>
                          <a:cs typeface="Times New Roman" panose="02020603050405020304" pitchFamily="18" charset="0"/>
                        </a:rPr>
                        <a:t>equipments</a:t>
                      </a:r>
                      <a:r>
                        <a:rPr lang="en-IN" sz="1200" dirty="0">
                          <a:effectLst/>
                          <a:latin typeface="+mn-lt"/>
                          <a:ea typeface="Calibri" panose="020F0502020204030204" pitchFamily="34" charset="0"/>
                          <a:cs typeface="Times New Roman" panose="02020603050405020304" pitchFamily="18" charset="0"/>
                        </a:rPr>
                        <a:t> like harvesting robots, IOT tractors, agricultural practices.</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kern="1200" dirty="0">
                          <a:solidFill>
                            <a:schemeClr val="tx1"/>
                          </a:solidFill>
                          <a:effectLst/>
                          <a:latin typeface="+mn-lt"/>
                          <a:ea typeface="+mn-ea"/>
                          <a:cs typeface="Times New Roman" panose="02020603050405020304" pitchFamily="18" charset="0"/>
                        </a:rPr>
                        <a:t>State-of-the-art IoT-based architectures and platforms used in agriculture are also highlighted wherever suitable. They identify current and future trends of IoT in agriculture and highlight potential research challenges.</a:t>
                      </a:r>
                      <a:endParaRPr lang="en-IN" sz="1200" kern="1200" dirty="0">
                        <a:solidFill>
                          <a:schemeClr val="tx1"/>
                        </a:solidFill>
                        <a:effectLst/>
                        <a:latin typeface="+mn-lt"/>
                        <a:ea typeface="Calibri" panose="020F0502020204030204" pitchFamily="34" charset="0"/>
                        <a:cs typeface="Times New Roman" panose="02020603050405020304" pitchFamily="18" charset="0"/>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298684"/>
                  </a:ext>
                </a:extLst>
              </a:tr>
              <a:tr h="1343715">
                <a:tc>
                  <a:txBody>
                    <a:bodyPr/>
                    <a:lstStyle/>
                    <a:p>
                      <a:pPr algn="ctr">
                        <a:lnSpc>
                          <a:spcPct val="107000"/>
                        </a:lnSpc>
                        <a:spcAft>
                          <a:spcPts val="0"/>
                        </a:spcAft>
                      </a:pPr>
                      <a:r>
                        <a:rPr lang="en-US" sz="1200" b="0" i="0" kern="1200" dirty="0">
                          <a:solidFill>
                            <a:schemeClr val="tx1"/>
                          </a:solidFill>
                          <a:effectLst/>
                          <a:latin typeface="+mn-lt"/>
                          <a:ea typeface="+mn-ea"/>
                          <a:cs typeface="+mn-cs"/>
                        </a:rPr>
                        <a:t>7</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Recent Developments of the Internet of Things in Agriculture: A Survey</a:t>
                      </a:r>
                    </a:p>
                    <a:p>
                      <a:pPr algn="l">
                        <a:lnSpc>
                          <a:spcPct val="107000"/>
                        </a:lnSpc>
                        <a:spcAft>
                          <a:spcPts val="0"/>
                        </a:spcAft>
                      </a:pP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200" b="0" i="0" kern="1200" dirty="0">
                          <a:solidFill>
                            <a:schemeClr val="tx1"/>
                          </a:solidFill>
                          <a:effectLst/>
                          <a:latin typeface="+mn-lt"/>
                          <a:ea typeface="+mn-ea"/>
                          <a:cs typeface="+mn-cs"/>
                        </a:rPr>
                        <a:t>2020</a:t>
                      </a:r>
                      <a:endParaRPr lang="en-IN" sz="1200" b="0" i="0"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fi-FI" sz="1200" b="0" i="0" u="none" kern="1200" dirty="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Vippon Preet Kour </a:t>
                      </a:r>
                      <a:r>
                        <a:rPr lang="fi-FI" sz="1200" b="0" i="0" u="none"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 </a:t>
                      </a:r>
                      <a:r>
                        <a:rPr lang="fi-FI" sz="1200" b="0" i="0" u="none" kern="1200" dirty="0">
                          <a:solidFill>
                            <a:schemeClr val="tx1"/>
                          </a:solidFill>
                          <a:effectLst/>
                          <a:latin typeface="+mn-lt"/>
                          <a:ea typeface="+mn-ea"/>
                          <a:cs typeface="+mn-cs"/>
                        </a:rPr>
                        <a:t>; </a:t>
                      </a:r>
                      <a:r>
                        <a:rPr lang="fi-FI" sz="1200" b="0" i="0" u="none" kern="1200" dirty="0">
                          <a:solidFill>
                            <a:schemeClr val="tx1"/>
                          </a:solidFill>
                          <a:effectLst/>
                          <a:latin typeface="+mn-lt"/>
                          <a:ea typeface="+mn-ea"/>
                          <a:cs typeface="+mn-cs"/>
                          <a:hlinkClick r:id="rId11">
                            <a:extLst>
                              <a:ext uri="{A12FA001-AC4F-418D-AE19-62706E023703}">
                                <ahyp:hlinkClr xmlns:ahyp="http://schemas.microsoft.com/office/drawing/2018/hyperlinkcolor" val="tx"/>
                              </a:ext>
                            </a:extLst>
                          </a:hlinkClick>
                        </a:rPr>
                        <a:t>Sakshi Arora</a:t>
                      </a:r>
                      <a:endParaRPr lang="en-IN" sz="1200" b="0" i="0" u="none" kern="1200" dirty="0">
                        <a:solidFill>
                          <a:schemeClr val="tx1"/>
                        </a:solidFill>
                        <a:effectLst/>
                        <a:latin typeface="+mn-lt"/>
                        <a:ea typeface="+mn-ea"/>
                        <a:cs typeface="+mn-cs"/>
                      </a:endParaRP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IN" sz="1200" b="0" i="0" kern="1200" dirty="0">
                        <a:solidFill>
                          <a:schemeClr val="tx1"/>
                        </a:solidFill>
                        <a:effectLst/>
                        <a:latin typeface="+mn-lt"/>
                        <a:ea typeface="+mn-ea"/>
                        <a:cs typeface="+mn-cs"/>
                      </a:endParaRPr>
                    </a:p>
                    <a:p>
                      <a:pPr algn="l">
                        <a:lnSpc>
                          <a:spcPct val="107000"/>
                        </a:lnSpc>
                        <a:spcAft>
                          <a:spcPts val="0"/>
                        </a:spcAft>
                      </a:pPr>
                      <a:r>
                        <a:rPr lang="en-IN" sz="1200" dirty="0">
                          <a:effectLst/>
                          <a:latin typeface="+mn-lt"/>
                          <a:ea typeface="Calibri" panose="020F0502020204030204" pitchFamily="34" charset="0"/>
                          <a:cs typeface="Times New Roman" panose="02020603050405020304" pitchFamily="18" charset="0"/>
                        </a:rPr>
                        <a:t>In this paper they described about the innovative projects using MIOT,RIOT,OS and ideas proposed by </a:t>
                      </a:r>
                      <a:r>
                        <a:rPr lang="en-IN" sz="1200" dirty="0" err="1">
                          <a:effectLst/>
                          <a:latin typeface="+mn-lt"/>
                          <a:ea typeface="Calibri" panose="020F0502020204030204" pitchFamily="34" charset="0"/>
                          <a:cs typeface="Times New Roman" panose="02020603050405020304" pitchFamily="18" charset="0"/>
                        </a:rPr>
                        <a:t>ieee</a:t>
                      </a:r>
                      <a:r>
                        <a:rPr lang="en-IN" sz="1200" dirty="0">
                          <a:effectLst/>
                          <a:latin typeface="+mn-lt"/>
                          <a:ea typeface="Calibri" panose="020F0502020204030204" pitchFamily="34" charset="0"/>
                          <a:cs typeface="Times New Roman" panose="02020603050405020304" pitchFamily="18" charset="0"/>
                        </a:rPr>
                        <a:t> authors on agricultural issues.</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IN" sz="1200" kern="1200" dirty="0">
                          <a:solidFill>
                            <a:schemeClr val="tx1"/>
                          </a:solidFill>
                          <a:effectLst/>
                          <a:latin typeface="+mn-lt"/>
                          <a:ea typeface="+mn-ea"/>
                          <a:cs typeface="Times New Roman" panose="02020603050405020304" pitchFamily="18" charset="0"/>
                        </a:rPr>
                        <a:t>The domain of IoT along with the communication technologies and goals, protocols, architectures are studied and put forward</a:t>
                      </a:r>
                      <a:r>
                        <a:rPr lang="en-IN" sz="1800" b="0" i="0" kern="1200" dirty="0">
                          <a:solidFill>
                            <a:schemeClr val="tx1"/>
                          </a:solidFill>
                          <a:effectLst/>
                          <a:latin typeface="+mn-lt"/>
                          <a:ea typeface="+mn-ea"/>
                          <a:cs typeface="+mn-cs"/>
                        </a:rPr>
                        <a:t>. </a:t>
                      </a:r>
                      <a:r>
                        <a:rPr lang="en-IN" sz="1200" kern="1200" dirty="0">
                          <a:solidFill>
                            <a:schemeClr val="tx1"/>
                          </a:solidFill>
                          <a:effectLst/>
                          <a:latin typeface="+mn-lt"/>
                          <a:ea typeface="+mn-ea"/>
                          <a:cs typeface="Times New Roman" panose="02020603050405020304" pitchFamily="18" charset="0"/>
                        </a:rPr>
                        <a:t>Small scale farmers will be targeted for the development of sustainable and robust model.</a:t>
                      </a:r>
                    </a:p>
                  </a:txBody>
                  <a:tcPr marL="28790" marR="287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2466786"/>
                  </a:ext>
                </a:extLst>
              </a:tr>
            </a:tbl>
          </a:graphicData>
        </a:graphic>
      </p:graphicFrame>
    </p:spTree>
    <p:extLst>
      <p:ext uri="{BB962C8B-B14F-4D97-AF65-F5344CB8AC3E}">
        <p14:creationId xmlns:p14="http://schemas.microsoft.com/office/powerpoint/2010/main" val="2806051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3615758" y="749513"/>
            <a:ext cx="4960484" cy="818421"/>
          </a:xfrm>
        </p:spPr>
        <p:txBody>
          <a:bodyPr>
            <a:normAutofit/>
          </a:bodyPr>
          <a:lstStyle/>
          <a:p>
            <a:pPr algn="ctr"/>
            <a:r>
              <a:rPr lang="en-US" dirty="0"/>
              <a:t>PROBLEM STATEMENT</a:t>
            </a:r>
          </a:p>
        </p:txBody>
      </p:sp>
      <p:sp>
        <p:nvSpPr>
          <p:cNvPr id="5" name="Content Placeholder 4">
            <a:extLst>
              <a:ext uri="{FF2B5EF4-FFF2-40B4-BE49-F238E27FC236}">
                <a16:creationId xmlns:a16="http://schemas.microsoft.com/office/drawing/2014/main" id="{B05FCB46-772C-401E-B9FD-B2456FA3E5EC}"/>
              </a:ext>
            </a:extLst>
          </p:cNvPr>
          <p:cNvSpPr>
            <a:spLocks noGrp="1"/>
          </p:cNvSpPr>
          <p:nvPr>
            <p:ph idx="1"/>
          </p:nvPr>
        </p:nvSpPr>
        <p:spPr>
          <a:xfrm>
            <a:off x="434684" y="1887859"/>
            <a:ext cx="4960484" cy="2084239"/>
          </a:xfrm>
        </p:spPr>
        <p:txBody>
          <a:bodyPr/>
          <a:lstStyle/>
          <a:p>
            <a:r>
              <a:rPr lang="en-IN" dirty="0">
                <a:solidFill>
                  <a:srgbClr val="333333"/>
                </a:solidFill>
                <a:ea typeface="Times New Roman" panose="02020603050405020304" pitchFamily="18" charset="0"/>
                <a:cs typeface="Gautami" panose="020B0502040204020203" pitchFamily="34" charset="0"/>
              </a:rPr>
              <a:t>Decrease in Cultivation land and increase in the population is leading to food scarcity and hunger deaths.</a:t>
            </a:r>
          </a:p>
          <a:p>
            <a:endParaRPr lang="en-IN" dirty="0"/>
          </a:p>
        </p:txBody>
      </p:sp>
      <p:pic>
        <p:nvPicPr>
          <p:cNvPr id="1028" name="Picture 4" descr="Infografik Welthungerindex 2016 englisch">
            <a:extLst>
              <a:ext uri="{FF2B5EF4-FFF2-40B4-BE49-F238E27FC236}">
                <a16:creationId xmlns:a16="http://schemas.microsoft.com/office/drawing/2014/main" id="{8A48B827-1D23-4FD3-B535-E22FF1DAD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7881" y="2509109"/>
            <a:ext cx="6199435" cy="377250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30" name="Picture 6" descr="Introduction to Overpopulation | ECOLOGY">
            <a:extLst>
              <a:ext uri="{FF2B5EF4-FFF2-40B4-BE49-F238E27FC236}">
                <a16:creationId xmlns:a16="http://schemas.microsoft.com/office/drawing/2014/main" id="{CBE559B4-48B2-4B87-BF70-42F364D44B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85" t="8915" r="2496" b="5161"/>
          <a:stretch/>
        </p:blipFill>
        <p:spPr bwMode="auto">
          <a:xfrm>
            <a:off x="1673635" y="3429000"/>
            <a:ext cx="3884246" cy="277446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394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3615758" y="619607"/>
            <a:ext cx="4960484" cy="818421"/>
          </a:xfrm>
        </p:spPr>
        <p:txBody>
          <a:bodyPr>
            <a:normAutofit/>
          </a:bodyPr>
          <a:lstStyle/>
          <a:p>
            <a:pPr algn="ctr"/>
            <a:r>
              <a:rPr lang="en-US" dirty="0"/>
              <a:t>MOTIVATION</a:t>
            </a:r>
          </a:p>
        </p:txBody>
      </p:sp>
      <p:sp>
        <p:nvSpPr>
          <p:cNvPr id="3" name="Content Placeholder 2">
            <a:extLst>
              <a:ext uri="{FF2B5EF4-FFF2-40B4-BE49-F238E27FC236}">
                <a16:creationId xmlns:a16="http://schemas.microsoft.com/office/drawing/2014/main" id="{5E79B515-046F-4286-A974-BBEC5FDB1B19}"/>
              </a:ext>
            </a:extLst>
          </p:cNvPr>
          <p:cNvSpPr>
            <a:spLocks noGrp="1"/>
          </p:cNvSpPr>
          <p:nvPr>
            <p:ph idx="1"/>
          </p:nvPr>
        </p:nvSpPr>
        <p:spPr>
          <a:xfrm>
            <a:off x="614453" y="1970587"/>
            <a:ext cx="5706731" cy="4570884"/>
          </a:xfrm>
        </p:spPr>
        <p:txBody>
          <a:bodyPr>
            <a:normAutofit/>
          </a:bodyPr>
          <a:lstStyle/>
          <a:p>
            <a:pPr>
              <a:lnSpc>
                <a:spcPct val="150000"/>
              </a:lnSpc>
            </a:pPr>
            <a:r>
              <a:rPr lang="en-IN" sz="1300" dirty="0">
                <a:solidFill>
                  <a:schemeClr val="bg2">
                    <a:lumMod val="25000"/>
                  </a:schemeClr>
                </a:solidFill>
              </a:rPr>
              <a:t>One day I have been to read a newspaper article about “Hunger Facts”.</a:t>
            </a:r>
          </a:p>
          <a:p>
            <a:pPr>
              <a:lnSpc>
                <a:spcPct val="150000"/>
              </a:lnSpc>
            </a:pPr>
            <a:r>
              <a:rPr lang="en-IN" sz="1400" dirty="0">
                <a:solidFill>
                  <a:schemeClr val="bg2">
                    <a:lumMod val="25000"/>
                  </a:schemeClr>
                </a:solidFill>
              </a:rPr>
              <a:t>This article left me with shocking facts like:</a:t>
            </a:r>
          </a:p>
          <a:p>
            <a:pPr lvl="2">
              <a:lnSpc>
                <a:spcPct val="150000"/>
              </a:lnSpc>
            </a:pPr>
            <a:r>
              <a:rPr lang="en-US" b="0" i="0" dirty="0">
                <a:solidFill>
                  <a:schemeClr val="bg2">
                    <a:lumMod val="25000"/>
                  </a:schemeClr>
                </a:solidFill>
                <a:effectLst/>
              </a:rPr>
              <a:t>1/3</a:t>
            </a:r>
            <a:r>
              <a:rPr lang="en-US" b="0" i="0" baseline="30000" dirty="0">
                <a:solidFill>
                  <a:schemeClr val="bg2">
                    <a:lumMod val="25000"/>
                  </a:schemeClr>
                </a:solidFill>
                <a:effectLst/>
              </a:rPr>
              <a:t>rd</a:t>
            </a:r>
            <a:r>
              <a:rPr lang="en-US" b="0" i="0" dirty="0">
                <a:solidFill>
                  <a:schemeClr val="bg2">
                    <a:lumMod val="25000"/>
                  </a:schemeClr>
                </a:solidFill>
                <a:effectLst/>
              </a:rPr>
              <a:t> of the world’s hungry live in India.</a:t>
            </a:r>
          </a:p>
          <a:p>
            <a:pPr lvl="2">
              <a:lnSpc>
                <a:spcPct val="150000"/>
              </a:lnSpc>
            </a:pPr>
            <a:r>
              <a:rPr lang="en-US" b="0" i="0" dirty="0">
                <a:solidFill>
                  <a:schemeClr val="bg2">
                    <a:lumMod val="25000"/>
                  </a:schemeClr>
                </a:solidFill>
                <a:effectLst/>
              </a:rPr>
              <a:t>15% of the Indian population every night sleeps hungry.</a:t>
            </a:r>
          </a:p>
          <a:p>
            <a:pPr lvl="2">
              <a:lnSpc>
                <a:spcPct val="150000"/>
              </a:lnSpc>
            </a:pPr>
            <a:r>
              <a:rPr lang="en-US" b="0" i="0" dirty="0">
                <a:solidFill>
                  <a:schemeClr val="bg2">
                    <a:lumMod val="25000"/>
                  </a:schemeClr>
                </a:solidFill>
                <a:effectLst/>
              </a:rPr>
              <a:t>Over 25 lakh Indians die of hunger every year.</a:t>
            </a:r>
          </a:p>
          <a:p>
            <a:pPr lvl="2">
              <a:lnSpc>
                <a:spcPct val="150000"/>
              </a:lnSpc>
            </a:pPr>
            <a:r>
              <a:rPr lang="en-US" b="0" i="0" dirty="0">
                <a:solidFill>
                  <a:schemeClr val="bg2">
                    <a:lumMod val="25000"/>
                  </a:schemeClr>
                </a:solidFill>
                <a:effectLst/>
              </a:rPr>
              <a:t>Under-nutrition remains a silent emergency in India, with almost 50% of Indian children underweight and more than 70% of the women and children with serious nutritional deficiencies as anemia.</a:t>
            </a:r>
            <a:endParaRPr lang="en-IN" dirty="0">
              <a:solidFill>
                <a:schemeClr val="bg2">
                  <a:lumMod val="25000"/>
                </a:schemeClr>
              </a:solidFill>
            </a:endParaRPr>
          </a:p>
          <a:p>
            <a:r>
              <a:rPr lang="en-US" sz="1400" b="0" i="0" dirty="0">
                <a:solidFill>
                  <a:schemeClr val="bg2">
                    <a:lumMod val="25000"/>
                  </a:schemeClr>
                </a:solidFill>
                <a:effectLst/>
              </a:rPr>
              <a:t>India being the second largest producer of </a:t>
            </a:r>
            <a:r>
              <a:rPr lang="en-US" sz="1400" b="0" i="0" strike="noStrike" dirty="0">
                <a:solidFill>
                  <a:schemeClr val="bg2">
                    <a:lumMod val="25000"/>
                  </a:schemeClr>
                </a:solidFill>
                <a:effectLst/>
                <a:hlinkClick r:id="rId3" tooltip="Wheat">
                  <a:extLst>
                    <a:ext uri="{A12FA001-AC4F-418D-AE19-62706E023703}">
                      <ahyp:hlinkClr xmlns:ahyp="http://schemas.microsoft.com/office/drawing/2018/hyperlinkcolor" val="tx"/>
                    </a:ext>
                  </a:extLst>
                </a:hlinkClick>
              </a:rPr>
              <a:t>wheat</a:t>
            </a:r>
            <a:r>
              <a:rPr lang="en-US" sz="1400" b="0" i="0" dirty="0">
                <a:solidFill>
                  <a:schemeClr val="bg2">
                    <a:lumMod val="25000"/>
                  </a:schemeClr>
                </a:solidFill>
                <a:effectLst/>
              </a:rPr>
              <a:t> and </a:t>
            </a:r>
            <a:r>
              <a:rPr lang="en-US" sz="1400" b="0" i="0" u="none" strike="noStrike" dirty="0">
                <a:solidFill>
                  <a:schemeClr val="bg2">
                    <a:lumMod val="25000"/>
                  </a:schemeClr>
                </a:solidFill>
                <a:effectLst/>
                <a:hlinkClick r:id="rId4" tooltip="Rice">
                  <a:extLst>
                    <a:ext uri="{A12FA001-AC4F-418D-AE19-62706E023703}">
                      <ahyp:hlinkClr xmlns:ahyp="http://schemas.microsoft.com/office/drawing/2018/hyperlinkcolor" val="tx"/>
                    </a:ext>
                  </a:extLst>
                </a:hlinkClick>
              </a:rPr>
              <a:t>rice</a:t>
            </a:r>
            <a:r>
              <a:rPr lang="en-US" sz="1400" b="0" i="0" dirty="0">
                <a:solidFill>
                  <a:schemeClr val="bg2">
                    <a:lumMod val="25000"/>
                  </a:schemeClr>
                </a:solidFill>
                <a:effectLst/>
              </a:rPr>
              <a:t>, the world's major </a:t>
            </a:r>
            <a:r>
              <a:rPr lang="en-US" sz="1400" b="0" i="0" strike="noStrike" dirty="0">
                <a:solidFill>
                  <a:schemeClr val="bg2">
                    <a:lumMod val="25000"/>
                  </a:schemeClr>
                </a:solidFill>
                <a:effectLst/>
                <a:hlinkClick r:id="rId5" tooltip="Staple food">
                  <a:extLst>
                    <a:ext uri="{A12FA001-AC4F-418D-AE19-62706E023703}">
                      <ahyp:hlinkClr xmlns:ahyp="http://schemas.microsoft.com/office/drawing/2018/hyperlinkcolor" val="tx"/>
                    </a:ext>
                  </a:extLst>
                </a:hlinkClick>
              </a:rPr>
              <a:t>food staples</a:t>
            </a:r>
            <a:r>
              <a:rPr lang="en-US" sz="1400" b="0" i="0" u="none" strike="noStrike" dirty="0">
                <a:solidFill>
                  <a:schemeClr val="bg2">
                    <a:lumMod val="25000"/>
                  </a:schemeClr>
                </a:solidFill>
                <a:effectLst/>
              </a:rPr>
              <a:t>, these facts made me dig deeper into the issues and find what exactly is the problem behind this food scarcity.</a:t>
            </a:r>
          </a:p>
          <a:p>
            <a:pPr marL="0" indent="0">
              <a:buNone/>
            </a:pPr>
            <a:endParaRPr lang="en-IN" sz="1400" dirty="0">
              <a:solidFill>
                <a:schemeClr val="bg2">
                  <a:lumMod val="25000"/>
                </a:schemeClr>
              </a:solidFill>
            </a:endParaRPr>
          </a:p>
        </p:txBody>
      </p:sp>
      <p:pic>
        <p:nvPicPr>
          <p:cNvPr id="2050" name="Picture 2" descr="Malnutrition-free India by 2022: Is it a realisable goal?">
            <a:extLst>
              <a:ext uri="{FF2B5EF4-FFF2-40B4-BE49-F238E27FC236}">
                <a16:creationId xmlns:a16="http://schemas.microsoft.com/office/drawing/2014/main" id="{5DC1D2CA-CEB6-4D98-80F5-F1B7AB5A12E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795"/>
          <a:stretch/>
        </p:blipFill>
        <p:spPr bwMode="auto">
          <a:xfrm>
            <a:off x="6517790" y="2255849"/>
            <a:ext cx="1883200" cy="1223352"/>
          </a:xfrm>
          <a:prstGeom prst="rect">
            <a:avLst/>
          </a:prstGeom>
        </p:spPr>
        <p:style>
          <a:lnRef idx="0">
            <a:schemeClr val="accent6"/>
          </a:lnRef>
          <a:fillRef idx="3">
            <a:schemeClr val="accent6"/>
          </a:fillRef>
          <a:effectRef idx="3">
            <a:schemeClr val="accent6"/>
          </a:effectRef>
          <a:fontRef idx="minor">
            <a:schemeClr val="lt1"/>
          </a:fontRef>
        </p:style>
      </p:pic>
      <p:pic>
        <p:nvPicPr>
          <p:cNvPr id="2052" name="Picture 4" descr="of underweight among children under 5 years of age [3818x4600 ...">
            <a:extLst>
              <a:ext uri="{FF2B5EF4-FFF2-40B4-BE49-F238E27FC236}">
                <a16:creationId xmlns:a16="http://schemas.microsoft.com/office/drawing/2014/main" id="{64938731-D049-4531-86D7-927215397F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0991" y="2255850"/>
            <a:ext cx="3124548" cy="3767838"/>
          </a:xfrm>
          <a:prstGeom prst="rect">
            <a:avLst/>
          </a:prstGeom>
        </p:spPr>
        <p:style>
          <a:lnRef idx="0">
            <a:schemeClr val="accent6"/>
          </a:lnRef>
          <a:fillRef idx="3">
            <a:schemeClr val="accent6"/>
          </a:fillRef>
          <a:effectRef idx="3">
            <a:schemeClr val="accent6"/>
          </a:effectRef>
          <a:fontRef idx="minor">
            <a:schemeClr val="lt1"/>
          </a:fontRef>
        </p:style>
      </p:pic>
      <p:pic>
        <p:nvPicPr>
          <p:cNvPr id="2054" name="Picture 6" descr="Food insecurity in West Africa could leave 43 million at risk as ...">
            <a:extLst>
              <a:ext uri="{FF2B5EF4-FFF2-40B4-BE49-F238E27FC236}">
                <a16:creationId xmlns:a16="http://schemas.microsoft.com/office/drawing/2014/main" id="{2FD879B2-C881-4F9B-91CC-394709B558D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18241"/>
          <a:stretch/>
        </p:blipFill>
        <p:spPr bwMode="auto">
          <a:xfrm>
            <a:off x="6517791" y="3479201"/>
            <a:ext cx="1883200" cy="1292767"/>
          </a:xfrm>
          <a:prstGeom prst="rect">
            <a:avLst/>
          </a:prstGeom>
        </p:spPr>
        <p:style>
          <a:lnRef idx="0">
            <a:schemeClr val="accent6"/>
          </a:lnRef>
          <a:fillRef idx="3">
            <a:schemeClr val="accent6"/>
          </a:fillRef>
          <a:effectRef idx="3">
            <a:schemeClr val="accent6"/>
          </a:effectRef>
          <a:fontRef idx="minor">
            <a:schemeClr val="lt1"/>
          </a:fontRef>
        </p:style>
      </p:pic>
      <p:pic>
        <p:nvPicPr>
          <p:cNvPr id="2056" name="Picture 8" descr="food">
            <a:extLst>
              <a:ext uri="{FF2B5EF4-FFF2-40B4-BE49-F238E27FC236}">
                <a16:creationId xmlns:a16="http://schemas.microsoft.com/office/drawing/2014/main" id="{D212650C-99EE-4F76-B0DD-0A3BD82831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17790" y="4771968"/>
            <a:ext cx="1882283" cy="1251719"/>
          </a:xfrm>
          <a:prstGeom prst="rect">
            <a:avLst/>
          </a:prstGeom>
        </p:spPr>
        <p:style>
          <a:lnRef idx="0">
            <a:schemeClr val="accent6"/>
          </a:lnRef>
          <a:fillRef idx="3">
            <a:schemeClr val="accent6"/>
          </a:fillRef>
          <a:effectRef idx="3">
            <a:schemeClr val="accent6"/>
          </a:effectRef>
          <a:fontRef idx="minor">
            <a:schemeClr val="lt1"/>
          </a:fontRef>
        </p:style>
      </p:pic>
    </p:spTree>
    <p:extLst>
      <p:ext uri="{BB962C8B-B14F-4D97-AF65-F5344CB8AC3E}">
        <p14:creationId xmlns:p14="http://schemas.microsoft.com/office/powerpoint/2010/main" val="27014098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EBAF10-1A7F-447E-92EE-8F0A8D5290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08A8D6-033A-472B-8BEB-63B8F7C284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1CC7B47-8D79-4E1A-80B5-7F70A543A9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Dividend</Template>
  <TotalTime>0</TotalTime>
  <Words>4059</Words>
  <Application>Microsoft Office PowerPoint</Application>
  <PresentationFormat>Widescreen</PresentationFormat>
  <Paragraphs>509</Paragraphs>
  <Slides>32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Cambria</vt:lpstr>
      <vt:lpstr>Wingdings 2</vt:lpstr>
      <vt:lpstr>Wingdings 3</vt:lpstr>
      <vt:lpstr>Dividend</vt:lpstr>
      <vt:lpstr>PowerPoint Presentation</vt:lpstr>
      <vt:lpstr>INTRODUCTION</vt:lpstr>
      <vt:lpstr>OVERVIEW OF THE PROJECT</vt:lpstr>
      <vt:lpstr>NATIONAL Level status</vt:lpstr>
      <vt:lpstr>PowerPoint Presentation</vt:lpstr>
      <vt:lpstr>INTERNATIONAL LEVEL status</vt:lpstr>
      <vt:lpstr>PowerPoint Presentation</vt:lpstr>
      <vt:lpstr>PROBLEM STATEMENT</vt:lpstr>
      <vt:lpstr>MOTIVATION</vt:lpstr>
      <vt:lpstr>AIM OF THE PROJECT</vt:lpstr>
      <vt:lpstr>PowerPoint Presentation</vt:lpstr>
      <vt:lpstr>Objective - 1</vt:lpstr>
      <vt:lpstr>Objective - 2</vt:lpstr>
      <vt:lpstr>Objective - 3</vt:lpstr>
      <vt:lpstr>Objective - 4</vt:lpstr>
      <vt:lpstr>BLOCK DIAGRAM OF THE PROJECT</vt:lpstr>
      <vt:lpstr>PROJECT STEPS</vt:lpstr>
      <vt:lpstr>NOVELTY OF THE WORK (UNIQUENESS)</vt:lpstr>
      <vt:lpstr>IMPORTANCE OF PROPOSED PROJECT IN THE CONTEXT OF CURRENT STATUS</vt:lpstr>
      <vt:lpstr>Expected OUTCOME OF THE PROJECT</vt:lpstr>
      <vt:lpstr>APPLICATIONS</vt:lpstr>
      <vt:lpstr>SOCIETAL IMPACT OF THE PROJECT</vt:lpstr>
      <vt:lpstr>DELIVERABLES</vt:lpstr>
      <vt:lpstr>TIME SCHEDULE OF ACTIVITES</vt:lpstr>
      <vt:lpstr>SOFTWARE and HARDWARE(S) USED</vt:lpstr>
      <vt:lpstr>EXPERTISE AVAILABLE</vt:lpstr>
      <vt:lpstr>ROLES AND RESPONSIBILITIES</vt:lpstr>
      <vt:lpstr>DATA COLLECTION</vt:lpstr>
      <vt:lpstr>PowerPoint Presentation</vt:lpstr>
      <vt:lpstr>REFERENCES</vt:lpstr>
      <vt:lpstr>REFERENCES (Contd..)</vt:lpstr>
      <vt:lpstr>Thank You !  Batch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2019-12-29T07:26:49Z</dcterms:created>
  <dcterms:modified xsi:type="dcterms:W3CDTF">2021-02-18T08:17:46Z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