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Bitwise Operators</a:t>
            </a:r>
          </a:p>
        </p:txBody>
      </p:sp>
      <p:sp>
        <p:nvSpPr>
          <p:cNvPr id="4" name="Content Placeholder 3"/>
          <p:cNvSpPr>
            <a:spLocks noGrp="1"/>
          </p:cNvSpPr>
          <p:nvPr>
            <p:ph idx="1"/>
          </p:nvPr>
        </p:nvSpPr>
        <p:spPr>
          <a:xfrm>
            <a:off x="457200" y="819150"/>
            <a:ext cx="8229600" cy="1143000"/>
          </a:xfrm>
        </p:spPr>
        <p:txBody>
          <a:bodyPr>
            <a:normAutofit/>
          </a:bodyPr>
          <a:lstStyle/>
          <a:p>
            <a:pPr marL="0" indent="0">
              <a:buNone/>
            </a:pPr>
            <a:r>
              <a:rPr lang="en-US" sz="2000" dirty="0">
                <a:latin typeface="Times New Roman" pitchFamily="18" charset="0"/>
                <a:cs typeface="Times New Roman" pitchFamily="18" charset="0"/>
              </a:rPr>
              <a:t>Bitwise operators are used to perform operations at binary digit level. These operators are not commonly used and are used only in special applications where optimized use of storage is required.</a:t>
            </a:r>
            <a:endParaRPr lang="en-IN"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96025238"/>
              </p:ext>
            </p:extLst>
          </p:nvPr>
        </p:nvGraphicFramePr>
        <p:xfrm>
          <a:off x="1752600" y="2114550"/>
          <a:ext cx="5334000" cy="2080260"/>
        </p:xfrm>
        <a:graphic>
          <a:graphicData uri="http://schemas.openxmlformats.org/drawingml/2006/table">
            <a:tbl>
              <a:tblPr firstRow="1" bandRow="1">
                <a:tableStyleId>{5940675A-B579-460E-94D1-54222C63F5DA}</a:tableStyleId>
              </a:tblPr>
              <a:tblGrid>
                <a:gridCol w="1666875">
                  <a:extLst>
                    <a:ext uri="{9D8B030D-6E8A-4147-A177-3AD203B41FA5}">
                      <a16:colId xmlns:a16="http://schemas.microsoft.com/office/drawing/2014/main" val="20000"/>
                    </a:ext>
                  </a:extLst>
                </a:gridCol>
                <a:gridCol w="3667125">
                  <a:extLst>
                    <a:ext uri="{9D8B030D-6E8A-4147-A177-3AD203B41FA5}">
                      <a16:colId xmlns:a16="http://schemas.microsoft.com/office/drawing/2014/main" val="20001"/>
                    </a:ext>
                  </a:extLst>
                </a:gridCol>
              </a:tblGrid>
              <a:tr h="297180">
                <a:tc>
                  <a:txBody>
                    <a:bodyPr/>
                    <a:lstStyle/>
                    <a:p>
                      <a:pPr algn="ctr"/>
                      <a:r>
                        <a:rPr lang="en-US" sz="1500" dirty="0">
                          <a:latin typeface="Times New Roman" pitchFamily="18" charset="0"/>
                          <a:cs typeface="Times New Roman" pitchFamily="18" charset="0"/>
                        </a:rPr>
                        <a:t>Operator</a:t>
                      </a:r>
                    </a:p>
                  </a:txBody>
                  <a:tcPr marT="34290" marB="34290">
                    <a:solidFill>
                      <a:schemeClr val="accent6">
                        <a:lumMod val="40000"/>
                        <a:lumOff val="60000"/>
                      </a:schemeClr>
                    </a:solidFill>
                  </a:tcPr>
                </a:tc>
                <a:tc>
                  <a:txBody>
                    <a:bodyPr/>
                    <a:lstStyle/>
                    <a:p>
                      <a:pPr algn="ctr"/>
                      <a:r>
                        <a:rPr lang="en-US" sz="1500" dirty="0">
                          <a:latin typeface="Times New Roman" pitchFamily="18" charset="0"/>
                          <a:cs typeface="Times New Roman" pitchFamily="18" charset="0"/>
                        </a:rPr>
                        <a:t>Meaning</a:t>
                      </a: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297180">
                <a:tc>
                  <a:txBody>
                    <a:bodyPr/>
                    <a:lstStyle/>
                    <a:p>
                      <a:pPr algn="ctr"/>
                      <a:r>
                        <a:rPr lang="en-US" sz="1500" b="1" dirty="0">
                          <a:latin typeface="Times New Roman" pitchFamily="18" charset="0"/>
                          <a:cs typeface="Times New Roman" pitchFamily="18" charset="0"/>
                        </a:rPr>
                        <a:t>&amp;</a:t>
                      </a:r>
                    </a:p>
                  </a:txBody>
                  <a:tcPr marT="34290" marB="34290"/>
                </a:tc>
                <a:tc>
                  <a:txBody>
                    <a:bodyPr/>
                    <a:lstStyle/>
                    <a:p>
                      <a:r>
                        <a:rPr lang="en-US" sz="1500" dirty="0">
                          <a:latin typeface="Times New Roman" pitchFamily="18" charset="0"/>
                          <a:cs typeface="Times New Roman" pitchFamily="18" charset="0"/>
                        </a:rPr>
                        <a:t>Bitwise AND</a:t>
                      </a:r>
                    </a:p>
                  </a:txBody>
                  <a:tcPr marT="34290" marB="34290"/>
                </a:tc>
                <a:extLst>
                  <a:ext uri="{0D108BD9-81ED-4DB2-BD59-A6C34878D82A}">
                    <a16:rowId xmlns:a16="http://schemas.microsoft.com/office/drawing/2014/main" val="10001"/>
                  </a:ext>
                </a:extLst>
              </a:tr>
              <a:tr h="297180">
                <a:tc>
                  <a:txBody>
                    <a:bodyPr/>
                    <a:lstStyle/>
                    <a:p>
                      <a:pPr algn="ctr"/>
                      <a:r>
                        <a:rPr lang="en-US" sz="1500" b="1" dirty="0">
                          <a:latin typeface="Times New Roman" pitchFamily="18" charset="0"/>
                          <a:cs typeface="Times New Roman" pitchFamily="18" charset="0"/>
                        </a:rPr>
                        <a:t>|</a:t>
                      </a:r>
                    </a:p>
                  </a:txBody>
                  <a:tcPr marT="34290" marB="34290"/>
                </a:tc>
                <a:tc>
                  <a:txBody>
                    <a:bodyPr/>
                    <a:lstStyle/>
                    <a:p>
                      <a:r>
                        <a:rPr lang="en-US" sz="1500" dirty="0">
                          <a:latin typeface="Times New Roman" pitchFamily="18" charset="0"/>
                          <a:cs typeface="Times New Roman" pitchFamily="18" charset="0"/>
                        </a:rPr>
                        <a:t>Bitwise OR</a:t>
                      </a:r>
                    </a:p>
                  </a:txBody>
                  <a:tcPr marT="34290" marB="34290"/>
                </a:tc>
                <a:extLst>
                  <a:ext uri="{0D108BD9-81ED-4DB2-BD59-A6C34878D82A}">
                    <a16:rowId xmlns:a16="http://schemas.microsoft.com/office/drawing/2014/main" val="10002"/>
                  </a:ext>
                </a:extLst>
              </a:tr>
              <a:tr h="297180">
                <a:tc>
                  <a:txBody>
                    <a:bodyPr/>
                    <a:lstStyle/>
                    <a:p>
                      <a:pPr algn="ctr"/>
                      <a:r>
                        <a:rPr lang="en-US" sz="1500" b="1" dirty="0">
                          <a:latin typeface="Times New Roman" pitchFamily="18" charset="0"/>
                          <a:cs typeface="Times New Roman" pitchFamily="18" charset="0"/>
                        </a:rPr>
                        <a:t>^</a:t>
                      </a:r>
                    </a:p>
                  </a:txBody>
                  <a:tcPr marT="34290" marB="34290"/>
                </a:tc>
                <a:tc>
                  <a:txBody>
                    <a:bodyPr/>
                    <a:lstStyle/>
                    <a:p>
                      <a:r>
                        <a:rPr lang="en-US" sz="1500" dirty="0">
                          <a:latin typeface="Times New Roman" pitchFamily="18" charset="0"/>
                          <a:cs typeface="Times New Roman" pitchFamily="18" charset="0"/>
                        </a:rPr>
                        <a:t>Bitwise exclusive OR / Bitwise XOR</a:t>
                      </a:r>
                    </a:p>
                  </a:txBody>
                  <a:tcPr marT="34290" marB="34290"/>
                </a:tc>
                <a:extLst>
                  <a:ext uri="{0D108BD9-81ED-4DB2-BD59-A6C34878D82A}">
                    <a16:rowId xmlns:a16="http://schemas.microsoft.com/office/drawing/2014/main" val="10003"/>
                  </a:ext>
                </a:extLst>
              </a:tr>
              <a:tr h="297180">
                <a:tc>
                  <a:txBody>
                    <a:bodyPr/>
                    <a:lstStyle/>
                    <a:p>
                      <a:pPr algn="ctr"/>
                      <a:r>
                        <a:rPr lang="en-US" sz="1500" b="1" dirty="0">
                          <a:latin typeface="Times New Roman" pitchFamily="18" charset="0"/>
                          <a:cs typeface="Times New Roman" pitchFamily="18" charset="0"/>
                        </a:rPr>
                        <a:t>~</a:t>
                      </a:r>
                    </a:p>
                  </a:txBody>
                  <a:tcPr marT="34290" marB="34290"/>
                </a:tc>
                <a:tc>
                  <a:txBody>
                    <a:bodyPr/>
                    <a:lstStyle/>
                    <a:p>
                      <a:r>
                        <a:rPr lang="en-US" sz="1500" dirty="0">
                          <a:latin typeface="Times New Roman" pitchFamily="18" charset="0"/>
                          <a:cs typeface="Times New Roman" pitchFamily="18" charset="0"/>
                        </a:rPr>
                        <a:t>Bitwise inversion (one’s complement)</a:t>
                      </a:r>
                    </a:p>
                  </a:txBody>
                  <a:tcPr marT="34290" marB="34290"/>
                </a:tc>
                <a:extLst>
                  <a:ext uri="{0D108BD9-81ED-4DB2-BD59-A6C34878D82A}">
                    <a16:rowId xmlns:a16="http://schemas.microsoft.com/office/drawing/2014/main" val="10004"/>
                  </a:ext>
                </a:extLst>
              </a:tr>
              <a:tr h="297180">
                <a:tc>
                  <a:txBody>
                    <a:bodyPr/>
                    <a:lstStyle/>
                    <a:p>
                      <a:pPr algn="ctr"/>
                      <a:r>
                        <a:rPr lang="en-US" sz="1500" b="1" dirty="0">
                          <a:latin typeface="Times New Roman" pitchFamily="18" charset="0"/>
                          <a:cs typeface="Times New Roman" pitchFamily="18" charset="0"/>
                        </a:rPr>
                        <a:t>&lt;&lt;</a:t>
                      </a:r>
                    </a:p>
                  </a:txBody>
                  <a:tcPr marT="34290" marB="34290"/>
                </a:tc>
                <a:tc>
                  <a:txBody>
                    <a:bodyPr/>
                    <a:lstStyle/>
                    <a:p>
                      <a:r>
                        <a:rPr lang="en-US" sz="1500" dirty="0">
                          <a:latin typeface="Times New Roman" pitchFamily="18" charset="0"/>
                          <a:cs typeface="Times New Roman" pitchFamily="18" charset="0"/>
                        </a:rPr>
                        <a:t>Shifts</a:t>
                      </a:r>
                      <a:r>
                        <a:rPr lang="en-US" sz="1500" baseline="0" dirty="0">
                          <a:latin typeface="Times New Roman" pitchFamily="18" charset="0"/>
                          <a:cs typeface="Times New Roman" pitchFamily="18" charset="0"/>
                        </a:rPr>
                        <a:t> the bits to left / Bitwise Left Shift</a:t>
                      </a:r>
                      <a:endParaRPr lang="en-US" sz="1500"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5"/>
                  </a:ext>
                </a:extLst>
              </a:tr>
              <a:tr h="297180">
                <a:tc>
                  <a:txBody>
                    <a:bodyPr/>
                    <a:lstStyle/>
                    <a:p>
                      <a:pPr algn="ctr"/>
                      <a:r>
                        <a:rPr lang="en-US" sz="1500" b="1" dirty="0">
                          <a:latin typeface="Times New Roman" pitchFamily="18" charset="0"/>
                          <a:cs typeface="Times New Roman" pitchFamily="18" charset="0"/>
                        </a:rPr>
                        <a:t>&gt;&gt;</a:t>
                      </a:r>
                    </a:p>
                  </a:txBody>
                  <a:tcPr marT="34290" marB="34290"/>
                </a:tc>
                <a:tc>
                  <a:txBody>
                    <a:bodyPr/>
                    <a:lstStyle/>
                    <a:p>
                      <a:r>
                        <a:rPr lang="en-US" sz="1500" dirty="0">
                          <a:latin typeface="Times New Roman" pitchFamily="18" charset="0"/>
                          <a:cs typeface="Times New Roman" pitchFamily="18" charset="0"/>
                        </a:rPr>
                        <a:t>Shifts the bits to right / Bitwise Right Shift</a:t>
                      </a:r>
                    </a:p>
                  </a:txBody>
                  <a:tcPr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08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AND &amp;</a:t>
            </a:r>
          </a:p>
        </p:txBody>
      </p:sp>
      <p:graphicFrame>
        <p:nvGraphicFramePr>
          <p:cNvPr id="3" name="Table 2"/>
          <p:cNvGraphicFramePr>
            <a:graphicFrameLocks noGrp="1"/>
          </p:cNvGraphicFramePr>
          <p:nvPr>
            <p:extLst>
              <p:ext uri="{D42A27DB-BD31-4B8C-83A1-F6EECF244321}">
                <p14:modId xmlns:p14="http://schemas.microsoft.com/office/powerpoint/2010/main" val="2360407674"/>
              </p:ext>
            </p:extLst>
          </p:nvPr>
        </p:nvGraphicFramePr>
        <p:xfrm>
          <a:off x="1524000" y="1047750"/>
          <a:ext cx="6019800" cy="1409700"/>
        </p:xfrm>
        <a:graphic>
          <a:graphicData uri="http://schemas.openxmlformats.org/drawingml/2006/table">
            <a:tbl>
              <a:tblPr firstRow="1" bandRow="1">
                <a:tableStyleId>{5940675A-B579-460E-94D1-54222C63F5DA}</a:tableStyleId>
              </a:tblPr>
              <a:tblGrid>
                <a:gridCol w="1504950">
                  <a:extLst>
                    <a:ext uri="{9D8B030D-6E8A-4147-A177-3AD203B41FA5}">
                      <a16:colId xmlns:a16="http://schemas.microsoft.com/office/drawing/2014/main" val="20000"/>
                    </a:ext>
                  </a:extLst>
                </a:gridCol>
                <a:gridCol w="1655445">
                  <a:extLst>
                    <a:ext uri="{9D8B030D-6E8A-4147-A177-3AD203B41FA5}">
                      <a16:colId xmlns:a16="http://schemas.microsoft.com/office/drawing/2014/main" val="20001"/>
                    </a:ext>
                  </a:extLst>
                </a:gridCol>
                <a:gridCol w="2859405">
                  <a:extLst>
                    <a:ext uri="{9D8B030D-6E8A-4147-A177-3AD203B41FA5}">
                      <a16:colId xmlns:a16="http://schemas.microsoft.com/office/drawing/2014/main" val="20002"/>
                    </a:ext>
                  </a:extLst>
                </a:gridCol>
              </a:tblGrid>
              <a:tr h="273020">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Result (operand1 &amp;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60345">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60345">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60345">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60345">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777207" y="2839819"/>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4041888" y="2839819"/>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3691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OR |</a:t>
            </a:r>
          </a:p>
        </p:txBody>
      </p:sp>
      <p:graphicFrame>
        <p:nvGraphicFramePr>
          <p:cNvPr id="3" name="Table 2"/>
          <p:cNvGraphicFramePr>
            <a:graphicFrameLocks noGrp="1"/>
          </p:cNvGraphicFramePr>
          <p:nvPr>
            <p:extLst>
              <p:ext uri="{D42A27DB-BD31-4B8C-83A1-F6EECF244321}">
                <p14:modId xmlns:p14="http://schemas.microsoft.com/office/powerpoint/2010/main" val="432227144"/>
              </p:ext>
            </p:extLst>
          </p:nvPr>
        </p:nvGraphicFramePr>
        <p:xfrm>
          <a:off x="1524000" y="1047750"/>
          <a:ext cx="6019801" cy="1409700"/>
        </p:xfrm>
        <a:graphic>
          <a:graphicData uri="http://schemas.openxmlformats.org/drawingml/2006/table">
            <a:tbl>
              <a:tblPr firstRow="1" bandRow="1">
                <a:tableStyleId>{5940675A-B579-460E-94D1-54222C63F5DA}</a:tableStyleId>
              </a:tblPr>
              <a:tblGrid>
                <a:gridCol w="1429703">
                  <a:extLst>
                    <a:ext uri="{9D8B030D-6E8A-4147-A177-3AD203B41FA5}">
                      <a16:colId xmlns:a16="http://schemas.microsoft.com/office/drawing/2014/main" val="20000"/>
                    </a:ext>
                  </a:extLst>
                </a:gridCol>
                <a:gridCol w="1881188">
                  <a:extLst>
                    <a:ext uri="{9D8B030D-6E8A-4147-A177-3AD203B41FA5}">
                      <a16:colId xmlns:a16="http://schemas.microsoft.com/office/drawing/2014/main" val="20001"/>
                    </a:ext>
                  </a:extLst>
                </a:gridCol>
                <a:gridCol w="2708910">
                  <a:extLst>
                    <a:ext uri="{9D8B030D-6E8A-4147-A177-3AD203B41FA5}">
                      <a16:colId xmlns:a16="http://schemas.microsoft.com/office/drawing/2014/main" val="20002"/>
                    </a:ext>
                  </a:extLst>
                </a:gridCol>
              </a:tblGrid>
              <a:tr h="227517">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(operand1 </a:t>
                      </a:r>
                      <a:r>
                        <a:rPr lang="en-US" sz="1400" b="1" dirty="0">
                          <a:latin typeface="Times New Roman" pitchFamily="18" charset="0"/>
                          <a:cs typeface="Times New Roman" pitchFamily="18" charset="0"/>
                        </a:rPr>
                        <a:t>|</a:t>
                      </a:r>
                      <a:r>
                        <a:rPr lang="en-US" sz="1400" dirty="0">
                          <a:latin typeface="Times New Roman" pitchFamily="18" charset="0"/>
                          <a:cs typeface="Times New Roman" pitchFamily="18" charset="0"/>
                        </a:rPr>
                        <a:t>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33621">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33621">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33621">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33621">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624807" y="2800350"/>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3889488" y="2800350"/>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1267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XOR ^</a:t>
            </a:r>
          </a:p>
        </p:txBody>
      </p:sp>
      <p:graphicFrame>
        <p:nvGraphicFramePr>
          <p:cNvPr id="3" name="Table 2"/>
          <p:cNvGraphicFramePr>
            <a:graphicFrameLocks noGrp="1"/>
          </p:cNvGraphicFramePr>
          <p:nvPr>
            <p:extLst>
              <p:ext uri="{D42A27DB-BD31-4B8C-83A1-F6EECF244321}">
                <p14:modId xmlns:p14="http://schemas.microsoft.com/office/powerpoint/2010/main" val="2541615279"/>
              </p:ext>
            </p:extLst>
          </p:nvPr>
        </p:nvGraphicFramePr>
        <p:xfrm>
          <a:off x="1524000" y="1047750"/>
          <a:ext cx="6096000" cy="140970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50268">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(operand1 </a:t>
                      </a:r>
                      <a:r>
                        <a:rPr lang="en-US" sz="1400" b="1" dirty="0">
                          <a:latin typeface="+mn-lt"/>
                          <a:cs typeface="Times New Roman" pitchFamily="18" charset="0"/>
                        </a:rPr>
                        <a:t>^</a:t>
                      </a:r>
                      <a:r>
                        <a:rPr lang="en-US" sz="1400" dirty="0">
                          <a:latin typeface="Times New Roman" pitchFamily="18" charset="0"/>
                          <a:cs typeface="Times New Roman" pitchFamily="18" charset="0"/>
                        </a:rPr>
                        <a:t>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46983">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46983">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46983">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46983">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548607" y="2876550"/>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3813288" y="2876550"/>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4108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NOT ~</a:t>
            </a:r>
          </a:p>
        </p:txBody>
      </p:sp>
      <p:graphicFrame>
        <p:nvGraphicFramePr>
          <p:cNvPr id="3" name="Table 2"/>
          <p:cNvGraphicFramePr>
            <a:graphicFrameLocks noGrp="1"/>
          </p:cNvGraphicFramePr>
          <p:nvPr>
            <p:extLst>
              <p:ext uri="{D42A27DB-BD31-4B8C-83A1-F6EECF244321}">
                <p14:modId xmlns:p14="http://schemas.microsoft.com/office/powerpoint/2010/main" val="105047759"/>
              </p:ext>
            </p:extLst>
          </p:nvPr>
        </p:nvGraphicFramePr>
        <p:xfrm>
          <a:off x="2209800" y="1047750"/>
          <a:ext cx="4191000" cy="8458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50268">
                <a:tc>
                  <a:txBody>
                    <a:bodyPr/>
                    <a:lstStyle/>
                    <a:p>
                      <a:pPr algn="ctr"/>
                      <a:r>
                        <a:rPr lang="en-US" sz="1400" dirty="0">
                          <a:latin typeface="Times New Roman" pitchFamily="18" charset="0"/>
                          <a:cs typeface="Times New Roman" pitchFamily="18" charset="0"/>
                        </a:rPr>
                        <a:t>Operand</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operand)</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46983">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46983">
                <a:tc>
                  <a:txBody>
                    <a:bodyPr/>
                    <a:lstStyle/>
                    <a:p>
                      <a:pPr algn="ctr"/>
                      <a:r>
                        <a:rPr lang="en-US" sz="1400" dirty="0">
                          <a:latin typeface="Times New Roman" pitchFamily="18" charset="0"/>
                          <a:cs typeface="Times New Roman" pitchFamily="18" charset="0"/>
                        </a:rPr>
                        <a:t>False 0</a:t>
                      </a:r>
                      <a:endParaRPr lang="en-US" sz="1400" b="1" dirty="0">
                        <a:latin typeface="Times New Roman" pitchFamily="18" charset="0"/>
                        <a:cs typeface="Times New Roman" pitchFamily="18" charset="0"/>
                      </a:endParaRPr>
                    </a:p>
                  </a:txBody>
                  <a:tcPr marT="34290" marB="34290"/>
                </a:tc>
                <a:tc>
                  <a:txBody>
                    <a:bodyPr/>
                    <a:lstStyle/>
                    <a:p>
                      <a:pPr algn="ctr"/>
                      <a:r>
                        <a:rPr lang="en-US" sz="1400" dirty="0">
                          <a:latin typeface="Times New Roman" pitchFamily="18" charset="0"/>
                          <a:cs typeface="Times New Roman" pitchFamily="18" charset="0"/>
                        </a:rPr>
                        <a:t>True 1</a:t>
                      </a:r>
                      <a:endParaRPr lang="en-US" sz="1400" b="1" dirty="0">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bl>
          </a:graphicData>
        </a:graphic>
      </p:graphicFrame>
      <p:sp>
        <p:nvSpPr>
          <p:cNvPr id="4" name="TextBox 3"/>
          <p:cNvSpPr txBox="1"/>
          <p:nvPr/>
        </p:nvSpPr>
        <p:spPr>
          <a:xfrm>
            <a:off x="2777207" y="2419350"/>
            <a:ext cx="750526" cy="369332"/>
          </a:xfrm>
          <a:prstGeom prst="rect">
            <a:avLst/>
          </a:prstGeom>
          <a:noFill/>
        </p:spPr>
        <p:txBody>
          <a:bodyPr wrap="none" rtlCol="0">
            <a:spAutoFit/>
          </a:bodyPr>
          <a:lstStyle/>
          <a:p>
            <a:r>
              <a:rPr lang="en-US" dirty="0"/>
              <a:t>a = 10</a:t>
            </a:r>
          </a:p>
        </p:txBody>
      </p:sp>
      <p:sp>
        <p:nvSpPr>
          <p:cNvPr id="5" name="TextBox 4"/>
          <p:cNvSpPr txBox="1"/>
          <p:nvPr/>
        </p:nvSpPr>
        <p:spPr>
          <a:xfrm>
            <a:off x="4041888" y="2419350"/>
            <a:ext cx="1596912" cy="369332"/>
          </a:xfrm>
          <a:prstGeom prst="rect">
            <a:avLst/>
          </a:prstGeom>
          <a:noFill/>
        </p:spPr>
        <p:txBody>
          <a:bodyPr wrap="none" rtlCol="0">
            <a:spAutoFit/>
          </a:bodyPr>
          <a:lstStyle/>
          <a:p>
            <a:r>
              <a:rPr lang="en-US" dirty="0"/>
              <a:t>0 0 0 0   1 0 1 0</a:t>
            </a:r>
          </a:p>
        </p:txBody>
      </p:sp>
    </p:spTree>
    <p:extLst>
      <p:ext uri="{BB962C8B-B14F-4D97-AF65-F5344CB8AC3E}">
        <p14:creationId xmlns:p14="http://schemas.microsoft.com/office/powerpoint/2010/main" val="7168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Left Shift &lt;&lt;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444537"/>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4160853932"/>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a:t>a &lt;&lt; 2</a:t>
            </a:r>
            <a:endParaRPr lang="en-IN" dirty="0"/>
          </a:p>
        </p:txBody>
      </p:sp>
      <p:cxnSp>
        <p:nvCxnSpPr>
          <p:cNvPr id="12" name="Straight Arrow Connector 11"/>
          <p:cNvCxnSpPr/>
          <p:nvPr/>
        </p:nvCxnSpPr>
        <p:spPr>
          <a:xfrm flipH="1">
            <a:off x="1371600" y="1809750"/>
            <a:ext cx="838200" cy="597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52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60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81300" y="1809750"/>
            <a:ext cx="952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257550" y="1809750"/>
            <a:ext cx="10096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02030" y="1809750"/>
            <a:ext cx="95577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latin typeface="Times New Roman" pitchFamily="18" charset="0"/>
                <a:cs typeface="Times New Roman" pitchFamily="18" charset="0"/>
              </a:rPr>
              <a:t>Bitwise Right Shift &gt;&gt;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2239103"/>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3866417790"/>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a:t>a &gt;&gt; 2</a:t>
            </a:r>
            <a:endParaRPr lang="en-IN" dirty="0"/>
          </a:p>
        </p:txBody>
      </p:sp>
      <p:cxnSp>
        <p:nvCxnSpPr>
          <p:cNvPr id="28" name="Straight Arrow Connector 27"/>
          <p:cNvCxnSpPr/>
          <p:nvPr/>
        </p:nvCxnSpPr>
        <p:spPr>
          <a:xfrm>
            <a:off x="5867400" y="180975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34000" y="180975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2672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6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43200" y="1809750"/>
            <a:ext cx="1028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09800" y="1809750"/>
            <a:ext cx="10477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arn(inVertical)">
                                      <p:cBhvr>
                                        <p:cTn id="6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333</Words>
  <Application>Microsoft Office PowerPoint</Application>
  <PresentationFormat>On-screen Show (16:9)</PresentationFormat>
  <Paragraphs>123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Bitwise Operators</vt:lpstr>
      <vt:lpstr>Bitwise AND &amp;</vt:lpstr>
      <vt:lpstr>Bitwise OR |</vt:lpstr>
      <vt:lpstr>Bitwise XOR ^</vt:lpstr>
      <vt:lpstr>Bitwise NOT ~</vt:lpstr>
      <vt:lpstr>Bitwise Left Shift &lt;&lt;</vt:lpstr>
      <vt:lpstr>Bitwise Right Shift &gt;&gt;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Operators</dc:title>
  <dc:creator>R</dc:creator>
  <cp:lastModifiedBy>easwara murthi</cp:lastModifiedBy>
  <cp:revision>20</cp:revision>
  <dcterms:created xsi:type="dcterms:W3CDTF">2006-08-16T00:00:00Z</dcterms:created>
  <dcterms:modified xsi:type="dcterms:W3CDTF">2025-01-22T16:23:17Z</dcterms:modified>
</cp:coreProperties>
</file>