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516"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12/7/2020</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57250"/>
          </a:xfrm>
        </p:spPr>
        <p:txBody>
          <a:bodyPr>
            <a:normAutofit/>
          </a:bodyPr>
          <a:lstStyle/>
          <a:p>
            <a:r>
              <a:rPr lang="en-US" sz="4000" b="1" u="sng" dirty="0" smtClean="0">
                <a:latin typeface="Times New Roman" pitchFamily="18" charset="0"/>
                <a:cs typeface="Times New Roman" pitchFamily="18" charset="0"/>
              </a:rPr>
              <a:t>Python Virtual Machine</a:t>
            </a:r>
            <a:endParaRPr lang="en-IN"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95350"/>
            <a:ext cx="8229600" cy="1828800"/>
          </a:xfrm>
        </p:spPr>
        <p:txBody>
          <a:bodyPr>
            <a:normAutofit/>
          </a:bodyPr>
          <a:lstStyle/>
          <a:p>
            <a:pPr marL="0" indent="0">
              <a:buNone/>
            </a:pPr>
            <a:r>
              <a:rPr lang="en-US" sz="1800" dirty="0" smtClean="0">
                <a:latin typeface="Times New Roman" pitchFamily="18" charset="0"/>
                <a:cs typeface="Times New Roman" pitchFamily="18" charset="0"/>
              </a:rPr>
              <a:t>Python Virtual Machine (PVM) is a program which provides programming environment. The role of PVM is to convert the byte code instructions into machine code so the computer can execute those machine code instructions and display the output.</a:t>
            </a:r>
          </a:p>
          <a:p>
            <a:pPr marL="0" indent="0">
              <a:buNone/>
            </a:pPr>
            <a:r>
              <a:rPr lang="en-US" sz="1800" dirty="0">
                <a:latin typeface="Times New Roman" pitchFamily="18" charset="0"/>
                <a:cs typeface="Times New Roman" pitchFamily="18" charset="0"/>
              </a:rPr>
              <a:t>Interpreter converts the byte code into machine </a:t>
            </a:r>
            <a:r>
              <a:rPr lang="en-US" sz="1800" dirty="0" smtClean="0">
                <a:latin typeface="Times New Roman" pitchFamily="18" charset="0"/>
                <a:cs typeface="Times New Roman" pitchFamily="18" charset="0"/>
              </a:rPr>
              <a:t>code and sends that machine code to the computer processor for execution.</a:t>
            </a:r>
            <a:endParaRPr lang="en-US" sz="1800" dirty="0">
              <a:latin typeface="Times New Roman" pitchFamily="18" charset="0"/>
              <a:cs typeface="Times New Roman" pitchFamily="18" charset="0"/>
            </a:endParaRPr>
          </a:p>
          <a:p>
            <a:pPr marL="0" indent="0">
              <a:buNone/>
            </a:pPr>
            <a:endParaRPr lang="en-US" sz="1800" dirty="0" smtClean="0">
              <a:latin typeface="Times New Roman" pitchFamily="18" charset="0"/>
              <a:cs typeface="Times New Roman" pitchFamily="18" charset="0"/>
            </a:endParaRPr>
          </a:p>
        </p:txBody>
      </p:sp>
      <p:sp>
        <p:nvSpPr>
          <p:cNvPr id="4" name="Rounded Rectangle 3"/>
          <p:cNvSpPr/>
          <p:nvPr/>
        </p:nvSpPr>
        <p:spPr>
          <a:xfrm>
            <a:off x="228600" y="3042295"/>
            <a:ext cx="1295400"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smtClean="0">
                <a:latin typeface="Times New Roman" pitchFamily="18" charset="0"/>
                <a:cs typeface="Times New Roman" pitchFamily="18" charset="0"/>
              </a:rPr>
              <a:t>Source Code/ Program</a:t>
            </a:r>
            <a:endParaRPr lang="en-IN" sz="1400" dirty="0">
              <a:latin typeface="Times New Roman" pitchFamily="18" charset="0"/>
              <a:cs typeface="Times New Roman" pitchFamily="18" charset="0"/>
            </a:endParaRPr>
          </a:p>
        </p:txBody>
      </p:sp>
      <p:sp>
        <p:nvSpPr>
          <p:cNvPr id="6" name="Rectangle 5"/>
          <p:cNvSpPr/>
          <p:nvPr/>
        </p:nvSpPr>
        <p:spPr>
          <a:xfrm>
            <a:off x="2690634" y="3042295"/>
            <a:ext cx="1143000" cy="838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smtClean="0">
                <a:latin typeface="Times New Roman" pitchFamily="18" charset="0"/>
                <a:cs typeface="Times New Roman" pitchFamily="18" charset="0"/>
              </a:rPr>
              <a:t>Byte Code</a:t>
            </a:r>
            <a:endParaRPr lang="en-IN" sz="1400" dirty="0">
              <a:latin typeface="Times New Roman" pitchFamily="18" charset="0"/>
              <a:cs typeface="Times New Roman" pitchFamily="18" charset="0"/>
            </a:endParaRPr>
          </a:p>
        </p:txBody>
      </p:sp>
      <p:cxnSp>
        <p:nvCxnSpPr>
          <p:cNvPr id="7" name="Straight Arrow Connector 6"/>
          <p:cNvCxnSpPr>
            <a:stCxn id="4" idx="3"/>
            <a:endCxn id="6" idx="1"/>
          </p:cNvCxnSpPr>
          <p:nvPr/>
        </p:nvCxnSpPr>
        <p:spPr>
          <a:xfrm>
            <a:off x="1524000" y="3461395"/>
            <a:ext cx="116663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540960" y="3499495"/>
            <a:ext cx="1149674" cy="430887"/>
          </a:xfrm>
          <a:prstGeom prst="rect">
            <a:avLst/>
          </a:prstGeom>
          <a:noFill/>
        </p:spPr>
        <p:txBody>
          <a:bodyPr wrap="none" rtlCol="0">
            <a:spAutoFit/>
          </a:bodyPr>
          <a:lstStyle/>
          <a:p>
            <a:pPr algn="ctr"/>
            <a:r>
              <a:rPr lang="en-US" sz="1100" dirty="0" smtClean="0">
                <a:latin typeface="Times New Roman" pitchFamily="18" charset="0"/>
                <a:cs typeface="Times New Roman" pitchFamily="18" charset="0"/>
              </a:rPr>
              <a:t>Compile using </a:t>
            </a:r>
          </a:p>
          <a:p>
            <a:pPr algn="ctr"/>
            <a:r>
              <a:rPr lang="en-US" sz="1100" dirty="0" smtClean="0">
                <a:latin typeface="Times New Roman" pitchFamily="18" charset="0"/>
                <a:cs typeface="Times New Roman" pitchFamily="18" charset="0"/>
              </a:rPr>
              <a:t>Python Compiler</a:t>
            </a:r>
            <a:endParaRPr lang="en-IN" sz="1100" dirty="0">
              <a:latin typeface="Times New Roman" pitchFamily="18" charset="0"/>
              <a:cs typeface="Times New Roman" pitchFamily="18" charset="0"/>
            </a:endParaRPr>
          </a:p>
        </p:txBody>
      </p:sp>
      <p:sp>
        <p:nvSpPr>
          <p:cNvPr id="10" name="Rectangle 9"/>
          <p:cNvSpPr/>
          <p:nvPr/>
        </p:nvSpPr>
        <p:spPr>
          <a:xfrm>
            <a:off x="5867400" y="3028950"/>
            <a:ext cx="1447800" cy="838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dirty="0" smtClean="0">
                <a:latin typeface="Times New Roman" pitchFamily="18" charset="0"/>
                <a:cs typeface="Times New Roman" pitchFamily="18" charset="0"/>
              </a:rPr>
              <a:t>Binary Code / Machine Code</a:t>
            </a:r>
            <a:endParaRPr lang="en-IN" sz="1400" dirty="0">
              <a:latin typeface="Times New Roman" pitchFamily="18" charset="0"/>
              <a:cs typeface="Times New Roman" pitchFamily="18" charset="0"/>
            </a:endParaRPr>
          </a:p>
        </p:txBody>
      </p:sp>
      <p:cxnSp>
        <p:nvCxnSpPr>
          <p:cNvPr id="11" name="Straight Arrow Connector 10"/>
          <p:cNvCxnSpPr>
            <a:stCxn id="6" idx="3"/>
            <a:endCxn id="20" idx="1"/>
          </p:cNvCxnSpPr>
          <p:nvPr/>
        </p:nvCxnSpPr>
        <p:spPr>
          <a:xfrm flipV="1">
            <a:off x="3833634" y="3448050"/>
            <a:ext cx="509766" cy="13345"/>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sp>
        <p:nvSpPr>
          <p:cNvPr id="13" name="Rounded Rectangle 12"/>
          <p:cNvSpPr/>
          <p:nvPr/>
        </p:nvSpPr>
        <p:spPr>
          <a:xfrm>
            <a:off x="7972883" y="3198842"/>
            <a:ext cx="1094917" cy="4953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smtClean="0">
                <a:latin typeface="Times New Roman" pitchFamily="18" charset="0"/>
                <a:cs typeface="Times New Roman" pitchFamily="18" charset="0"/>
              </a:rPr>
              <a:t>Computer</a:t>
            </a:r>
            <a:endParaRPr lang="en-IN" sz="1400" dirty="0">
              <a:latin typeface="Times New Roman" pitchFamily="18" charset="0"/>
              <a:cs typeface="Times New Roman" pitchFamily="18" charset="0"/>
            </a:endParaRPr>
          </a:p>
        </p:txBody>
      </p:sp>
      <p:cxnSp>
        <p:nvCxnSpPr>
          <p:cNvPr id="14" name="Straight Arrow Connector 13"/>
          <p:cNvCxnSpPr>
            <a:stCxn id="10" idx="3"/>
            <a:endCxn id="13" idx="1"/>
          </p:cNvCxnSpPr>
          <p:nvPr/>
        </p:nvCxnSpPr>
        <p:spPr>
          <a:xfrm flipV="1">
            <a:off x="7315200" y="3446492"/>
            <a:ext cx="657683" cy="1558"/>
          </a:xfrm>
          <a:prstGeom prst="straightConnector1">
            <a:avLst/>
          </a:prstGeom>
          <a:ln>
            <a:tailEnd type="arrow"/>
          </a:ln>
        </p:spPr>
        <p:style>
          <a:lnRef idx="2">
            <a:schemeClr val="accent5"/>
          </a:lnRef>
          <a:fillRef idx="0">
            <a:schemeClr val="accent5"/>
          </a:fillRef>
          <a:effectRef idx="1">
            <a:schemeClr val="accent5"/>
          </a:effectRef>
          <a:fontRef idx="minor">
            <a:schemeClr val="tx1"/>
          </a:fontRef>
        </p:style>
      </p:cxnSp>
      <p:sp>
        <p:nvSpPr>
          <p:cNvPr id="15" name="TextBox 14"/>
          <p:cNvSpPr txBox="1"/>
          <p:nvPr/>
        </p:nvSpPr>
        <p:spPr>
          <a:xfrm>
            <a:off x="8229600" y="3693035"/>
            <a:ext cx="630301" cy="276999"/>
          </a:xfrm>
          <a:prstGeom prst="rect">
            <a:avLst/>
          </a:prstGeom>
          <a:noFill/>
        </p:spPr>
        <p:txBody>
          <a:bodyPr wrap="none" rtlCol="0">
            <a:spAutoFit/>
          </a:bodyPr>
          <a:lstStyle/>
          <a:p>
            <a:r>
              <a:rPr lang="en-US" sz="1200" dirty="0" smtClean="0">
                <a:cs typeface="Times New Roman" pitchFamily="18" charset="0"/>
              </a:rPr>
              <a:t>Output</a:t>
            </a:r>
            <a:endParaRPr lang="en-IN" sz="1200" dirty="0">
              <a:cs typeface="Times New Roman" pitchFamily="18" charset="0"/>
            </a:endParaRPr>
          </a:p>
        </p:txBody>
      </p:sp>
      <p:sp>
        <p:nvSpPr>
          <p:cNvPr id="20" name="Rectangle 19"/>
          <p:cNvSpPr/>
          <p:nvPr/>
        </p:nvSpPr>
        <p:spPr>
          <a:xfrm>
            <a:off x="4343400" y="2876550"/>
            <a:ext cx="1066800"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21" name="Rectangle 20"/>
          <p:cNvSpPr/>
          <p:nvPr/>
        </p:nvSpPr>
        <p:spPr>
          <a:xfrm>
            <a:off x="4419600" y="2966095"/>
            <a:ext cx="923973" cy="367655"/>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200" dirty="0" smtClean="0">
                <a:solidFill>
                  <a:schemeClr val="tx1"/>
                </a:solidFill>
                <a:latin typeface="Times New Roman" pitchFamily="18" charset="0"/>
                <a:cs typeface="Times New Roman" pitchFamily="18" charset="0"/>
              </a:rPr>
              <a:t>Interpreter</a:t>
            </a:r>
            <a:endParaRPr lang="en-IN" sz="1200" dirty="0">
              <a:solidFill>
                <a:schemeClr val="tx1"/>
              </a:solidFill>
              <a:latin typeface="Times New Roman" pitchFamily="18" charset="0"/>
              <a:cs typeface="Times New Roman" pitchFamily="18" charset="0"/>
            </a:endParaRPr>
          </a:p>
        </p:txBody>
      </p:sp>
      <p:cxnSp>
        <p:nvCxnSpPr>
          <p:cNvPr id="25" name="Straight Arrow Connector 24"/>
          <p:cNvCxnSpPr>
            <a:stCxn id="20" idx="3"/>
            <a:endCxn id="10" idx="1"/>
          </p:cNvCxnSpPr>
          <p:nvPr/>
        </p:nvCxnSpPr>
        <p:spPr>
          <a:xfrm>
            <a:off x="5410200" y="3448050"/>
            <a:ext cx="457200" cy="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sp>
        <p:nvSpPr>
          <p:cNvPr id="26" name="TextBox 25"/>
          <p:cNvSpPr txBox="1"/>
          <p:nvPr/>
        </p:nvSpPr>
        <p:spPr>
          <a:xfrm>
            <a:off x="4613727" y="3971151"/>
            <a:ext cx="491673" cy="276999"/>
          </a:xfrm>
          <a:prstGeom prst="rect">
            <a:avLst/>
          </a:prstGeom>
          <a:noFill/>
        </p:spPr>
        <p:txBody>
          <a:bodyPr wrap="none" rtlCol="0">
            <a:spAutoFit/>
          </a:bodyPr>
          <a:lstStyle/>
          <a:p>
            <a:r>
              <a:rPr lang="en-US" sz="1200" b="1" dirty="0" smtClean="0">
                <a:cs typeface="Times New Roman" pitchFamily="18" charset="0"/>
              </a:rPr>
              <a:t>PVM</a:t>
            </a:r>
            <a:endParaRPr lang="en-IN" sz="1200" b="1" dirty="0">
              <a:cs typeface="Times New Roman" pitchFamily="18" charset="0"/>
            </a:endParaRPr>
          </a:p>
        </p:txBody>
      </p:sp>
    </p:spTree>
    <p:extLst>
      <p:ext uri="{BB962C8B-B14F-4D97-AF65-F5344CB8AC3E}">
        <p14:creationId xmlns:p14="http://schemas.microsoft.com/office/powerpoint/2010/main" val="174421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 end="1"/>
                                            </p:txEl>
                                          </p:spTgt>
                                        </p:tgtEl>
                                        <p:attrNameLst>
                                          <p:attrName>style.visibility</p:attrName>
                                        </p:attrNameLst>
                                      </p:cBhvr>
                                      <p:to>
                                        <p:strVal val="visible"/>
                                      </p:to>
                                    </p:set>
                                    <p:animEffect transition="in" filter="fade">
                                      <p:cBhvr>
                                        <p:cTn id="50" dur="500"/>
                                        <p:tgtEl>
                                          <p:spTgt spid="3">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5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barn(inVertical)">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3"/>
                                        </p:tgtEl>
                                        <p:attrNameLst>
                                          <p:attrName>style.visibility</p:attrName>
                                        </p:attrNameLst>
                                      </p:cBhvr>
                                      <p:to>
                                        <p:strVal val="visible"/>
                                      </p:to>
                                    </p:set>
                                    <p:animEffect transition="in" filter="fade">
                                      <p:cBhvr>
                                        <p:cTn id="70" dur="500"/>
                                        <p:tgtEl>
                                          <p:spTgt spid="1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10" grpId="0" animBg="1"/>
      <p:bldP spid="13" grpId="0" animBg="1"/>
      <p:bldP spid="15" grpId="0"/>
      <p:bldP spid="20" grpId="0" animBg="1"/>
      <p:bldP spid="21" grpId="0" animBg="1"/>
      <p:bldP spid="2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84</Words>
  <Application>Microsoft Office PowerPoint</Application>
  <PresentationFormat>On-screen Show (16:9)</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Python Virtual Machine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RK</dc:creator>
  <cp:lastModifiedBy>Anand Pawar</cp:lastModifiedBy>
  <cp:revision>12</cp:revision>
  <dcterms:created xsi:type="dcterms:W3CDTF">2006-08-16T00:00:00Z</dcterms:created>
  <dcterms:modified xsi:type="dcterms:W3CDTF">2020-12-07T15:14:51Z</dcterms:modified>
</cp:coreProperties>
</file>