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4" r:id="rId4"/>
    <p:sldId id="259" r:id="rId5"/>
    <p:sldId id="260" r:id="rId6"/>
    <p:sldId id="265" r:id="rId7"/>
    <p:sldId id="266" r:id="rId8"/>
    <p:sldId id="267" r:id="rId9"/>
    <p:sldId id="268" r:id="rId10"/>
    <p:sldId id="269" r:id="rId11"/>
    <p:sldId id="261" r:id="rId12"/>
    <p:sldId id="270" r:id="rId13"/>
    <p:sldId id="271" r:id="rId14"/>
    <p:sldId id="272" r:id="rId15"/>
    <p:sldId id="262" r:id="rId16"/>
    <p:sldId id="263" r:id="rId17"/>
    <p:sldId id="275"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a:latin typeface="Times New Roman" pitchFamily="18" charset="0"/>
                <a:cs typeface="Times New Roman" pitchFamily="18" charset="0"/>
              </a:rPr>
              <a:t>DataType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 represents the type of data stored into a variable or memory.</a:t>
            </a:r>
          </a:p>
          <a:p>
            <a:pPr marL="0" indent="0">
              <a:buNone/>
            </a:pPr>
            <a:r>
              <a:rPr lang="en-US" sz="2000" dirty="0">
                <a:latin typeface="Times New Roman" pitchFamily="18" charset="0"/>
                <a:cs typeface="Times New Roman" pitchFamily="18" charset="0"/>
              </a:rPr>
              <a:t>Type of Data type :-</a:t>
            </a:r>
          </a:p>
          <a:p>
            <a:r>
              <a:rPr lang="en-US" sz="2000" dirty="0">
                <a:latin typeface="Times New Roman" pitchFamily="18" charset="0"/>
                <a:cs typeface="Times New Roman" pitchFamily="18" charset="0"/>
              </a:rPr>
              <a:t>Built-in Data type</a:t>
            </a:r>
          </a:p>
          <a:p>
            <a:r>
              <a:rPr lang="en-US" sz="2000" dirty="0">
                <a:latin typeface="Times New Roman" pitchFamily="18" charset="0"/>
                <a:cs typeface="Times New Roman" pitchFamily="18" charset="0"/>
              </a:rPr>
              <a:t>User Defined Data type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2348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latin typeface="Times New Roman" pitchFamily="18" charset="0"/>
                <a:cs typeface="Times New Roman" pitchFamily="18" charset="0"/>
              </a:rPr>
              <a:t>Following are sequence type:- </a:t>
            </a:r>
          </a:p>
          <a:p>
            <a:pPr marL="0" indent="0">
              <a:buNone/>
            </a:pPr>
            <a:r>
              <a:rPr lang="en-US" sz="2000" dirty="0">
                <a:latin typeface="Times New Roman" pitchFamily="18" charset="0"/>
                <a:cs typeface="Times New Roman" pitchFamily="18" charset="0"/>
              </a:rPr>
              <a:t>String</a:t>
            </a:r>
          </a:p>
          <a:p>
            <a:pPr marL="0" indent="0">
              <a:buNone/>
            </a:pPr>
            <a:r>
              <a:rPr lang="en-US" sz="2000" dirty="0">
                <a:latin typeface="Times New Roman" pitchFamily="18" charset="0"/>
                <a:cs typeface="Times New Roman" pitchFamily="18" charset="0"/>
              </a:rPr>
              <a:t>List</a:t>
            </a:r>
          </a:p>
          <a:p>
            <a:pPr marL="0" indent="0">
              <a:buNone/>
            </a:pPr>
            <a:r>
              <a:rPr lang="en-US" sz="2000" dirty="0">
                <a:latin typeface="Times New Roman" pitchFamily="18" charset="0"/>
                <a:cs typeface="Times New Roman" pitchFamily="18" charset="0"/>
              </a:rPr>
              <a:t>Tuple</a:t>
            </a:r>
          </a:p>
          <a:p>
            <a:pPr marL="0" indent="0">
              <a:buNone/>
            </a:pPr>
            <a:r>
              <a:rPr lang="en-US" sz="2000" dirty="0">
                <a:latin typeface="Times New Roman" pitchFamily="18" charset="0"/>
                <a:cs typeface="Times New Roman" pitchFamily="18" charset="0"/>
              </a:rPr>
              <a:t>Range</a:t>
            </a:r>
          </a:p>
        </p:txBody>
      </p:sp>
    </p:spTree>
    <p:extLst>
      <p:ext uri="{BB962C8B-B14F-4D97-AF65-F5344CB8AC3E}">
        <p14:creationId xmlns:p14="http://schemas.microsoft.com/office/powerpoint/2010/main" val="60562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2055138"/>
          </a:xfrm>
        </p:spPr>
        <p:txBody>
          <a:bodyPr>
            <a:normAutofit/>
          </a:bodyPr>
          <a:lstStyle/>
          <a:p>
            <a:pPr marL="0" indent="0">
              <a:buNone/>
            </a:pPr>
            <a:r>
              <a:rPr lang="en-US" sz="1800" dirty="0">
                <a:latin typeface="Times New Roman" pitchFamily="18" charset="0"/>
                <a:cs typeface="Times New Roman" pitchFamily="18" charset="0"/>
              </a:rPr>
              <a:t>String – String represents group of characters. Strings are enclosed in double quotes or single quotes. </a:t>
            </a:r>
          </a:p>
          <a:p>
            <a:pPr marL="0" indent="0">
              <a:buNone/>
            </a:pPr>
            <a:r>
              <a:rPr lang="en-US" sz="1800" dirty="0">
                <a:latin typeface="Times New Roman" pitchFamily="18" charset="0"/>
                <a:cs typeface="Times New Roman" pitchFamily="18" charset="0"/>
              </a:rPr>
              <a:t>Ex:- “Hello”, “</a:t>
            </a:r>
            <a:r>
              <a:rPr lang="en-US" sz="1800" dirty="0" err="1">
                <a:latin typeface="Times New Roman" pitchFamily="18" charset="0"/>
                <a:cs typeface="Times New Roman" pitchFamily="18" charset="0"/>
              </a:rPr>
              <a:t>PythonExample</a:t>
            </a:r>
            <a:r>
              <a:rPr lang="en-US" sz="1800" dirty="0">
                <a:latin typeface="Times New Roman" pitchFamily="18" charset="0"/>
                <a:cs typeface="Times New Roman" pitchFamily="18" charset="0"/>
              </a:rPr>
              <a:t>”, ‘Rahul’</a:t>
            </a:r>
          </a:p>
          <a:p>
            <a:pPr marL="0" indent="0">
              <a:buNone/>
            </a:pPr>
            <a:r>
              <a:rPr lang="en-US" sz="1800" dirty="0">
                <a:latin typeface="Times New Roman" pitchFamily="18" charset="0"/>
                <a:cs typeface="Times New Roman" pitchFamily="18" charset="0"/>
              </a:rPr>
              <a:t>str1 = “</a:t>
            </a:r>
            <a:r>
              <a:rPr lang="en-US" sz="1800" dirty="0" err="1">
                <a:latin typeface="Times New Roman" pitchFamily="18" charset="0"/>
                <a:cs typeface="Times New Roman" pitchFamily="18" charset="0"/>
              </a:rPr>
              <a:t>PythonExample</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str1 = ‘</a:t>
            </a:r>
            <a:r>
              <a:rPr lang="en-US" sz="1800" dirty="0" err="1">
                <a:latin typeface="Times New Roman" pitchFamily="18" charset="0"/>
                <a:cs typeface="Times New Roman" pitchFamily="18" charset="0"/>
              </a:rPr>
              <a:t>PythonExample</a:t>
            </a:r>
            <a:r>
              <a:rPr lang="en-US" sz="1800" dirty="0">
                <a:latin typeface="Times New Roman" pitchFamily="18" charset="0"/>
                <a:cs typeface="Times New Roman" pitchFamily="18" charset="0"/>
              </a:rPr>
              <a:t>’</a:t>
            </a:r>
          </a:p>
        </p:txBody>
      </p:sp>
      <p:sp>
        <p:nvSpPr>
          <p:cNvPr id="4" name="Rectangle 3"/>
          <p:cNvSpPr/>
          <p:nvPr/>
        </p:nvSpPr>
        <p:spPr>
          <a:xfrm>
            <a:off x="5334000" y="2615684"/>
            <a:ext cx="2456122" cy="369332"/>
          </a:xfrm>
          <a:prstGeom prst="rect">
            <a:avLst/>
          </a:prstGeom>
        </p:spPr>
        <p:txBody>
          <a:bodyPr wrap="none">
            <a:spAutoFit/>
          </a:bodyPr>
          <a:lstStyle/>
          <a:p>
            <a:r>
              <a:rPr lang="en-US" dirty="0">
                <a:latin typeface="Times New Roman" pitchFamily="18" charset="0"/>
                <a:cs typeface="Times New Roman" pitchFamily="18" charset="0"/>
              </a:rPr>
              <a:t>str1 = “</a:t>
            </a:r>
            <a:r>
              <a:rPr lang="en-US" dirty="0" err="1">
                <a:latin typeface="Times New Roman" pitchFamily="18" charset="0"/>
                <a:cs typeface="Times New Roman" pitchFamily="18" charset="0"/>
              </a:rPr>
              <a:t>PythonExample</a:t>
            </a:r>
            <a:r>
              <a:rPr lang="en-US" dirty="0">
                <a:latin typeface="Times New Roman" pitchFamily="18" charset="0"/>
                <a:cs typeface="Times New Roman" pitchFamily="18" charset="0"/>
              </a:rPr>
              <a:t>”</a:t>
            </a:r>
          </a:p>
        </p:txBody>
      </p:sp>
      <p:sp>
        <p:nvSpPr>
          <p:cNvPr id="5" name="TextBox 4"/>
          <p:cNvSpPr txBox="1"/>
          <p:nvPr/>
        </p:nvSpPr>
        <p:spPr>
          <a:xfrm>
            <a:off x="5181600" y="1821418"/>
            <a:ext cx="200067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String type variable</a:t>
            </a:r>
            <a:endParaRPr lang="en-IN" dirty="0"/>
          </a:p>
        </p:txBody>
      </p:sp>
      <p:cxnSp>
        <p:nvCxnSpPr>
          <p:cNvPr id="6" name="Straight Arrow Connector 5"/>
          <p:cNvCxnSpPr/>
          <p:nvPr/>
        </p:nvCxnSpPr>
        <p:spPr>
          <a:xfrm flipH="1">
            <a:off x="5638800" y="2190750"/>
            <a:ext cx="3970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450193" y="3345418"/>
            <a:ext cx="731290"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String</a:t>
            </a:r>
            <a:endParaRPr lang="en-IN" dirty="0"/>
          </a:p>
        </p:txBody>
      </p:sp>
      <p:cxnSp>
        <p:nvCxnSpPr>
          <p:cNvPr id="8" name="Straight Arrow Connector 7"/>
          <p:cNvCxnSpPr>
            <a:stCxn id="7" idx="0"/>
          </p:cNvCxnSpPr>
          <p:nvPr/>
        </p:nvCxnSpPr>
        <p:spPr>
          <a:xfrm flipH="1" flipV="1">
            <a:off x="6646786" y="2985016"/>
            <a:ext cx="169052"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1371600"/>
          </a:xfrm>
        </p:spPr>
        <p:txBody>
          <a:bodyPr>
            <a:normAutofit/>
          </a:bodyPr>
          <a:lstStyle/>
          <a:p>
            <a:pPr marL="0" indent="0">
              <a:buNone/>
            </a:pPr>
            <a:r>
              <a:rPr lang="en-US" sz="1800" dirty="0">
                <a:latin typeface="Times New Roman" pitchFamily="18" charset="0"/>
                <a:cs typeface="Times New Roman" pitchFamily="18" charset="0"/>
              </a:rPr>
              <a:t>List – A list represents a group of elements. A list can store different types of elements which can be modified. Lists are dynamic which means size is not fixed. Lists are represented using square bracket [ ].</a:t>
            </a:r>
          </a:p>
          <a:p>
            <a:pPr marL="0" indent="0">
              <a:buNone/>
            </a:pPr>
            <a:r>
              <a:rPr lang="en-US" sz="1800" dirty="0">
                <a:latin typeface="Times New Roman" pitchFamily="18" charset="0"/>
                <a:cs typeface="Times New Roman" pitchFamily="18" charset="0"/>
              </a:rPr>
              <a:t>Ex:-  data = [10, 20, -50, 21.3, ‘</a:t>
            </a:r>
            <a:r>
              <a:rPr lang="en-US" sz="1800" dirty="0" err="1">
                <a:latin typeface="Times New Roman" pitchFamily="18" charset="0"/>
                <a:cs typeface="Times New Roman" pitchFamily="18" charset="0"/>
              </a:rPr>
              <a:t>PythonExample</a:t>
            </a:r>
            <a:r>
              <a:rPr lang="en-US" sz="1800" dirty="0">
                <a:latin typeface="Times New Roman" pitchFamily="18" charset="0"/>
                <a:cs typeface="Times New Roman"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236091897"/>
              </p:ext>
            </p:extLst>
          </p:nvPr>
        </p:nvGraphicFramePr>
        <p:xfrm>
          <a:off x="1371600" y="2365117"/>
          <a:ext cx="2057400" cy="21031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a:t>[0]</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[1]</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a:t>[2]</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a:t>[3]</a:t>
                      </a:r>
                      <a:endParaRPr lang="en-IN" dirty="0"/>
                    </a:p>
                  </a:txBody>
                  <a:tcPr/>
                </a:tc>
                <a:tc>
                  <a:txBody>
                    <a:bodyPr/>
                    <a:lstStyle/>
                    <a:p>
                      <a:pPr algn="ctr"/>
                      <a:r>
                        <a:rPr lang="en-US" dirty="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a:t>[4]</a:t>
                      </a:r>
                      <a:endParaRPr lang="en-IN" dirty="0"/>
                    </a:p>
                  </a:txBody>
                  <a:tcPr/>
                </a:tc>
                <a:tc>
                  <a:txBody>
                    <a:bodyPr/>
                    <a:lstStyle/>
                    <a:p>
                      <a:pPr algn="ctr"/>
                      <a:r>
                        <a:rPr lang="en-US" dirty="0" err="1"/>
                        <a:t>PythonExample</a:t>
                      </a:r>
                      <a:endParaRPr lang="en-IN"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533400" y="3028950"/>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7" name="Straight Arrow Connector 6"/>
          <p:cNvCxnSpPr/>
          <p:nvPr/>
        </p:nvCxnSpPr>
        <p:spPr>
          <a:xfrm flipV="1">
            <a:off x="914400" y="2593717"/>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990600" y="2898517"/>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endCxn id="4" idx="1"/>
          </p:cNvCxnSpPr>
          <p:nvPr/>
        </p:nvCxnSpPr>
        <p:spPr>
          <a:xfrm>
            <a:off x="1102787" y="3235583"/>
            <a:ext cx="268813" cy="1810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p:nvPr/>
        </p:nvCxnSpPr>
        <p:spPr>
          <a:xfrm>
            <a:off x="1066800" y="3355717"/>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a:off x="818094" y="3420249"/>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05067396"/>
              </p:ext>
            </p:extLst>
          </p:nvPr>
        </p:nvGraphicFramePr>
        <p:xfrm>
          <a:off x="4419600" y="2343150"/>
          <a:ext cx="2057400" cy="21031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a:t>[-5]</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[-4]</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a:t>[-3]</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a:t>[-2]</a:t>
                      </a:r>
                      <a:endParaRPr lang="en-IN" dirty="0"/>
                    </a:p>
                  </a:txBody>
                  <a:tcPr/>
                </a:tc>
                <a:tc>
                  <a:txBody>
                    <a:bodyPr/>
                    <a:lstStyle/>
                    <a:p>
                      <a:pPr algn="ctr"/>
                      <a:r>
                        <a:rPr lang="en-US" dirty="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a:t>[-1]</a:t>
                      </a:r>
                      <a:endParaRPr lang="en-IN" dirty="0"/>
                    </a:p>
                  </a:txBody>
                  <a:tcPr/>
                </a:tc>
                <a:tc>
                  <a:txBody>
                    <a:bodyPr/>
                    <a:lstStyle/>
                    <a:p>
                      <a:pPr algn="ctr"/>
                      <a:r>
                        <a:rPr lang="en-US" dirty="0" err="1"/>
                        <a:t>PythonExample</a:t>
                      </a:r>
                      <a:endParaRPr lang="en-IN" dirty="0"/>
                    </a:p>
                  </a:txBody>
                  <a:tcPr/>
                </a:tc>
                <a:extLst>
                  <a:ext uri="{0D108BD9-81ED-4DB2-BD59-A6C34878D82A}">
                    <a16:rowId xmlns:a16="http://schemas.microsoft.com/office/drawing/2014/main" val="10004"/>
                  </a:ext>
                </a:extLst>
              </a:tr>
            </a:tbl>
          </a:graphicData>
        </a:graphic>
      </p:graphicFrame>
      <p:sp>
        <p:nvSpPr>
          <p:cNvPr id="17" name="TextBox 16"/>
          <p:cNvSpPr txBox="1"/>
          <p:nvPr/>
        </p:nvSpPr>
        <p:spPr>
          <a:xfrm>
            <a:off x="3581400" y="3028950"/>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18" name="Straight Arrow Connector 17"/>
          <p:cNvCxnSpPr/>
          <p:nvPr/>
        </p:nvCxnSpPr>
        <p:spPr>
          <a:xfrm flipV="1">
            <a:off x="3962400" y="25717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038600" y="28765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7" idx="3"/>
            <a:endCxn id="16" idx="1"/>
          </p:cNvCxnSpPr>
          <p:nvPr/>
        </p:nvCxnSpPr>
        <p:spPr>
          <a:xfrm>
            <a:off x="4150787" y="3213616"/>
            <a:ext cx="268813" cy="1810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4114800" y="3333750"/>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2" name="Straight Arrow Connector 21"/>
          <p:cNvCxnSpPr>
            <a:stCxn id="17" idx="2"/>
          </p:cNvCxnSpPr>
          <p:nvPr/>
        </p:nvCxnSpPr>
        <p:spPr>
          <a:xfrm>
            <a:off x="3866094" y="3398282"/>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3" name="TextBox 22"/>
          <p:cNvSpPr txBox="1"/>
          <p:nvPr/>
        </p:nvSpPr>
        <p:spPr>
          <a:xfrm>
            <a:off x="6934200" y="2354818"/>
            <a:ext cx="1313052" cy="369332"/>
          </a:xfrm>
          <a:prstGeom prst="rect">
            <a:avLst/>
          </a:prstGeom>
          <a:noFill/>
        </p:spPr>
        <p:txBody>
          <a:bodyPr wrap="none" rtlCol="0">
            <a:spAutoFit/>
          </a:bodyPr>
          <a:lstStyle/>
          <a:p>
            <a:r>
              <a:rPr lang="en-US" dirty="0"/>
              <a:t>data[1] = 40</a:t>
            </a:r>
            <a:endParaRPr lang="en-IN" dirty="0"/>
          </a:p>
        </p:txBody>
      </p:sp>
    </p:spTree>
    <p:extLst>
      <p:ext uri="{BB962C8B-B14F-4D97-AF65-F5344CB8AC3E}">
        <p14:creationId xmlns:p14="http://schemas.microsoft.com/office/powerpoint/2010/main" val="234866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par>
                                <p:cTn id="43" presetID="2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inVertical)">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arn(inVertical)">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barn(inVertical)">
                                      <p:cBhvr>
                                        <p:cTn id="73" dur="500"/>
                                        <p:tgtEl>
                                          <p:spTgt spid="19"/>
                                        </p:tgtEl>
                                      </p:cBhvr>
                                    </p:animEffect>
                                  </p:childTnLst>
                                </p:cTn>
                              </p:par>
                              <p:par>
                                <p:cTn id="74" presetID="16" presetClass="entr" presetSubtype="21"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barn(inVertical)">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7"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371600"/>
          </a:xfrm>
        </p:spPr>
        <p:txBody>
          <a:bodyPr>
            <a:normAutofit/>
          </a:bodyPr>
          <a:lstStyle/>
          <a:p>
            <a:pPr marL="0" indent="0">
              <a:buNone/>
            </a:pPr>
            <a:r>
              <a:rPr lang="en-US" sz="1800" dirty="0">
                <a:latin typeface="Times New Roman" pitchFamily="18" charset="0"/>
                <a:cs typeface="Times New Roman" pitchFamily="18" charset="0"/>
              </a:rPr>
              <a:t>Tuple – A tuple contains a group of elements which can be different types. It is similar to List but Tuples are read-only which means we can not modify it’s element. Tuples are represented using parentheses ( ).</a:t>
            </a:r>
          </a:p>
          <a:p>
            <a:pPr marL="0" indent="0">
              <a:buNone/>
            </a:pPr>
            <a:r>
              <a:rPr lang="en-US" sz="1800" dirty="0">
                <a:latin typeface="Times New Roman" pitchFamily="18" charset="0"/>
                <a:cs typeface="Times New Roman" pitchFamily="18" charset="0"/>
              </a:rPr>
              <a:t>Ex:- data = (10, 20, -50, 21.3, ‘</a:t>
            </a:r>
            <a:r>
              <a:rPr lang="en-US" sz="1800" dirty="0" err="1">
                <a:latin typeface="Times New Roman" pitchFamily="18" charset="0"/>
                <a:cs typeface="Times New Roman" pitchFamily="18" charset="0"/>
              </a:rPr>
              <a:t>PythonExample</a:t>
            </a:r>
            <a:r>
              <a:rPr lang="en-US" sz="1800" dirty="0">
                <a:latin typeface="Times New Roman" pitchFamily="18" charset="0"/>
                <a:cs typeface="Times New Roman"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4207967293"/>
              </p:ext>
            </p:extLst>
          </p:nvPr>
        </p:nvGraphicFramePr>
        <p:xfrm>
          <a:off x="1371600" y="2419350"/>
          <a:ext cx="2057400" cy="21031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a:t>[0]</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[1]</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a:t>[2]</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a:t>[3]</a:t>
                      </a:r>
                      <a:endParaRPr lang="en-IN" dirty="0"/>
                    </a:p>
                  </a:txBody>
                  <a:tcPr/>
                </a:tc>
                <a:tc>
                  <a:txBody>
                    <a:bodyPr/>
                    <a:lstStyle/>
                    <a:p>
                      <a:pPr algn="ctr"/>
                      <a:r>
                        <a:rPr lang="en-US" dirty="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a:t>[4]</a:t>
                      </a:r>
                      <a:endParaRPr lang="en-IN" dirty="0"/>
                    </a:p>
                  </a:txBody>
                  <a:tcPr/>
                </a:tc>
                <a:tc>
                  <a:txBody>
                    <a:bodyPr/>
                    <a:lstStyle/>
                    <a:p>
                      <a:pPr algn="ctr"/>
                      <a:r>
                        <a:rPr lang="en-US" dirty="0" err="1"/>
                        <a:t>PythonExample</a:t>
                      </a:r>
                      <a:endParaRPr lang="en-IN"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533400" y="3083183"/>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9144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9906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a:endCxn id="4" idx="1"/>
          </p:cNvCxnSpPr>
          <p:nvPr/>
        </p:nvCxnSpPr>
        <p:spPr>
          <a:xfrm>
            <a:off x="1102787" y="3289816"/>
            <a:ext cx="268813" cy="1810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p:nvPr/>
        </p:nvCxnSpPr>
        <p:spPr>
          <a:xfrm>
            <a:off x="1066800" y="3409950"/>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a:off x="818094" y="3474482"/>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563925995"/>
              </p:ext>
            </p:extLst>
          </p:nvPr>
        </p:nvGraphicFramePr>
        <p:xfrm>
          <a:off x="4419600" y="2397383"/>
          <a:ext cx="2057400" cy="21031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a:t>[-5]</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[-4]</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a:t>[-3]</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a:t>[-2]</a:t>
                      </a:r>
                      <a:endParaRPr lang="en-IN" dirty="0"/>
                    </a:p>
                  </a:txBody>
                  <a:tcPr/>
                </a:tc>
                <a:tc>
                  <a:txBody>
                    <a:bodyPr/>
                    <a:lstStyle/>
                    <a:p>
                      <a:pPr algn="ctr"/>
                      <a:r>
                        <a:rPr lang="en-US" dirty="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a:t>[-1]</a:t>
                      </a:r>
                      <a:endParaRPr lang="en-IN" dirty="0"/>
                    </a:p>
                  </a:txBody>
                  <a:tcPr/>
                </a:tc>
                <a:tc>
                  <a:txBody>
                    <a:bodyPr/>
                    <a:lstStyle/>
                    <a:p>
                      <a:pPr algn="ctr"/>
                      <a:r>
                        <a:rPr lang="en-US" dirty="0" err="1"/>
                        <a:t>PythonExample</a:t>
                      </a:r>
                      <a:endParaRPr lang="en-IN" dirty="0"/>
                    </a:p>
                  </a:txBody>
                  <a:tcPr/>
                </a:tc>
                <a:extLst>
                  <a:ext uri="{0D108BD9-81ED-4DB2-BD59-A6C34878D82A}">
                    <a16:rowId xmlns:a16="http://schemas.microsoft.com/office/drawing/2014/main" val="10004"/>
                  </a:ext>
                </a:extLst>
              </a:tr>
            </a:tbl>
          </a:graphicData>
        </a:graphic>
      </p:graphicFrame>
      <p:sp>
        <p:nvSpPr>
          <p:cNvPr id="12" name="TextBox 11"/>
          <p:cNvSpPr txBox="1"/>
          <p:nvPr/>
        </p:nvSpPr>
        <p:spPr>
          <a:xfrm>
            <a:off x="3581400" y="3083183"/>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13" name="Straight Arrow Connector 12"/>
          <p:cNvCxnSpPr/>
          <p:nvPr/>
        </p:nvCxnSpPr>
        <p:spPr>
          <a:xfrm flipV="1">
            <a:off x="3962400" y="2625983"/>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038600" y="2930783"/>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12" idx="3"/>
            <a:endCxn id="11" idx="1"/>
          </p:cNvCxnSpPr>
          <p:nvPr/>
        </p:nvCxnSpPr>
        <p:spPr>
          <a:xfrm>
            <a:off x="4150787" y="3267849"/>
            <a:ext cx="268813" cy="1810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a:off x="4114800" y="3387983"/>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12" idx="2"/>
          </p:cNvCxnSpPr>
          <p:nvPr/>
        </p:nvCxnSpPr>
        <p:spPr>
          <a:xfrm>
            <a:off x="3866094" y="3452515"/>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TextBox 17"/>
          <p:cNvSpPr txBox="1"/>
          <p:nvPr/>
        </p:nvSpPr>
        <p:spPr>
          <a:xfrm>
            <a:off x="6934200" y="2354818"/>
            <a:ext cx="1313052" cy="369332"/>
          </a:xfrm>
          <a:prstGeom prst="rect">
            <a:avLst/>
          </a:prstGeom>
          <a:noFill/>
        </p:spPr>
        <p:txBody>
          <a:bodyPr wrap="none" rtlCol="0">
            <a:spAutoFit/>
          </a:bodyPr>
          <a:lstStyle/>
          <a:p>
            <a:r>
              <a:rPr lang="en-US" dirty="0"/>
              <a:t>data[1] = 40</a:t>
            </a:r>
            <a:endParaRPr lang="en-IN" dirty="0"/>
          </a:p>
        </p:txBody>
      </p:sp>
    </p:spTree>
    <p:extLst>
      <p:ext uri="{BB962C8B-B14F-4D97-AF65-F5344CB8AC3E}">
        <p14:creationId xmlns:p14="http://schemas.microsoft.com/office/powerpoint/2010/main" val="37391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par>
                                <p:cTn id="39" presetID="16" presetClass="entr" presetSubtype="21"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arn(inVertic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arn(inVertical)">
                                      <p:cBhvr>
                                        <p:cTn id="64" dur="500"/>
                                        <p:tgtEl>
                                          <p:spTgt spid="15"/>
                                        </p:tgtEl>
                                      </p:cBhvr>
                                    </p:animEffect>
                                  </p:childTnLst>
                                </p:cTn>
                              </p:par>
                              <p:par>
                                <p:cTn id="65" presetID="16" presetClass="entr" presetSubtype="21"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par>
                                <p:cTn id="68" presetID="16" presetClass="entr" presetSubtype="21"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inVertical)">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grpId="1" nodeType="clickEffect">
                                  <p:stCondLst>
                                    <p:cond delay="0"/>
                                  </p:stCondLst>
                                  <p:childTnLst>
                                    <p:anim calcmode="lin" valueType="num">
                                      <p:cBhvr additive="base">
                                        <p:cTn id="79" dur="500"/>
                                        <p:tgtEl>
                                          <p:spTgt spid="18"/>
                                        </p:tgtEl>
                                        <p:attrNameLst>
                                          <p:attrName>ppt_x</p:attrName>
                                        </p:attrNameLst>
                                      </p:cBhvr>
                                      <p:tavLst>
                                        <p:tav tm="0">
                                          <p:val>
                                            <p:strVal val="ppt_x"/>
                                          </p:val>
                                        </p:tav>
                                        <p:tav tm="100000">
                                          <p:val>
                                            <p:strVal val="ppt_x"/>
                                          </p:val>
                                        </p:tav>
                                      </p:tavLst>
                                    </p:anim>
                                    <p:anim calcmode="lin" valueType="num">
                                      <p:cBhvr additive="base">
                                        <p:cTn id="80" dur="500"/>
                                        <p:tgtEl>
                                          <p:spTgt spid="18"/>
                                        </p:tgtEl>
                                        <p:attrNameLst>
                                          <p:attrName>ppt_y</p:attrName>
                                        </p:attrNameLst>
                                      </p:cBhvr>
                                      <p:tavLst>
                                        <p:tav tm="0">
                                          <p:val>
                                            <p:strVal val="ppt_y"/>
                                          </p:val>
                                        </p:tav>
                                        <p:tav tm="100000">
                                          <p:val>
                                            <p:strVal val="1+ppt_h/2"/>
                                          </p:val>
                                        </p:tav>
                                      </p:tavLst>
                                    </p:anim>
                                    <p:set>
                                      <p:cBhvr>
                                        <p:cTn id="81"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2" grpId="0"/>
      <p:bldP spid="18" grpId="0"/>
      <p:bldP spid="1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1413272"/>
          </a:xfrm>
        </p:spPr>
        <p:txBody>
          <a:bodyPr>
            <a:normAutofit/>
          </a:bodyPr>
          <a:lstStyle/>
          <a:p>
            <a:pPr marL="0" indent="0">
              <a:buNone/>
            </a:pPr>
            <a:r>
              <a:rPr lang="en-US" sz="1800" dirty="0">
                <a:latin typeface="Times New Roman" pitchFamily="18" charset="0"/>
                <a:cs typeface="Times New Roman" pitchFamily="18" charset="0"/>
              </a:rPr>
              <a:t>Range – Range represents a sequence of numbers. The numbers in the range are not modifiable.</a:t>
            </a:r>
          </a:p>
          <a:p>
            <a:pPr marL="0" indent="0">
              <a:buNone/>
            </a:pPr>
            <a:r>
              <a:rPr lang="en-US" sz="1800" dirty="0">
                <a:latin typeface="Times New Roman" pitchFamily="18" charset="0"/>
                <a:cs typeface="Times New Roman" pitchFamily="18" charset="0"/>
              </a:rPr>
              <a:t>Ex:- </a:t>
            </a:r>
            <a:r>
              <a:rPr lang="en-US" sz="1800" dirty="0" err="1">
                <a:latin typeface="Times New Roman" pitchFamily="18" charset="0"/>
                <a:cs typeface="Times New Roman" pitchFamily="18" charset="0"/>
              </a:rPr>
              <a:t>rg</a:t>
            </a:r>
            <a:r>
              <a:rPr lang="en-US" sz="1800" dirty="0">
                <a:latin typeface="Times New Roman" pitchFamily="18" charset="0"/>
                <a:cs typeface="Times New Roman" pitchFamily="18" charset="0"/>
              </a:rPr>
              <a:t> = range(5) 		0 1 2 3 4 </a:t>
            </a:r>
          </a:p>
          <a:p>
            <a:pPr marL="0" indent="0">
              <a:buNone/>
            </a:pPr>
            <a:r>
              <a:rPr lang="en-US" sz="1800" dirty="0" err="1">
                <a:latin typeface="Times New Roman" pitchFamily="18" charset="0"/>
                <a:cs typeface="Times New Roman" pitchFamily="18" charset="0"/>
              </a:rPr>
              <a:t>rg</a:t>
            </a:r>
            <a:r>
              <a:rPr lang="en-US" sz="1800" dirty="0">
                <a:latin typeface="Times New Roman" pitchFamily="18" charset="0"/>
                <a:cs typeface="Times New Roman" pitchFamily="18" charset="0"/>
              </a:rPr>
              <a:t> = range(10, 20, 2)	10 12 14 16 18</a:t>
            </a:r>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36477024"/>
              </p:ext>
            </p:extLst>
          </p:nvPr>
        </p:nvGraphicFramePr>
        <p:xfrm>
          <a:off x="990600" y="2397383"/>
          <a:ext cx="14478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60">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r h="365760">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0001"/>
                  </a:ext>
                </a:extLst>
              </a:tr>
              <a:tr h="365760">
                <a:tc>
                  <a:txBody>
                    <a:bodyPr/>
                    <a:lstStyle/>
                    <a:p>
                      <a:pPr algn="ctr"/>
                      <a:r>
                        <a:rPr lang="en-US" dirty="0"/>
                        <a:t>[2]</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0002"/>
                  </a:ext>
                </a:extLst>
              </a:tr>
              <a:tr h="365760">
                <a:tc>
                  <a:txBody>
                    <a:bodyPr/>
                    <a:lstStyle/>
                    <a:p>
                      <a:pPr algn="ctr"/>
                      <a:r>
                        <a:rPr lang="en-US" dirty="0"/>
                        <a:t>[3]</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003"/>
                  </a:ext>
                </a:extLst>
              </a:tr>
              <a:tr h="365760">
                <a:tc>
                  <a:txBody>
                    <a:bodyPr/>
                    <a:lstStyle/>
                    <a:p>
                      <a:pPr algn="ctr"/>
                      <a:r>
                        <a:rPr lang="en-US" dirty="0"/>
                        <a:t>[4]</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312941" y="3061216"/>
            <a:ext cx="372859" cy="369332"/>
          </a:xfrm>
          <a:prstGeom prst="rect">
            <a:avLst/>
          </a:prstGeom>
          <a:noFill/>
        </p:spPr>
        <p:txBody>
          <a:bodyPr wrap="none" rtlCol="0">
            <a:spAutoFit/>
          </a:bodyPr>
          <a:lstStyle/>
          <a:p>
            <a:r>
              <a:rPr lang="en-US" dirty="0" err="1">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533400" y="2625983"/>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609600" y="2930783"/>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a:endCxn id="4" idx="1"/>
          </p:cNvCxnSpPr>
          <p:nvPr/>
        </p:nvCxnSpPr>
        <p:spPr>
          <a:xfrm>
            <a:off x="721787" y="3267849"/>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p:nvPr/>
        </p:nvCxnSpPr>
        <p:spPr>
          <a:xfrm>
            <a:off x="609600" y="3333750"/>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5" idx="2"/>
          </p:cNvCxnSpPr>
          <p:nvPr/>
        </p:nvCxnSpPr>
        <p:spPr>
          <a:xfrm>
            <a:off x="499371" y="3430548"/>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920458711"/>
              </p:ext>
            </p:extLst>
          </p:nvPr>
        </p:nvGraphicFramePr>
        <p:xfrm>
          <a:off x="5943600" y="2419350"/>
          <a:ext cx="14478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60">
                <a:tc>
                  <a:txBody>
                    <a:bodyPr/>
                    <a:lstStyle/>
                    <a:p>
                      <a:pPr algn="ctr"/>
                      <a:r>
                        <a:rPr lang="en-US" dirty="0"/>
                        <a:t>[0]</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[1]</a:t>
                      </a:r>
                      <a:endParaRPr lang="en-IN" dirty="0"/>
                    </a:p>
                  </a:txBody>
                  <a:tcPr/>
                </a:tc>
                <a:tc>
                  <a:txBody>
                    <a:bodyPr/>
                    <a:lstStyle/>
                    <a:p>
                      <a:pPr algn="ctr"/>
                      <a:r>
                        <a:rPr lang="en-US" dirty="0"/>
                        <a:t>12</a:t>
                      </a:r>
                      <a:endParaRPr lang="en-IN" dirty="0"/>
                    </a:p>
                  </a:txBody>
                  <a:tcPr/>
                </a:tc>
                <a:extLst>
                  <a:ext uri="{0D108BD9-81ED-4DB2-BD59-A6C34878D82A}">
                    <a16:rowId xmlns:a16="http://schemas.microsoft.com/office/drawing/2014/main" val="10001"/>
                  </a:ext>
                </a:extLst>
              </a:tr>
              <a:tr h="365760">
                <a:tc>
                  <a:txBody>
                    <a:bodyPr/>
                    <a:lstStyle/>
                    <a:p>
                      <a:pPr algn="ctr"/>
                      <a:r>
                        <a:rPr lang="en-US" dirty="0"/>
                        <a:t>[2]</a:t>
                      </a:r>
                      <a:endParaRPr lang="en-IN" dirty="0"/>
                    </a:p>
                  </a:txBody>
                  <a:tcPr/>
                </a:tc>
                <a:tc>
                  <a:txBody>
                    <a:bodyPr/>
                    <a:lstStyle/>
                    <a:p>
                      <a:pPr algn="ctr"/>
                      <a:r>
                        <a:rPr lang="en-US" dirty="0"/>
                        <a:t>14</a:t>
                      </a:r>
                      <a:endParaRPr lang="en-IN" dirty="0"/>
                    </a:p>
                  </a:txBody>
                  <a:tcPr/>
                </a:tc>
                <a:extLst>
                  <a:ext uri="{0D108BD9-81ED-4DB2-BD59-A6C34878D82A}">
                    <a16:rowId xmlns:a16="http://schemas.microsoft.com/office/drawing/2014/main" val="10002"/>
                  </a:ext>
                </a:extLst>
              </a:tr>
              <a:tr h="365760">
                <a:tc>
                  <a:txBody>
                    <a:bodyPr/>
                    <a:lstStyle/>
                    <a:p>
                      <a:pPr algn="ctr"/>
                      <a:r>
                        <a:rPr lang="en-US" dirty="0"/>
                        <a:t>[3]</a:t>
                      </a:r>
                      <a:endParaRPr lang="en-IN" dirty="0"/>
                    </a:p>
                  </a:txBody>
                  <a:tcPr/>
                </a:tc>
                <a:tc>
                  <a:txBody>
                    <a:bodyPr/>
                    <a:lstStyle/>
                    <a:p>
                      <a:pPr algn="ctr"/>
                      <a:r>
                        <a:rPr lang="en-US" dirty="0"/>
                        <a:t>16</a:t>
                      </a:r>
                      <a:endParaRPr lang="en-IN" dirty="0"/>
                    </a:p>
                  </a:txBody>
                  <a:tcPr/>
                </a:tc>
                <a:extLst>
                  <a:ext uri="{0D108BD9-81ED-4DB2-BD59-A6C34878D82A}">
                    <a16:rowId xmlns:a16="http://schemas.microsoft.com/office/drawing/2014/main" val="10003"/>
                  </a:ext>
                </a:extLst>
              </a:tr>
              <a:tr h="365760">
                <a:tc>
                  <a:txBody>
                    <a:bodyPr/>
                    <a:lstStyle/>
                    <a:p>
                      <a:pPr algn="ctr"/>
                      <a:r>
                        <a:rPr lang="en-US" dirty="0"/>
                        <a:t>[4]</a:t>
                      </a:r>
                      <a:endParaRPr lang="en-IN" dirty="0"/>
                    </a:p>
                  </a:txBody>
                  <a:tcPr/>
                </a:tc>
                <a:tc>
                  <a:txBody>
                    <a:bodyPr/>
                    <a:lstStyle/>
                    <a:p>
                      <a:pPr algn="ctr"/>
                      <a:r>
                        <a:rPr lang="en-US" dirty="0"/>
                        <a:t>18</a:t>
                      </a:r>
                      <a:endParaRPr lang="en-IN" dirty="0"/>
                    </a:p>
                  </a:txBody>
                  <a:tcPr/>
                </a:tc>
                <a:extLst>
                  <a:ext uri="{0D108BD9-81ED-4DB2-BD59-A6C34878D82A}">
                    <a16:rowId xmlns:a16="http://schemas.microsoft.com/office/drawing/2014/main" val="10004"/>
                  </a:ext>
                </a:extLst>
              </a:tr>
            </a:tbl>
          </a:graphicData>
        </a:graphic>
      </p:graphicFrame>
      <p:sp>
        <p:nvSpPr>
          <p:cNvPr id="14" name="TextBox 13"/>
          <p:cNvSpPr txBox="1"/>
          <p:nvPr/>
        </p:nvSpPr>
        <p:spPr>
          <a:xfrm>
            <a:off x="5265941" y="3083183"/>
            <a:ext cx="372859" cy="369332"/>
          </a:xfrm>
          <a:prstGeom prst="rect">
            <a:avLst/>
          </a:prstGeom>
          <a:noFill/>
        </p:spPr>
        <p:txBody>
          <a:bodyPr wrap="none" rtlCol="0">
            <a:spAutoFit/>
          </a:bodyPr>
          <a:lstStyle/>
          <a:p>
            <a:r>
              <a:rPr lang="en-US" dirty="0" err="1">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15" name="Straight Arrow Connector 14"/>
          <p:cNvCxnSpPr/>
          <p:nvPr/>
        </p:nvCxnSpPr>
        <p:spPr>
          <a:xfrm flipV="1">
            <a:off x="54864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55626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endCxn id="13" idx="1"/>
          </p:cNvCxnSpPr>
          <p:nvPr/>
        </p:nvCxnSpPr>
        <p:spPr>
          <a:xfrm>
            <a:off x="56747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p:nvPr/>
        </p:nvCxnSpPr>
        <p:spPr>
          <a:xfrm>
            <a:off x="5562600" y="3355717"/>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stCxn id="14" idx="2"/>
          </p:cNvCxnSpPr>
          <p:nvPr/>
        </p:nvCxnSpPr>
        <p:spPr>
          <a:xfrm>
            <a:off x="5452371" y="3452515"/>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2879877527"/>
              </p:ext>
            </p:extLst>
          </p:nvPr>
        </p:nvGraphicFramePr>
        <p:xfrm>
          <a:off x="3429000" y="2419350"/>
          <a:ext cx="14478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60">
                <a:tc>
                  <a:txBody>
                    <a:bodyPr/>
                    <a:lstStyle/>
                    <a:p>
                      <a:pPr algn="ctr"/>
                      <a:r>
                        <a:rPr lang="en-US" dirty="0"/>
                        <a:t>[-5]</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r h="365760">
                <a:tc>
                  <a:txBody>
                    <a:bodyPr/>
                    <a:lstStyle/>
                    <a:p>
                      <a:pPr algn="ctr"/>
                      <a:r>
                        <a:rPr lang="en-US" dirty="0"/>
                        <a:t>[-4]</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0001"/>
                  </a:ext>
                </a:extLst>
              </a:tr>
              <a:tr h="365760">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0002"/>
                  </a:ext>
                </a:extLst>
              </a:tr>
              <a:tr h="365760">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003"/>
                  </a:ext>
                </a:extLst>
              </a:tr>
              <a:tr h="365760">
                <a:tc>
                  <a:txBody>
                    <a:bodyPr/>
                    <a:lstStyle/>
                    <a:p>
                      <a:pPr algn="ctr"/>
                      <a:r>
                        <a:rPr lang="en-US" dirty="0"/>
                        <a:t>[-1]</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10004"/>
                  </a:ext>
                </a:extLst>
              </a:tr>
            </a:tbl>
          </a:graphicData>
        </a:graphic>
      </p:graphicFrame>
      <p:sp>
        <p:nvSpPr>
          <p:cNvPr id="21" name="TextBox 20"/>
          <p:cNvSpPr txBox="1"/>
          <p:nvPr/>
        </p:nvSpPr>
        <p:spPr>
          <a:xfrm>
            <a:off x="2751341" y="3083183"/>
            <a:ext cx="372859" cy="369332"/>
          </a:xfrm>
          <a:prstGeom prst="rect">
            <a:avLst/>
          </a:prstGeom>
          <a:noFill/>
        </p:spPr>
        <p:txBody>
          <a:bodyPr wrap="none" rtlCol="0">
            <a:spAutoFit/>
          </a:bodyPr>
          <a:lstStyle/>
          <a:p>
            <a:r>
              <a:rPr lang="en-US" dirty="0" err="1">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22" name="Straight Arrow Connector 21"/>
          <p:cNvCxnSpPr/>
          <p:nvPr/>
        </p:nvCxnSpPr>
        <p:spPr>
          <a:xfrm flipV="1">
            <a:off x="29718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0480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endCxn id="20" idx="1"/>
          </p:cNvCxnSpPr>
          <p:nvPr/>
        </p:nvCxnSpPr>
        <p:spPr>
          <a:xfrm>
            <a:off x="31601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a:off x="3048000" y="3355717"/>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1" idx="2"/>
          </p:cNvCxnSpPr>
          <p:nvPr/>
        </p:nvCxnSpPr>
        <p:spPr>
          <a:xfrm>
            <a:off x="2937771" y="3452515"/>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7391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par>
                                <p:cTn id="41" presetID="16" presetClass="entr" presetSubtype="21"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par>
                                <p:cTn id="44" presetID="16" presetClass="entr" presetSubtype="21"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inVertical)">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arn(inVertical)">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arn(inVertical)">
                                      <p:cBhvr>
                                        <p:cTn id="69" dur="500"/>
                                        <p:tgtEl>
                                          <p:spTgt spid="24"/>
                                        </p:tgtEl>
                                      </p:cBhvr>
                                    </p:animEffect>
                                  </p:childTnLst>
                                </p:cTn>
                              </p:par>
                              <p:par>
                                <p:cTn id="70" presetID="16" presetClass="entr" presetSubtype="21"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arn(inVertical)">
                                      <p:cBhvr>
                                        <p:cTn id="72" dur="500"/>
                                        <p:tgtEl>
                                          <p:spTgt spid="23"/>
                                        </p:tgtEl>
                                      </p:cBhvr>
                                    </p:animEffect>
                                  </p:childTnLst>
                                </p:cTn>
                              </p:par>
                              <p:par>
                                <p:cTn id="73" presetID="16" presetClass="entr" presetSubtype="21"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arn(inVertical)">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par>
                                <p:cTn id="81" presetID="10"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par>
                                <p:cTn id="84" presetID="10"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par>
                                <p:cTn id="87" presetID="10" presetClass="entr" presetSubtype="0"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4"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Set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1800" dirty="0">
                <a:latin typeface="Times New Roman" pitchFamily="18" charset="0"/>
                <a:cs typeface="Times New Roman" pitchFamily="18" charset="0"/>
              </a:rPr>
              <a:t>A set is an unordered collection of elements much like a set in mathematics. </a:t>
            </a:r>
          </a:p>
          <a:p>
            <a:pPr marL="0" indent="0">
              <a:buNone/>
            </a:pPr>
            <a:r>
              <a:rPr lang="en-US" sz="1800" dirty="0">
                <a:latin typeface="Times New Roman" pitchFamily="18" charset="0"/>
                <a:cs typeface="Times New Roman" pitchFamily="18" charset="0"/>
              </a:rPr>
              <a:t>The order of elements is not maintained in the sets. It means the elements may not appear in the same order as they are entered into the set. </a:t>
            </a:r>
          </a:p>
          <a:p>
            <a:pPr marL="0" indent="0">
              <a:buNone/>
            </a:pPr>
            <a:r>
              <a:rPr lang="en-US" sz="1800" dirty="0">
                <a:latin typeface="Times New Roman" pitchFamily="18" charset="0"/>
                <a:cs typeface="Times New Roman" pitchFamily="18" charset="0"/>
              </a:rPr>
              <a:t>A set does not accept duplicate elements. </a:t>
            </a:r>
          </a:p>
          <a:p>
            <a:pPr marL="0" indent="0">
              <a:buNone/>
            </a:pPr>
            <a:r>
              <a:rPr lang="en-US" sz="1800" dirty="0">
                <a:latin typeface="Times New Roman" pitchFamily="18" charset="0"/>
                <a:cs typeface="Times New Roman" pitchFamily="18" charset="0"/>
              </a:rPr>
              <a:t>Sets are unordered so we can not access its element using index.</a:t>
            </a:r>
          </a:p>
          <a:p>
            <a:pPr marL="0" indent="0">
              <a:buNone/>
            </a:pPr>
            <a:r>
              <a:rPr lang="en-US" sz="1800" dirty="0">
                <a:latin typeface="Times New Roman" pitchFamily="18" charset="0"/>
                <a:cs typeface="Times New Roman" pitchFamily="18" charset="0"/>
              </a:rPr>
              <a:t>Sets are represented using curly brackets { }.</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data = {10, 20, 30, “</a:t>
            </a:r>
            <a:r>
              <a:rPr lang="en-US" sz="1800" dirty="0" err="1">
                <a:latin typeface="Times New Roman" pitchFamily="18" charset="0"/>
                <a:cs typeface="Times New Roman" pitchFamily="18" charset="0"/>
              </a:rPr>
              <a:t>PythonExample</a:t>
            </a:r>
            <a:r>
              <a:rPr lang="en-US" sz="1800" dirty="0">
                <a:latin typeface="Times New Roman" pitchFamily="18" charset="0"/>
                <a:cs typeface="Times New Roman" pitchFamily="18" charset="0"/>
              </a:rPr>
              <a:t>”, “Raj”, 40}</a:t>
            </a:r>
          </a:p>
          <a:p>
            <a:pPr marL="0" indent="0">
              <a:buNone/>
            </a:pPr>
            <a:r>
              <a:rPr lang="en-US" sz="1800" dirty="0">
                <a:latin typeface="Times New Roman" pitchFamily="18" charset="0"/>
                <a:cs typeface="Times New Roman" pitchFamily="18" charset="0"/>
              </a:rPr>
              <a:t>data = {10, 20, 30, “</a:t>
            </a:r>
            <a:r>
              <a:rPr lang="en-US" sz="1800" dirty="0" err="1">
                <a:latin typeface="Times New Roman" pitchFamily="18" charset="0"/>
                <a:cs typeface="Times New Roman" pitchFamily="18" charset="0"/>
              </a:rPr>
              <a:t>PythonExample</a:t>
            </a:r>
            <a:r>
              <a:rPr lang="en-US" sz="1800" dirty="0">
                <a:latin typeface="Times New Roman" pitchFamily="18" charset="0"/>
                <a:cs typeface="Times New Roman" pitchFamily="18" charset="0"/>
              </a:rPr>
              <a:t>”, “Raj”, 40, 10, 20}</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TextBox 3"/>
          <p:cNvSpPr txBox="1"/>
          <p:nvPr/>
        </p:nvSpPr>
        <p:spPr>
          <a:xfrm>
            <a:off x="6934200" y="2354818"/>
            <a:ext cx="1313052" cy="369332"/>
          </a:xfrm>
          <a:prstGeom prst="rect">
            <a:avLst/>
          </a:prstGeom>
          <a:noFill/>
        </p:spPr>
        <p:txBody>
          <a:bodyPr wrap="none" rtlCol="0">
            <a:spAutoFit/>
          </a:bodyPr>
          <a:lstStyle/>
          <a:p>
            <a:r>
              <a:rPr lang="en-US" dirty="0"/>
              <a:t>data[0] = 10</a:t>
            </a:r>
            <a:endParaRPr lang="en-IN" dirty="0"/>
          </a:p>
        </p:txBody>
      </p: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grpId="1" nodeType="clickEffect">
                                  <p:stCondLst>
                                    <p:cond delay="0"/>
                                  </p:stCondLst>
                                  <p:childTnLst>
                                    <p:anim calcmode="lin" valueType="num">
                                      <p:cBhvr additive="base">
                                        <p:cTn id="51" dur="500"/>
                                        <p:tgtEl>
                                          <p:spTgt spid="4"/>
                                        </p:tgtEl>
                                        <p:attrNameLst>
                                          <p:attrName>ppt_x</p:attrName>
                                        </p:attrNameLst>
                                      </p:cBhvr>
                                      <p:tavLst>
                                        <p:tav tm="0">
                                          <p:val>
                                            <p:strVal val="ppt_x"/>
                                          </p:val>
                                        </p:tav>
                                        <p:tav tm="100000">
                                          <p:val>
                                            <p:strVal val="ppt_x"/>
                                          </p:val>
                                        </p:tav>
                                      </p:tavLst>
                                    </p:anim>
                                    <p:anim calcmode="lin" valueType="num">
                                      <p:cBhvr additive="base">
                                        <p:cTn id="52" dur="500"/>
                                        <p:tgtEl>
                                          <p:spTgt spid="4"/>
                                        </p:tgtEl>
                                        <p:attrNameLst>
                                          <p:attrName>ppt_y</p:attrName>
                                        </p:attrNameLst>
                                      </p:cBhvr>
                                      <p:tavLst>
                                        <p:tav tm="0">
                                          <p:val>
                                            <p:strVal val="ppt_y"/>
                                          </p:val>
                                        </p:tav>
                                        <p:tav tm="100000">
                                          <p:val>
                                            <p:strVal val="1+ppt_h/2"/>
                                          </p:val>
                                        </p:tav>
                                      </p:tavLst>
                                    </p:anim>
                                    <p:set>
                                      <p:cBhvr>
                                        <p:cTn id="5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Mapping Type/ </a:t>
            </a:r>
            <a:r>
              <a:rPr lang="en-US" sz="4000" b="1" u="sng" dirty="0" err="1">
                <a:latin typeface="Times New Roman" pitchFamily="18" charset="0"/>
                <a:cs typeface="Times New Roman" pitchFamily="18" charset="0"/>
              </a:rPr>
              <a:t>dict</a:t>
            </a:r>
            <a:r>
              <a:rPr lang="en-US" sz="4000" b="1" u="sng" dirty="0">
                <a:latin typeface="Times New Roman" pitchFamily="18" charset="0"/>
                <a:cs typeface="Times New Roman" pitchFamily="18" charset="0"/>
              </a:rPr>
              <a:t> / Dictionary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1718072"/>
          </a:xfrm>
        </p:spPr>
        <p:txBody>
          <a:bodyPr>
            <a:normAutofit/>
          </a:bodyPr>
          <a:lstStyle/>
          <a:p>
            <a:pPr marL="0" indent="0">
              <a:buNone/>
            </a:pPr>
            <a:r>
              <a:rPr lang="en-US" sz="1800" dirty="0">
                <a:latin typeface="Times New Roman" pitchFamily="18" charset="0"/>
                <a:cs typeface="Times New Roman" pitchFamily="18" charset="0"/>
              </a:rPr>
              <a:t>A map represents a group of elements in the form of key value pairs.</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data = {101: ‘Rahul’, 102: ‘Raj’, 103: ‘</a:t>
            </a:r>
            <a:r>
              <a:rPr lang="en-US" sz="1800" dirty="0" err="1">
                <a:latin typeface="Times New Roman" pitchFamily="18" charset="0"/>
                <a:cs typeface="Times New Roman" pitchFamily="18" charset="0"/>
              </a:rPr>
              <a:t>Sonam</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data = {‘rahul’:2000, ‘raj’:3000, ‘sonam’:8000, }</a:t>
            </a:r>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77995862"/>
              </p:ext>
            </p:extLst>
          </p:nvPr>
        </p:nvGraphicFramePr>
        <p:xfrm>
          <a:off x="1146260" y="2809824"/>
          <a:ext cx="2057400" cy="109728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65760">
                <a:tc>
                  <a:txBody>
                    <a:bodyPr/>
                    <a:lstStyle/>
                    <a:p>
                      <a:pPr algn="ctr"/>
                      <a:r>
                        <a:rPr lang="en-US" dirty="0"/>
                        <a:t>[101]</a:t>
                      </a:r>
                      <a:endParaRPr lang="en-IN" dirty="0"/>
                    </a:p>
                  </a:txBody>
                  <a:tcPr/>
                </a:tc>
                <a:tc>
                  <a:txBody>
                    <a:bodyPr/>
                    <a:lstStyle/>
                    <a:p>
                      <a:pPr algn="ctr"/>
                      <a:r>
                        <a:rPr lang="en-US" dirty="0"/>
                        <a:t>Rahul</a:t>
                      </a:r>
                      <a:endParaRPr lang="en-IN" dirty="0"/>
                    </a:p>
                  </a:txBody>
                  <a:tcPr/>
                </a:tc>
                <a:extLst>
                  <a:ext uri="{0D108BD9-81ED-4DB2-BD59-A6C34878D82A}">
                    <a16:rowId xmlns:a16="http://schemas.microsoft.com/office/drawing/2014/main" val="10000"/>
                  </a:ext>
                </a:extLst>
              </a:tr>
              <a:tr h="365760">
                <a:tc>
                  <a:txBody>
                    <a:bodyPr/>
                    <a:lstStyle/>
                    <a:p>
                      <a:pPr algn="ctr"/>
                      <a:r>
                        <a:rPr lang="en-US" dirty="0"/>
                        <a:t>[102]</a:t>
                      </a:r>
                      <a:endParaRPr lang="en-IN" dirty="0"/>
                    </a:p>
                  </a:txBody>
                  <a:tcPr/>
                </a:tc>
                <a:tc>
                  <a:txBody>
                    <a:bodyPr/>
                    <a:lstStyle/>
                    <a:p>
                      <a:pPr algn="ctr"/>
                      <a:r>
                        <a:rPr lang="en-US" dirty="0"/>
                        <a:t>Raj</a:t>
                      </a:r>
                      <a:endParaRPr lang="en-IN" dirty="0"/>
                    </a:p>
                  </a:txBody>
                  <a:tcPr/>
                </a:tc>
                <a:extLst>
                  <a:ext uri="{0D108BD9-81ED-4DB2-BD59-A6C34878D82A}">
                    <a16:rowId xmlns:a16="http://schemas.microsoft.com/office/drawing/2014/main" val="10001"/>
                  </a:ext>
                </a:extLst>
              </a:tr>
              <a:tr h="365760">
                <a:tc>
                  <a:txBody>
                    <a:bodyPr/>
                    <a:lstStyle/>
                    <a:p>
                      <a:pPr algn="ctr"/>
                      <a:r>
                        <a:rPr lang="en-US" dirty="0"/>
                        <a:t>[103]</a:t>
                      </a:r>
                      <a:endParaRPr lang="en-IN" dirty="0"/>
                    </a:p>
                  </a:txBody>
                  <a:tcPr/>
                </a:tc>
                <a:tc>
                  <a:txBody>
                    <a:bodyPr/>
                    <a:lstStyle/>
                    <a:p>
                      <a:pPr algn="ctr"/>
                      <a:r>
                        <a:rPr lang="en-US" dirty="0" err="1"/>
                        <a:t>Sonam</a:t>
                      </a:r>
                      <a:endParaRPr lang="en-IN"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308060" y="3158558"/>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765260" y="3038424"/>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765260" y="3343224"/>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765260" y="3419424"/>
            <a:ext cx="381000" cy="228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326625466"/>
              </p:ext>
            </p:extLst>
          </p:nvPr>
        </p:nvGraphicFramePr>
        <p:xfrm>
          <a:off x="4953000" y="2800350"/>
          <a:ext cx="2057400" cy="109728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65760">
                <a:tc>
                  <a:txBody>
                    <a:bodyPr/>
                    <a:lstStyle/>
                    <a:p>
                      <a:pPr algn="ctr"/>
                      <a:r>
                        <a:rPr lang="en-US" dirty="0"/>
                        <a:t>[‘</a:t>
                      </a:r>
                      <a:r>
                        <a:rPr lang="en-US" dirty="0" err="1"/>
                        <a:t>rahul</a:t>
                      </a:r>
                      <a:r>
                        <a:rPr lang="en-US" dirty="0"/>
                        <a:t>’]</a:t>
                      </a:r>
                      <a:endParaRPr lang="en-IN" dirty="0"/>
                    </a:p>
                  </a:txBody>
                  <a:tcPr/>
                </a:tc>
                <a:tc>
                  <a:txBody>
                    <a:bodyPr/>
                    <a:lstStyle/>
                    <a:p>
                      <a:pPr algn="ctr"/>
                      <a:r>
                        <a:rPr lang="en-US" dirty="0"/>
                        <a:t>2000</a:t>
                      </a:r>
                      <a:endParaRPr lang="en-IN" dirty="0"/>
                    </a:p>
                  </a:txBody>
                  <a:tcPr/>
                </a:tc>
                <a:extLst>
                  <a:ext uri="{0D108BD9-81ED-4DB2-BD59-A6C34878D82A}">
                    <a16:rowId xmlns:a16="http://schemas.microsoft.com/office/drawing/2014/main" val="10000"/>
                  </a:ext>
                </a:extLst>
              </a:tr>
              <a:tr h="365760">
                <a:tc>
                  <a:txBody>
                    <a:bodyPr/>
                    <a:lstStyle/>
                    <a:p>
                      <a:pPr algn="ctr"/>
                      <a:r>
                        <a:rPr lang="en-US" dirty="0"/>
                        <a:t>[‘raj’]</a:t>
                      </a:r>
                      <a:endParaRPr lang="en-IN" dirty="0"/>
                    </a:p>
                  </a:txBody>
                  <a:tcPr/>
                </a:tc>
                <a:tc>
                  <a:txBody>
                    <a:bodyPr/>
                    <a:lstStyle/>
                    <a:p>
                      <a:pPr algn="ctr"/>
                      <a:r>
                        <a:rPr lang="en-US" dirty="0"/>
                        <a:t>3000</a:t>
                      </a:r>
                      <a:endParaRPr lang="en-IN" dirty="0"/>
                    </a:p>
                  </a:txBody>
                  <a:tcPr/>
                </a:tc>
                <a:extLst>
                  <a:ext uri="{0D108BD9-81ED-4DB2-BD59-A6C34878D82A}">
                    <a16:rowId xmlns:a16="http://schemas.microsoft.com/office/drawing/2014/main" val="10001"/>
                  </a:ext>
                </a:extLst>
              </a:tr>
              <a:tr h="365760">
                <a:tc>
                  <a:txBody>
                    <a:bodyPr/>
                    <a:lstStyle/>
                    <a:p>
                      <a:pPr algn="ctr"/>
                      <a:r>
                        <a:rPr lang="en-US" dirty="0"/>
                        <a:t>[‘</a:t>
                      </a:r>
                      <a:r>
                        <a:rPr lang="en-US" dirty="0" err="1"/>
                        <a:t>sonam</a:t>
                      </a:r>
                      <a:r>
                        <a:rPr lang="en-US" dirty="0"/>
                        <a:t>’]</a:t>
                      </a:r>
                      <a:endParaRPr lang="en-IN" dirty="0"/>
                    </a:p>
                  </a:txBody>
                  <a:tcPr/>
                </a:tc>
                <a:tc>
                  <a:txBody>
                    <a:bodyPr/>
                    <a:lstStyle/>
                    <a:p>
                      <a:pPr algn="ctr"/>
                      <a:r>
                        <a:rPr lang="en-US" dirty="0"/>
                        <a:t>8000</a:t>
                      </a:r>
                      <a:endParaRPr lang="en-IN" dirty="0"/>
                    </a:p>
                  </a:txBody>
                  <a:tcPr/>
                </a:tc>
                <a:extLst>
                  <a:ext uri="{0D108BD9-81ED-4DB2-BD59-A6C34878D82A}">
                    <a16:rowId xmlns:a16="http://schemas.microsoft.com/office/drawing/2014/main" val="10002"/>
                  </a:ext>
                </a:extLst>
              </a:tr>
            </a:tbl>
          </a:graphicData>
        </a:graphic>
      </p:graphicFrame>
      <p:sp>
        <p:nvSpPr>
          <p:cNvPr id="23" name="TextBox 22"/>
          <p:cNvSpPr txBox="1"/>
          <p:nvPr/>
        </p:nvSpPr>
        <p:spPr>
          <a:xfrm>
            <a:off x="4114800" y="3149084"/>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24" name="Straight Arrow Connector 23"/>
          <p:cNvCxnSpPr/>
          <p:nvPr/>
        </p:nvCxnSpPr>
        <p:spPr>
          <a:xfrm flipV="1">
            <a:off x="4572000" y="302895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572000" y="3333750"/>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572000" y="3409950"/>
            <a:ext cx="381000" cy="228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Character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There is no concept of char data type in Python to represent individual character.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3245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Built-in </a:t>
            </a:r>
            <a:r>
              <a:rPr lang="en-US" sz="4000" b="1" u="sng" dirty="0" err="1">
                <a:latin typeface="Times New Roman" pitchFamily="18" charset="0"/>
                <a:cs typeface="Times New Roman" pitchFamily="18" charset="0"/>
              </a:rPr>
              <a:t>Datatype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latin typeface="Times New Roman" pitchFamily="18" charset="0"/>
                <a:cs typeface="Times New Roman" pitchFamily="18" charset="0"/>
              </a:rPr>
              <a:t>These </a:t>
            </a:r>
            <a:r>
              <a:rPr lang="en-US" sz="2000" dirty="0" err="1">
                <a:latin typeface="Times New Roman" pitchFamily="18" charset="0"/>
                <a:cs typeface="Times New Roman" pitchFamily="18" charset="0"/>
              </a:rPr>
              <a:t>datatypes</a:t>
            </a:r>
            <a:r>
              <a:rPr lang="en-US" sz="2000" dirty="0">
                <a:latin typeface="Times New Roman" pitchFamily="18" charset="0"/>
                <a:cs typeface="Times New Roman" pitchFamily="18" charset="0"/>
              </a:rPr>
              <a:t> are provided by Python Language.</a:t>
            </a:r>
          </a:p>
          <a:p>
            <a:pPr marL="0" indent="0">
              <a:buNone/>
            </a:pPr>
            <a:r>
              <a:rPr lang="en-US" sz="2000" dirty="0">
                <a:latin typeface="Times New Roman" pitchFamily="18" charset="0"/>
                <a:cs typeface="Times New Roman" pitchFamily="18" charset="0"/>
              </a:rPr>
              <a:t>Following are the built-in data type:- </a:t>
            </a:r>
          </a:p>
          <a:p>
            <a:r>
              <a:rPr lang="en-US" sz="2000" dirty="0">
                <a:latin typeface="Times New Roman" pitchFamily="18" charset="0"/>
                <a:cs typeface="Times New Roman" pitchFamily="18" charset="0"/>
              </a:rPr>
              <a:t>None Type</a:t>
            </a:r>
          </a:p>
          <a:p>
            <a:r>
              <a:rPr lang="en-US" sz="2000" dirty="0">
                <a:latin typeface="Times New Roman" pitchFamily="18" charset="0"/>
                <a:cs typeface="Times New Roman" pitchFamily="18" charset="0"/>
              </a:rPr>
              <a:t>Numeric Types </a:t>
            </a:r>
          </a:p>
          <a:p>
            <a:r>
              <a:rPr lang="en-US" sz="2000" dirty="0">
                <a:latin typeface="Times New Roman" pitchFamily="18" charset="0"/>
                <a:cs typeface="Times New Roman" pitchFamily="18" charset="0"/>
              </a:rPr>
              <a:t>Sequences</a:t>
            </a:r>
          </a:p>
          <a:p>
            <a:r>
              <a:rPr lang="en-US" sz="2000" dirty="0">
                <a:latin typeface="Times New Roman" pitchFamily="18" charset="0"/>
                <a:cs typeface="Times New Roman" pitchFamily="18" charset="0"/>
              </a:rPr>
              <a:t>Sets</a:t>
            </a:r>
          </a:p>
          <a:p>
            <a:r>
              <a:rPr lang="en-US" sz="2000" dirty="0">
                <a:latin typeface="Times New Roman" pitchFamily="18" charset="0"/>
                <a:cs typeface="Times New Roman" pitchFamily="18" charset="0"/>
              </a:rPr>
              <a:t>Mappings</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2509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User Defined Data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a:latin typeface="Times New Roman" pitchFamily="18" charset="0"/>
                <a:cs typeface="Times New Roman" pitchFamily="18" charset="0"/>
              </a:rPr>
              <a:t>Array</a:t>
            </a:r>
          </a:p>
          <a:p>
            <a:r>
              <a:rPr lang="en-US" sz="2400" dirty="0">
                <a:latin typeface="Times New Roman" pitchFamily="18" charset="0"/>
                <a:cs typeface="Times New Roman" pitchFamily="18" charset="0"/>
              </a:rPr>
              <a:t>Class</a:t>
            </a:r>
          </a:p>
          <a:p>
            <a:r>
              <a:rPr lang="en-US" sz="2400" dirty="0">
                <a:latin typeface="Times New Roman" pitchFamily="18" charset="0"/>
                <a:cs typeface="Times New Roman" pitchFamily="18" charset="0"/>
              </a:rPr>
              <a:t>Module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743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None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latin typeface="Times New Roman" pitchFamily="18" charset="0"/>
                <a:cs typeface="Times New Roman" pitchFamily="18" charset="0"/>
              </a:rPr>
              <a:t>None </a:t>
            </a:r>
            <a:r>
              <a:rPr lang="en-US" sz="2000"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 represents an object that doesn’t contain any value.</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6893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Numeric Type / Number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latin typeface="Times New Roman" pitchFamily="18" charset="0"/>
                <a:cs typeface="Times New Roman" pitchFamily="18" charset="0"/>
              </a:rPr>
              <a:t>Following are the Numeric Data type:-</a:t>
            </a:r>
          </a:p>
          <a:p>
            <a:pPr marL="0" indent="0">
              <a:buNone/>
            </a:pPr>
            <a:r>
              <a:rPr lang="en-US" sz="2000" dirty="0" err="1">
                <a:latin typeface="Times New Roman" pitchFamily="18" charset="0"/>
                <a:cs typeface="Times New Roman" pitchFamily="18" charset="0"/>
              </a:rPr>
              <a:t>Int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Float</a:t>
            </a:r>
          </a:p>
          <a:p>
            <a:pPr marL="0" indent="0">
              <a:buNone/>
            </a:pPr>
            <a:r>
              <a:rPr lang="en-US" sz="2000" dirty="0">
                <a:latin typeface="Times New Roman" pitchFamily="18" charset="0"/>
                <a:cs typeface="Times New Roman" pitchFamily="18" charset="0"/>
              </a:rPr>
              <a:t>Complex  </a:t>
            </a:r>
          </a:p>
        </p:txBody>
      </p: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Numeric Type / Number</a:t>
            </a:r>
            <a:endParaRPr lang="en-IN" sz="40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 The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datatype</a:t>
            </a:r>
            <a:r>
              <a:rPr lang="en-US" sz="1800" dirty="0">
                <a:latin typeface="Times New Roman" pitchFamily="18" charset="0"/>
                <a:cs typeface="Times New Roman" pitchFamily="18" charset="0"/>
              </a:rPr>
              <a:t> represents an integer number. An integer number without any decimal point or fraction part. In Python, It is possible to store very large integer number as there is no limit for the size of an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datatype</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20, 10, -50, -1002</a:t>
            </a:r>
          </a:p>
          <a:p>
            <a:pPr marL="0" indent="0">
              <a:buNone/>
            </a:pPr>
            <a:r>
              <a:rPr lang="en-US" sz="1800" dirty="0">
                <a:latin typeface="Times New Roman" pitchFamily="18" charset="0"/>
                <a:cs typeface="Times New Roman" pitchFamily="18" charset="0"/>
              </a:rPr>
              <a:t>y = 10</a:t>
            </a:r>
          </a:p>
          <a:p>
            <a:pPr marL="0" indent="0">
              <a:buNone/>
            </a:pPr>
            <a:r>
              <a:rPr lang="en-US" sz="1800" dirty="0" err="1">
                <a:latin typeface="Times New Roman" pitchFamily="18" charset="0"/>
                <a:cs typeface="Times New Roman" pitchFamily="18" charset="0"/>
              </a:rPr>
              <a:t>pin_code</a:t>
            </a:r>
            <a:r>
              <a:rPr lang="en-US" sz="1800" dirty="0">
                <a:latin typeface="Times New Roman" pitchFamily="18" charset="0"/>
                <a:cs typeface="Times New Roman" pitchFamily="18" charset="0"/>
              </a:rPr>
              <a:t> = 564512</a:t>
            </a:r>
          </a:p>
          <a:p>
            <a:pPr marL="0" indent="0">
              <a:buNone/>
            </a:pPr>
            <a:endParaRPr lang="en-IN" sz="1800" dirty="0"/>
          </a:p>
        </p:txBody>
      </p:sp>
      <p:sp>
        <p:nvSpPr>
          <p:cNvPr id="5" name="Rectangle 4"/>
          <p:cNvSpPr/>
          <p:nvPr/>
        </p:nvSpPr>
        <p:spPr>
          <a:xfrm>
            <a:off x="3962400" y="2756416"/>
            <a:ext cx="1968809" cy="369332"/>
          </a:xfrm>
          <a:prstGeom prst="rect">
            <a:avLst/>
          </a:prstGeom>
        </p:spPr>
        <p:txBody>
          <a:bodyPr wrap="none">
            <a:spAutoFit/>
          </a:bodyPr>
          <a:lstStyle/>
          <a:p>
            <a:r>
              <a:rPr lang="en-US" dirty="0" err="1">
                <a:latin typeface="Times New Roman" pitchFamily="18" charset="0"/>
                <a:cs typeface="Times New Roman" pitchFamily="18" charset="0"/>
              </a:rPr>
              <a:t>pin_code</a:t>
            </a:r>
            <a:r>
              <a:rPr lang="en-US" dirty="0">
                <a:latin typeface="Times New Roman" pitchFamily="18" charset="0"/>
                <a:cs typeface="Times New Roman" pitchFamily="18" charset="0"/>
              </a:rPr>
              <a:t> = 564512</a:t>
            </a:r>
          </a:p>
        </p:txBody>
      </p:sp>
      <p:sp>
        <p:nvSpPr>
          <p:cNvPr id="6" name="TextBox 5"/>
          <p:cNvSpPr txBox="1"/>
          <p:nvPr/>
        </p:nvSpPr>
        <p:spPr>
          <a:xfrm>
            <a:off x="3810000" y="1962150"/>
            <a:ext cx="170841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t>int</a:t>
            </a:r>
            <a:r>
              <a:rPr lang="en-US" dirty="0"/>
              <a:t> type variable</a:t>
            </a:r>
            <a:endParaRPr lang="en-IN" dirty="0"/>
          </a:p>
        </p:txBody>
      </p:sp>
      <p:cxnSp>
        <p:nvCxnSpPr>
          <p:cNvPr id="8" name="Straight Arrow Connector 7"/>
          <p:cNvCxnSpPr/>
          <p:nvPr/>
        </p:nvCxnSpPr>
        <p:spPr>
          <a:xfrm flipH="1">
            <a:off x="4495800" y="23314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18416" y="3486150"/>
            <a:ext cx="988669"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err="1"/>
              <a:t>int</a:t>
            </a:r>
            <a:r>
              <a:rPr lang="en-US" dirty="0"/>
              <a:t> value</a:t>
            </a:r>
            <a:endParaRPr lang="en-IN" dirty="0"/>
          </a:p>
        </p:txBody>
      </p:sp>
      <p:cxnSp>
        <p:nvCxnSpPr>
          <p:cNvPr id="11" name="Straight Arrow Connector 10"/>
          <p:cNvCxnSpPr>
            <a:stCxn id="9" idx="0"/>
          </p:cNvCxnSpPr>
          <p:nvPr/>
        </p:nvCxnSpPr>
        <p:spPr>
          <a:xfrm flipH="1" flipV="1">
            <a:off x="5715000" y="3125748"/>
            <a:ext cx="297751"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0136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Numeric Type / Number</a:t>
            </a:r>
            <a:endParaRPr lang="en-IN" sz="40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latin typeface="Times New Roman" pitchFamily="18" charset="0"/>
                <a:cs typeface="Times New Roman" pitchFamily="18" charset="0"/>
              </a:rPr>
              <a:t>Float – The float data type represents floating point numbers. A floating point number is a number that contains a decimal point.</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25.56, 10.5, -45.69, -0.8</a:t>
            </a:r>
          </a:p>
          <a:p>
            <a:pPr marL="0" indent="0">
              <a:buNone/>
            </a:pPr>
            <a:r>
              <a:rPr lang="en-US" sz="1800" dirty="0">
                <a:latin typeface="Times New Roman" pitchFamily="18" charset="0"/>
                <a:cs typeface="Times New Roman" pitchFamily="18" charset="0"/>
              </a:rPr>
              <a:t>price = 25.56</a:t>
            </a:r>
          </a:p>
          <a:p>
            <a:pPr marL="0" indent="0">
              <a:buNone/>
            </a:pPr>
            <a:r>
              <a:rPr lang="en-US" sz="1800" dirty="0" err="1">
                <a:latin typeface="Times New Roman" pitchFamily="18" charset="0"/>
                <a:cs typeface="Times New Roman" pitchFamily="18" charset="0"/>
              </a:rPr>
              <a:t>run_rate</a:t>
            </a:r>
            <a:r>
              <a:rPr lang="en-US" sz="1800" dirty="0">
                <a:latin typeface="Times New Roman" pitchFamily="18" charset="0"/>
                <a:cs typeface="Times New Roman" pitchFamily="18" charset="0"/>
              </a:rPr>
              <a:t> = -0.8</a:t>
            </a:r>
          </a:p>
          <a:p>
            <a:pPr marL="0" indent="0">
              <a:buNone/>
            </a:pPr>
            <a:r>
              <a:rPr lang="en-US" sz="1800" dirty="0">
                <a:latin typeface="Times New Roman" pitchFamily="18" charset="0"/>
                <a:cs typeface="Times New Roman" pitchFamily="18" charset="0"/>
              </a:rPr>
              <a:t>value = 5.1e5</a:t>
            </a:r>
          </a:p>
          <a:p>
            <a:pPr marL="0" indent="0">
              <a:buNone/>
            </a:pPr>
            <a:endParaRPr lang="en-IN" sz="1800" dirty="0"/>
          </a:p>
        </p:txBody>
      </p:sp>
      <p:sp>
        <p:nvSpPr>
          <p:cNvPr id="4" name="Rectangle 3"/>
          <p:cNvSpPr/>
          <p:nvPr/>
        </p:nvSpPr>
        <p:spPr>
          <a:xfrm>
            <a:off x="3276600" y="2604016"/>
            <a:ext cx="1564852" cy="369332"/>
          </a:xfrm>
          <a:prstGeom prst="rect">
            <a:avLst/>
          </a:prstGeom>
        </p:spPr>
        <p:txBody>
          <a:bodyPr wrap="none">
            <a:spAutoFit/>
          </a:bodyPr>
          <a:lstStyle/>
          <a:p>
            <a:r>
              <a:rPr lang="en-US" dirty="0" err="1">
                <a:latin typeface="Times New Roman" pitchFamily="18" charset="0"/>
                <a:cs typeface="Times New Roman" pitchFamily="18" charset="0"/>
              </a:rPr>
              <a:t>run_rate</a:t>
            </a:r>
            <a:r>
              <a:rPr lang="en-US" dirty="0">
                <a:latin typeface="Times New Roman" pitchFamily="18" charset="0"/>
                <a:cs typeface="Times New Roman" pitchFamily="18" charset="0"/>
              </a:rPr>
              <a:t> = -0.8</a:t>
            </a:r>
          </a:p>
        </p:txBody>
      </p:sp>
      <p:sp>
        <p:nvSpPr>
          <p:cNvPr id="5" name="TextBox 4"/>
          <p:cNvSpPr txBox="1"/>
          <p:nvPr/>
        </p:nvSpPr>
        <p:spPr>
          <a:xfrm>
            <a:off x="3124200" y="1809750"/>
            <a:ext cx="188474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float type variable</a:t>
            </a:r>
            <a:endParaRPr lang="en-IN" dirty="0"/>
          </a:p>
        </p:txBody>
      </p:sp>
      <p:cxnSp>
        <p:nvCxnSpPr>
          <p:cNvPr id="6" name="Straight Arrow Connector 5"/>
          <p:cNvCxnSpPr/>
          <p:nvPr/>
        </p:nvCxnSpPr>
        <p:spPr>
          <a:xfrm flipH="1">
            <a:off x="3810000" y="21790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92793" y="3333750"/>
            <a:ext cx="1169807"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float value</a:t>
            </a:r>
            <a:endParaRPr lang="en-IN" dirty="0"/>
          </a:p>
        </p:txBody>
      </p:sp>
      <p:cxnSp>
        <p:nvCxnSpPr>
          <p:cNvPr id="8" name="Straight Arrow Connector 7"/>
          <p:cNvCxnSpPr>
            <a:stCxn id="7" idx="0"/>
          </p:cNvCxnSpPr>
          <p:nvPr/>
        </p:nvCxnSpPr>
        <p:spPr>
          <a:xfrm flipH="1" flipV="1">
            <a:off x="4589379" y="2973348"/>
            <a:ext cx="388318"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1447800" y="3471338"/>
                <a:ext cx="1026884" cy="330796"/>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n-IN" sz="1400" i="1">
                          <a:latin typeface="Cambria Math"/>
                        </a:rPr>
                        <m:t>5.1 × </m:t>
                      </m:r>
                      <m:sSup>
                        <m:sSupPr>
                          <m:ctrlPr>
                            <a:rPr lang="en-IN" sz="1400" i="1">
                              <a:latin typeface="Cambria Math" panose="02040503050406030204" pitchFamily="18" charset="0"/>
                            </a:rPr>
                          </m:ctrlPr>
                        </m:sSupPr>
                        <m:e>
                          <m:r>
                            <a:rPr lang="en-IN" sz="1400" i="1">
                              <a:latin typeface="Cambria Math"/>
                            </a:rPr>
                            <m:t>10</m:t>
                          </m:r>
                        </m:e>
                        <m:sup>
                          <m:r>
                            <a:rPr lang="en-IN" sz="1400" i="1">
                              <a:latin typeface="Cambria Math"/>
                            </a:rPr>
                            <m:t>5</m:t>
                          </m:r>
                        </m:sup>
                      </m:sSup>
                    </m:oMath>
                  </m:oMathPara>
                </a14:m>
                <a:endParaRPr lang="en-IN" sz="1400" dirty="0"/>
              </a:p>
            </p:txBody>
          </p:sp>
        </mc:Choice>
        <mc:Fallback xmlns="">
          <p:sp>
            <p:nvSpPr>
              <p:cNvPr id="11" name="Rectangle 10"/>
              <p:cNvSpPr>
                <a:spLocks noRot="1" noChangeAspect="1" noMove="1" noResize="1" noEditPoints="1" noAdjustHandles="1" noChangeArrowheads="1" noChangeShapeType="1" noTextEdit="1"/>
              </p:cNvSpPr>
              <p:nvPr/>
            </p:nvSpPr>
            <p:spPr>
              <a:xfrm>
                <a:off x="1447800" y="3471338"/>
                <a:ext cx="1026884" cy="330796"/>
              </a:xfrm>
              <a:prstGeom prst="rect">
                <a:avLst/>
              </a:prstGeom>
              <a:blipFill rotWithShape="1">
                <a:blip r:embed="rId2"/>
                <a:stretch>
                  <a:fillRect/>
                </a:stretch>
              </a:blipFill>
            </p:spPr>
            <p:txBody>
              <a:bodyPr/>
              <a:lstStyle/>
              <a:p>
                <a:r>
                  <a:rPr lang="en-IN">
                    <a:noFill/>
                  </a:rPr>
                  <a:t> </a:t>
                </a:r>
              </a:p>
            </p:txBody>
          </p:sp>
        </mc:Fallback>
      </mc:AlternateContent>
      <p:cxnSp>
        <p:nvCxnSpPr>
          <p:cNvPr id="13" name="Straight Arrow Connector 12"/>
          <p:cNvCxnSpPr/>
          <p:nvPr/>
        </p:nvCxnSpPr>
        <p:spPr>
          <a:xfrm flipH="1" flipV="1">
            <a:off x="1524000" y="3125748"/>
            <a:ext cx="228600" cy="34559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Connector 14"/>
          <p:cNvCxnSpPr/>
          <p:nvPr/>
        </p:nvCxnSpPr>
        <p:spPr>
          <a:xfrm>
            <a:off x="5867400" y="1581150"/>
            <a:ext cx="0" cy="17526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19800" y="1627822"/>
            <a:ext cx="2667000" cy="1477328"/>
          </a:xfrm>
          <a:prstGeom prst="rect">
            <a:avLst/>
          </a:prstGeom>
        </p:spPr>
        <p:txBody>
          <a:bodyPr wrap="square">
            <a:spAutoFit/>
          </a:bodyPr>
          <a:lstStyle/>
          <a:p>
            <a:r>
              <a:rPr lang="en-US" b="1" dirty="0">
                <a:latin typeface="Times New Roman" pitchFamily="18" charset="0"/>
                <a:cs typeface="Times New Roman" pitchFamily="18" charset="0"/>
              </a:rPr>
              <a:t>5.1e5</a:t>
            </a:r>
          </a:p>
          <a:p>
            <a:r>
              <a:rPr lang="en-US" dirty="0">
                <a:latin typeface="Times New Roman" pitchFamily="18" charset="0"/>
                <a:cs typeface="Times New Roman" pitchFamily="18" charset="0"/>
              </a:rPr>
              <a:t>It’s scientific notation where e or E represents exponentiation which represents the power of 10</a:t>
            </a:r>
            <a:endParaRPr lang="en-IN" dirty="0"/>
          </a:p>
        </p:txBody>
      </p:sp>
    </p:spTree>
    <p:extLst>
      <p:ext uri="{BB962C8B-B14F-4D97-AF65-F5344CB8AC3E}">
        <p14:creationId xmlns:p14="http://schemas.microsoft.com/office/powerpoint/2010/main" val="129174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11"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Numeric Type / Number</a:t>
            </a:r>
            <a:endParaRPr lang="en-IN" sz="40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latin typeface="Times New Roman" pitchFamily="18" charset="0"/>
                <a:cs typeface="Times New Roman" pitchFamily="18" charset="0"/>
              </a:rPr>
              <a:t>Complex – A complex number is a number that is written in the form of a + </a:t>
            </a:r>
            <a:r>
              <a:rPr lang="en-US" sz="1800" dirty="0" err="1">
                <a:latin typeface="Times New Roman" pitchFamily="18" charset="0"/>
                <a:cs typeface="Times New Roman" pitchFamily="18" charset="0"/>
              </a:rPr>
              <a:t>bj</a:t>
            </a:r>
            <a:r>
              <a:rPr lang="en-US" sz="1800" dirty="0">
                <a:latin typeface="Times New Roman" pitchFamily="18" charset="0"/>
                <a:cs typeface="Times New Roman" pitchFamily="18" charset="0"/>
              </a:rPr>
              <a:t> or a + </a:t>
            </a:r>
            <a:r>
              <a:rPr lang="en-US" sz="1800" dirty="0" err="1">
                <a:latin typeface="Times New Roman" pitchFamily="18" charset="0"/>
                <a:cs typeface="Times New Roman" pitchFamily="18" charset="0"/>
              </a:rPr>
              <a:t>bJ</a:t>
            </a:r>
            <a:r>
              <a:rPr lang="en-US" sz="1800" dirty="0">
                <a:latin typeface="Times New Roman" pitchFamily="18" charset="0"/>
                <a:cs typeface="Times New Roman" pitchFamily="18" charset="0"/>
              </a:rPr>
              <a:t>. Where,</a:t>
            </a:r>
          </a:p>
          <a:p>
            <a:pPr marL="0" indent="0">
              <a:buNone/>
            </a:pPr>
            <a:r>
              <a:rPr lang="en-US" sz="1800" dirty="0">
                <a:latin typeface="Times New Roman" pitchFamily="18" charset="0"/>
                <a:cs typeface="Times New Roman" pitchFamily="18" charset="0"/>
              </a:rPr>
              <a:t>a = Real Part of the number</a:t>
            </a:r>
          </a:p>
          <a:p>
            <a:pPr marL="0" indent="0">
              <a:buNone/>
            </a:pPr>
            <a:r>
              <a:rPr lang="en-US" sz="1800" dirty="0">
                <a:latin typeface="Times New Roman" pitchFamily="18" charset="0"/>
                <a:cs typeface="Times New Roman" pitchFamily="18" charset="0"/>
              </a:rPr>
              <a:t>b = Imaginary part of the number</a:t>
            </a:r>
          </a:p>
          <a:p>
            <a:pPr marL="0" indent="0">
              <a:buNone/>
            </a:pPr>
            <a:r>
              <a:rPr lang="en-US" sz="1800" dirty="0">
                <a:latin typeface="Times New Roman" pitchFamily="18" charset="0"/>
                <a:cs typeface="Times New Roman" pitchFamily="18" charset="0"/>
              </a:rPr>
              <a:t>j or J = Square root value of -1</a:t>
            </a:r>
          </a:p>
          <a:p>
            <a:pPr marL="0" indent="0">
              <a:buNone/>
            </a:pPr>
            <a:r>
              <a:rPr lang="en-US" sz="1800" dirty="0">
                <a:latin typeface="Times New Roman" pitchFamily="18" charset="0"/>
                <a:cs typeface="Times New Roman" pitchFamily="18" charset="0"/>
              </a:rPr>
              <a:t>a and b may contain integer or float number.</a:t>
            </a:r>
          </a:p>
          <a:p>
            <a:pPr marL="0" indent="0">
              <a:buNone/>
            </a:pPr>
            <a:r>
              <a:rPr lang="en-US" sz="1800" dirty="0">
                <a:latin typeface="Times New Roman" pitchFamily="18" charset="0"/>
                <a:cs typeface="Times New Roman" pitchFamily="18" charset="0"/>
              </a:rPr>
              <a:t>Ex:- 5+7j, 0.8+2j</a:t>
            </a:r>
          </a:p>
          <a:p>
            <a:pPr marL="0" indent="0">
              <a:buNone/>
            </a:pPr>
            <a:r>
              <a:rPr lang="en-US" sz="1800" dirty="0">
                <a:latin typeface="Times New Roman" pitchFamily="18" charset="0"/>
                <a:cs typeface="Times New Roman" pitchFamily="18" charset="0"/>
              </a:rPr>
              <a:t>com = 5+7j</a:t>
            </a:r>
          </a:p>
          <a:p>
            <a:pPr marL="0" indent="0">
              <a:buNone/>
            </a:pPr>
            <a:endParaRPr lang="en-IN" sz="1800" dirty="0"/>
          </a:p>
        </p:txBody>
      </p:sp>
      <p:sp>
        <p:nvSpPr>
          <p:cNvPr id="4" name="Rectangle 3"/>
          <p:cNvSpPr/>
          <p:nvPr/>
        </p:nvSpPr>
        <p:spPr>
          <a:xfrm>
            <a:off x="5334000" y="2375416"/>
            <a:ext cx="1252266" cy="369332"/>
          </a:xfrm>
          <a:prstGeom prst="rect">
            <a:avLst/>
          </a:prstGeom>
        </p:spPr>
        <p:txBody>
          <a:bodyPr wrap="none">
            <a:spAutoFit/>
          </a:bodyPr>
          <a:lstStyle/>
          <a:p>
            <a:r>
              <a:rPr lang="en-US" dirty="0">
                <a:latin typeface="Times New Roman" pitchFamily="18" charset="0"/>
                <a:cs typeface="Times New Roman" pitchFamily="18" charset="0"/>
              </a:rPr>
              <a:t>com = 5+7j</a:t>
            </a:r>
          </a:p>
        </p:txBody>
      </p:sp>
      <p:sp>
        <p:nvSpPr>
          <p:cNvPr id="5" name="TextBox 4"/>
          <p:cNvSpPr txBox="1"/>
          <p:nvPr/>
        </p:nvSpPr>
        <p:spPr>
          <a:xfrm>
            <a:off x="5181600" y="1581150"/>
            <a:ext cx="224215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complex type variable</a:t>
            </a:r>
            <a:endParaRPr lang="en-IN" dirty="0"/>
          </a:p>
        </p:txBody>
      </p:sp>
      <p:cxnSp>
        <p:nvCxnSpPr>
          <p:cNvPr id="6" name="Straight Arrow Connector 5"/>
          <p:cNvCxnSpPr/>
          <p:nvPr/>
        </p:nvCxnSpPr>
        <p:spPr>
          <a:xfrm flipH="1">
            <a:off x="5867400" y="19504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867400" y="3193018"/>
            <a:ext cx="1771062"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complex number</a:t>
            </a:r>
            <a:endParaRPr lang="en-IN" dirty="0"/>
          </a:p>
        </p:txBody>
      </p:sp>
      <p:cxnSp>
        <p:nvCxnSpPr>
          <p:cNvPr id="8" name="Straight Arrow Connector 7"/>
          <p:cNvCxnSpPr>
            <a:stCxn id="7" idx="0"/>
          </p:cNvCxnSpPr>
          <p:nvPr/>
        </p:nvCxnSpPr>
        <p:spPr>
          <a:xfrm flipH="1" flipV="1">
            <a:off x="6302676" y="2724150"/>
            <a:ext cx="450255" cy="4688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81576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a:latin typeface="Times New Roman" pitchFamily="18" charset="0"/>
                <a:cs typeface="Times New Roman" pitchFamily="18" charset="0"/>
              </a:rPr>
              <a:t>Bool</a:t>
            </a:r>
            <a:r>
              <a:rPr lang="en-US" sz="4000" b="1" u="sng" dirty="0">
                <a:latin typeface="Times New Roman" pitchFamily="18" charset="0"/>
                <a:cs typeface="Times New Roman" pitchFamily="18" charset="0"/>
              </a:rPr>
              <a:t>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bool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datatype</a:t>
            </a:r>
            <a:r>
              <a:rPr lang="en-US" sz="1800" dirty="0">
                <a:latin typeface="Times New Roman" pitchFamily="18" charset="0"/>
                <a:cs typeface="Times New Roman" pitchFamily="18" charset="0"/>
              </a:rPr>
              <a:t> represents </a:t>
            </a:r>
            <a:r>
              <a:rPr lang="en-US" sz="1800" dirty="0" err="1">
                <a:latin typeface="Times New Roman" pitchFamily="18" charset="0"/>
                <a:cs typeface="Times New Roman" pitchFamily="18" charset="0"/>
              </a:rPr>
              <a:t>boolean</a:t>
            </a:r>
            <a:r>
              <a:rPr lang="en-US" sz="1800" dirty="0">
                <a:latin typeface="Times New Roman" pitchFamily="18" charset="0"/>
                <a:cs typeface="Times New Roman" pitchFamily="18" charset="0"/>
              </a:rPr>
              <a:t> value True or False. Python internally represents True as 1 and False as 0.</a:t>
            </a:r>
          </a:p>
          <a:p>
            <a:pPr marL="0" indent="0">
              <a:buNone/>
            </a:pPr>
            <a:r>
              <a:rPr lang="en-US" sz="1800" dirty="0">
                <a:latin typeface="Times New Roman" pitchFamily="18" charset="0"/>
                <a:cs typeface="Times New Roman" pitchFamily="18" charset="0"/>
              </a:rPr>
              <a:t>Ex:- True, False</a:t>
            </a:r>
          </a:p>
          <a:p>
            <a:pPr marL="0" indent="0">
              <a:buNone/>
            </a:pPr>
            <a:r>
              <a:rPr lang="en-US" sz="1800" dirty="0">
                <a:latin typeface="Times New Roman" pitchFamily="18" charset="0"/>
                <a:cs typeface="Times New Roman" pitchFamily="18" charset="0"/>
              </a:rPr>
              <a:t>True + True = 2</a:t>
            </a:r>
          </a:p>
          <a:p>
            <a:pPr marL="0" indent="0">
              <a:buNone/>
            </a:pPr>
            <a:r>
              <a:rPr lang="en-US" sz="1800" dirty="0">
                <a:latin typeface="Times New Roman" pitchFamily="18" charset="0"/>
                <a:cs typeface="Times New Roman" pitchFamily="18" charset="0"/>
              </a:rPr>
              <a:t>True – False = 1</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576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979</Words>
  <Application>Microsoft Office PowerPoint</Application>
  <PresentationFormat>On-screen Show (16:9)</PresentationFormat>
  <Paragraphs>196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Times New Roman</vt:lpstr>
      <vt:lpstr>Office Theme</vt:lpstr>
      <vt:lpstr>DataType</vt:lpstr>
      <vt:lpstr>Built-in Datatype</vt:lpstr>
      <vt:lpstr>User Defined Data type</vt:lpstr>
      <vt:lpstr>None Type</vt:lpstr>
      <vt:lpstr>Numeric Type / Number</vt:lpstr>
      <vt:lpstr>Numeric Type / Number</vt:lpstr>
      <vt:lpstr>Numeric Type / Number</vt:lpstr>
      <vt:lpstr>Numeric Type / Number</vt:lpstr>
      <vt:lpstr>Bool type</vt:lpstr>
      <vt:lpstr>Sequence Type</vt:lpstr>
      <vt:lpstr>Sequence Type</vt:lpstr>
      <vt:lpstr>Sequence Type</vt:lpstr>
      <vt:lpstr>Sequence Type</vt:lpstr>
      <vt:lpstr>Sequence Type</vt:lpstr>
      <vt:lpstr>Set Type</vt:lpstr>
      <vt:lpstr>Mapping Type/ dict / Dictionary</vt:lpstr>
      <vt:lpstr>Character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DataType</dc:title>
  <dc:creator>RK</dc:creator>
  <cp:lastModifiedBy>easwara murthi</cp:lastModifiedBy>
  <cp:revision>66</cp:revision>
  <dcterms:created xsi:type="dcterms:W3CDTF">2006-08-16T00:00:00Z</dcterms:created>
  <dcterms:modified xsi:type="dcterms:W3CDTF">2025-01-23T01:43:48Z</dcterms:modified>
</cp:coreProperties>
</file>