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8288000" cy="10287000"/>
  <p:notesSz cx="6858000" cy="9144000"/>
  <p:embeddedFontLst>
    <p:embeddedFont>
      <p:font typeface="Poppins Bold" panose="00000800000000000000"/>
      <p:bold r:id="rId30"/>
    </p:embeddedFont>
    <p:embeddedFont>
      <p:font typeface="Poppins" panose="00000500000000000000"/>
      <p:regular r:id="rId31"/>
    </p:embeddedFont>
    <p:embeddedFont>
      <p:font typeface="Calibri" panose="020F0502020204030204" charset="0"/>
      <p:regular r:id="rId32"/>
      <p:bold r:id="rId33"/>
      <p:italic r:id="rId34"/>
      <p:boldItalic r:id="rId35"/>
    </p:embeddedFont>
    <p:embeddedFont>
      <p:font typeface="League Spartan" panose="00000800000000000000"/>
      <p:bold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5468600" y="9334500"/>
            <a:ext cx="2133600" cy="365125"/>
          </a:xfrm>
        </p:spPr>
        <p:txBody>
          <a:bodyPr/>
          <a:lstStyle>
            <a:lvl1pPr>
              <a:defRPr sz="2000"/>
            </a:lvl1pPr>
          </a:lstStyle>
          <a:p>
            <a:fld id="{B6F15528-21DE-4FAA-801E-634DDDAF4B2B}"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www.simplilearn.com/tutorials/deep-learning-tutorial/rnn#:~:text=Long%20Short%2DTerm%20Memory%20Networks,modules%20of%20a%20neural%20network." TargetMode="External"/><Relationship Id="rId2" Type="http://schemas.openxmlformats.org/officeDocument/2006/relationships/image" Target="../media/image13.jpe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12.jpe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alphaModFix amt="41000"/>
            </a:blip>
            <a:stretch>
              <a:fillRect l="-20312" r="-20312"/>
            </a:stretch>
          </a:blipFill>
        </p:spPr>
      </p:sp>
      <p:grpSp>
        <p:nvGrpSpPr>
          <p:cNvPr id="3" name="Group 3"/>
          <p:cNvGrpSpPr/>
          <p:nvPr/>
        </p:nvGrpSpPr>
        <p:grpSpPr>
          <a:xfrm rot="0">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sp>
        <p:nvSpPr>
          <p:cNvPr id="6" name="TextBox 6"/>
          <p:cNvSpPr txBox="1"/>
          <p:nvPr/>
        </p:nvSpPr>
        <p:spPr>
          <a:xfrm>
            <a:off x="3648281" y="2859445"/>
            <a:ext cx="12999791" cy="1454079"/>
          </a:xfrm>
          <a:prstGeom prst="rect">
            <a:avLst/>
          </a:prstGeom>
        </p:spPr>
        <p:txBody>
          <a:bodyPr lIns="0" tIns="0" rIns="0" bIns="0" rtlCol="0" anchor="t">
            <a:spAutoFit/>
          </a:bodyPr>
          <a:lstStyle/>
          <a:p>
            <a:pPr algn="just">
              <a:lnSpc>
                <a:spcPts val="11200"/>
              </a:lnSpc>
              <a:spcBef>
                <a:spcPct val="0"/>
              </a:spcBef>
            </a:pPr>
            <a:r>
              <a:rPr lang="en-US" sz="8000">
                <a:solidFill>
                  <a:srgbClr val="000000"/>
                </a:solidFill>
                <a:latin typeface="Poppins Bold" panose="00000800000000000000"/>
              </a:rPr>
              <a:t>STOCK PRICE PREDICTION</a:t>
            </a:r>
            <a:endParaRPr lang="en-US" sz="8000">
              <a:solidFill>
                <a:srgbClr val="000000"/>
              </a:solidFill>
              <a:latin typeface="Poppins Bold" panose="00000800000000000000"/>
            </a:endParaRPr>
          </a:p>
        </p:txBody>
      </p:sp>
      <p:sp>
        <p:nvSpPr>
          <p:cNvPr id="7" name="AutoShape 7"/>
          <p:cNvSpPr/>
          <p:nvPr/>
        </p:nvSpPr>
        <p:spPr>
          <a:xfrm flipV="1">
            <a:off x="3648322" y="5611372"/>
            <a:ext cx="9687995" cy="20505"/>
          </a:xfrm>
          <a:prstGeom prst="line">
            <a:avLst/>
          </a:prstGeom>
          <a:ln w="38100" cap="flat">
            <a:solidFill>
              <a:srgbClr val="000000"/>
            </a:solidFill>
            <a:prstDash val="solid"/>
            <a:headEnd type="none" w="sm" len="sm"/>
            <a:tailEnd type="none" w="sm" len="sm"/>
          </a:ln>
        </p:spPr>
      </p:sp>
      <p:sp>
        <p:nvSpPr>
          <p:cNvPr id="8" name="Freeform 8"/>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2">
              <a:alphaModFix amt="37000"/>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3648281" y="4614867"/>
            <a:ext cx="10719265" cy="750437"/>
          </a:xfrm>
          <a:prstGeom prst="rect">
            <a:avLst/>
          </a:prstGeom>
        </p:spPr>
        <p:txBody>
          <a:bodyPr lIns="0" tIns="0" rIns="0" bIns="0" rtlCol="0" anchor="t">
            <a:spAutoFit/>
          </a:bodyPr>
          <a:lstStyle/>
          <a:p>
            <a:pPr algn="just">
              <a:lnSpc>
                <a:spcPts val="5880"/>
              </a:lnSpc>
              <a:spcBef>
                <a:spcPct val="0"/>
              </a:spcBef>
            </a:pPr>
            <a:r>
              <a:rPr lang="en-US" sz="4200">
                <a:solidFill>
                  <a:srgbClr val="593C8F"/>
                </a:solidFill>
                <a:latin typeface="Poppins Bold" panose="00000800000000000000"/>
              </a:rPr>
              <a:t>LONG SHORT-TERM MEMORY NETWORK</a:t>
            </a:r>
            <a:endParaRPr lang="en-US" sz="4200">
              <a:solidFill>
                <a:srgbClr val="593C8F"/>
              </a:solidFill>
              <a:latin typeface="Poppins Bold" panose="000008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alphaModFix amt="30000"/>
            </a:blip>
            <a:stretch>
              <a:fillRect l="-20312" r="-20312"/>
            </a:stretch>
          </a:blipFill>
        </p:spPr>
      </p:sp>
      <p:sp>
        <p:nvSpPr>
          <p:cNvPr id="3" name="TextBox 3"/>
          <p:cNvSpPr txBox="1"/>
          <p:nvPr/>
        </p:nvSpPr>
        <p:spPr>
          <a:xfrm>
            <a:off x="845018" y="1177603"/>
            <a:ext cx="11727448" cy="750470"/>
          </a:xfrm>
          <a:prstGeom prst="rect">
            <a:avLst/>
          </a:prstGeom>
        </p:spPr>
        <p:txBody>
          <a:bodyPr lIns="0" tIns="0" rIns="0" bIns="0" rtlCol="0" anchor="t">
            <a:spAutoFit/>
          </a:bodyPr>
          <a:lstStyle/>
          <a:p>
            <a:pPr>
              <a:lnSpc>
                <a:spcPts val="5880"/>
              </a:lnSpc>
              <a:spcBef>
                <a:spcPct val="0"/>
              </a:spcBef>
            </a:pPr>
            <a:r>
              <a:rPr lang="en-US" sz="4200">
                <a:solidFill>
                  <a:srgbClr val="593C8F"/>
                </a:solidFill>
                <a:latin typeface="Poppins Bold" panose="00000800000000000000"/>
              </a:rPr>
              <a:t>LONG SHORT TERM MEMORY NETWORK</a:t>
            </a:r>
            <a:endParaRPr lang="en-US" sz="4200">
              <a:solidFill>
                <a:srgbClr val="593C8F"/>
              </a:solidFill>
              <a:latin typeface="Poppins Bold" panose="00000800000000000000"/>
            </a:endParaRPr>
          </a:p>
        </p:txBody>
      </p:sp>
      <p:sp>
        <p:nvSpPr>
          <p:cNvPr id="4" name="AutoShape 4"/>
          <p:cNvSpPr/>
          <p:nvPr/>
        </p:nvSpPr>
        <p:spPr>
          <a:xfrm>
            <a:off x="845018" y="1928073"/>
            <a:ext cx="104446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rot="0">
            <a:off x="1520190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sp>
        <p:nvSpPr>
          <p:cNvPr id="8" name="Freeform 8"/>
          <p:cNvSpPr/>
          <p:nvPr/>
        </p:nvSpPr>
        <p:spPr>
          <a:xfrm>
            <a:off x="3351855" y="4379647"/>
            <a:ext cx="8944269" cy="4878653"/>
          </a:xfrm>
          <a:custGeom>
            <a:avLst/>
            <a:gdLst/>
            <a:ahLst/>
            <a:cxnLst/>
            <a:rect l="l" t="t" r="r" b="b"/>
            <a:pathLst>
              <a:path w="8944269" h="4878653">
                <a:moveTo>
                  <a:pt x="0" y="0"/>
                </a:moveTo>
                <a:lnTo>
                  <a:pt x="8944270" y="0"/>
                </a:lnTo>
                <a:lnTo>
                  <a:pt x="8944270" y="4878653"/>
                </a:lnTo>
                <a:lnTo>
                  <a:pt x="0" y="4878653"/>
                </a:lnTo>
                <a:lnTo>
                  <a:pt x="0" y="0"/>
                </a:lnTo>
                <a:close/>
              </a:path>
            </a:pathLst>
          </a:custGeom>
          <a:blipFill>
            <a:blip r:embed="rId2"/>
            <a:stretch>
              <a:fillRect l="-2933" t="-11587" r="-4073" b="-13562"/>
            </a:stretch>
          </a:blipFill>
        </p:spPr>
      </p:sp>
      <p:sp>
        <p:nvSpPr>
          <p:cNvPr id="9" name="TextBox 9"/>
          <p:cNvSpPr txBox="1"/>
          <p:nvPr/>
        </p:nvSpPr>
        <p:spPr>
          <a:xfrm>
            <a:off x="854543" y="2264413"/>
            <a:ext cx="13957943" cy="1500406"/>
          </a:xfrm>
          <a:prstGeom prst="rect">
            <a:avLst/>
          </a:prstGeom>
        </p:spPr>
        <p:txBody>
          <a:bodyPr lIns="0" tIns="0" rIns="0" bIns="0" rtlCol="0" anchor="t">
            <a:spAutoFit/>
          </a:bodyPr>
          <a:lstStyle/>
          <a:p>
            <a:pPr algn="just">
              <a:lnSpc>
                <a:spcPts val="3920"/>
              </a:lnSpc>
              <a:spcBef>
                <a:spcPct val="0"/>
              </a:spcBef>
            </a:pPr>
            <a:r>
              <a:rPr lang="en-US" sz="2800">
                <a:solidFill>
                  <a:srgbClr val="000000"/>
                </a:solidFill>
                <a:latin typeface="Poppins" panose="00000500000000000000"/>
              </a:rPr>
              <a:t>LTSMs are a type of </a:t>
            </a:r>
            <a:r>
              <a:rPr lang="en-US" sz="2800">
                <a:solidFill>
                  <a:srgbClr val="000000"/>
                </a:solidFill>
                <a:latin typeface="Poppins" panose="00000500000000000000"/>
                <a:hlinkClick r:id="rId3" tooltip="https://www.simplilearn.com/tutorials/deep-learning-tutorial/rnn#:~:text=Long%20Short%2DTerm%20Memory%20Networks,modules%20of%20a%20neural%20network."/>
              </a:rPr>
              <a:t>Recurrent Neural Network</a:t>
            </a:r>
            <a:r>
              <a:rPr lang="en-US" sz="2800">
                <a:solidFill>
                  <a:srgbClr val="000000"/>
                </a:solidFill>
                <a:latin typeface="Poppins" panose="00000500000000000000"/>
              </a:rPr>
              <a:t> for learning long-term dependencies. It is commonly used for processing and predicting time-series data. LSTMs have a chain-like structure.</a:t>
            </a:r>
            <a:endParaRPr lang="en-US" sz="2800">
              <a:solidFill>
                <a:srgbClr val="000000"/>
              </a:solidFill>
              <a:latin typeface="Poppins" panose="00000500000000000000"/>
            </a:endParaRPr>
          </a:p>
        </p:txBody>
      </p:sp>
      <p:sp>
        <p:nvSpPr>
          <p:cNvPr id="10" name="Slide Number Placeholder 9"/>
          <p:cNvSpPr>
            <a:spLocks noGrp="1"/>
          </p:cNvSpPr>
          <p:nvPr>
            <p:ph type="sldNum" sz="quarter" idx="12"/>
          </p:nvPr>
        </p:nvSpPr>
        <p:spPr/>
        <p:txBody>
          <a:bodyPr/>
          <a:p>
            <a:r>
              <a:rPr lang="en-US"/>
              <a:t>7</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alphaModFix amt="30000"/>
            </a:blip>
            <a:stretch>
              <a:fillRect l="-20312" r="-20312"/>
            </a:stretch>
          </a:blipFill>
        </p:spPr>
      </p:sp>
      <p:grpSp>
        <p:nvGrpSpPr>
          <p:cNvPr id="3" name="Group 3"/>
          <p:cNvGrpSpPr/>
          <p:nvPr/>
        </p:nvGrpSpPr>
        <p:grpSpPr>
          <a:xfrm rot="0">
            <a:off x="1520190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sp>
        <p:nvSpPr>
          <p:cNvPr id="6" name="AutoShape 6"/>
          <p:cNvSpPr/>
          <p:nvPr/>
        </p:nvSpPr>
        <p:spPr>
          <a:xfrm flipV="1">
            <a:off x="1028765" y="1346785"/>
            <a:ext cx="8450269" cy="57150"/>
          </a:xfrm>
          <a:prstGeom prst="line">
            <a:avLst/>
          </a:prstGeom>
          <a:ln w="38100" cap="flat">
            <a:solidFill>
              <a:srgbClr val="000000"/>
            </a:solidFill>
            <a:prstDash val="solid"/>
            <a:headEnd type="none" w="sm" len="sm"/>
            <a:tailEnd type="none" w="sm" len="sm"/>
          </a:ln>
        </p:spPr>
      </p:sp>
      <p:sp>
        <p:nvSpPr>
          <p:cNvPr id="7" name="TextBox 7"/>
          <p:cNvSpPr txBox="1"/>
          <p:nvPr/>
        </p:nvSpPr>
        <p:spPr>
          <a:xfrm>
            <a:off x="1028700" y="596315"/>
            <a:ext cx="11727448" cy="750470"/>
          </a:xfrm>
          <a:prstGeom prst="rect">
            <a:avLst/>
          </a:prstGeom>
        </p:spPr>
        <p:txBody>
          <a:bodyPr lIns="0" tIns="0" rIns="0" bIns="0" rtlCol="0" anchor="t">
            <a:spAutoFit/>
          </a:bodyPr>
          <a:lstStyle/>
          <a:p>
            <a:pPr>
              <a:lnSpc>
                <a:spcPts val="5880"/>
              </a:lnSpc>
              <a:spcBef>
                <a:spcPct val="0"/>
              </a:spcBef>
            </a:pPr>
            <a:r>
              <a:rPr lang="en-US" sz="4200">
                <a:solidFill>
                  <a:srgbClr val="593C8F"/>
                </a:solidFill>
                <a:latin typeface="Poppins Bold" panose="00000800000000000000"/>
              </a:rPr>
              <a:t>WORKING PROCESS OF LSTM</a:t>
            </a:r>
            <a:endParaRPr lang="en-US" sz="4200">
              <a:solidFill>
                <a:srgbClr val="593C8F"/>
              </a:solidFill>
              <a:latin typeface="Poppins Bold" panose="00000800000000000000"/>
            </a:endParaRPr>
          </a:p>
        </p:txBody>
      </p:sp>
      <p:sp>
        <p:nvSpPr>
          <p:cNvPr id="8" name="Freeform 8"/>
          <p:cNvSpPr/>
          <p:nvPr/>
        </p:nvSpPr>
        <p:spPr>
          <a:xfrm>
            <a:off x="2001600" y="1671586"/>
            <a:ext cx="10754548" cy="8229665"/>
          </a:xfrm>
          <a:custGeom>
            <a:avLst/>
            <a:gdLst/>
            <a:ahLst/>
            <a:cxnLst/>
            <a:rect l="l" t="t" r="r" b="b"/>
            <a:pathLst>
              <a:path w="10754548" h="8229665">
                <a:moveTo>
                  <a:pt x="0" y="0"/>
                </a:moveTo>
                <a:lnTo>
                  <a:pt x="10754548" y="0"/>
                </a:lnTo>
                <a:lnTo>
                  <a:pt x="10754548" y="8229665"/>
                </a:lnTo>
                <a:lnTo>
                  <a:pt x="0" y="8229665"/>
                </a:lnTo>
                <a:lnTo>
                  <a:pt x="0" y="0"/>
                </a:lnTo>
                <a:close/>
              </a:path>
            </a:pathLst>
          </a:custGeom>
          <a:blipFill>
            <a:blip r:embed="rId2"/>
            <a:stretch>
              <a:fillRect t="-561" b="-9056"/>
            </a:stretch>
          </a:blipFill>
        </p:spPr>
      </p:sp>
      <p:sp>
        <p:nvSpPr>
          <p:cNvPr id="9" name="Slide Number Placeholder 8"/>
          <p:cNvSpPr>
            <a:spLocks noGrp="1"/>
          </p:cNvSpPr>
          <p:nvPr>
            <p:ph type="sldNum" sz="quarter" idx="12"/>
          </p:nvPr>
        </p:nvSpPr>
        <p:spPr/>
        <p:txBody>
          <a:bodyPr/>
          <a:p>
            <a:r>
              <a:rPr lang="en-US"/>
              <a:t>8</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alphaModFix amt="30000"/>
            </a:blip>
            <a:stretch>
              <a:fillRect l="-20312" r="-20312"/>
            </a:stretch>
          </a:blipFill>
        </p:spPr>
      </p:sp>
      <p:sp>
        <p:nvSpPr>
          <p:cNvPr id="3" name="TextBox 3"/>
          <p:cNvSpPr txBox="1"/>
          <p:nvPr/>
        </p:nvSpPr>
        <p:spPr>
          <a:xfrm>
            <a:off x="3957363" y="914400"/>
            <a:ext cx="11963611" cy="750470"/>
          </a:xfrm>
          <a:prstGeom prst="rect">
            <a:avLst/>
          </a:prstGeom>
        </p:spPr>
        <p:txBody>
          <a:bodyPr lIns="0" tIns="0" rIns="0" bIns="0" rtlCol="0" anchor="t">
            <a:spAutoFit/>
          </a:bodyPr>
          <a:lstStyle/>
          <a:p>
            <a:pPr>
              <a:lnSpc>
                <a:spcPts val="5880"/>
              </a:lnSpc>
              <a:spcBef>
                <a:spcPct val="0"/>
              </a:spcBef>
            </a:pPr>
            <a:r>
              <a:rPr lang="en-US" sz="4200">
                <a:solidFill>
                  <a:srgbClr val="593C8F"/>
                </a:solidFill>
                <a:latin typeface="Poppins Bold" panose="00000800000000000000"/>
              </a:rPr>
              <a:t>LSTMS WORK IN A THREE-STEP PROCESS</a:t>
            </a:r>
            <a:endParaRPr lang="en-US" sz="4200">
              <a:solidFill>
                <a:srgbClr val="593C8F"/>
              </a:solidFill>
              <a:latin typeface="Poppins Bold" panose="00000800000000000000"/>
            </a:endParaRPr>
          </a:p>
        </p:txBody>
      </p:sp>
      <p:sp>
        <p:nvSpPr>
          <p:cNvPr id="4" name="AutoShape 4"/>
          <p:cNvSpPr/>
          <p:nvPr/>
        </p:nvSpPr>
        <p:spPr>
          <a:xfrm flipV="1">
            <a:off x="4189304" y="1681115"/>
            <a:ext cx="11278024" cy="19050"/>
          </a:xfrm>
          <a:prstGeom prst="line">
            <a:avLst/>
          </a:prstGeom>
          <a:ln w="38100" cap="flat">
            <a:solidFill>
              <a:srgbClr val="000000"/>
            </a:solidFill>
            <a:prstDash val="solid"/>
            <a:headEnd type="none" w="sm" len="sm"/>
            <a:tailEnd type="none" w="sm" len="sm"/>
          </a:ln>
        </p:spPr>
      </p:sp>
      <p:grpSp>
        <p:nvGrpSpPr>
          <p:cNvPr id="5" name="Group 5"/>
          <p:cNvGrpSpPr/>
          <p:nvPr/>
        </p:nvGrpSpPr>
        <p:grpSpPr>
          <a:xfrm rot="0">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sp>
        <p:nvSpPr>
          <p:cNvPr id="8" name="TextBox 8"/>
          <p:cNvSpPr txBox="1"/>
          <p:nvPr/>
        </p:nvSpPr>
        <p:spPr>
          <a:xfrm>
            <a:off x="3957363" y="2307468"/>
            <a:ext cx="13301937" cy="7443609"/>
          </a:xfrm>
          <a:prstGeom prst="rect">
            <a:avLst/>
          </a:prstGeom>
        </p:spPr>
        <p:txBody>
          <a:bodyPr lIns="0" tIns="0" rIns="0" bIns="0" rtlCol="0" anchor="t">
            <a:spAutoFit/>
          </a:bodyPr>
          <a:lstStyle/>
          <a:p>
            <a:pPr marL="604520" lvl="1" indent="-302260" algn="just">
              <a:lnSpc>
                <a:spcPts val="3920"/>
              </a:lnSpc>
              <a:buFont typeface="Arial" panose="020B0604020202020204"/>
              <a:buChar char="•"/>
            </a:pPr>
            <a:r>
              <a:rPr lang="en-US" sz="2800">
                <a:solidFill>
                  <a:srgbClr val="000000"/>
                </a:solidFill>
                <a:latin typeface="Poppins" panose="00000500000000000000"/>
              </a:rPr>
              <a:t>The first step in LSTM is to decide which information to be omitted from the cell in that particular time step. It is decided with the help of a sigmoid function. It looks at the previous state (ht-1) and the current input xt and computes the function.</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There are two functions in the second layer. The first is the sigmoid function, and the second is the tanh function. The sigmoid function decides which values to let through (0 or 1). The tanh function gives the weightage to the values passed, deciding their level of importance from -1 to 1.</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The third step is to decide what will be the final output. First, you need to run a sigmoid layer which determines what parts of the cell state make it to the output. Then, you must put the cell state through the tanh function to push the values between -1 and 1 and multiply it by the output of the sigmoid gate.</a:t>
            </a:r>
            <a:endParaRPr lang="en-US" sz="2800">
              <a:solidFill>
                <a:srgbClr val="000000"/>
              </a:solidFill>
              <a:latin typeface="Poppins" panose="00000500000000000000"/>
            </a:endParaRPr>
          </a:p>
          <a:p>
            <a:pPr algn="just">
              <a:lnSpc>
                <a:spcPts val="3920"/>
              </a:lnSpc>
              <a:spcBef>
                <a:spcPct val="0"/>
              </a:spcBef>
            </a:pPr>
          </a:p>
        </p:txBody>
      </p:sp>
      <p:sp>
        <p:nvSpPr>
          <p:cNvPr id="9" name="Slide Number Placeholder 8"/>
          <p:cNvSpPr>
            <a:spLocks noGrp="1"/>
          </p:cNvSpPr>
          <p:nvPr>
            <p:ph type="sldNum" sz="quarter" idx="12"/>
          </p:nvPr>
        </p:nvSpPr>
        <p:spPr/>
        <p:txBody>
          <a:bodyPr/>
          <a:p>
            <a:r>
              <a:rPr lang="en-US"/>
              <a:t>9</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alphaModFix amt="31000"/>
            </a:blip>
            <a:stretch>
              <a:fillRect l="-20312" r="-20312"/>
            </a:stretch>
          </a:blipFill>
        </p:spPr>
      </p:sp>
      <p:grpSp>
        <p:nvGrpSpPr>
          <p:cNvPr id="3" name="Group 3"/>
          <p:cNvGrpSpPr/>
          <p:nvPr/>
        </p:nvGrpSpPr>
        <p:grpSpPr>
          <a:xfrm rot="0">
            <a:off x="567690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grpSp>
        <p:nvGrpSpPr>
          <p:cNvPr id="6" name="Group 6"/>
          <p:cNvGrpSpPr>
            <a:grpSpLocks noChangeAspect="1"/>
          </p:cNvGrpSpPr>
          <p:nvPr/>
        </p:nvGrpSpPr>
        <p:grpSpPr>
          <a:xfrm rot="0">
            <a:off x="6858531" y="695637"/>
            <a:ext cx="3808937" cy="3933870"/>
            <a:chOff x="0" y="0"/>
            <a:chExt cx="6350000" cy="6558280"/>
          </a:xfrm>
        </p:grpSpPr>
        <p:sp>
          <p:nvSpPr>
            <p:cNvPr id="7" name="Freeform 7"/>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12204" r="-125094"/>
              </a:stretch>
            </a:blipFill>
          </p:spPr>
        </p:sp>
        <p:sp>
          <p:nvSpPr>
            <p:cNvPr id="8" name="Freeform 8"/>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DE59"/>
            </a:solidFill>
          </p:spPr>
        </p:sp>
      </p:grpSp>
      <p:grpSp>
        <p:nvGrpSpPr>
          <p:cNvPr id="9" name="Group 9"/>
          <p:cNvGrpSpPr>
            <a:grpSpLocks noChangeAspect="1"/>
          </p:cNvGrpSpPr>
          <p:nvPr/>
        </p:nvGrpSpPr>
        <p:grpSpPr>
          <a:xfrm rot="0">
            <a:off x="6858531" y="5657493"/>
            <a:ext cx="3808937" cy="3933870"/>
            <a:chOff x="0" y="0"/>
            <a:chExt cx="6350000" cy="6558280"/>
          </a:xfrm>
        </p:grpSpPr>
        <p:sp>
          <p:nvSpPr>
            <p:cNvPr id="10" name="Freeform 10"/>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3"/>
              <a:stretch>
                <a:fillRect l="-42285" r="-42285"/>
              </a:stretch>
            </a:blipFill>
          </p:spPr>
        </p:sp>
        <p:sp>
          <p:nvSpPr>
            <p:cNvPr id="11" name="Freeform 11"/>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DE59"/>
            </a:solidFill>
          </p:spPr>
        </p:sp>
      </p:grpSp>
      <p:grpSp>
        <p:nvGrpSpPr>
          <p:cNvPr id="12" name="Group 12"/>
          <p:cNvGrpSpPr/>
          <p:nvPr/>
        </p:nvGrpSpPr>
        <p:grpSpPr>
          <a:xfrm rot="0">
            <a:off x="11487578" y="2285216"/>
            <a:ext cx="377355" cy="377355"/>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93C8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660"/>
                </a:lnSpc>
              </a:pPr>
            </a:p>
          </p:txBody>
        </p:sp>
      </p:grpSp>
      <p:grpSp>
        <p:nvGrpSpPr>
          <p:cNvPr id="15" name="Group 15"/>
          <p:cNvGrpSpPr/>
          <p:nvPr/>
        </p:nvGrpSpPr>
        <p:grpSpPr>
          <a:xfrm rot="0">
            <a:off x="11487578" y="4060657"/>
            <a:ext cx="377355" cy="377355"/>
            <a:chOff x="0" y="0"/>
            <a:chExt cx="812800" cy="812800"/>
          </a:xfrm>
        </p:grpSpPr>
        <p:sp>
          <p:nvSpPr>
            <p:cNvPr id="16" name="Freeform 1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93C8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660"/>
                </a:lnSpc>
              </a:pPr>
            </a:p>
          </p:txBody>
        </p:sp>
      </p:grpSp>
      <p:grpSp>
        <p:nvGrpSpPr>
          <p:cNvPr id="18" name="Group 18"/>
          <p:cNvGrpSpPr/>
          <p:nvPr/>
        </p:nvGrpSpPr>
        <p:grpSpPr>
          <a:xfrm rot="0">
            <a:off x="11487578" y="5842543"/>
            <a:ext cx="377355" cy="377355"/>
            <a:chOff x="0" y="0"/>
            <a:chExt cx="812800" cy="812800"/>
          </a:xfrm>
        </p:grpSpPr>
        <p:sp>
          <p:nvSpPr>
            <p:cNvPr id="19" name="Freeform 1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93C8F"/>
            </a:solidFill>
          </p:spPr>
        </p:sp>
        <p:sp>
          <p:nvSpPr>
            <p:cNvPr id="20" name="TextBox 20"/>
            <p:cNvSpPr txBox="1"/>
            <p:nvPr/>
          </p:nvSpPr>
          <p:spPr>
            <a:xfrm>
              <a:off x="76200" y="28575"/>
              <a:ext cx="660400" cy="708025"/>
            </a:xfrm>
            <a:prstGeom prst="rect">
              <a:avLst/>
            </a:prstGeom>
          </p:spPr>
          <p:txBody>
            <a:bodyPr lIns="50800" tIns="50800" rIns="50800" bIns="50800" rtlCol="0" anchor="ctr"/>
            <a:lstStyle/>
            <a:p>
              <a:pPr algn="ctr">
                <a:lnSpc>
                  <a:spcPts val="2660"/>
                </a:lnSpc>
              </a:pPr>
            </a:p>
          </p:txBody>
        </p:sp>
      </p:grpSp>
      <p:grpSp>
        <p:nvGrpSpPr>
          <p:cNvPr id="21" name="Group 21"/>
          <p:cNvGrpSpPr/>
          <p:nvPr/>
        </p:nvGrpSpPr>
        <p:grpSpPr>
          <a:xfrm rot="0">
            <a:off x="11493488" y="7624428"/>
            <a:ext cx="371446" cy="371446"/>
            <a:chOff x="0" y="0"/>
            <a:chExt cx="812800" cy="812800"/>
          </a:xfrm>
        </p:grpSpPr>
        <p:sp>
          <p:nvSpPr>
            <p:cNvPr id="22" name="Freeform 2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93C8F"/>
            </a:solidFill>
          </p:spPr>
        </p:sp>
        <p:sp>
          <p:nvSpPr>
            <p:cNvPr id="23" name="TextBox 23"/>
            <p:cNvSpPr txBox="1"/>
            <p:nvPr/>
          </p:nvSpPr>
          <p:spPr>
            <a:xfrm>
              <a:off x="76200" y="28575"/>
              <a:ext cx="660400" cy="708025"/>
            </a:xfrm>
            <a:prstGeom prst="rect">
              <a:avLst/>
            </a:prstGeom>
          </p:spPr>
          <p:txBody>
            <a:bodyPr lIns="50800" tIns="50800" rIns="50800" bIns="50800" rtlCol="0" anchor="ctr"/>
            <a:lstStyle/>
            <a:p>
              <a:pPr algn="ctr">
                <a:lnSpc>
                  <a:spcPts val="2660"/>
                </a:lnSpc>
              </a:pPr>
            </a:p>
          </p:txBody>
        </p:sp>
      </p:grpSp>
      <p:sp>
        <p:nvSpPr>
          <p:cNvPr id="24" name="TextBox 24"/>
          <p:cNvSpPr txBox="1"/>
          <p:nvPr/>
        </p:nvSpPr>
        <p:spPr>
          <a:xfrm>
            <a:off x="648483" y="4323713"/>
            <a:ext cx="4818495" cy="1493255"/>
          </a:xfrm>
          <a:prstGeom prst="rect">
            <a:avLst/>
          </a:prstGeom>
        </p:spPr>
        <p:txBody>
          <a:bodyPr lIns="0" tIns="0" rIns="0" bIns="0" rtlCol="0" anchor="t">
            <a:spAutoFit/>
          </a:bodyPr>
          <a:lstStyle/>
          <a:p>
            <a:pPr>
              <a:lnSpc>
                <a:spcPts val="5880"/>
              </a:lnSpc>
              <a:spcBef>
                <a:spcPct val="0"/>
              </a:spcBef>
            </a:pPr>
            <a:r>
              <a:rPr lang="en-US" sz="4200">
                <a:solidFill>
                  <a:srgbClr val="593C8F"/>
                </a:solidFill>
                <a:latin typeface="Poppins Bold" panose="00000800000000000000"/>
              </a:rPr>
              <a:t>DESIGN AND METHODOLOGIES</a:t>
            </a:r>
            <a:endParaRPr lang="en-US" sz="4200">
              <a:solidFill>
                <a:srgbClr val="593C8F"/>
              </a:solidFill>
              <a:latin typeface="Poppins Bold" panose="00000800000000000000"/>
            </a:endParaRPr>
          </a:p>
        </p:txBody>
      </p:sp>
      <p:sp>
        <p:nvSpPr>
          <p:cNvPr id="25" name="TextBox 25"/>
          <p:cNvSpPr txBox="1"/>
          <p:nvPr/>
        </p:nvSpPr>
        <p:spPr>
          <a:xfrm>
            <a:off x="12085492" y="1680829"/>
            <a:ext cx="5416500" cy="1500406"/>
          </a:xfrm>
          <a:prstGeom prst="rect">
            <a:avLst/>
          </a:prstGeom>
        </p:spPr>
        <p:txBody>
          <a:bodyPr lIns="0" tIns="0" rIns="0" bIns="0" rtlCol="0" anchor="t">
            <a:spAutoFit/>
          </a:bodyPr>
          <a:lstStyle/>
          <a:p>
            <a:pPr algn="just">
              <a:lnSpc>
                <a:spcPts val="3920"/>
              </a:lnSpc>
              <a:spcBef>
                <a:spcPct val="0"/>
              </a:spcBef>
            </a:pPr>
            <a:r>
              <a:rPr lang="en-US" sz="2800">
                <a:solidFill>
                  <a:srgbClr val="000000"/>
                </a:solidFill>
                <a:latin typeface="Poppins" panose="00000500000000000000"/>
              </a:rPr>
              <a:t>Load Dataset of specified company and Pre-processing the Dataset</a:t>
            </a:r>
            <a:endParaRPr lang="en-US" sz="2800">
              <a:solidFill>
                <a:srgbClr val="000000"/>
              </a:solidFill>
              <a:latin typeface="Poppins" panose="00000500000000000000"/>
            </a:endParaRPr>
          </a:p>
        </p:txBody>
      </p:sp>
      <p:sp>
        <p:nvSpPr>
          <p:cNvPr id="26" name="TextBox 26"/>
          <p:cNvSpPr txBox="1"/>
          <p:nvPr/>
        </p:nvSpPr>
        <p:spPr>
          <a:xfrm>
            <a:off x="12085492" y="5607350"/>
            <a:ext cx="5416500" cy="1005139"/>
          </a:xfrm>
          <a:prstGeom prst="rect">
            <a:avLst/>
          </a:prstGeom>
        </p:spPr>
        <p:txBody>
          <a:bodyPr lIns="0" tIns="0" rIns="0" bIns="0" rtlCol="0" anchor="t">
            <a:spAutoFit/>
          </a:bodyPr>
          <a:lstStyle/>
          <a:p>
            <a:pPr algn="just">
              <a:lnSpc>
                <a:spcPts val="3920"/>
              </a:lnSpc>
              <a:spcBef>
                <a:spcPct val="0"/>
              </a:spcBef>
            </a:pPr>
            <a:r>
              <a:rPr lang="en-US" sz="2800">
                <a:solidFill>
                  <a:srgbClr val="000000"/>
                </a:solidFill>
                <a:latin typeface="Poppins" panose="00000500000000000000"/>
              </a:rPr>
              <a:t>Appling the LSTM Technique for the Model</a:t>
            </a:r>
            <a:endParaRPr lang="en-US" sz="2800">
              <a:solidFill>
                <a:srgbClr val="000000"/>
              </a:solidFill>
              <a:latin typeface="Poppins" panose="00000500000000000000"/>
            </a:endParaRPr>
          </a:p>
        </p:txBody>
      </p:sp>
      <p:sp>
        <p:nvSpPr>
          <p:cNvPr id="27" name="TextBox 27"/>
          <p:cNvSpPr txBox="1"/>
          <p:nvPr/>
        </p:nvSpPr>
        <p:spPr>
          <a:xfrm>
            <a:off x="12085492" y="3825465"/>
            <a:ext cx="5416500" cy="1005139"/>
          </a:xfrm>
          <a:prstGeom prst="rect">
            <a:avLst/>
          </a:prstGeom>
        </p:spPr>
        <p:txBody>
          <a:bodyPr lIns="0" tIns="0" rIns="0" bIns="0" rtlCol="0" anchor="t">
            <a:spAutoFit/>
          </a:bodyPr>
          <a:lstStyle/>
          <a:p>
            <a:pPr algn="just">
              <a:lnSpc>
                <a:spcPts val="3920"/>
              </a:lnSpc>
              <a:spcBef>
                <a:spcPct val="0"/>
              </a:spcBef>
            </a:pPr>
            <a:r>
              <a:rPr lang="en-US" sz="2800">
                <a:solidFill>
                  <a:srgbClr val="000000"/>
                </a:solidFill>
                <a:latin typeface="Poppins" panose="00000500000000000000"/>
              </a:rPr>
              <a:t>Splitting the dataset for Training and Testing</a:t>
            </a:r>
            <a:endParaRPr lang="en-US" sz="2800">
              <a:solidFill>
                <a:srgbClr val="000000"/>
              </a:solidFill>
              <a:latin typeface="Poppins" panose="00000500000000000000"/>
            </a:endParaRPr>
          </a:p>
        </p:txBody>
      </p:sp>
      <p:sp>
        <p:nvSpPr>
          <p:cNvPr id="28" name="TextBox 28"/>
          <p:cNvSpPr txBox="1"/>
          <p:nvPr/>
        </p:nvSpPr>
        <p:spPr>
          <a:xfrm>
            <a:off x="12085492" y="7386281"/>
            <a:ext cx="5416500" cy="1500406"/>
          </a:xfrm>
          <a:prstGeom prst="rect">
            <a:avLst/>
          </a:prstGeom>
        </p:spPr>
        <p:txBody>
          <a:bodyPr lIns="0" tIns="0" rIns="0" bIns="0" rtlCol="0" anchor="t">
            <a:spAutoFit/>
          </a:bodyPr>
          <a:lstStyle/>
          <a:p>
            <a:pPr algn="just">
              <a:lnSpc>
                <a:spcPts val="3920"/>
              </a:lnSpc>
              <a:spcBef>
                <a:spcPct val="0"/>
              </a:spcBef>
            </a:pPr>
            <a:r>
              <a:rPr lang="en-US" sz="2800">
                <a:solidFill>
                  <a:srgbClr val="000000"/>
                </a:solidFill>
                <a:latin typeface="Poppins" panose="00000500000000000000"/>
              </a:rPr>
              <a:t>Evaluating the prediction Accuracy ang Getting the output</a:t>
            </a:r>
            <a:endParaRPr lang="en-US" sz="2800">
              <a:solidFill>
                <a:srgbClr val="000000"/>
              </a:solidFill>
              <a:latin typeface="Poppins" panose="00000500000000000000"/>
            </a:endParaRPr>
          </a:p>
        </p:txBody>
      </p:sp>
      <p:sp>
        <p:nvSpPr>
          <p:cNvPr id="29" name="Slide Number Placeholder 28"/>
          <p:cNvSpPr>
            <a:spLocks noGrp="1"/>
          </p:cNvSpPr>
          <p:nvPr>
            <p:ph type="sldNum" sz="quarter" idx="12"/>
          </p:nvPr>
        </p:nvSpPr>
        <p:spPr/>
        <p:txBody>
          <a:bodyPr/>
          <a:p>
            <a:r>
              <a:rPr lang="en-US"/>
              <a:t>10</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480175" y="1752572"/>
            <a:ext cx="5327650" cy="18288000"/>
            <a:chOff x="0" y="0"/>
            <a:chExt cx="1403167" cy="4816593"/>
          </a:xfrm>
        </p:grpSpPr>
        <p:sp>
          <p:nvSpPr>
            <p:cNvPr id="3" name="Freeform 3"/>
            <p:cNvSpPr/>
            <p:nvPr/>
          </p:nvSpPr>
          <p:spPr>
            <a:xfrm>
              <a:off x="0" y="0"/>
              <a:ext cx="1403167" cy="4816592"/>
            </a:xfrm>
            <a:custGeom>
              <a:avLst/>
              <a:gdLst/>
              <a:ahLst/>
              <a:cxnLst/>
              <a:rect l="l" t="t" r="r" b="b"/>
              <a:pathLst>
                <a:path w="1403167" h="4816592">
                  <a:moveTo>
                    <a:pt x="0" y="0"/>
                  </a:moveTo>
                  <a:lnTo>
                    <a:pt x="1403167" y="0"/>
                  </a:lnTo>
                  <a:lnTo>
                    <a:pt x="1403167" y="4816592"/>
                  </a:lnTo>
                  <a:lnTo>
                    <a:pt x="0" y="4816592"/>
                  </a:lnTo>
                  <a:close/>
                </a:path>
              </a:pathLst>
            </a:custGeom>
            <a:solidFill>
              <a:srgbClr val="593C8F"/>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grpSp>
        <p:nvGrpSpPr>
          <p:cNvPr id="5" name="Group 5"/>
          <p:cNvGrpSpPr>
            <a:grpSpLocks noChangeAspect="1"/>
          </p:cNvGrpSpPr>
          <p:nvPr/>
        </p:nvGrpSpPr>
        <p:grpSpPr>
          <a:xfrm rot="0">
            <a:off x="11881089" y="2265414"/>
            <a:ext cx="5378211" cy="7227496"/>
            <a:chOff x="0" y="0"/>
            <a:chExt cx="3663950" cy="4923790"/>
          </a:xfrm>
        </p:grpSpPr>
        <p:sp>
          <p:nvSpPr>
            <p:cNvPr id="6" name="Freeform 6"/>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1"/>
              <a:stretch>
                <a:fillRect l="-51167" r="-51167"/>
              </a:stretch>
            </a:blipFill>
          </p:spPr>
        </p:sp>
        <p:sp>
          <p:nvSpPr>
            <p:cNvPr id="7" name="Freeform 7"/>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FFFFFF"/>
            </a:solidFill>
          </p:spPr>
        </p:sp>
      </p:grpSp>
      <p:sp>
        <p:nvSpPr>
          <p:cNvPr id="8" name="TextBox 8"/>
          <p:cNvSpPr txBox="1"/>
          <p:nvPr/>
        </p:nvSpPr>
        <p:spPr>
          <a:xfrm>
            <a:off x="805671" y="433740"/>
            <a:ext cx="12806597" cy="1493256"/>
          </a:xfrm>
          <a:prstGeom prst="rect">
            <a:avLst/>
          </a:prstGeom>
        </p:spPr>
        <p:txBody>
          <a:bodyPr lIns="0" tIns="0" rIns="0" bIns="0" rtlCol="0" anchor="t">
            <a:spAutoFit/>
          </a:bodyPr>
          <a:lstStyle/>
          <a:p>
            <a:pPr>
              <a:lnSpc>
                <a:spcPts val="5880"/>
              </a:lnSpc>
              <a:spcBef>
                <a:spcPct val="0"/>
              </a:spcBef>
            </a:pPr>
            <a:r>
              <a:rPr lang="en-US" sz="4200">
                <a:solidFill>
                  <a:srgbClr val="593C8F"/>
                </a:solidFill>
                <a:latin typeface="Poppins Bold" panose="00000800000000000000"/>
              </a:rPr>
              <a:t>LOAD DATASET OF SPECIFIED COMPANY AND PRE-PROCESSING THE DATASET</a:t>
            </a:r>
            <a:endParaRPr lang="en-US" sz="4200">
              <a:solidFill>
                <a:srgbClr val="593C8F"/>
              </a:solidFill>
              <a:latin typeface="Poppins Bold" panose="00000800000000000000"/>
            </a:endParaRPr>
          </a:p>
        </p:txBody>
      </p:sp>
      <p:sp>
        <p:nvSpPr>
          <p:cNvPr id="9" name="AutoShape 9"/>
          <p:cNvSpPr/>
          <p:nvPr/>
        </p:nvSpPr>
        <p:spPr>
          <a:xfrm flipV="1">
            <a:off x="805683" y="1946046"/>
            <a:ext cx="15532260" cy="34390"/>
          </a:xfrm>
          <a:prstGeom prst="line">
            <a:avLst/>
          </a:prstGeom>
          <a:ln w="38100" cap="flat">
            <a:solidFill>
              <a:srgbClr val="000000"/>
            </a:solidFill>
            <a:prstDash val="solid"/>
            <a:headEnd type="none" w="sm" len="sm"/>
            <a:tailEnd type="none" w="sm" len="sm"/>
          </a:ln>
        </p:spPr>
      </p:sp>
      <p:sp>
        <p:nvSpPr>
          <p:cNvPr id="10" name="TextBox 10"/>
          <p:cNvSpPr txBox="1"/>
          <p:nvPr/>
        </p:nvSpPr>
        <p:spPr>
          <a:xfrm>
            <a:off x="805641" y="2379450"/>
            <a:ext cx="9568711" cy="4967275"/>
          </a:xfrm>
          <a:prstGeom prst="rect">
            <a:avLst/>
          </a:prstGeom>
        </p:spPr>
        <p:txBody>
          <a:bodyPr lIns="0" tIns="0" rIns="0" bIns="0" rtlCol="0" anchor="t">
            <a:spAutoFit/>
          </a:bodyPr>
          <a:lstStyle/>
          <a:p>
            <a:pPr marL="604520" lvl="1" indent="-302260" algn="just">
              <a:lnSpc>
                <a:spcPts val="3920"/>
              </a:lnSpc>
              <a:buFont typeface="Arial" panose="020B0604020202020204"/>
              <a:buChar char="•"/>
            </a:pPr>
            <a:r>
              <a:rPr lang="en-US" sz="2800">
                <a:solidFill>
                  <a:srgbClr val="000000"/>
                </a:solidFill>
                <a:latin typeface="Poppins" panose="00000500000000000000"/>
              </a:rPr>
              <a:t>We reading the data from yahoo which provides financial news, data and commentary including stock quotes, press releases, financial reports, and original content. It also offers some online tools for personal finance management.</a:t>
            </a:r>
            <a:endParaRPr lang="en-US" sz="2800">
              <a:solidFill>
                <a:srgbClr val="000000"/>
              </a:solidFill>
              <a:latin typeface="Poppins" panose="00000500000000000000"/>
            </a:endParaRPr>
          </a:p>
          <a:p>
            <a:pPr algn="just">
              <a:lnSpc>
                <a:spcPts val="3920"/>
              </a:lnSpc>
            </a:pPr>
          </a:p>
          <a:p>
            <a:pPr marL="604520" lvl="1" indent="-302260" algn="just">
              <a:lnSpc>
                <a:spcPts val="3920"/>
              </a:lnSpc>
              <a:buFont typeface="Arial" panose="020B0604020202020204"/>
              <a:buChar char="•"/>
            </a:pPr>
            <a:r>
              <a:rPr lang="en-US" sz="2800">
                <a:solidFill>
                  <a:srgbClr val="000000"/>
                </a:solidFill>
                <a:latin typeface="Poppins" panose="00000500000000000000"/>
              </a:rPr>
              <a:t>We processed and sorted the data based on date.</a:t>
            </a:r>
            <a:endParaRPr lang="en-US" sz="2800">
              <a:solidFill>
                <a:srgbClr val="000000"/>
              </a:solidFill>
              <a:latin typeface="Poppins" panose="00000500000000000000"/>
            </a:endParaRPr>
          </a:p>
          <a:p>
            <a:pPr algn="just">
              <a:lnSpc>
                <a:spcPts val="3920"/>
              </a:lnSpc>
            </a:pPr>
          </a:p>
          <a:p>
            <a:pPr marL="604520" lvl="1" indent="-302260" algn="just">
              <a:lnSpc>
                <a:spcPts val="3920"/>
              </a:lnSpc>
              <a:buFont typeface="Arial" panose="020B0604020202020204"/>
              <a:buChar char="•"/>
            </a:pPr>
            <a:r>
              <a:rPr lang="en-US" sz="2800">
                <a:solidFill>
                  <a:srgbClr val="000000"/>
                </a:solidFill>
                <a:latin typeface="Poppins" panose="00000500000000000000"/>
              </a:rPr>
              <a:t>We have divided the dataset into two files one for Training and Testing.</a:t>
            </a:r>
            <a:endParaRPr lang="en-US" sz="2800">
              <a:solidFill>
                <a:srgbClr val="000000"/>
              </a:solidFill>
              <a:latin typeface="Poppins" panose="00000500000000000000"/>
            </a:endParaRPr>
          </a:p>
        </p:txBody>
      </p:sp>
      <p:sp>
        <p:nvSpPr>
          <p:cNvPr id="11" name="Slide Number Placeholder 10"/>
          <p:cNvSpPr>
            <a:spLocks noGrp="1"/>
          </p:cNvSpPr>
          <p:nvPr>
            <p:ph type="sldNum" sz="quarter" idx="12"/>
          </p:nvPr>
        </p:nvSpPr>
        <p:spPr/>
        <p:txBody>
          <a:bodyPr/>
          <a:p>
            <a:r>
              <a:rPr lang="en-US"/>
              <a:t>11</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480175" y="1752572"/>
            <a:ext cx="5327650" cy="18288000"/>
            <a:chOff x="0" y="0"/>
            <a:chExt cx="1403167" cy="4816593"/>
          </a:xfrm>
        </p:grpSpPr>
        <p:sp>
          <p:nvSpPr>
            <p:cNvPr id="3" name="Freeform 3"/>
            <p:cNvSpPr/>
            <p:nvPr/>
          </p:nvSpPr>
          <p:spPr>
            <a:xfrm>
              <a:off x="0" y="0"/>
              <a:ext cx="1403167" cy="4816592"/>
            </a:xfrm>
            <a:custGeom>
              <a:avLst/>
              <a:gdLst/>
              <a:ahLst/>
              <a:cxnLst/>
              <a:rect l="l" t="t" r="r" b="b"/>
              <a:pathLst>
                <a:path w="1403167" h="4816592">
                  <a:moveTo>
                    <a:pt x="0" y="0"/>
                  </a:moveTo>
                  <a:lnTo>
                    <a:pt x="1403167" y="0"/>
                  </a:lnTo>
                  <a:lnTo>
                    <a:pt x="1403167" y="4816592"/>
                  </a:lnTo>
                  <a:lnTo>
                    <a:pt x="0" y="4816592"/>
                  </a:lnTo>
                  <a:close/>
                </a:path>
              </a:pathLst>
            </a:custGeom>
            <a:solidFill>
              <a:srgbClr val="593C8F"/>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sp>
        <p:nvSpPr>
          <p:cNvPr id="5" name="TextBox 5"/>
          <p:cNvSpPr txBox="1"/>
          <p:nvPr/>
        </p:nvSpPr>
        <p:spPr>
          <a:xfrm>
            <a:off x="805671" y="433740"/>
            <a:ext cx="16453629" cy="750438"/>
          </a:xfrm>
          <a:prstGeom prst="rect">
            <a:avLst/>
          </a:prstGeom>
        </p:spPr>
        <p:txBody>
          <a:bodyPr lIns="0" tIns="0" rIns="0" bIns="0" rtlCol="0" anchor="t">
            <a:spAutoFit/>
          </a:bodyPr>
          <a:lstStyle/>
          <a:p>
            <a:pPr>
              <a:lnSpc>
                <a:spcPts val="5880"/>
              </a:lnSpc>
              <a:spcBef>
                <a:spcPct val="0"/>
              </a:spcBef>
            </a:pPr>
            <a:r>
              <a:rPr lang="en-US" sz="4200">
                <a:solidFill>
                  <a:srgbClr val="593C8F"/>
                </a:solidFill>
                <a:latin typeface="Poppins Bold" panose="00000800000000000000"/>
              </a:rPr>
              <a:t>SPLITTING THE DATASET FOR TRAINING AND TESTINGT</a:t>
            </a:r>
            <a:endParaRPr lang="en-US" sz="4200">
              <a:solidFill>
                <a:srgbClr val="593C8F"/>
              </a:solidFill>
              <a:latin typeface="Poppins Bold" panose="00000800000000000000"/>
            </a:endParaRPr>
          </a:p>
        </p:txBody>
      </p:sp>
      <p:sp>
        <p:nvSpPr>
          <p:cNvPr id="6" name="AutoShape 6"/>
          <p:cNvSpPr/>
          <p:nvPr/>
        </p:nvSpPr>
        <p:spPr>
          <a:xfrm flipV="1">
            <a:off x="805683" y="1373245"/>
            <a:ext cx="15532260" cy="34390"/>
          </a:xfrm>
          <a:prstGeom prst="line">
            <a:avLst/>
          </a:prstGeom>
          <a:ln w="38100" cap="flat">
            <a:solidFill>
              <a:srgbClr val="000000"/>
            </a:solidFill>
            <a:prstDash val="solid"/>
            <a:headEnd type="none" w="sm" len="sm"/>
            <a:tailEnd type="none" w="sm" len="sm"/>
          </a:ln>
        </p:spPr>
      </p:sp>
      <p:grpSp>
        <p:nvGrpSpPr>
          <p:cNvPr id="7" name="Group 7"/>
          <p:cNvGrpSpPr>
            <a:grpSpLocks noChangeAspect="1"/>
          </p:cNvGrpSpPr>
          <p:nvPr/>
        </p:nvGrpSpPr>
        <p:grpSpPr>
          <a:xfrm rot="0">
            <a:off x="1227545" y="2344135"/>
            <a:ext cx="5378211" cy="7227496"/>
            <a:chOff x="0" y="0"/>
            <a:chExt cx="3663950" cy="4923790"/>
          </a:xfrm>
        </p:grpSpPr>
        <p:sp>
          <p:nvSpPr>
            <p:cNvPr id="8" name="Freeform 8"/>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1"/>
              <a:stretch>
                <a:fillRect l="-75540" r="-75540"/>
              </a:stretch>
            </a:blipFill>
          </p:spPr>
        </p:sp>
        <p:sp>
          <p:nvSpPr>
            <p:cNvPr id="9" name="Freeform 9"/>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FFFFFF"/>
            </a:solidFill>
          </p:spPr>
        </p:sp>
      </p:grpSp>
      <p:sp>
        <p:nvSpPr>
          <p:cNvPr id="10" name="TextBox 10"/>
          <p:cNvSpPr txBox="1"/>
          <p:nvPr/>
        </p:nvSpPr>
        <p:spPr>
          <a:xfrm>
            <a:off x="7667992" y="2617000"/>
            <a:ext cx="9255515" cy="4967275"/>
          </a:xfrm>
          <a:prstGeom prst="rect">
            <a:avLst/>
          </a:prstGeom>
        </p:spPr>
        <p:txBody>
          <a:bodyPr lIns="0" tIns="0" rIns="0" bIns="0" rtlCol="0" anchor="t">
            <a:spAutoFit/>
          </a:bodyPr>
          <a:lstStyle/>
          <a:p>
            <a:pPr marL="604520" lvl="1" indent="-302260" algn="just">
              <a:lnSpc>
                <a:spcPts val="3920"/>
              </a:lnSpc>
              <a:buFont typeface="Arial" panose="020B0604020202020204"/>
              <a:buChar char="•"/>
            </a:pPr>
            <a:r>
              <a:rPr lang="en-US" sz="2800">
                <a:solidFill>
                  <a:srgbClr val="000000"/>
                </a:solidFill>
                <a:latin typeface="Poppins" panose="00000500000000000000"/>
              </a:rPr>
              <a:t>We have divided the dataset into 2 parts one for Training and one for Testing.</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p>
          <a:p>
            <a:pPr marL="604520" lvl="1" indent="-302260" algn="just">
              <a:lnSpc>
                <a:spcPts val="3920"/>
              </a:lnSpc>
              <a:buFont typeface="Arial" panose="020B0604020202020204"/>
              <a:buChar char="•"/>
            </a:pPr>
            <a:r>
              <a:rPr lang="en-US" sz="2800">
                <a:solidFill>
                  <a:srgbClr val="000000"/>
                </a:solidFill>
                <a:latin typeface="Poppins" panose="00000500000000000000"/>
              </a:rPr>
              <a:t>We have taken Real Time Apple Dataset for the Project</a:t>
            </a:r>
            <a:endParaRPr lang="en-US" sz="2800">
              <a:solidFill>
                <a:srgbClr val="000000"/>
              </a:solidFill>
              <a:latin typeface="Poppins" panose="00000500000000000000"/>
            </a:endParaRPr>
          </a:p>
          <a:p>
            <a:pPr algn="just">
              <a:lnSpc>
                <a:spcPts val="3920"/>
              </a:lnSpc>
            </a:pPr>
          </a:p>
          <a:p>
            <a:pPr marL="604520" lvl="1" indent="-302260" algn="just">
              <a:lnSpc>
                <a:spcPts val="3920"/>
              </a:lnSpc>
              <a:buFont typeface="Arial" panose="020B0604020202020204"/>
              <a:buChar char="•"/>
            </a:pPr>
            <a:r>
              <a:rPr lang="en-US" sz="2800">
                <a:solidFill>
                  <a:srgbClr val="000000"/>
                </a:solidFill>
                <a:latin typeface="Poppins" panose="00000500000000000000"/>
              </a:rPr>
              <a:t>The data set consists of Different attributes like Closing Price, Opening price, Volume, Date, High and Low</a:t>
            </a:r>
            <a:endParaRPr lang="en-US" sz="2800">
              <a:solidFill>
                <a:srgbClr val="000000"/>
              </a:solidFill>
              <a:latin typeface="Poppins" panose="00000500000000000000"/>
            </a:endParaRPr>
          </a:p>
          <a:p>
            <a:pPr algn="just">
              <a:lnSpc>
                <a:spcPts val="3920"/>
              </a:lnSpc>
            </a:pPr>
          </a:p>
        </p:txBody>
      </p:sp>
      <p:sp>
        <p:nvSpPr>
          <p:cNvPr id="11" name="Slide Number Placeholder 10"/>
          <p:cNvSpPr>
            <a:spLocks noGrp="1"/>
          </p:cNvSpPr>
          <p:nvPr>
            <p:ph type="sldNum" sz="quarter" idx="12"/>
          </p:nvPr>
        </p:nvSpPr>
        <p:spPr/>
        <p:txBody>
          <a:bodyPr/>
          <a:p>
            <a:r>
              <a:rPr lang="en-US"/>
              <a:t>12</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480175" y="1752572"/>
            <a:ext cx="5327650" cy="18288000"/>
            <a:chOff x="0" y="0"/>
            <a:chExt cx="1403167" cy="4816593"/>
          </a:xfrm>
        </p:grpSpPr>
        <p:sp>
          <p:nvSpPr>
            <p:cNvPr id="3" name="Freeform 3"/>
            <p:cNvSpPr/>
            <p:nvPr/>
          </p:nvSpPr>
          <p:spPr>
            <a:xfrm>
              <a:off x="0" y="0"/>
              <a:ext cx="1403167" cy="4816592"/>
            </a:xfrm>
            <a:custGeom>
              <a:avLst/>
              <a:gdLst/>
              <a:ahLst/>
              <a:cxnLst/>
              <a:rect l="l" t="t" r="r" b="b"/>
              <a:pathLst>
                <a:path w="1403167" h="4816592">
                  <a:moveTo>
                    <a:pt x="0" y="0"/>
                  </a:moveTo>
                  <a:lnTo>
                    <a:pt x="1403167" y="0"/>
                  </a:lnTo>
                  <a:lnTo>
                    <a:pt x="1403167" y="4816592"/>
                  </a:lnTo>
                  <a:lnTo>
                    <a:pt x="0" y="4816592"/>
                  </a:lnTo>
                  <a:close/>
                </a:path>
              </a:pathLst>
            </a:custGeom>
            <a:solidFill>
              <a:srgbClr val="593C8F"/>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grpSp>
        <p:nvGrpSpPr>
          <p:cNvPr id="5" name="Group 5"/>
          <p:cNvGrpSpPr>
            <a:grpSpLocks noChangeAspect="1"/>
          </p:cNvGrpSpPr>
          <p:nvPr/>
        </p:nvGrpSpPr>
        <p:grpSpPr>
          <a:xfrm rot="0">
            <a:off x="11881089" y="2265414"/>
            <a:ext cx="5378211" cy="7227496"/>
            <a:chOff x="0" y="0"/>
            <a:chExt cx="3663950" cy="4923790"/>
          </a:xfrm>
        </p:grpSpPr>
        <p:sp>
          <p:nvSpPr>
            <p:cNvPr id="6" name="Freeform 6"/>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1"/>
              <a:stretch>
                <a:fillRect l="-60428" r="-60428"/>
              </a:stretch>
            </a:blipFill>
          </p:spPr>
        </p:sp>
        <p:sp>
          <p:nvSpPr>
            <p:cNvPr id="7" name="Freeform 7"/>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FFFFFF"/>
            </a:solidFill>
          </p:spPr>
        </p:sp>
      </p:grpSp>
      <p:sp>
        <p:nvSpPr>
          <p:cNvPr id="8" name="TextBox 8"/>
          <p:cNvSpPr txBox="1"/>
          <p:nvPr/>
        </p:nvSpPr>
        <p:spPr>
          <a:xfrm>
            <a:off x="805671" y="433740"/>
            <a:ext cx="16453629" cy="750438"/>
          </a:xfrm>
          <a:prstGeom prst="rect">
            <a:avLst/>
          </a:prstGeom>
        </p:spPr>
        <p:txBody>
          <a:bodyPr lIns="0" tIns="0" rIns="0" bIns="0" rtlCol="0" anchor="t">
            <a:spAutoFit/>
          </a:bodyPr>
          <a:lstStyle/>
          <a:p>
            <a:pPr>
              <a:lnSpc>
                <a:spcPts val="5880"/>
              </a:lnSpc>
              <a:spcBef>
                <a:spcPct val="0"/>
              </a:spcBef>
            </a:pPr>
            <a:r>
              <a:rPr lang="en-US" sz="4200">
                <a:solidFill>
                  <a:srgbClr val="593C8F"/>
                </a:solidFill>
                <a:latin typeface="Poppins Bold" panose="00000800000000000000"/>
              </a:rPr>
              <a:t>APPLYING THE LSTM TECHNIQUE FOR THE MODEL</a:t>
            </a:r>
            <a:endParaRPr lang="en-US" sz="4200">
              <a:solidFill>
                <a:srgbClr val="593C8F"/>
              </a:solidFill>
              <a:latin typeface="Poppins Bold" panose="00000800000000000000"/>
            </a:endParaRPr>
          </a:p>
        </p:txBody>
      </p:sp>
      <p:sp>
        <p:nvSpPr>
          <p:cNvPr id="9" name="TextBox 9"/>
          <p:cNvSpPr txBox="1"/>
          <p:nvPr/>
        </p:nvSpPr>
        <p:spPr>
          <a:xfrm>
            <a:off x="805641" y="2379450"/>
            <a:ext cx="9568711" cy="4967275"/>
          </a:xfrm>
          <a:prstGeom prst="rect">
            <a:avLst/>
          </a:prstGeom>
        </p:spPr>
        <p:txBody>
          <a:bodyPr lIns="0" tIns="0" rIns="0" bIns="0" rtlCol="0" anchor="t">
            <a:spAutoFit/>
          </a:bodyPr>
          <a:lstStyle/>
          <a:p>
            <a:pPr marL="604520" lvl="1" indent="-302260" algn="just">
              <a:lnSpc>
                <a:spcPts val="3920"/>
              </a:lnSpc>
              <a:buFont typeface="Arial" panose="020B0604020202020204"/>
              <a:buChar char="•"/>
            </a:pPr>
            <a:r>
              <a:rPr lang="en-US" sz="2800">
                <a:solidFill>
                  <a:srgbClr val="000000"/>
                </a:solidFill>
                <a:latin typeface="Poppins" panose="00000500000000000000"/>
              </a:rPr>
              <a:t>Long short-term memory is an artificial recurrent neural network architecture used in the field of deep learning. We are using this Technique for Training the model. </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LSTM networks are well-suited to classifying, processing and making predictions based on time series data, since there can be lags of unknown duration between important events in a time series.</a:t>
            </a:r>
            <a:endParaRPr lang="en-US" sz="2800">
              <a:solidFill>
                <a:srgbClr val="000000"/>
              </a:solidFill>
              <a:latin typeface="Poppins" panose="00000500000000000000"/>
            </a:endParaRPr>
          </a:p>
          <a:p>
            <a:pPr algn="just">
              <a:lnSpc>
                <a:spcPts val="3920"/>
              </a:lnSpc>
            </a:pPr>
          </a:p>
        </p:txBody>
      </p:sp>
      <p:sp>
        <p:nvSpPr>
          <p:cNvPr id="10" name="AutoShape 10"/>
          <p:cNvSpPr/>
          <p:nvPr/>
        </p:nvSpPr>
        <p:spPr>
          <a:xfrm flipV="1">
            <a:off x="805683" y="1373245"/>
            <a:ext cx="15532260" cy="34390"/>
          </a:xfrm>
          <a:prstGeom prst="line">
            <a:avLst/>
          </a:prstGeom>
          <a:ln w="38100" cap="flat">
            <a:solidFill>
              <a:srgbClr val="000000"/>
            </a:solidFill>
            <a:prstDash val="solid"/>
            <a:headEnd type="none" w="sm" len="sm"/>
            <a:tailEnd type="none" w="sm" len="sm"/>
          </a:ln>
        </p:spPr>
      </p:sp>
      <p:sp>
        <p:nvSpPr>
          <p:cNvPr id="11" name="Slide Number Placeholder 10"/>
          <p:cNvSpPr>
            <a:spLocks noGrp="1"/>
          </p:cNvSpPr>
          <p:nvPr>
            <p:ph type="sldNum" sz="quarter" idx="12"/>
          </p:nvPr>
        </p:nvSpPr>
        <p:spPr/>
        <p:txBody>
          <a:bodyPr/>
          <a:p>
            <a:r>
              <a:rPr lang="en-US"/>
              <a:t>13</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480175" y="1752572"/>
            <a:ext cx="5327650" cy="18288000"/>
            <a:chOff x="0" y="0"/>
            <a:chExt cx="1403167" cy="4816593"/>
          </a:xfrm>
        </p:grpSpPr>
        <p:sp>
          <p:nvSpPr>
            <p:cNvPr id="3" name="Freeform 3"/>
            <p:cNvSpPr/>
            <p:nvPr/>
          </p:nvSpPr>
          <p:spPr>
            <a:xfrm>
              <a:off x="0" y="0"/>
              <a:ext cx="1403167" cy="4816592"/>
            </a:xfrm>
            <a:custGeom>
              <a:avLst/>
              <a:gdLst/>
              <a:ahLst/>
              <a:cxnLst/>
              <a:rect l="l" t="t" r="r" b="b"/>
              <a:pathLst>
                <a:path w="1403167" h="4816592">
                  <a:moveTo>
                    <a:pt x="0" y="0"/>
                  </a:moveTo>
                  <a:lnTo>
                    <a:pt x="1403167" y="0"/>
                  </a:lnTo>
                  <a:lnTo>
                    <a:pt x="1403167" y="4816592"/>
                  </a:lnTo>
                  <a:lnTo>
                    <a:pt x="0" y="4816592"/>
                  </a:lnTo>
                  <a:close/>
                </a:path>
              </a:pathLst>
            </a:custGeom>
            <a:solidFill>
              <a:srgbClr val="593C8F"/>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sp>
        <p:nvSpPr>
          <p:cNvPr id="5" name="TextBox 5"/>
          <p:cNvSpPr txBox="1"/>
          <p:nvPr/>
        </p:nvSpPr>
        <p:spPr>
          <a:xfrm>
            <a:off x="805671" y="433740"/>
            <a:ext cx="10668681" cy="1422268"/>
          </a:xfrm>
          <a:prstGeom prst="rect">
            <a:avLst/>
          </a:prstGeom>
        </p:spPr>
        <p:txBody>
          <a:bodyPr lIns="0" tIns="0" rIns="0" bIns="0" rtlCol="0" anchor="t">
            <a:spAutoFit/>
          </a:bodyPr>
          <a:lstStyle/>
          <a:p>
            <a:pPr>
              <a:lnSpc>
                <a:spcPts val="5600"/>
              </a:lnSpc>
              <a:spcBef>
                <a:spcPct val="0"/>
              </a:spcBef>
            </a:pPr>
            <a:r>
              <a:rPr lang="en-US" sz="4000">
                <a:solidFill>
                  <a:srgbClr val="593C8F"/>
                </a:solidFill>
                <a:latin typeface="Poppins Bold" panose="00000800000000000000"/>
              </a:rPr>
              <a:t>EVALUATING THE PREDICTION ACCURACY AND GETTING THE OUT PUT</a:t>
            </a:r>
            <a:endParaRPr lang="en-US" sz="4000">
              <a:solidFill>
                <a:srgbClr val="593C8F"/>
              </a:solidFill>
              <a:latin typeface="Poppins Bold" panose="00000800000000000000"/>
            </a:endParaRPr>
          </a:p>
        </p:txBody>
      </p:sp>
      <p:sp>
        <p:nvSpPr>
          <p:cNvPr id="6" name="AutoShape 6"/>
          <p:cNvSpPr/>
          <p:nvPr/>
        </p:nvSpPr>
        <p:spPr>
          <a:xfrm flipV="1">
            <a:off x="805713" y="1802568"/>
            <a:ext cx="15532260" cy="34390"/>
          </a:xfrm>
          <a:prstGeom prst="line">
            <a:avLst/>
          </a:prstGeom>
          <a:ln w="38100" cap="flat">
            <a:solidFill>
              <a:srgbClr val="000000"/>
            </a:solidFill>
            <a:prstDash val="solid"/>
            <a:headEnd type="none" w="sm" len="sm"/>
            <a:tailEnd type="none" w="sm" len="sm"/>
          </a:ln>
        </p:spPr>
      </p:sp>
      <p:grpSp>
        <p:nvGrpSpPr>
          <p:cNvPr id="7" name="Group 7"/>
          <p:cNvGrpSpPr>
            <a:grpSpLocks noChangeAspect="1"/>
          </p:cNvGrpSpPr>
          <p:nvPr/>
        </p:nvGrpSpPr>
        <p:grpSpPr>
          <a:xfrm rot="0">
            <a:off x="1227545" y="2344135"/>
            <a:ext cx="5378211" cy="7227496"/>
            <a:chOff x="0" y="0"/>
            <a:chExt cx="3663950" cy="4923790"/>
          </a:xfrm>
        </p:grpSpPr>
        <p:sp>
          <p:nvSpPr>
            <p:cNvPr id="8" name="Freeform 8"/>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1"/>
              <a:stretch>
                <a:fillRect l="-86970" r="-70088"/>
              </a:stretch>
            </a:blipFill>
          </p:spPr>
        </p:sp>
        <p:sp>
          <p:nvSpPr>
            <p:cNvPr id="9" name="Freeform 9"/>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FFFFFF"/>
            </a:solidFill>
          </p:spPr>
        </p:sp>
      </p:grpSp>
      <p:sp>
        <p:nvSpPr>
          <p:cNvPr id="10" name="TextBox 10"/>
          <p:cNvSpPr txBox="1"/>
          <p:nvPr/>
        </p:nvSpPr>
        <p:spPr>
          <a:xfrm>
            <a:off x="7629341" y="4036651"/>
            <a:ext cx="9350457" cy="1500406"/>
          </a:xfrm>
          <a:prstGeom prst="rect">
            <a:avLst/>
          </a:prstGeom>
        </p:spPr>
        <p:txBody>
          <a:bodyPr lIns="0" tIns="0" rIns="0" bIns="0" rtlCol="0" anchor="t">
            <a:spAutoFit/>
          </a:bodyPr>
          <a:lstStyle/>
          <a:p>
            <a:pPr algn="just">
              <a:lnSpc>
                <a:spcPts val="3920"/>
              </a:lnSpc>
              <a:spcBef>
                <a:spcPct val="0"/>
              </a:spcBef>
            </a:pPr>
            <a:r>
              <a:rPr lang="en-US" sz="2800">
                <a:solidFill>
                  <a:srgbClr val="000000"/>
                </a:solidFill>
                <a:latin typeface="Poppins" panose="00000500000000000000"/>
              </a:rPr>
              <a:t>By using LSTM for our model we achieved an efficiency of approx. 90% of stock price closing prediction for the dataset.</a:t>
            </a:r>
            <a:endParaRPr lang="en-US" sz="2800">
              <a:solidFill>
                <a:srgbClr val="000000"/>
              </a:solidFill>
              <a:latin typeface="Poppins" panose="00000500000000000000"/>
            </a:endParaRPr>
          </a:p>
        </p:txBody>
      </p:sp>
      <p:sp>
        <p:nvSpPr>
          <p:cNvPr id="11" name="Slide Number Placeholder 10"/>
          <p:cNvSpPr>
            <a:spLocks noGrp="1"/>
          </p:cNvSpPr>
          <p:nvPr>
            <p:ph type="sldNum" sz="quarter" idx="12"/>
          </p:nvPr>
        </p:nvSpPr>
        <p:spPr/>
        <p:txBody>
          <a:bodyPr/>
          <a:p>
            <a:r>
              <a:rPr lang="en-US"/>
              <a:t>14</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alphaModFix amt="30000"/>
            </a:blip>
            <a:stretch>
              <a:fillRect l="-20312" r="-20312"/>
            </a:stretch>
          </a:blipFill>
        </p:spPr>
      </p:sp>
      <p:grpSp>
        <p:nvGrpSpPr>
          <p:cNvPr id="3" name="Group 3"/>
          <p:cNvGrpSpPr/>
          <p:nvPr/>
        </p:nvGrpSpPr>
        <p:grpSpPr>
          <a:xfrm rot="0">
            <a:off x="11397716" y="2571750"/>
            <a:ext cx="290233" cy="5143500"/>
            <a:chOff x="0" y="0"/>
            <a:chExt cx="76440" cy="1354667"/>
          </a:xfrm>
        </p:grpSpPr>
        <p:sp>
          <p:nvSpPr>
            <p:cNvPr id="4" name="Freeform 4"/>
            <p:cNvSpPr/>
            <p:nvPr/>
          </p:nvSpPr>
          <p:spPr>
            <a:xfrm>
              <a:off x="0" y="0"/>
              <a:ext cx="76440" cy="1354667"/>
            </a:xfrm>
            <a:custGeom>
              <a:avLst/>
              <a:gdLst/>
              <a:ahLst/>
              <a:cxnLst/>
              <a:rect l="l" t="t" r="r" b="b"/>
              <a:pathLst>
                <a:path w="76440" h="1354667">
                  <a:moveTo>
                    <a:pt x="0" y="0"/>
                  </a:moveTo>
                  <a:lnTo>
                    <a:pt x="76440" y="0"/>
                  </a:lnTo>
                  <a:lnTo>
                    <a:pt x="76440" y="1354667"/>
                  </a:lnTo>
                  <a:lnTo>
                    <a:pt x="0" y="1354667"/>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sp>
        <p:nvSpPr>
          <p:cNvPr id="6" name="TextBox 6"/>
          <p:cNvSpPr txBox="1"/>
          <p:nvPr/>
        </p:nvSpPr>
        <p:spPr>
          <a:xfrm>
            <a:off x="4122390" y="306805"/>
            <a:ext cx="2438398" cy="721895"/>
          </a:xfrm>
          <a:prstGeom prst="rect">
            <a:avLst/>
          </a:prstGeom>
        </p:spPr>
        <p:txBody>
          <a:bodyPr lIns="0" tIns="0" rIns="0" bIns="0" rtlCol="0" anchor="t">
            <a:spAutoFit/>
          </a:bodyPr>
          <a:lstStyle/>
          <a:p>
            <a:pPr>
              <a:lnSpc>
                <a:spcPts val="5880"/>
              </a:lnSpc>
              <a:spcBef>
                <a:spcPct val="0"/>
              </a:spcBef>
            </a:pPr>
            <a:r>
              <a:rPr lang="en-US" sz="4200">
                <a:solidFill>
                  <a:srgbClr val="593C8F"/>
                </a:solidFill>
                <a:latin typeface="League Spartan" panose="00000800000000000000"/>
              </a:rPr>
              <a:t>RESULT</a:t>
            </a:r>
            <a:endParaRPr lang="en-US" sz="4200">
              <a:solidFill>
                <a:srgbClr val="593C8F"/>
              </a:solidFill>
              <a:latin typeface="League Spartan" panose="00000800000000000000"/>
            </a:endParaRPr>
          </a:p>
        </p:txBody>
      </p:sp>
      <p:sp>
        <p:nvSpPr>
          <p:cNvPr id="7" name="AutoShape 7"/>
          <p:cNvSpPr/>
          <p:nvPr/>
        </p:nvSpPr>
        <p:spPr>
          <a:xfrm>
            <a:off x="4122390" y="1028700"/>
            <a:ext cx="2103126" cy="0"/>
          </a:xfrm>
          <a:prstGeom prst="line">
            <a:avLst/>
          </a:prstGeom>
          <a:ln w="38100" cap="flat">
            <a:solidFill>
              <a:srgbClr val="000000"/>
            </a:solidFill>
            <a:prstDash val="solid"/>
            <a:headEnd type="none" w="sm" len="sm"/>
            <a:tailEnd type="none" w="sm" len="sm"/>
          </a:ln>
        </p:spPr>
      </p:sp>
      <p:grpSp>
        <p:nvGrpSpPr>
          <p:cNvPr id="8" name="Group 8"/>
          <p:cNvGrpSpPr>
            <a:grpSpLocks noChangeAspect="1"/>
          </p:cNvGrpSpPr>
          <p:nvPr/>
        </p:nvGrpSpPr>
        <p:grpSpPr>
          <a:xfrm rot="0">
            <a:off x="3228918" y="1680609"/>
            <a:ext cx="5993196" cy="8053941"/>
            <a:chOff x="0" y="0"/>
            <a:chExt cx="3663950" cy="4923790"/>
          </a:xfrm>
        </p:grpSpPr>
        <p:sp>
          <p:nvSpPr>
            <p:cNvPr id="9" name="Freeform 9"/>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2"/>
              <a:stretch>
                <a:fillRect l="-61600" t="-6255" r="-113112" b="-8189"/>
              </a:stretch>
            </a:blipFill>
          </p:spPr>
        </p:sp>
        <p:sp>
          <p:nvSpPr>
            <p:cNvPr id="10" name="Freeform 10"/>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0000"/>
            </a:solidFill>
          </p:spPr>
        </p:sp>
      </p:grpSp>
      <p:grpSp>
        <p:nvGrpSpPr>
          <p:cNvPr id="11" name="Group 11"/>
          <p:cNvGrpSpPr>
            <a:grpSpLocks noChangeAspect="1"/>
          </p:cNvGrpSpPr>
          <p:nvPr/>
        </p:nvGrpSpPr>
        <p:grpSpPr>
          <a:xfrm rot="0">
            <a:off x="10840858" y="1680609"/>
            <a:ext cx="5993196" cy="8053941"/>
            <a:chOff x="0" y="0"/>
            <a:chExt cx="3663950" cy="4923790"/>
          </a:xfrm>
        </p:grpSpPr>
        <p:sp>
          <p:nvSpPr>
            <p:cNvPr id="12" name="Freeform 12"/>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3"/>
              <a:stretch>
                <a:fillRect l="-59482" t="-3797" r="-102050" b="-5156"/>
              </a:stretch>
            </a:blipFill>
          </p:spPr>
        </p:sp>
        <p:sp>
          <p:nvSpPr>
            <p:cNvPr id="13" name="Freeform 13"/>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0000"/>
            </a:solidFill>
          </p:spPr>
        </p:sp>
      </p:grpSp>
      <p:grpSp>
        <p:nvGrpSpPr>
          <p:cNvPr id="14" name="Group 14"/>
          <p:cNvGrpSpPr/>
          <p:nvPr/>
        </p:nvGrpSpPr>
        <p:grpSpPr>
          <a:xfrm rot="0">
            <a:off x="-316853" y="-552450"/>
            <a:ext cx="3086100" cy="10287000"/>
            <a:chOff x="0" y="0"/>
            <a:chExt cx="812800" cy="2709333"/>
          </a:xfrm>
        </p:grpSpPr>
        <p:sp>
          <p:nvSpPr>
            <p:cNvPr id="15" name="Freeform 15"/>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6" name="TextBox 16"/>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0007673" y="2968388"/>
            <a:ext cx="47625" cy="5931118"/>
            <a:chOff x="0" y="0"/>
            <a:chExt cx="12543" cy="1562105"/>
          </a:xfrm>
        </p:grpSpPr>
        <p:sp>
          <p:nvSpPr>
            <p:cNvPr id="18" name="Freeform 18"/>
            <p:cNvSpPr/>
            <p:nvPr/>
          </p:nvSpPr>
          <p:spPr>
            <a:xfrm>
              <a:off x="0" y="0"/>
              <a:ext cx="12543" cy="1562105"/>
            </a:xfrm>
            <a:custGeom>
              <a:avLst/>
              <a:gdLst/>
              <a:ahLst/>
              <a:cxnLst/>
              <a:rect l="l" t="t" r="r" b="b"/>
              <a:pathLst>
                <a:path w="12543" h="1562105">
                  <a:moveTo>
                    <a:pt x="0" y="0"/>
                  </a:moveTo>
                  <a:lnTo>
                    <a:pt x="12543" y="0"/>
                  </a:lnTo>
                  <a:lnTo>
                    <a:pt x="12543" y="1562105"/>
                  </a:lnTo>
                  <a:lnTo>
                    <a:pt x="0" y="1562105"/>
                  </a:lnTo>
                  <a:close/>
                </a:path>
              </a:pathLst>
            </a:custGeom>
            <a:solidFill>
              <a:srgbClr val="593C8F"/>
            </a:solidFill>
          </p:spPr>
        </p:sp>
        <p:sp>
          <p:nvSpPr>
            <p:cNvPr id="19" name="TextBox 19"/>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sp>
        <p:nvSpPr>
          <p:cNvPr id="20" name="Slide Number Placeholder 19"/>
          <p:cNvSpPr>
            <a:spLocks noGrp="1"/>
          </p:cNvSpPr>
          <p:nvPr>
            <p:ph type="sldNum" sz="quarter" idx="12"/>
          </p:nvPr>
        </p:nvSpPr>
        <p:spPr/>
        <p:txBody>
          <a:bodyPr/>
          <a:p>
            <a:r>
              <a:rPr lang="en-US"/>
              <a:t>15</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alphaModFix amt="30000"/>
            </a:blip>
            <a:stretch>
              <a:fillRect l="-20312" r="-20312"/>
            </a:stretch>
          </a:blipFill>
        </p:spPr>
      </p:sp>
      <p:grpSp>
        <p:nvGrpSpPr>
          <p:cNvPr id="3" name="Group 3"/>
          <p:cNvGrpSpPr/>
          <p:nvPr/>
        </p:nvGrpSpPr>
        <p:grpSpPr>
          <a:xfrm rot="0">
            <a:off x="15453419"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sp>
        <p:nvSpPr>
          <p:cNvPr id="6" name="Freeform 6"/>
          <p:cNvSpPr/>
          <p:nvPr/>
        </p:nvSpPr>
        <p:spPr>
          <a:xfrm>
            <a:off x="1249156" y="1896709"/>
            <a:ext cx="13634970" cy="7528073"/>
          </a:xfrm>
          <a:custGeom>
            <a:avLst/>
            <a:gdLst/>
            <a:ahLst/>
            <a:cxnLst/>
            <a:rect l="l" t="t" r="r" b="b"/>
            <a:pathLst>
              <a:path w="13634970" h="7528073">
                <a:moveTo>
                  <a:pt x="0" y="0"/>
                </a:moveTo>
                <a:lnTo>
                  <a:pt x="13634970" y="0"/>
                </a:lnTo>
                <a:lnTo>
                  <a:pt x="13634970" y="7528074"/>
                </a:lnTo>
                <a:lnTo>
                  <a:pt x="0" y="7528074"/>
                </a:lnTo>
                <a:lnTo>
                  <a:pt x="0" y="0"/>
                </a:lnTo>
                <a:close/>
              </a:path>
            </a:pathLst>
          </a:custGeom>
          <a:blipFill>
            <a:blip r:embed="rId2"/>
            <a:stretch>
              <a:fillRect l="-16577" t="-18636" r="-22293" b="-22777"/>
            </a:stretch>
          </a:blipFill>
        </p:spPr>
      </p:sp>
      <p:sp>
        <p:nvSpPr>
          <p:cNvPr id="7" name="TextBox 7"/>
          <p:cNvSpPr txBox="1"/>
          <p:nvPr/>
        </p:nvSpPr>
        <p:spPr>
          <a:xfrm>
            <a:off x="4122390" y="306805"/>
            <a:ext cx="3595388" cy="721895"/>
          </a:xfrm>
          <a:prstGeom prst="rect">
            <a:avLst/>
          </a:prstGeom>
        </p:spPr>
        <p:txBody>
          <a:bodyPr lIns="0" tIns="0" rIns="0" bIns="0" rtlCol="0" anchor="t">
            <a:spAutoFit/>
          </a:bodyPr>
          <a:lstStyle/>
          <a:p>
            <a:pPr>
              <a:lnSpc>
                <a:spcPts val="5880"/>
              </a:lnSpc>
              <a:spcBef>
                <a:spcPct val="0"/>
              </a:spcBef>
            </a:pPr>
            <a:r>
              <a:rPr lang="en-US" sz="4200">
                <a:solidFill>
                  <a:srgbClr val="593C8F"/>
                </a:solidFill>
                <a:latin typeface="League Spartan" panose="00000800000000000000"/>
              </a:rPr>
              <a:t>CONTINUE...</a:t>
            </a:r>
            <a:endParaRPr lang="en-US" sz="4200">
              <a:solidFill>
                <a:srgbClr val="593C8F"/>
              </a:solidFill>
              <a:latin typeface="League Spartan" panose="00000800000000000000"/>
            </a:endParaRPr>
          </a:p>
        </p:txBody>
      </p:sp>
      <p:sp>
        <p:nvSpPr>
          <p:cNvPr id="8" name="Slide Number Placeholder 7"/>
          <p:cNvSpPr>
            <a:spLocks noGrp="1"/>
          </p:cNvSpPr>
          <p:nvPr>
            <p:ph type="sldNum" sz="quarter" idx="12"/>
          </p:nvPr>
        </p:nvSpPr>
        <p:spPr/>
        <p:txBody>
          <a:bodyPr/>
          <a:p>
            <a:r>
              <a:rPr lang="en-US"/>
              <a:t>16</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alphaModFix amt="41000"/>
            </a:blip>
            <a:stretch>
              <a:fillRect l="-20312" r="-20312"/>
            </a:stretch>
          </a:blipFill>
        </p:spPr>
      </p:sp>
      <p:grpSp>
        <p:nvGrpSpPr>
          <p:cNvPr id="3" name="Group 3"/>
          <p:cNvGrpSpPr/>
          <p:nvPr/>
        </p:nvGrpSpPr>
        <p:grpSpPr>
          <a:xfrm rot="0">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2">
              <a:alphaModFix amt="37000"/>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3326239" y="3911749"/>
            <a:ext cx="13306625" cy="3665220"/>
          </a:xfrm>
          <a:prstGeom prst="rect">
            <a:avLst/>
          </a:prstGeom>
        </p:spPr>
        <p:txBody>
          <a:bodyPr lIns="0" tIns="0" rIns="0" bIns="0" rtlCol="0" anchor="t">
            <a:spAutoFit/>
          </a:bodyPr>
          <a:lstStyle/>
          <a:p>
            <a:pPr algn="ctr">
              <a:lnSpc>
                <a:spcPts val="4200"/>
              </a:lnSpc>
            </a:pPr>
            <a:r>
              <a:rPr lang="en-US" sz="2800">
                <a:solidFill>
                  <a:srgbClr val="000000"/>
                </a:solidFill>
                <a:latin typeface="Poppins" panose="00000500000000000000"/>
              </a:rPr>
              <a:t>By </a:t>
            </a:r>
            <a:endParaRPr lang="en-US" sz="2800">
              <a:solidFill>
                <a:srgbClr val="000000"/>
              </a:solidFill>
              <a:latin typeface="Poppins" panose="00000500000000000000"/>
            </a:endParaRPr>
          </a:p>
          <a:p>
            <a:pPr algn="ctr">
              <a:lnSpc>
                <a:spcPts val="4200"/>
              </a:lnSpc>
            </a:pPr>
          </a:p>
          <a:p>
            <a:pPr algn="ctr">
              <a:lnSpc>
                <a:spcPts val="4200"/>
              </a:lnSpc>
            </a:pPr>
            <a:r>
              <a:rPr lang="en-US" sz="2800">
                <a:solidFill>
                  <a:srgbClr val="593C8F"/>
                </a:solidFill>
                <a:latin typeface="Poppins Bold" panose="00000800000000000000"/>
              </a:rPr>
              <a:t>Seshapu Geetha (N180228)</a:t>
            </a:r>
            <a:r>
              <a:rPr lang="en-US" sz="2800">
                <a:solidFill>
                  <a:srgbClr val="000000"/>
                </a:solidFill>
                <a:latin typeface="Poppins Bold" panose="00000800000000000000"/>
              </a:rPr>
              <a:t> </a:t>
            </a:r>
            <a:endParaRPr lang="en-US" sz="2800">
              <a:solidFill>
                <a:srgbClr val="000000"/>
              </a:solidFill>
              <a:latin typeface="Poppins Bold" panose="00000800000000000000"/>
            </a:endParaRPr>
          </a:p>
          <a:p>
            <a:pPr algn="ctr">
              <a:lnSpc>
                <a:spcPts val="4200"/>
              </a:lnSpc>
            </a:pPr>
            <a:r>
              <a:rPr lang="en-US" sz="2800">
                <a:solidFill>
                  <a:srgbClr val="000000"/>
                </a:solidFill>
                <a:latin typeface="Poppins" panose="00000500000000000000"/>
              </a:rPr>
              <a:t>under the guidance of </a:t>
            </a:r>
            <a:endParaRPr lang="en-US" sz="2800">
              <a:solidFill>
                <a:srgbClr val="000000"/>
              </a:solidFill>
              <a:latin typeface="Poppins" panose="00000500000000000000"/>
            </a:endParaRPr>
          </a:p>
          <a:p>
            <a:pPr algn="ctr">
              <a:lnSpc>
                <a:spcPts val="4200"/>
              </a:lnSpc>
            </a:pPr>
            <a:r>
              <a:rPr lang="en-US" sz="2800">
                <a:solidFill>
                  <a:srgbClr val="593C8F"/>
                </a:solidFill>
                <a:latin typeface="Poppins Bold" panose="00000800000000000000"/>
              </a:rPr>
              <a:t>Mr. Jagadeesh Dara</a:t>
            </a:r>
            <a:endParaRPr lang="en-US" sz="2800">
              <a:solidFill>
                <a:srgbClr val="593C8F"/>
              </a:solidFill>
              <a:latin typeface="Poppins Bold" panose="00000800000000000000"/>
            </a:endParaRPr>
          </a:p>
          <a:p>
            <a:pPr algn="ctr">
              <a:lnSpc>
                <a:spcPts val="4200"/>
              </a:lnSpc>
            </a:pPr>
            <a:r>
              <a:rPr lang="en-US" sz="2800">
                <a:solidFill>
                  <a:srgbClr val="000000"/>
                </a:solidFill>
                <a:latin typeface="Poppins" panose="00000500000000000000"/>
              </a:rPr>
              <a:t>Assistant Professor, Department of CSE</a:t>
            </a:r>
            <a:endParaRPr lang="en-US" sz="2800">
              <a:solidFill>
                <a:srgbClr val="000000"/>
              </a:solidFill>
              <a:latin typeface="Poppins" panose="00000500000000000000"/>
            </a:endParaRPr>
          </a:p>
          <a:p>
            <a:pPr algn="ctr">
              <a:lnSpc>
                <a:spcPts val="4200"/>
              </a:lnSpc>
            </a:pPr>
          </a:p>
        </p:txBody>
      </p:sp>
      <p:sp>
        <p:nvSpPr>
          <p:cNvPr id="8" name="AutoShape 8"/>
          <p:cNvSpPr/>
          <p:nvPr/>
        </p:nvSpPr>
        <p:spPr>
          <a:xfrm>
            <a:off x="3623129" y="2463800"/>
            <a:ext cx="7776641" cy="0"/>
          </a:xfrm>
          <a:prstGeom prst="line">
            <a:avLst/>
          </a:prstGeom>
          <a:ln w="38100" cap="flat">
            <a:solidFill>
              <a:srgbClr val="000000"/>
            </a:solidFill>
            <a:prstDash val="solid"/>
            <a:headEnd type="none" w="sm" len="sm"/>
            <a:tailEnd type="none" w="sm" len="sm"/>
          </a:ln>
        </p:spPr>
      </p:sp>
      <p:sp>
        <p:nvSpPr>
          <p:cNvPr id="9" name="AutoShape 9"/>
          <p:cNvSpPr/>
          <p:nvPr/>
        </p:nvSpPr>
        <p:spPr>
          <a:xfrm>
            <a:off x="3775529" y="2616200"/>
            <a:ext cx="7776641" cy="0"/>
          </a:xfrm>
          <a:prstGeom prst="line">
            <a:avLst/>
          </a:prstGeom>
          <a:ln w="38100" cap="flat">
            <a:solidFill>
              <a:srgbClr val="000000"/>
            </a:solidFill>
            <a:prstDash val="solid"/>
            <a:headEnd type="none" w="sm" len="sm"/>
            <a:tailEnd type="none" w="sm" len="sm"/>
          </a:ln>
        </p:spPr>
      </p:sp>
      <p:sp>
        <p:nvSpPr>
          <p:cNvPr id="10" name="AutoShape 10"/>
          <p:cNvSpPr/>
          <p:nvPr/>
        </p:nvSpPr>
        <p:spPr>
          <a:xfrm>
            <a:off x="3927929" y="2768600"/>
            <a:ext cx="7776641" cy="0"/>
          </a:xfrm>
          <a:prstGeom prst="line">
            <a:avLst/>
          </a:prstGeom>
          <a:ln w="38100" cap="flat">
            <a:solidFill>
              <a:srgbClr val="000000"/>
            </a:solidFill>
            <a:prstDash val="solid"/>
            <a:headEnd type="none" w="sm" len="sm"/>
            <a:tailEnd type="none" w="sm" len="sm"/>
          </a:ln>
        </p:spPr>
      </p:sp>
      <p:sp>
        <p:nvSpPr>
          <p:cNvPr id="11" name="AutoShape 11"/>
          <p:cNvSpPr/>
          <p:nvPr/>
        </p:nvSpPr>
        <p:spPr>
          <a:xfrm>
            <a:off x="8856223" y="8520093"/>
            <a:ext cx="7776641" cy="0"/>
          </a:xfrm>
          <a:prstGeom prst="line">
            <a:avLst/>
          </a:prstGeom>
          <a:ln w="38100" cap="flat">
            <a:solidFill>
              <a:srgbClr val="000000"/>
            </a:solidFill>
            <a:prstDash val="solid"/>
            <a:headEnd type="none" w="sm" len="sm"/>
            <a:tailEnd type="none" w="sm" len="sm"/>
          </a:ln>
        </p:spPr>
      </p:sp>
      <p:sp>
        <p:nvSpPr>
          <p:cNvPr id="12" name="AutoShape 12"/>
          <p:cNvSpPr/>
          <p:nvPr/>
        </p:nvSpPr>
        <p:spPr>
          <a:xfrm>
            <a:off x="9008623" y="8672493"/>
            <a:ext cx="7776641" cy="0"/>
          </a:xfrm>
          <a:prstGeom prst="line">
            <a:avLst/>
          </a:prstGeom>
          <a:ln w="38100" cap="flat">
            <a:solidFill>
              <a:srgbClr val="000000"/>
            </a:solidFill>
            <a:prstDash val="solid"/>
            <a:headEnd type="none" w="sm" len="sm"/>
            <a:tailEnd type="none" w="sm" len="sm"/>
          </a:ln>
        </p:spPr>
      </p:sp>
      <p:sp>
        <p:nvSpPr>
          <p:cNvPr id="13" name="AutoShape 13"/>
          <p:cNvSpPr/>
          <p:nvPr/>
        </p:nvSpPr>
        <p:spPr>
          <a:xfrm>
            <a:off x="9161023" y="8824893"/>
            <a:ext cx="7776641"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alphaModFix amt="30000"/>
            </a:blip>
            <a:stretch>
              <a:fillRect l="-20312" r="-20312"/>
            </a:stretch>
          </a:blipFill>
        </p:spPr>
      </p:sp>
      <p:sp>
        <p:nvSpPr>
          <p:cNvPr id="3" name="TextBox 3"/>
          <p:cNvSpPr txBox="1"/>
          <p:nvPr/>
        </p:nvSpPr>
        <p:spPr>
          <a:xfrm>
            <a:off x="3983754" y="881983"/>
            <a:ext cx="7187884" cy="750469"/>
          </a:xfrm>
          <a:prstGeom prst="rect">
            <a:avLst/>
          </a:prstGeom>
        </p:spPr>
        <p:txBody>
          <a:bodyPr lIns="0" tIns="0" rIns="0" bIns="0" rtlCol="0" anchor="t">
            <a:spAutoFit/>
          </a:bodyPr>
          <a:lstStyle/>
          <a:p>
            <a:pPr>
              <a:lnSpc>
                <a:spcPts val="5880"/>
              </a:lnSpc>
              <a:spcBef>
                <a:spcPct val="0"/>
              </a:spcBef>
            </a:pPr>
            <a:r>
              <a:rPr lang="en-US" sz="4200">
                <a:solidFill>
                  <a:srgbClr val="593C8F"/>
                </a:solidFill>
                <a:latin typeface="Poppins Bold" panose="00000800000000000000"/>
              </a:rPr>
              <a:t>FUTURE ENHANCEMENTS</a:t>
            </a:r>
            <a:endParaRPr lang="en-US" sz="4200">
              <a:solidFill>
                <a:srgbClr val="593C8F"/>
              </a:solidFill>
              <a:latin typeface="Poppins Bold" panose="00000800000000000000"/>
            </a:endParaRPr>
          </a:p>
        </p:txBody>
      </p:sp>
      <p:sp>
        <p:nvSpPr>
          <p:cNvPr id="4" name="AutoShape 4"/>
          <p:cNvSpPr/>
          <p:nvPr/>
        </p:nvSpPr>
        <p:spPr>
          <a:xfrm flipV="1">
            <a:off x="3983916" y="1651501"/>
            <a:ext cx="6425845" cy="54443"/>
          </a:xfrm>
          <a:prstGeom prst="line">
            <a:avLst/>
          </a:prstGeom>
          <a:ln w="38100" cap="flat">
            <a:solidFill>
              <a:srgbClr val="000000"/>
            </a:solidFill>
            <a:prstDash val="solid"/>
            <a:headEnd type="none" w="sm" len="sm"/>
            <a:tailEnd type="none" w="sm" len="sm"/>
          </a:ln>
        </p:spPr>
      </p:sp>
      <p:grpSp>
        <p:nvGrpSpPr>
          <p:cNvPr id="5" name="Group 5"/>
          <p:cNvGrpSpPr/>
          <p:nvPr/>
        </p:nvGrpSpPr>
        <p:grpSpPr>
          <a:xfrm rot="0">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sp>
        <p:nvSpPr>
          <p:cNvPr id="8" name="TextBox 8"/>
          <p:cNvSpPr txBox="1"/>
          <p:nvPr/>
        </p:nvSpPr>
        <p:spPr>
          <a:xfrm>
            <a:off x="3983754" y="2499634"/>
            <a:ext cx="7345399" cy="6948342"/>
          </a:xfrm>
          <a:prstGeom prst="rect">
            <a:avLst/>
          </a:prstGeom>
        </p:spPr>
        <p:txBody>
          <a:bodyPr lIns="0" tIns="0" rIns="0" bIns="0" rtlCol="0" anchor="t">
            <a:spAutoFit/>
          </a:bodyPr>
          <a:lstStyle/>
          <a:p>
            <a:pPr marL="604520" lvl="1" indent="-302260">
              <a:lnSpc>
                <a:spcPts val="3920"/>
              </a:lnSpc>
              <a:buFont typeface="Arial" panose="020B0604020202020204"/>
              <a:buChar char="•"/>
            </a:pPr>
            <a:r>
              <a:rPr lang="en-US" sz="2800">
                <a:solidFill>
                  <a:srgbClr val="000000"/>
                </a:solidFill>
                <a:latin typeface="Poppins" panose="00000500000000000000"/>
              </a:rPr>
              <a:t>Ensemble methods that combine multiple LSTM models or integrate other model types for improved accuracy. </a:t>
            </a:r>
            <a:endParaRPr lang="en-US" sz="2800">
              <a:solidFill>
                <a:srgbClr val="000000"/>
              </a:solidFill>
              <a:latin typeface="Poppins" panose="00000500000000000000"/>
            </a:endParaRPr>
          </a:p>
          <a:p>
            <a:pPr marL="604520" lvl="1" indent="-302260">
              <a:lnSpc>
                <a:spcPts val="3920"/>
              </a:lnSpc>
              <a:buFont typeface="Arial" panose="020B0604020202020204"/>
              <a:buChar char="•"/>
            </a:pPr>
            <a:r>
              <a:rPr lang="en-US" sz="2800">
                <a:solidFill>
                  <a:srgbClr val="000000"/>
                </a:solidFill>
                <a:latin typeface="Poppins" panose="00000500000000000000"/>
              </a:rPr>
              <a:t>Continuous learning mechanisms to enable adaptation to evolving market conditions over time. </a:t>
            </a:r>
            <a:endParaRPr lang="en-US" sz="2800">
              <a:solidFill>
                <a:srgbClr val="000000"/>
              </a:solidFill>
              <a:latin typeface="Poppins" panose="00000500000000000000"/>
            </a:endParaRPr>
          </a:p>
          <a:p>
            <a:pPr marL="604520" lvl="1" indent="-302260">
              <a:lnSpc>
                <a:spcPts val="3920"/>
              </a:lnSpc>
              <a:buFont typeface="Arial" panose="020B0604020202020204"/>
              <a:buChar char="•"/>
            </a:pPr>
            <a:r>
              <a:rPr lang="en-US" sz="2800">
                <a:solidFill>
                  <a:srgbClr val="000000"/>
                </a:solidFill>
                <a:latin typeface="Poppins" panose="00000500000000000000"/>
              </a:rPr>
              <a:t>Efforts towards uncertainty estimation techniques to provide prediction confidence intervals. </a:t>
            </a:r>
            <a:endParaRPr lang="en-US" sz="2800">
              <a:solidFill>
                <a:srgbClr val="000000"/>
              </a:solidFill>
              <a:latin typeface="Poppins" panose="00000500000000000000"/>
            </a:endParaRPr>
          </a:p>
          <a:p>
            <a:pPr marL="604520" lvl="1" indent="-302260">
              <a:lnSpc>
                <a:spcPts val="3920"/>
              </a:lnSpc>
              <a:buFont typeface="Arial" panose="020B0604020202020204"/>
              <a:buChar char="•"/>
            </a:pPr>
            <a:r>
              <a:rPr lang="en-US" sz="2800">
                <a:solidFill>
                  <a:srgbClr val="000000"/>
                </a:solidFill>
                <a:latin typeface="Poppins" panose="00000500000000000000"/>
              </a:rPr>
              <a:t>Real-time predictions through improved speed of LSTM training and inference. </a:t>
            </a:r>
            <a:endParaRPr lang="en-US" sz="2800">
              <a:solidFill>
                <a:srgbClr val="000000"/>
              </a:solidFill>
              <a:latin typeface="Poppins" panose="00000500000000000000"/>
            </a:endParaRPr>
          </a:p>
          <a:p>
            <a:pPr>
              <a:lnSpc>
                <a:spcPts val="3920"/>
              </a:lnSpc>
              <a:spcBef>
                <a:spcPct val="0"/>
              </a:spcBef>
            </a:pPr>
          </a:p>
        </p:txBody>
      </p:sp>
      <p:grpSp>
        <p:nvGrpSpPr>
          <p:cNvPr id="9" name="Group 9"/>
          <p:cNvGrpSpPr>
            <a:grpSpLocks noChangeAspect="1"/>
          </p:cNvGrpSpPr>
          <p:nvPr/>
        </p:nvGrpSpPr>
        <p:grpSpPr>
          <a:xfrm rot="0">
            <a:off x="12303746" y="1632452"/>
            <a:ext cx="5410734" cy="7271201"/>
            <a:chOff x="0" y="0"/>
            <a:chExt cx="3663950" cy="4923790"/>
          </a:xfrm>
        </p:grpSpPr>
        <p:sp>
          <p:nvSpPr>
            <p:cNvPr id="10" name="Freeform 10"/>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2"/>
              <a:stretch>
                <a:fillRect l="-51216" r="-51216"/>
              </a:stretch>
            </a:blipFill>
          </p:spPr>
        </p:sp>
        <p:sp>
          <p:nvSpPr>
            <p:cNvPr id="11" name="Freeform 11"/>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0000"/>
            </a:solidFill>
          </p:spPr>
        </p:sp>
      </p:grpSp>
      <p:sp>
        <p:nvSpPr>
          <p:cNvPr id="12" name="Slide Number Placeholder 11"/>
          <p:cNvSpPr>
            <a:spLocks noGrp="1"/>
          </p:cNvSpPr>
          <p:nvPr>
            <p:ph type="sldNum" sz="quarter" idx="12"/>
          </p:nvPr>
        </p:nvSpPr>
        <p:spPr/>
        <p:txBody>
          <a:bodyPr/>
          <a:p>
            <a:r>
              <a:rPr lang="en-US"/>
              <a:t>17</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alphaModFix amt="30000"/>
            </a:blip>
            <a:stretch>
              <a:fillRect l="-20312" r="-20312"/>
            </a:stretch>
          </a:blipFill>
        </p:spPr>
      </p:sp>
      <p:sp>
        <p:nvSpPr>
          <p:cNvPr id="3" name="TextBox 3"/>
          <p:cNvSpPr txBox="1"/>
          <p:nvPr/>
        </p:nvSpPr>
        <p:spPr>
          <a:xfrm>
            <a:off x="1601110" y="2203464"/>
            <a:ext cx="11734020" cy="7443609"/>
          </a:xfrm>
          <a:prstGeom prst="rect">
            <a:avLst/>
          </a:prstGeom>
        </p:spPr>
        <p:txBody>
          <a:bodyPr lIns="0" tIns="0" rIns="0" bIns="0" rtlCol="0" anchor="t">
            <a:spAutoFit/>
          </a:bodyPr>
          <a:lstStyle/>
          <a:p>
            <a:pPr marL="604520" lvl="1" indent="-302260" algn="just">
              <a:lnSpc>
                <a:spcPts val="3920"/>
              </a:lnSpc>
              <a:buFont typeface="Arial" panose="020B0604020202020204"/>
              <a:buChar char="•"/>
            </a:pPr>
            <a:r>
              <a:rPr lang="en-US" sz="2800">
                <a:solidFill>
                  <a:srgbClr val="000000"/>
                </a:solidFill>
                <a:latin typeface="Poppins" panose="00000500000000000000"/>
              </a:rPr>
              <a:t>Stock investing has attracted the interest of many investors around the world. However, making a decision is a difficult task as many things are involved. By investing successfully, investors are eager to predict the future of the stock market.</a:t>
            </a:r>
            <a:endParaRPr lang="en-US" sz="2800">
              <a:solidFill>
                <a:srgbClr val="000000"/>
              </a:solidFill>
              <a:latin typeface="Poppins" panose="00000500000000000000"/>
            </a:endParaRPr>
          </a:p>
          <a:p>
            <a:pPr algn="just">
              <a:lnSpc>
                <a:spcPts val="3920"/>
              </a:lnSpc>
            </a:pPr>
          </a:p>
          <a:p>
            <a:pPr marL="604520" lvl="1" indent="-302260" algn="just">
              <a:lnSpc>
                <a:spcPts val="3920"/>
              </a:lnSpc>
              <a:buFont typeface="Arial" panose="020B0604020202020204"/>
              <a:buChar char="•"/>
            </a:pPr>
            <a:r>
              <a:rPr lang="en-US" sz="2800">
                <a:solidFill>
                  <a:srgbClr val="000000"/>
                </a:solidFill>
                <a:latin typeface="Poppins" panose="00000500000000000000"/>
              </a:rPr>
              <a:t>In this project we used LSTM technique for Training the model and we have taken Apple Dataset and we trained our model.</a:t>
            </a:r>
            <a:endParaRPr lang="en-US" sz="2800">
              <a:solidFill>
                <a:srgbClr val="000000"/>
              </a:solidFill>
              <a:latin typeface="Poppins" panose="00000500000000000000"/>
            </a:endParaRPr>
          </a:p>
          <a:p>
            <a:pPr algn="just">
              <a:lnSpc>
                <a:spcPts val="3920"/>
              </a:lnSpc>
            </a:pPr>
          </a:p>
          <a:p>
            <a:pPr marL="604520" lvl="1" indent="-302260" algn="just">
              <a:lnSpc>
                <a:spcPts val="3920"/>
              </a:lnSpc>
              <a:buFont typeface="Arial" panose="020B0604020202020204"/>
              <a:buChar char="•"/>
            </a:pPr>
            <a:r>
              <a:rPr lang="en-US" sz="2800">
                <a:solidFill>
                  <a:srgbClr val="000000"/>
                </a:solidFill>
                <a:latin typeface="Poppins" panose="00000500000000000000"/>
              </a:rPr>
              <a:t>We split the data into 70% for training and 30% for Testing.</a:t>
            </a:r>
            <a:endParaRPr lang="en-US" sz="2800">
              <a:solidFill>
                <a:srgbClr val="000000"/>
              </a:solidFill>
              <a:latin typeface="Poppins" panose="00000500000000000000"/>
            </a:endParaRPr>
          </a:p>
          <a:p>
            <a:pPr algn="just">
              <a:lnSpc>
                <a:spcPts val="3920"/>
              </a:lnSpc>
            </a:pPr>
          </a:p>
          <a:p>
            <a:pPr marL="604520" lvl="1" indent="-302260" algn="just">
              <a:lnSpc>
                <a:spcPts val="3920"/>
              </a:lnSpc>
              <a:buFont typeface="Arial" panose="020B0604020202020204"/>
              <a:buChar char="•"/>
            </a:pPr>
            <a:r>
              <a:rPr lang="en-US" sz="2800">
                <a:solidFill>
                  <a:srgbClr val="000000"/>
                </a:solidFill>
                <a:latin typeface="Poppins" panose="00000500000000000000"/>
              </a:rPr>
              <a:t>We Predicted the Stock price closing for the Dataset.</a:t>
            </a:r>
            <a:endParaRPr lang="en-US" sz="2800">
              <a:solidFill>
                <a:srgbClr val="000000"/>
              </a:solidFill>
              <a:latin typeface="Poppins" panose="00000500000000000000"/>
            </a:endParaRPr>
          </a:p>
          <a:p>
            <a:pPr algn="just">
              <a:lnSpc>
                <a:spcPts val="3920"/>
              </a:lnSpc>
            </a:pPr>
          </a:p>
          <a:p>
            <a:pPr marL="604520" lvl="1" indent="-302260" algn="just">
              <a:lnSpc>
                <a:spcPts val="3920"/>
              </a:lnSpc>
              <a:buFont typeface="Arial" panose="020B0604020202020204"/>
              <a:buChar char="•"/>
            </a:pPr>
            <a:r>
              <a:rPr lang="en-US" sz="2800">
                <a:solidFill>
                  <a:srgbClr val="000000"/>
                </a:solidFill>
                <a:latin typeface="Poppins" panose="00000500000000000000"/>
              </a:rPr>
              <a:t>We have achieved 90% of stock price prediction for the dataset.</a:t>
            </a:r>
            <a:endParaRPr lang="en-US" sz="2800">
              <a:solidFill>
                <a:srgbClr val="000000"/>
              </a:solidFill>
              <a:latin typeface="Poppins" panose="00000500000000000000"/>
            </a:endParaRPr>
          </a:p>
          <a:p>
            <a:pPr algn="just">
              <a:lnSpc>
                <a:spcPts val="3920"/>
              </a:lnSpc>
            </a:pPr>
          </a:p>
        </p:txBody>
      </p:sp>
      <p:sp>
        <p:nvSpPr>
          <p:cNvPr id="4" name="TextBox 4"/>
          <p:cNvSpPr txBox="1"/>
          <p:nvPr/>
        </p:nvSpPr>
        <p:spPr>
          <a:xfrm>
            <a:off x="1778948" y="719553"/>
            <a:ext cx="3693387" cy="750438"/>
          </a:xfrm>
          <a:prstGeom prst="rect">
            <a:avLst/>
          </a:prstGeom>
        </p:spPr>
        <p:txBody>
          <a:bodyPr lIns="0" tIns="0" rIns="0" bIns="0" rtlCol="0" anchor="t">
            <a:spAutoFit/>
          </a:bodyPr>
          <a:lstStyle/>
          <a:p>
            <a:pPr algn="ctr">
              <a:lnSpc>
                <a:spcPts val="5880"/>
              </a:lnSpc>
              <a:spcBef>
                <a:spcPct val="0"/>
              </a:spcBef>
            </a:pPr>
            <a:r>
              <a:rPr lang="en-US" sz="4200">
                <a:solidFill>
                  <a:srgbClr val="593C8F"/>
                </a:solidFill>
                <a:latin typeface="Poppins Bold" panose="00000800000000000000"/>
              </a:rPr>
              <a:t>CONCLUSION</a:t>
            </a:r>
            <a:endParaRPr lang="en-US" sz="4200">
              <a:solidFill>
                <a:srgbClr val="593C8F"/>
              </a:solidFill>
              <a:latin typeface="Poppins Bold" panose="00000800000000000000"/>
            </a:endParaRPr>
          </a:p>
        </p:txBody>
      </p:sp>
      <p:grpSp>
        <p:nvGrpSpPr>
          <p:cNvPr id="5" name="Group 5"/>
          <p:cNvGrpSpPr/>
          <p:nvPr/>
        </p:nvGrpSpPr>
        <p:grpSpPr>
          <a:xfrm rot="0">
            <a:off x="1520190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sp>
        <p:nvSpPr>
          <p:cNvPr id="8" name="AutoShape 8"/>
          <p:cNvSpPr/>
          <p:nvPr/>
        </p:nvSpPr>
        <p:spPr>
          <a:xfrm>
            <a:off x="1778948" y="1450940"/>
            <a:ext cx="3693387" cy="0"/>
          </a:xfrm>
          <a:prstGeom prst="line">
            <a:avLst/>
          </a:prstGeom>
          <a:ln w="38100" cap="flat">
            <a:solidFill>
              <a:srgbClr val="000000"/>
            </a:solidFill>
            <a:prstDash val="solid"/>
            <a:headEnd type="none" w="sm" len="sm"/>
            <a:tailEnd type="none" w="sm" len="sm"/>
          </a:ln>
        </p:spPr>
      </p:sp>
      <p:sp>
        <p:nvSpPr>
          <p:cNvPr id="9" name="Slide Number Placeholder 8"/>
          <p:cNvSpPr>
            <a:spLocks noGrp="1"/>
          </p:cNvSpPr>
          <p:nvPr>
            <p:ph type="sldNum" sz="quarter" idx="12"/>
          </p:nvPr>
        </p:nvSpPr>
        <p:spPr/>
        <p:txBody>
          <a:bodyPr/>
          <a:p>
            <a:r>
              <a:rPr lang="en-US"/>
              <a:t>18</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3086100" cy="10287000"/>
            <a:chOff x="0" y="0"/>
            <a:chExt cx="812800" cy="2709333"/>
          </a:xfrm>
        </p:grpSpPr>
        <p:sp>
          <p:nvSpPr>
            <p:cNvPr id="3" name="Freeform 3"/>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grpSp>
        <p:nvGrpSpPr>
          <p:cNvPr id="5" name="Group 5"/>
          <p:cNvGrpSpPr/>
          <p:nvPr/>
        </p:nvGrpSpPr>
        <p:grpSpPr>
          <a:xfrm rot="0">
            <a:off x="2888706" y="0"/>
            <a:ext cx="9499600" cy="10287000"/>
            <a:chOff x="0" y="0"/>
            <a:chExt cx="2501952" cy="2709333"/>
          </a:xfrm>
        </p:grpSpPr>
        <p:sp>
          <p:nvSpPr>
            <p:cNvPr id="6" name="Freeform 6"/>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sp>
        <p:nvSpPr>
          <p:cNvPr id="8" name="TextBox 8"/>
          <p:cNvSpPr txBox="1"/>
          <p:nvPr/>
        </p:nvSpPr>
        <p:spPr>
          <a:xfrm>
            <a:off x="1020265" y="587994"/>
            <a:ext cx="6417963" cy="750469"/>
          </a:xfrm>
          <a:prstGeom prst="rect">
            <a:avLst/>
          </a:prstGeom>
        </p:spPr>
        <p:txBody>
          <a:bodyPr lIns="0" tIns="0" rIns="0" bIns="0" rtlCol="0" anchor="t">
            <a:spAutoFit/>
          </a:bodyPr>
          <a:lstStyle/>
          <a:p>
            <a:pPr>
              <a:lnSpc>
                <a:spcPts val="5880"/>
              </a:lnSpc>
              <a:spcBef>
                <a:spcPct val="0"/>
              </a:spcBef>
            </a:pPr>
            <a:r>
              <a:rPr lang="en-US" sz="4200">
                <a:solidFill>
                  <a:srgbClr val="AFC8E0"/>
                </a:solidFill>
                <a:latin typeface="Poppins Bold" panose="00000800000000000000"/>
              </a:rPr>
              <a:t>REFERENCES</a:t>
            </a:r>
            <a:endParaRPr lang="en-US" sz="4200">
              <a:solidFill>
                <a:srgbClr val="AFC8E0"/>
              </a:solidFill>
              <a:latin typeface="Poppins Bold" panose="00000800000000000000"/>
            </a:endParaRPr>
          </a:p>
        </p:txBody>
      </p:sp>
      <p:sp>
        <p:nvSpPr>
          <p:cNvPr id="9" name="AutoShape 9"/>
          <p:cNvSpPr/>
          <p:nvPr/>
        </p:nvSpPr>
        <p:spPr>
          <a:xfrm>
            <a:off x="1028702" y="1408526"/>
            <a:ext cx="3210070" cy="19349"/>
          </a:xfrm>
          <a:prstGeom prst="line">
            <a:avLst/>
          </a:prstGeom>
          <a:ln w="38100" cap="flat">
            <a:solidFill>
              <a:srgbClr val="FFFFFF"/>
            </a:solidFill>
            <a:prstDash val="solid"/>
            <a:headEnd type="none" w="sm" len="sm"/>
            <a:tailEnd type="none" w="sm" len="sm"/>
          </a:ln>
        </p:spPr>
      </p:sp>
      <p:grpSp>
        <p:nvGrpSpPr>
          <p:cNvPr id="10" name="Group 10"/>
          <p:cNvGrpSpPr>
            <a:grpSpLocks noChangeAspect="1"/>
          </p:cNvGrpSpPr>
          <p:nvPr/>
        </p:nvGrpSpPr>
        <p:grpSpPr>
          <a:xfrm rot="0">
            <a:off x="10138941" y="1427875"/>
            <a:ext cx="7618923" cy="7868824"/>
            <a:chOff x="0" y="0"/>
            <a:chExt cx="6350000" cy="6558280"/>
          </a:xfrm>
        </p:grpSpPr>
        <p:sp>
          <p:nvSpPr>
            <p:cNvPr id="11" name="Freeform 11"/>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1"/>
              <a:stretch>
                <a:fillRect l="-41874" r="-41874"/>
              </a:stretch>
            </a:blipFill>
          </p:spPr>
        </p:sp>
        <p:sp>
          <p:nvSpPr>
            <p:cNvPr id="12" name="Freeform 12"/>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D2D2D2"/>
            </a:solidFill>
          </p:spPr>
        </p:sp>
      </p:grpSp>
      <p:sp>
        <p:nvSpPr>
          <p:cNvPr id="13" name="TextBox 13"/>
          <p:cNvSpPr txBox="1"/>
          <p:nvPr/>
        </p:nvSpPr>
        <p:spPr>
          <a:xfrm>
            <a:off x="937011" y="1881558"/>
            <a:ext cx="8941716" cy="7938876"/>
          </a:xfrm>
          <a:prstGeom prst="rect">
            <a:avLst/>
          </a:prstGeom>
        </p:spPr>
        <p:txBody>
          <a:bodyPr lIns="0" tIns="0" rIns="0" bIns="0" rtlCol="0" anchor="t">
            <a:spAutoFit/>
          </a:bodyPr>
          <a:lstStyle/>
          <a:p>
            <a:pPr algn="just">
              <a:lnSpc>
                <a:spcPts val="3920"/>
              </a:lnSpc>
            </a:pPr>
            <a:r>
              <a:rPr lang="en-US" sz="2800">
                <a:solidFill>
                  <a:srgbClr val="FFFFFF"/>
                </a:solidFill>
                <a:latin typeface="Poppins" panose="00000500000000000000"/>
              </a:rPr>
              <a:t>Sen, J "Stock Price Prediction Using Machine Learning and Deep Learning Frameworks" Proceedings of the 6th International Conference on Business Analytics and Intelligence, Bangalore, India, December 20-22 (2018)</a:t>
            </a:r>
            <a:endParaRPr lang="en-US" sz="2800">
              <a:solidFill>
                <a:srgbClr val="FFFFFF"/>
              </a:solidFill>
              <a:latin typeface="Poppins" panose="00000500000000000000"/>
            </a:endParaRPr>
          </a:p>
          <a:p>
            <a:pPr algn="just">
              <a:lnSpc>
                <a:spcPts val="3920"/>
              </a:lnSpc>
            </a:pPr>
          </a:p>
          <a:p>
            <a:pPr algn="just">
              <a:lnSpc>
                <a:spcPts val="3920"/>
              </a:lnSpc>
            </a:pPr>
            <a:r>
              <a:rPr lang="en-US" sz="2800">
                <a:solidFill>
                  <a:srgbClr val="FFFFFF"/>
                </a:solidFill>
                <a:latin typeface="Poppins" panose="00000500000000000000"/>
              </a:rPr>
              <a:t>Jeevan B,Naresh E "Share Price Prediction using Machine Learning Technique", IEEE Third International Conference on Circuits, Control, Communication and Computing, 2018</a:t>
            </a:r>
            <a:endParaRPr lang="en-US" sz="2800">
              <a:solidFill>
                <a:srgbClr val="FFFFFF"/>
              </a:solidFill>
              <a:latin typeface="Poppins" panose="00000500000000000000"/>
            </a:endParaRPr>
          </a:p>
          <a:p>
            <a:pPr algn="just">
              <a:lnSpc>
                <a:spcPts val="3920"/>
              </a:lnSpc>
            </a:pPr>
          </a:p>
          <a:p>
            <a:pPr algn="just">
              <a:lnSpc>
                <a:spcPts val="3920"/>
              </a:lnSpc>
            </a:pPr>
            <a:r>
              <a:rPr lang="en-US" sz="2800">
                <a:solidFill>
                  <a:srgbClr val="FFFFFF"/>
                </a:solidFill>
                <a:latin typeface="Poppins" panose="00000500000000000000"/>
              </a:rPr>
              <a:t>Adebiyi, A., Adewumi, O., and Ayo, C. K. Ayo: "Stock Price Prediction Using the ARIMA Model" In: Proc. of the Int. Conf. on Computer Modelling and Simulation, Cambridge, UK, pp. 105-111 (2018)</a:t>
            </a:r>
            <a:endParaRPr lang="en-US" sz="2800">
              <a:solidFill>
                <a:srgbClr val="FFFFFF"/>
              </a:solidFill>
              <a:latin typeface="Poppins" panose="00000500000000000000"/>
            </a:endParaRPr>
          </a:p>
          <a:p>
            <a:pPr algn="just">
              <a:lnSpc>
                <a:spcPts val="3920"/>
              </a:lnSpc>
              <a:spcBef>
                <a:spcPct val="0"/>
              </a:spcBef>
            </a:pPr>
          </a:p>
        </p:txBody>
      </p:sp>
      <p:sp>
        <p:nvSpPr>
          <p:cNvPr id="14" name="Slide Number Placeholder 13"/>
          <p:cNvSpPr>
            <a:spLocks noGrp="1"/>
          </p:cNvSpPr>
          <p:nvPr>
            <p:ph type="sldNum" sz="quarter" idx="12"/>
          </p:nvPr>
        </p:nvSpPr>
        <p:spPr/>
        <p:txBody>
          <a:bodyPr/>
          <a:p>
            <a:r>
              <a:rPr lang="en-US"/>
              <a:t>19</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alphaModFix amt="41000"/>
            </a:blip>
            <a:stretch>
              <a:fillRect l="-20312" r="-20312"/>
            </a:stretch>
          </a:blipFill>
        </p:spPr>
      </p:sp>
      <p:grpSp>
        <p:nvGrpSpPr>
          <p:cNvPr id="3" name="Group 3"/>
          <p:cNvGrpSpPr/>
          <p:nvPr/>
        </p:nvGrpSpPr>
        <p:grpSpPr>
          <a:xfrm rot="0">
            <a:off x="15201900" y="92075"/>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sp>
        <p:nvSpPr>
          <p:cNvPr id="6" name="Freeform 6"/>
          <p:cNvSpPr/>
          <p:nvPr/>
        </p:nvSpPr>
        <p:spPr>
          <a:xfrm rot="-10800000">
            <a:off x="183682" y="6626150"/>
            <a:ext cx="3943358" cy="3900340"/>
          </a:xfrm>
          <a:custGeom>
            <a:avLst/>
            <a:gdLst/>
            <a:ahLst/>
            <a:cxnLst/>
            <a:rect l="l" t="t" r="r" b="b"/>
            <a:pathLst>
              <a:path w="3943358" h="3900340">
                <a:moveTo>
                  <a:pt x="0" y="0"/>
                </a:moveTo>
                <a:lnTo>
                  <a:pt x="3943358" y="0"/>
                </a:lnTo>
                <a:lnTo>
                  <a:pt x="3943358" y="3900339"/>
                </a:lnTo>
                <a:lnTo>
                  <a:pt x="0" y="3900339"/>
                </a:lnTo>
                <a:lnTo>
                  <a:pt x="0" y="0"/>
                </a:lnTo>
                <a:close/>
              </a:path>
            </a:pathLst>
          </a:custGeom>
          <a:blipFill>
            <a:blip r:embed="rId2">
              <a:alphaModFix amt="37000"/>
            </a:blip>
            <a:stretch>
              <a:fillRect/>
            </a:stretch>
          </a:blipFill>
        </p:spPr>
      </p:sp>
      <p:sp>
        <p:nvSpPr>
          <p:cNvPr id="7" name="Freeform 7"/>
          <p:cNvSpPr/>
          <p:nvPr/>
        </p:nvSpPr>
        <p:spPr>
          <a:xfrm>
            <a:off x="3513915" y="3814313"/>
            <a:ext cx="9768219" cy="3173432"/>
          </a:xfrm>
          <a:custGeom>
            <a:avLst/>
            <a:gdLst/>
            <a:ahLst/>
            <a:cxnLst/>
            <a:rect l="l" t="t" r="r" b="b"/>
            <a:pathLst>
              <a:path w="9768219" h="3173432">
                <a:moveTo>
                  <a:pt x="0" y="0"/>
                </a:moveTo>
                <a:lnTo>
                  <a:pt x="9768219" y="0"/>
                </a:lnTo>
                <a:lnTo>
                  <a:pt x="9768219" y="3173431"/>
                </a:lnTo>
                <a:lnTo>
                  <a:pt x="0" y="3173431"/>
                </a:lnTo>
                <a:lnTo>
                  <a:pt x="0" y="0"/>
                </a:lnTo>
                <a:close/>
              </a:path>
            </a:pathLst>
          </a:custGeom>
          <a:blipFill>
            <a:blip r:embed="rId3"/>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alphaModFix amt="30000"/>
            </a:blip>
            <a:stretch>
              <a:fillRect l="-20312" r="-20312"/>
            </a:stretch>
          </a:blipFill>
        </p:spPr>
      </p:sp>
      <p:sp>
        <p:nvSpPr>
          <p:cNvPr id="3" name="TextBox 3"/>
          <p:cNvSpPr txBox="1"/>
          <p:nvPr/>
        </p:nvSpPr>
        <p:spPr>
          <a:xfrm>
            <a:off x="4186537" y="914400"/>
            <a:ext cx="4957463" cy="750470"/>
          </a:xfrm>
          <a:prstGeom prst="rect">
            <a:avLst/>
          </a:prstGeom>
        </p:spPr>
        <p:txBody>
          <a:bodyPr lIns="0" tIns="0" rIns="0" bIns="0" rtlCol="0" anchor="t">
            <a:spAutoFit/>
          </a:bodyPr>
          <a:lstStyle/>
          <a:p>
            <a:pPr>
              <a:lnSpc>
                <a:spcPts val="5880"/>
              </a:lnSpc>
              <a:spcBef>
                <a:spcPct val="0"/>
              </a:spcBef>
            </a:pPr>
            <a:r>
              <a:rPr lang="en-US" sz="4200">
                <a:solidFill>
                  <a:srgbClr val="593C8F"/>
                </a:solidFill>
                <a:latin typeface="Poppins Bold" panose="00000800000000000000"/>
              </a:rPr>
              <a:t>CONTENT</a:t>
            </a:r>
            <a:endParaRPr lang="en-US" sz="4200">
              <a:solidFill>
                <a:srgbClr val="593C8F"/>
              </a:solidFill>
              <a:latin typeface="Poppins Bold" panose="00000800000000000000"/>
            </a:endParaRPr>
          </a:p>
        </p:txBody>
      </p:sp>
      <p:sp>
        <p:nvSpPr>
          <p:cNvPr id="4" name="AutoShape 4"/>
          <p:cNvSpPr/>
          <p:nvPr/>
        </p:nvSpPr>
        <p:spPr>
          <a:xfrm>
            <a:off x="4186537" y="1683920"/>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rot="0">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grpSp>
        <p:nvGrpSpPr>
          <p:cNvPr id="8" name="Group 8"/>
          <p:cNvGrpSpPr>
            <a:grpSpLocks noChangeAspect="1"/>
          </p:cNvGrpSpPr>
          <p:nvPr/>
        </p:nvGrpSpPr>
        <p:grpSpPr>
          <a:xfrm rot="0">
            <a:off x="10861189" y="1116529"/>
            <a:ext cx="5993196" cy="8053941"/>
            <a:chOff x="0" y="0"/>
            <a:chExt cx="3663950" cy="4923790"/>
          </a:xfrm>
        </p:grpSpPr>
        <p:sp>
          <p:nvSpPr>
            <p:cNvPr id="9" name="Freeform 9"/>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2"/>
              <a:stretch>
                <a:fillRect l="-41426" r="-168414"/>
              </a:stretch>
            </a:blipFill>
          </p:spPr>
        </p:sp>
        <p:sp>
          <p:nvSpPr>
            <p:cNvPr id="10" name="Freeform 10"/>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0000"/>
            </a:solidFill>
          </p:spPr>
        </p:sp>
      </p:grpSp>
      <p:sp>
        <p:nvSpPr>
          <p:cNvPr id="11" name="TextBox 11"/>
          <p:cNvSpPr txBox="1"/>
          <p:nvPr/>
        </p:nvSpPr>
        <p:spPr>
          <a:xfrm>
            <a:off x="3906081" y="1999578"/>
            <a:ext cx="5518376" cy="6948342"/>
          </a:xfrm>
          <a:prstGeom prst="rect">
            <a:avLst/>
          </a:prstGeom>
        </p:spPr>
        <p:txBody>
          <a:bodyPr lIns="0" tIns="0" rIns="0" bIns="0" rtlCol="0" anchor="t">
            <a:spAutoFit/>
          </a:bodyPr>
          <a:lstStyle/>
          <a:p>
            <a:pPr marL="604520" lvl="1" indent="-302260" algn="just">
              <a:lnSpc>
                <a:spcPts val="3920"/>
              </a:lnSpc>
              <a:buFont typeface="Arial" panose="020B0604020202020204"/>
              <a:buChar char="•"/>
            </a:pPr>
            <a:r>
              <a:rPr lang="en-US" sz="2800">
                <a:solidFill>
                  <a:srgbClr val="000000"/>
                </a:solidFill>
                <a:latin typeface="Poppins" panose="00000500000000000000"/>
              </a:rPr>
              <a:t>Abstraction</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Objectives</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Problem Statement</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Introduction</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Stock Market</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Importance of Stock Market</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Long Short Term Memory Network</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Working Process of LSTM</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Design and methodologies</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Result</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Conclusion</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Future Enhancements</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References</a:t>
            </a:r>
            <a:endParaRPr lang="en-US" sz="2800">
              <a:solidFill>
                <a:srgbClr val="000000"/>
              </a:solidFill>
              <a:latin typeface="Poppins"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alphaModFix amt="30000"/>
            </a:blip>
            <a:stretch>
              <a:fillRect l="-20312" r="-20312"/>
            </a:stretch>
          </a:blipFill>
        </p:spPr>
      </p:sp>
      <p:sp>
        <p:nvSpPr>
          <p:cNvPr id="3" name="TextBox 3"/>
          <p:cNvSpPr txBox="1"/>
          <p:nvPr/>
        </p:nvSpPr>
        <p:spPr>
          <a:xfrm>
            <a:off x="2951718" y="588193"/>
            <a:ext cx="4957463" cy="750469"/>
          </a:xfrm>
          <a:prstGeom prst="rect">
            <a:avLst/>
          </a:prstGeom>
        </p:spPr>
        <p:txBody>
          <a:bodyPr lIns="0" tIns="0" rIns="0" bIns="0" rtlCol="0" anchor="t">
            <a:spAutoFit/>
          </a:bodyPr>
          <a:lstStyle/>
          <a:p>
            <a:pPr>
              <a:lnSpc>
                <a:spcPts val="5880"/>
              </a:lnSpc>
              <a:spcBef>
                <a:spcPct val="0"/>
              </a:spcBef>
            </a:pPr>
            <a:r>
              <a:rPr lang="en-US" sz="4200">
                <a:solidFill>
                  <a:srgbClr val="593C8F"/>
                </a:solidFill>
                <a:latin typeface="Poppins Bold" panose="00000800000000000000"/>
              </a:rPr>
              <a:t>ABSTRACT</a:t>
            </a:r>
            <a:endParaRPr lang="en-US" sz="4200">
              <a:solidFill>
                <a:srgbClr val="593C8F"/>
              </a:solidFill>
              <a:latin typeface="Poppins Bold" panose="00000800000000000000"/>
            </a:endParaRPr>
          </a:p>
        </p:txBody>
      </p:sp>
      <p:sp>
        <p:nvSpPr>
          <p:cNvPr id="4" name="AutoShape 4"/>
          <p:cNvSpPr/>
          <p:nvPr/>
        </p:nvSpPr>
        <p:spPr>
          <a:xfrm flipV="1">
            <a:off x="2951718" y="1354907"/>
            <a:ext cx="2933623" cy="19050"/>
          </a:xfrm>
          <a:prstGeom prst="line">
            <a:avLst/>
          </a:prstGeom>
          <a:ln w="38100" cap="flat">
            <a:solidFill>
              <a:srgbClr val="000000"/>
            </a:solidFill>
            <a:prstDash val="solid"/>
            <a:headEnd type="none" w="sm" len="sm"/>
            <a:tailEnd type="none" w="sm" len="sm"/>
          </a:ln>
        </p:spPr>
      </p:sp>
      <p:grpSp>
        <p:nvGrpSpPr>
          <p:cNvPr id="5" name="Group 5"/>
          <p:cNvGrpSpPr/>
          <p:nvPr/>
        </p:nvGrpSpPr>
        <p:grpSpPr>
          <a:xfrm rot="0">
            <a:off x="-880318"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grpSp>
        <p:nvGrpSpPr>
          <p:cNvPr id="8" name="Group 8"/>
          <p:cNvGrpSpPr>
            <a:grpSpLocks noChangeAspect="1"/>
          </p:cNvGrpSpPr>
          <p:nvPr/>
        </p:nvGrpSpPr>
        <p:grpSpPr>
          <a:xfrm rot="0">
            <a:off x="11290746" y="1354907"/>
            <a:ext cx="5993196" cy="8053941"/>
            <a:chOff x="0" y="0"/>
            <a:chExt cx="3663950" cy="4923790"/>
          </a:xfrm>
        </p:grpSpPr>
        <p:sp>
          <p:nvSpPr>
            <p:cNvPr id="9" name="Freeform 9"/>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2"/>
              <a:stretch>
                <a:fillRect l="-70186" r="-70186"/>
              </a:stretch>
            </a:blipFill>
          </p:spPr>
        </p:sp>
        <p:sp>
          <p:nvSpPr>
            <p:cNvPr id="10" name="Freeform 10"/>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0000"/>
            </a:solidFill>
          </p:spPr>
        </p:sp>
      </p:grpSp>
      <p:sp>
        <p:nvSpPr>
          <p:cNvPr id="11" name="TextBox 11"/>
          <p:cNvSpPr txBox="1"/>
          <p:nvPr/>
        </p:nvSpPr>
        <p:spPr>
          <a:xfrm>
            <a:off x="2543129" y="1865927"/>
            <a:ext cx="8410270" cy="7938876"/>
          </a:xfrm>
          <a:prstGeom prst="rect">
            <a:avLst/>
          </a:prstGeom>
        </p:spPr>
        <p:txBody>
          <a:bodyPr lIns="0" tIns="0" rIns="0" bIns="0" rtlCol="0" anchor="t">
            <a:spAutoFit/>
          </a:bodyPr>
          <a:lstStyle/>
          <a:p>
            <a:pPr algn="just">
              <a:lnSpc>
                <a:spcPts val="3920"/>
              </a:lnSpc>
              <a:spcBef>
                <a:spcPct val="0"/>
              </a:spcBef>
            </a:pPr>
            <a:r>
              <a:rPr lang="en-US" sz="2800">
                <a:solidFill>
                  <a:srgbClr val="000000"/>
                </a:solidFill>
                <a:latin typeface="Poppins" panose="00000500000000000000"/>
              </a:rPr>
              <a:t>The main aim of the project is to predict the stock price closing value for a particular company by using machine learning Techniques which is used to build prediction models that can forecast the prices of stock with good accuracy. Prediction model have been proposed to incorporate all the major factors affecting the price of stocks one of the famous technique is Long short-term memory (LSTM) for training and predicting the stock price. To build the stock price prediction model, we will using Real Time company  Dataset which consists last 23 years data and we are using Jupyter notebook as a software for Making the prediction. Display result by using Streamlit web app.</a:t>
            </a:r>
            <a:endParaRPr lang="en-US" sz="2800">
              <a:solidFill>
                <a:srgbClr val="000000"/>
              </a:solidFill>
              <a:latin typeface="Poppins" panose="00000500000000000000"/>
            </a:endParaRPr>
          </a:p>
        </p:txBody>
      </p:sp>
      <p:sp>
        <p:nvSpPr>
          <p:cNvPr id="12" name="Slide Number Placeholder 11"/>
          <p:cNvSpPr>
            <a:spLocks noGrp="1"/>
          </p:cNvSpPr>
          <p:nvPr>
            <p:ph type="sldNum" sz="quarter" idx="12"/>
          </p:nvPr>
        </p:nvSpPr>
        <p:spPr/>
        <p:txBody>
          <a:bodyPr/>
          <a:p>
            <a:r>
              <a:rPr lang="en-US" sz="2000"/>
              <a:t>1</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9499600" cy="10287000"/>
            <a:chOff x="0" y="0"/>
            <a:chExt cx="2501952" cy="2709333"/>
          </a:xfrm>
        </p:grpSpPr>
        <p:sp>
          <p:nvSpPr>
            <p:cNvPr id="3" name="Freeform 3"/>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close/>
                </a:path>
              </a:pathLst>
            </a:custGeom>
            <a:solidFill>
              <a:srgbClr val="593C8F"/>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sp>
        <p:nvSpPr>
          <p:cNvPr id="5" name="TextBox 5"/>
          <p:cNvSpPr txBox="1"/>
          <p:nvPr/>
        </p:nvSpPr>
        <p:spPr>
          <a:xfrm>
            <a:off x="1028720" y="1485296"/>
            <a:ext cx="6417963" cy="750438"/>
          </a:xfrm>
          <a:prstGeom prst="rect">
            <a:avLst/>
          </a:prstGeom>
        </p:spPr>
        <p:txBody>
          <a:bodyPr lIns="0" tIns="0" rIns="0" bIns="0" rtlCol="0" anchor="t">
            <a:spAutoFit/>
          </a:bodyPr>
          <a:lstStyle/>
          <a:p>
            <a:pPr>
              <a:lnSpc>
                <a:spcPts val="5880"/>
              </a:lnSpc>
              <a:spcBef>
                <a:spcPct val="0"/>
              </a:spcBef>
            </a:pPr>
            <a:r>
              <a:rPr lang="en-US" sz="4200">
                <a:solidFill>
                  <a:srgbClr val="FFFFFF"/>
                </a:solidFill>
                <a:latin typeface="Poppins Bold" panose="00000800000000000000"/>
              </a:rPr>
              <a:t>OBJECTIVES</a:t>
            </a:r>
            <a:endParaRPr lang="en-US" sz="4200">
              <a:solidFill>
                <a:srgbClr val="FFFFFF"/>
              </a:solidFill>
              <a:latin typeface="Poppins Bold" panose="00000800000000000000"/>
            </a:endParaRPr>
          </a:p>
        </p:txBody>
      </p:sp>
      <p:sp>
        <p:nvSpPr>
          <p:cNvPr id="6" name="AutoShape 6"/>
          <p:cNvSpPr/>
          <p:nvPr/>
        </p:nvSpPr>
        <p:spPr>
          <a:xfrm flipV="1">
            <a:off x="1029792" y="2233059"/>
            <a:ext cx="5761990" cy="19050"/>
          </a:xfrm>
          <a:prstGeom prst="line">
            <a:avLst/>
          </a:prstGeom>
          <a:ln w="38100" cap="flat">
            <a:solidFill>
              <a:srgbClr val="FFFFFF"/>
            </a:solidFill>
            <a:prstDash val="solid"/>
            <a:headEnd type="none" w="sm" len="sm"/>
            <a:tailEnd type="none" w="sm" len="sm"/>
          </a:ln>
        </p:spPr>
      </p:sp>
      <p:grpSp>
        <p:nvGrpSpPr>
          <p:cNvPr id="7" name="Group 7"/>
          <p:cNvGrpSpPr>
            <a:grpSpLocks noChangeAspect="1"/>
          </p:cNvGrpSpPr>
          <p:nvPr/>
        </p:nvGrpSpPr>
        <p:grpSpPr>
          <a:xfrm rot="0">
            <a:off x="8583333" y="1209088"/>
            <a:ext cx="7618923" cy="7868824"/>
            <a:chOff x="0" y="0"/>
            <a:chExt cx="6350000" cy="6558280"/>
          </a:xfrm>
        </p:grpSpPr>
        <p:sp>
          <p:nvSpPr>
            <p:cNvPr id="8" name="Freeform 8"/>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1"/>
              <a:stretch>
                <a:fillRect l="-41874" r="-41874"/>
              </a:stretch>
            </a:blipFill>
          </p:spPr>
        </p:sp>
        <p:sp>
          <p:nvSpPr>
            <p:cNvPr id="9" name="Freeform 9"/>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D2D2D2"/>
            </a:solidFill>
          </p:spPr>
        </p:sp>
      </p:grpSp>
      <p:sp>
        <p:nvSpPr>
          <p:cNvPr id="10" name="TextBox 10"/>
          <p:cNvSpPr txBox="1"/>
          <p:nvPr/>
        </p:nvSpPr>
        <p:spPr>
          <a:xfrm>
            <a:off x="1028700" y="2524414"/>
            <a:ext cx="4769516" cy="566354"/>
          </a:xfrm>
          <a:prstGeom prst="rect">
            <a:avLst/>
          </a:prstGeom>
        </p:spPr>
        <p:txBody>
          <a:bodyPr lIns="0" tIns="0" rIns="0" bIns="0" rtlCol="0" anchor="t">
            <a:spAutoFit/>
          </a:bodyPr>
          <a:lstStyle/>
          <a:p>
            <a:pPr>
              <a:lnSpc>
                <a:spcPts val="4480"/>
              </a:lnSpc>
              <a:spcBef>
                <a:spcPct val="0"/>
              </a:spcBef>
            </a:pPr>
            <a:r>
              <a:rPr lang="en-US" sz="3200">
                <a:solidFill>
                  <a:srgbClr val="AFC8E0"/>
                </a:solidFill>
                <a:latin typeface="Poppins Bold" panose="00000800000000000000"/>
              </a:rPr>
              <a:t>Aim of the Project</a:t>
            </a:r>
            <a:endParaRPr lang="en-US" sz="3200">
              <a:solidFill>
                <a:srgbClr val="AFC8E0"/>
              </a:solidFill>
              <a:latin typeface="Poppins Bold" panose="00000800000000000000"/>
            </a:endParaRPr>
          </a:p>
        </p:txBody>
      </p:sp>
      <p:sp>
        <p:nvSpPr>
          <p:cNvPr id="11" name="TextBox 11"/>
          <p:cNvSpPr txBox="1"/>
          <p:nvPr/>
        </p:nvSpPr>
        <p:spPr>
          <a:xfrm>
            <a:off x="1029729" y="5980655"/>
            <a:ext cx="4769516" cy="566354"/>
          </a:xfrm>
          <a:prstGeom prst="rect">
            <a:avLst/>
          </a:prstGeom>
        </p:spPr>
        <p:txBody>
          <a:bodyPr lIns="0" tIns="0" rIns="0" bIns="0" rtlCol="0" anchor="t">
            <a:spAutoFit/>
          </a:bodyPr>
          <a:lstStyle/>
          <a:p>
            <a:pPr>
              <a:lnSpc>
                <a:spcPts val="4480"/>
              </a:lnSpc>
              <a:spcBef>
                <a:spcPct val="0"/>
              </a:spcBef>
            </a:pPr>
            <a:r>
              <a:rPr lang="en-US" sz="3200">
                <a:solidFill>
                  <a:srgbClr val="AFC8E0"/>
                </a:solidFill>
                <a:latin typeface="Poppins Bold" panose="00000800000000000000"/>
              </a:rPr>
              <a:t>Scope of the Project</a:t>
            </a:r>
            <a:endParaRPr lang="en-US" sz="3200">
              <a:solidFill>
                <a:srgbClr val="AFC8E0"/>
              </a:solidFill>
              <a:latin typeface="Poppins Bold" panose="00000800000000000000"/>
            </a:endParaRPr>
          </a:p>
        </p:txBody>
      </p:sp>
      <p:sp>
        <p:nvSpPr>
          <p:cNvPr id="12" name="TextBox 12"/>
          <p:cNvSpPr txBox="1"/>
          <p:nvPr/>
        </p:nvSpPr>
        <p:spPr>
          <a:xfrm>
            <a:off x="1587537" y="3277859"/>
            <a:ext cx="5586933" cy="1995673"/>
          </a:xfrm>
          <a:prstGeom prst="rect">
            <a:avLst/>
          </a:prstGeom>
        </p:spPr>
        <p:txBody>
          <a:bodyPr lIns="0" tIns="0" rIns="0" bIns="0" rtlCol="0" anchor="t">
            <a:spAutoFit/>
          </a:bodyPr>
          <a:lstStyle/>
          <a:p>
            <a:pPr algn="just">
              <a:lnSpc>
                <a:spcPts val="3920"/>
              </a:lnSpc>
              <a:spcBef>
                <a:spcPct val="0"/>
              </a:spcBef>
            </a:pPr>
            <a:r>
              <a:rPr lang="en-US" sz="2800">
                <a:solidFill>
                  <a:srgbClr val="FFFFFF"/>
                </a:solidFill>
                <a:latin typeface="Poppins" panose="00000500000000000000"/>
              </a:rPr>
              <a:t>Build the stock price prediction model which can predict the stock price for future based on the given dataset</a:t>
            </a:r>
            <a:endParaRPr lang="en-US" sz="2800">
              <a:solidFill>
                <a:srgbClr val="FFFFFF"/>
              </a:solidFill>
              <a:latin typeface="Poppins" panose="00000500000000000000"/>
            </a:endParaRPr>
          </a:p>
        </p:txBody>
      </p:sp>
      <p:sp>
        <p:nvSpPr>
          <p:cNvPr id="13" name="TextBox 13"/>
          <p:cNvSpPr txBox="1"/>
          <p:nvPr/>
        </p:nvSpPr>
        <p:spPr>
          <a:xfrm>
            <a:off x="1587537" y="6779419"/>
            <a:ext cx="6085513" cy="2490940"/>
          </a:xfrm>
          <a:prstGeom prst="rect">
            <a:avLst/>
          </a:prstGeom>
        </p:spPr>
        <p:txBody>
          <a:bodyPr lIns="0" tIns="0" rIns="0" bIns="0" rtlCol="0" anchor="t">
            <a:spAutoFit/>
          </a:bodyPr>
          <a:lstStyle/>
          <a:p>
            <a:pPr algn="just">
              <a:lnSpc>
                <a:spcPts val="3920"/>
              </a:lnSpc>
              <a:spcBef>
                <a:spcPct val="0"/>
              </a:spcBef>
            </a:pPr>
            <a:r>
              <a:rPr lang="en-US" sz="2800">
                <a:solidFill>
                  <a:srgbClr val="FFFFFF"/>
                </a:solidFill>
                <a:latin typeface="Poppins" panose="00000500000000000000"/>
              </a:rPr>
              <a:t>prediction of stock price using Machine Learning will br useful for new investors to invest in stock market based on the various factors</a:t>
            </a:r>
            <a:endParaRPr lang="en-US" sz="2800">
              <a:solidFill>
                <a:srgbClr val="FFFFFF"/>
              </a:solidFill>
              <a:latin typeface="Poppins" panose="00000500000000000000"/>
            </a:endParaRPr>
          </a:p>
        </p:txBody>
      </p:sp>
      <p:sp>
        <p:nvSpPr>
          <p:cNvPr id="14" name="Slide Number Placeholder 13"/>
          <p:cNvSpPr>
            <a:spLocks noGrp="1"/>
          </p:cNvSpPr>
          <p:nvPr>
            <p:ph type="sldNum" sz="quarter" idx="12"/>
          </p:nvPr>
        </p:nvSpPr>
        <p:spPr/>
        <p:txBody>
          <a:bodyPr/>
          <a:p>
            <a:r>
              <a:rPr lang="en-US" sz="2000"/>
              <a:t>2</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alphaModFix amt="30000"/>
            </a:blip>
            <a:stretch>
              <a:fillRect l="-20312" r="-20312"/>
            </a:stretch>
          </a:blipFill>
        </p:spPr>
      </p:sp>
      <p:sp>
        <p:nvSpPr>
          <p:cNvPr id="3" name="TextBox 3"/>
          <p:cNvSpPr txBox="1"/>
          <p:nvPr/>
        </p:nvSpPr>
        <p:spPr>
          <a:xfrm>
            <a:off x="1028720" y="1466246"/>
            <a:ext cx="6544963" cy="750438"/>
          </a:xfrm>
          <a:prstGeom prst="rect">
            <a:avLst/>
          </a:prstGeom>
        </p:spPr>
        <p:txBody>
          <a:bodyPr lIns="0" tIns="0" rIns="0" bIns="0" rtlCol="0" anchor="t">
            <a:spAutoFit/>
          </a:bodyPr>
          <a:lstStyle/>
          <a:p>
            <a:pPr>
              <a:lnSpc>
                <a:spcPts val="5880"/>
              </a:lnSpc>
              <a:spcBef>
                <a:spcPct val="0"/>
              </a:spcBef>
            </a:pPr>
            <a:r>
              <a:rPr lang="en-US" sz="4200">
                <a:solidFill>
                  <a:srgbClr val="593C8F"/>
                </a:solidFill>
                <a:latin typeface="Poppins Bold" panose="00000800000000000000"/>
              </a:rPr>
              <a:t>PROBLEM STATEMENT</a:t>
            </a:r>
            <a:endParaRPr lang="en-US" sz="4200">
              <a:solidFill>
                <a:srgbClr val="593C8F"/>
              </a:solidFill>
              <a:latin typeface="Poppins Bold" panose="00000800000000000000"/>
            </a:endParaRPr>
          </a:p>
        </p:txBody>
      </p:sp>
      <p:sp>
        <p:nvSpPr>
          <p:cNvPr id="4" name="AutoShape 4"/>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5" name="AutoShape 5"/>
          <p:cNvSpPr/>
          <p:nvPr/>
        </p:nvSpPr>
        <p:spPr>
          <a:xfrm flipV="1">
            <a:off x="1029792" y="2232961"/>
            <a:ext cx="5625807" cy="19148"/>
          </a:xfrm>
          <a:prstGeom prst="line">
            <a:avLst/>
          </a:prstGeom>
          <a:ln w="38100" cap="flat">
            <a:solidFill>
              <a:srgbClr val="000000"/>
            </a:solidFill>
            <a:prstDash val="solid"/>
            <a:headEnd type="none" w="sm" len="sm"/>
            <a:tailEnd type="none" w="sm" len="sm"/>
          </a:ln>
        </p:spPr>
      </p:sp>
      <p:grpSp>
        <p:nvGrpSpPr>
          <p:cNvPr id="6" name="Group 6"/>
          <p:cNvGrpSpPr>
            <a:grpSpLocks noChangeAspect="1"/>
          </p:cNvGrpSpPr>
          <p:nvPr/>
        </p:nvGrpSpPr>
        <p:grpSpPr>
          <a:xfrm rot="0">
            <a:off x="10671810" y="1081600"/>
            <a:ext cx="6094969" cy="3428377"/>
            <a:chOff x="0" y="0"/>
            <a:chExt cx="11289030" cy="6350000"/>
          </a:xfrm>
        </p:grpSpPr>
        <p:sp>
          <p:nvSpPr>
            <p:cNvPr id="7" name="Freeform 7"/>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2"/>
              <a:stretch>
                <a:fillRect t="-2985" b="-2985"/>
              </a:stretch>
            </a:blipFill>
          </p:spPr>
        </p:sp>
      </p:grpSp>
      <p:grpSp>
        <p:nvGrpSpPr>
          <p:cNvPr id="8" name="Group 8"/>
          <p:cNvGrpSpPr>
            <a:grpSpLocks noChangeAspect="1"/>
          </p:cNvGrpSpPr>
          <p:nvPr/>
        </p:nvGrpSpPr>
        <p:grpSpPr>
          <a:xfrm rot="0">
            <a:off x="10671810" y="5408135"/>
            <a:ext cx="6094969" cy="3428377"/>
            <a:chOff x="0" y="0"/>
            <a:chExt cx="11289030" cy="6350000"/>
          </a:xfrm>
        </p:grpSpPr>
        <p:sp>
          <p:nvSpPr>
            <p:cNvPr id="9" name="Freeform 9"/>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l="-3566" r="-3566"/>
              </a:stretch>
            </a:blipFill>
          </p:spPr>
        </p:sp>
      </p:grpSp>
      <p:grpSp>
        <p:nvGrpSpPr>
          <p:cNvPr id="10" name="Group 10"/>
          <p:cNvGrpSpPr/>
          <p:nvPr/>
        </p:nvGrpSpPr>
        <p:grpSpPr>
          <a:xfrm rot="0">
            <a:off x="7810500" y="0"/>
            <a:ext cx="3086100" cy="10287000"/>
            <a:chOff x="0" y="0"/>
            <a:chExt cx="812800" cy="2709333"/>
          </a:xfrm>
        </p:grpSpPr>
        <p:sp>
          <p:nvSpPr>
            <p:cNvPr id="11" name="Freeform 11"/>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2" name="TextBox 12"/>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1029792" y="2675067"/>
            <a:ext cx="5952782" cy="5825000"/>
          </a:xfrm>
          <a:prstGeom prst="rect">
            <a:avLst/>
          </a:prstGeom>
        </p:spPr>
        <p:txBody>
          <a:bodyPr lIns="0" tIns="0" rIns="0" bIns="0" rtlCol="0" anchor="t">
            <a:spAutoFit/>
          </a:bodyPr>
          <a:lstStyle/>
          <a:p>
            <a:pPr algn="just">
              <a:lnSpc>
                <a:spcPts val="3920"/>
              </a:lnSpc>
            </a:pPr>
            <a:r>
              <a:rPr lang="en-US" sz="2800">
                <a:solidFill>
                  <a:srgbClr val="000000"/>
                </a:solidFill>
                <a:latin typeface="Poppins" panose="00000500000000000000"/>
              </a:rPr>
              <a:t>The aim of the project is to examine a number of different forecasting techniques to predict future stock returns based on past returns to construct a portfolio of multiple stocks in order to diversify the risk. We do this by applying supervised learning methods for stock price forecasting by interpreting the seemingly chaotic market data.</a:t>
            </a:r>
            <a:endParaRPr lang="en-US" sz="2800">
              <a:solidFill>
                <a:srgbClr val="000000"/>
              </a:solidFill>
              <a:latin typeface="Poppins" panose="00000500000000000000"/>
            </a:endParaRPr>
          </a:p>
          <a:p>
            <a:pPr algn="just">
              <a:lnSpc>
                <a:spcPts val="2810"/>
              </a:lnSpc>
              <a:spcBef>
                <a:spcPct val="0"/>
              </a:spcBef>
            </a:pPr>
          </a:p>
        </p:txBody>
      </p:sp>
      <p:sp>
        <p:nvSpPr>
          <p:cNvPr id="14" name="Freeform 14"/>
          <p:cNvSpPr/>
          <p:nvPr/>
        </p:nvSpPr>
        <p:spPr>
          <a:xfrm>
            <a:off x="1028003" y="9258300"/>
            <a:ext cx="1495472" cy="373868"/>
          </a:xfrm>
          <a:custGeom>
            <a:avLst/>
            <a:gdLst/>
            <a:ahLst/>
            <a:cxnLst/>
            <a:rect l="l" t="t" r="r" b="b"/>
            <a:pathLst>
              <a:path w="1495472" h="373868">
                <a:moveTo>
                  <a:pt x="0" y="0"/>
                </a:moveTo>
                <a:lnTo>
                  <a:pt x="1495473" y="0"/>
                </a:lnTo>
                <a:lnTo>
                  <a:pt x="1495473" y="373868"/>
                </a:lnTo>
                <a:lnTo>
                  <a:pt x="0" y="3738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Slide Number Placeholder 14"/>
          <p:cNvSpPr>
            <a:spLocks noGrp="1"/>
          </p:cNvSpPr>
          <p:nvPr>
            <p:ph type="sldNum" sz="quarter" idx="12"/>
          </p:nvPr>
        </p:nvSpPr>
        <p:spPr/>
        <p:txBody>
          <a:bodyPr/>
          <a:p>
            <a:r>
              <a:rPr lang="en-US"/>
              <a:t>3</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alphaModFix amt="30000"/>
            </a:blip>
            <a:stretch>
              <a:fillRect l="-20312" r="-20312"/>
            </a:stretch>
          </a:blipFill>
        </p:spPr>
      </p:sp>
      <p:sp>
        <p:nvSpPr>
          <p:cNvPr id="3" name="AutoShape 3"/>
          <p:cNvSpPr/>
          <p:nvPr/>
        </p:nvSpPr>
        <p:spPr>
          <a:xfrm flipV="1">
            <a:off x="1029771" y="1388645"/>
            <a:ext cx="4361384" cy="38100"/>
          </a:xfrm>
          <a:prstGeom prst="line">
            <a:avLst/>
          </a:prstGeom>
          <a:ln w="38100" cap="flat">
            <a:solidFill>
              <a:srgbClr val="000000"/>
            </a:solidFill>
            <a:prstDash val="solid"/>
            <a:headEnd type="none" w="sm" len="sm"/>
            <a:tailEnd type="none" w="sm" len="sm"/>
          </a:ln>
        </p:spPr>
      </p:sp>
      <p:grpSp>
        <p:nvGrpSpPr>
          <p:cNvPr id="4" name="Group 4"/>
          <p:cNvGrpSpPr/>
          <p:nvPr/>
        </p:nvGrpSpPr>
        <p:grpSpPr>
          <a:xfrm rot="0">
            <a:off x="15201900" y="0"/>
            <a:ext cx="3086100" cy="10287000"/>
            <a:chOff x="0" y="0"/>
            <a:chExt cx="812800" cy="2709333"/>
          </a:xfrm>
        </p:grpSpPr>
        <p:sp>
          <p:nvSpPr>
            <p:cNvPr id="5" name="Freeform 5"/>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grpSp>
        <p:nvGrpSpPr>
          <p:cNvPr id="7" name="Group 7"/>
          <p:cNvGrpSpPr>
            <a:grpSpLocks noChangeAspect="1"/>
          </p:cNvGrpSpPr>
          <p:nvPr/>
        </p:nvGrpSpPr>
        <p:grpSpPr>
          <a:xfrm rot="0">
            <a:off x="10455226" y="1028700"/>
            <a:ext cx="6289724" cy="8373944"/>
            <a:chOff x="0" y="0"/>
            <a:chExt cx="3663950" cy="4878070"/>
          </a:xfrm>
        </p:grpSpPr>
        <p:sp>
          <p:nvSpPr>
            <p:cNvPr id="8" name="Freeform 8"/>
            <p:cNvSpPr/>
            <p:nvPr/>
          </p:nvSpPr>
          <p:spPr>
            <a:xfrm>
              <a:off x="31750" y="31750"/>
              <a:ext cx="3600450" cy="4814570"/>
            </a:xfrm>
            <a:custGeom>
              <a:avLst/>
              <a:gdLst/>
              <a:ahLst/>
              <a:cxnLst/>
              <a:rect l="l" t="t" r="r" b="b"/>
              <a:pathLst>
                <a:path w="3600450" h="4814570">
                  <a:moveTo>
                    <a:pt x="0" y="0"/>
                  </a:moveTo>
                  <a:lnTo>
                    <a:pt x="3600450" y="0"/>
                  </a:lnTo>
                  <a:lnTo>
                    <a:pt x="3600450" y="4814570"/>
                  </a:lnTo>
                  <a:lnTo>
                    <a:pt x="0" y="4814570"/>
                  </a:lnTo>
                  <a:close/>
                </a:path>
              </a:pathLst>
            </a:custGeom>
            <a:blipFill>
              <a:blip r:embed="rId2"/>
              <a:stretch>
                <a:fillRect l="-50242" r="-50242"/>
              </a:stretch>
            </a:blipFill>
          </p:spPr>
        </p:sp>
        <p:sp>
          <p:nvSpPr>
            <p:cNvPr id="9" name="Freeform 9"/>
            <p:cNvSpPr/>
            <p:nvPr/>
          </p:nvSpPr>
          <p:spPr>
            <a:xfrm>
              <a:off x="0" y="0"/>
              <a:ext cx="3663950" cy="4878070"/>
            </a:xfrm>
            <a:custGeom>
              <a:avLst/>
              <a:gdLst/>
              <a:ahLst/>
              <a:cxnLst/>
              <a:rect l="l" t="t" r="r" b="b"/>
              <a:pathLst>
                <a:path w="3663950" h="4878070">
                  <a:moveTo>
                    <a:pt x="3663950" y="4878070"/>
                  </a:moveTo>
                  <a:lnTo>
                    <a:pt x="0" y="4878070"/>
                  </a:lnTo>
                  <a:lnTo>
                    <a:pt x="0" y="0"/>
                  </a:lnTo>
                  <a:lnTo>
                    <a:pt x="3663950" y="0"/>
                  </a:lnTo>
                  <a:lnTo>
                    <a:pt x="3663950" y="4878070"/>
                  </a:lnTo>
                  <a:close/>
                  <a:moveTo>
                    <a:pt x="63500" y="4814570"/>
                  </a:moveTo>
                  <a:lnTo>
                    <a:pt x="3600450" y="4814570"/>
                  </a:lnTo>
                  <a:lnTo>
                    <a:pt x="3600450" y="63500"/>
                  </a:lnTo>
                  <a:lnTo>
                    <a:pt x="63500" y="63500"/>
                  </a:lnTo>
                  <a:lnTo>
                    <a:pt x="63500" y="4814570"/>
                  </a:lnTo>
                  <a:close/>
                </a:path>
              </a:pathLst>
            </a:custGeom>
            <a:solidFill>
              <a:srgbClr val="000000"/>
            </a:solidFill>
          </p:spPr>
        </p:sp>
      </p:grpSp>
      <p:sp>
        <p:nvSpPr>
          <p:cNvPr id="10" name="TextBox 10"/>
          <p:cNvSpPr txBox="1"/>
          <p:nvPr/>
        </p:nvSpPr>
        <p:spPr>
          <a:xfrm>
            <a:off x="1029605" y="619126"/>
            <a:ext cx="4957463" cy="750470"/>
          </a:xfrm>
          <a:prstGeom prst="rect">
            <a:avLst/>
          </a:prstGeom>
        </p:spPr>
        <p:txBody>
          <a:bodyPr lIns="0" tIns="0" rIns="0" bIns="0" rtlCol="0" anchor="t">
            <a:spAutoFit/>
          </a:bodyPr>
          <a:lstStyle/>
          <a:p>
            <a:pPr>
              <a:lnSpc>
                <a:spcPts val="5880"/>
              </a:lnSpc>
              <a:spcBef>
                <a:spcPct val="0"/>
              </a:spcBef>
            </a:pPr>
            <a:r>
              <a:rPr lang="en-US" sz="4200">
                <a:solidFill>
                  <a:srgbClr val="593C8F"/>
                </a:solidFill>
                <a:latin typeface="Poppins Bold" panose="00000800000000000000"/>
              </a:rPr>
              <a:t>INTRODUCTION</a:t>
            </a:r>
            <a:endParaRPr lang="en-US" sz="4200">
              <a:solidFill>
                <a:srgbClr val="593C8F"/>
              </a:solidFill>
              <a:latin typeface="Poppins Bold" panose="00000800000000000000"/>
            </a:endParaRPr>
          </a:p>
        </p:txBody>
      </p:sp>
      <p:sp>
        <p:nvSpPr>
          <p:cNvPr id="11" name="TextBox 11"/>
          <p:cNvSpPr txBox="1"/>
          <p:nvPr/>
        </p:nvSpPr>
        <p:spPr>
          <a:xfrm>
            <a:off x="871258" y="1653027"/>
            <a:ext cx="9033845" cy="8434144"/>
          </a:xfrm>
          <a:prstGeom prst="rect">
            <a:avLst/>
          </a:prstGeom>
        </p:spPr>
        <p:txBody>
          <a:bodyPr lIns="0" tIns="0" rIns="0" bIns="0" rtlCol="0" anchor="t">
            <a:spAutoFit/>
          </a:bodyPr>
          <a:lstStyle/>
          <a:p>
            <a:pPr marL="604520" lvl="1" indent="-302260" algn="just">
              <a:lnSpc>
                <a:spcPts val="3920"/>
              </a:lnSpc>
              <a:buFont typeface="Arial" panose="020B0604020202020204"/>
              <a:buChar char="•"/>
            </a:pPr>
            <a:r>
              <a:rPr lang="en-US" sz="2800">
                <a:solidFill>
                  <a:srgbClr val="000000"/>
                </a:solidFill>
                <a:latin typeface="Poppins" panose="00000500000000000000"/>
              </a:rPr>
              <a:t>Stock market prediction is a major exertion in the field of finance and establishing businesses.</a:t>
            </a:r>
            <a:endParaRPr lang="en-US" sz="2800">
              <a:solidFill>
                <a:srgbClr val="000000"/>
              </a:solidFill>
              <a:latin typeface="Poppins" panose="00000500000000000000"/>
            </a:endParaRPr>
          </a:p>
          <a:p>
            <a:pPr algn="just">
              <a:lnSpc>
                <a:spcPts val="3920"/>
              </a:lnSpc>
            </a:pPr>
          </a:p>
          <a:p>
            <a:pPr marL="604520" lvl="1" indent="-302260" algn="just">
              <a:lnSpc>
                <a:spcPts val="3920"/>
              </a:lnSpc>
              <a:buFont typeface="Arial" panose="020B0604020202020204"/>
              <a:buChar char="•"/>
            </a:pPr>
            <a:r>
              <a:rPr lang="en-US" sz="2800">
                <a:solidFill>
                  <a:srgbClr val="000000"/>
                </a:solidFill>
                <a:latin typeface="Poppins" panose="00000500000000000000"/>
              </a:rPr>
              <a:t>Stock market is totally uncertain as the prices of stocks keep fluctuating on a daily basis because of numerous factors that influence like physical factors vs. psychological factors, rational and irrational behavior etc.</a:t>
            </a:r>
            <a:endParaRPr lang="en-US" sz="2800">
              <a:solidFill>
                <a:srgbClr val="000000"/>
              </a:solidFill>
              <a:latin typeface="Poppins" panose="00000500000000000000"/>
            </a:endParaRPr>
          </a:p>
          <a:p>
            <a:pPr algn="just">
              <a:lnSpc>
                <a:spcPts val="3920"/>
              </a:lnSpc>
            </a:pPr>
          </a:p>
          <a:p>
            <a:pPr marL="604520" lvl="1" indent="-302260" algn="just">
              <a:lnSpc>
                <a:spcPts val="3920"/>
              </a:lnSpc>
              <a:buFont typeface="Arial" panose="020B0604020202020204"/>
              <a:buChar char="•"/>
            </a:pPr>
            <a:r>
              <a:rPr lang="en-US" sz="2800">
                <a:solidFill>
                  <a:srgbClr val="000000"/>
                </a:solidFill>
                <a:latin typeface="Poppins" panose="00000500000000000000"/>
              </a:rPr>
              <a:t>The solution to predict the stock price is Machine learning. Machine learning algorithms have been used to devise new techniques to build prediction models that can forecast the prices of stock and tell about the market trend with good accuracy.</a:t>
            </a:r>
            <a:endParaRPr lang="en-US" sz="2800">
              <a:solidFill>
                <a:srgbClr val="000000"/>
              </a:solidFill>
              <a:latin typeface="Poppins" panose="00000500000000000000"/>
            </a:endParaRPr>
          </a:p>
          <a:p>
            <a:pPr algn="just">
              <a:lnSpc>
                <a:spcPts val="3920"/>
              </a:lnSpc>
            </a:pPr>
          </a:p>
        </p:txBody>
      </p:sp>
      <p:sp>
        <p:nvSpPr>
          <p:cNvPr id="12" name="Slide Number Placeholder 11"/>
          <p:cNvSpPr>
            <a:spLocks noGrp="1"/>
          </p:cNvSpPr>
          <p:nvPr>
            <p:ph type="sldNum" sz="quarter" idx="12"/>
          </p:nvPr>
        </p:nvSpPr>
        <p:spPr/>
        <p:txBody>
          <a:bodyPr/>
          <a:p>
            <a:r>
              <a:rPr lang="en-US"/>
              <a:t>4</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alphaModFix amt="30000"/>
            </a:blip>
            <a:stretch>
              <a:fillRect l="-20312" r="-20312"/>
            </a:stretch>
          </a:blipFill>
        </p:spPr>
      </p:sp>
      <p:sp>
        <p:nvSpPr>
          <p:cNvPr id="3" name="TextBox 3"/>
          <p:cNvSpPr txBox="1"/>
          <p:nvPr/>
        </p:nvSpPr>
        <p:spPr>
          <a:xfrm>
            <a:off x="4186537" y="1756211"/>
            <a:ext cx="4957463" cy="750470"/>
          </a:xfrm>
          <a:prstGeom prst="rect">
            <a:avLst/>
          </a:prstGeom>
        </p:spPr>
        <p:txBody>
          <a:bodyPr lIns="0" tIns="0" rIns="0" bIns="0" rtlCol="0" anchor="t">
            <a:spAutoFit/>
          </a:bodyPr>
          <a:lstStyle/>
          <a:p>
            <a:pPr algn="just">
              <a:lnSpc>
                <a:spcPts val="5880"/>
              </a:lnSpc>
              <a:spcBef>
                <a:spcPct val="0"/>
              </a:spcBef>
            </a:pPr>
            <a:r>
              <a:rPr lang="en-US" sz="4200">
                <a:solidFill>
                  <a:srgbClr val="593C8F"/>
                </a:solidFill>
                <a:latin typeface="Poppins Bold" panose="00000800000000000000"/>
              </a:rPr>
              <a:t>STOCK MARKET</a:t>
            </a:r>
            <a:endParaRPr lang="en-US" sz="4200">
              <a:solidFill>
                <a:srgbClr val="593C8F"/>
              </a:solidFill>
              <a:latin typeface="Poppins Bold" panose="00000800000000000000"/>
            </a:endParaRPr>
          </a:p>
        </p:txBody>
      </p:sp>
      <p:sp>
        <p:nvSpPr>
          <p:cNvPr id="4" name="AutoShape 4"/>
          <p:cNvSpPr/>
          <p:nvPr/>
        </p:nvSpPr>
        <p:spPr>
          <a:xfrm>
            <a:off x="4187609" y="2542074"/>
            <a:ext cx="4271876" cy="35446"/>
          </a:xfrm>
          <a:prstGeom prst="line">
            <a:avLst/>
          </a:prstGeom>
          <a:ln w="38100" cap="flat">
            <a:solidFill>
              <a:srgbClr val="000000"/>
            </a:solidFill>
            <a:prstDash val="solid"/>
            <a:headEnd type="none" w="sm" len="sm"/>
            <a:tailEnd type="none" w="sm" len="sm"/>
          </a:ln>
        </p:spPr>
      </p:sp>
      <p:grpSp>
        <p:nvGrpSpPr>
          <p:cNvPr id="5" name="Group 5"/>
          <p:cNvGrpSpPr/>
          <p:nvPr/>
        </p:nvGrpSpPr>
        <p:grpSpPr>
          <a:xfrm rot="0">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grpSp>
        <p:nvGrpSpPr>
          <p:cNvPr id="8" name="Group 8"/>
          <p:cNvGrpSpPr>
            <a:grpSpLocks noChangeAspect="1"/>
          </p:cNvGrpSpPr>
          <p:nvPr/>
        </p:nvGrpSpPr>
        <p:grpSpPr>
          <a:xfrm rot="0">
            <a:off x="11037253" y="1116529"/>
            <a:ext cx="5993196" cy="8053941"/>
            <a:chOff x="0" y="0"/>
            <a:chExt cx="3663950" cy="4923790"/>
          </a:xfrm>
        </p:grpSpPr>
        <p:sp>
          <p:nvSpPr>
            <p:cNvPr id="9" name="Freeform 9"/>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2"/>
              <a:stretch>
                <a:fillRect l="-51216" r="-51216"/>
              </a:stretch>
            </a:blipFill>
          </p:spPr>
        </p:sp>
        <p:sp>
          <p:nvSpPr>
            <p:cNvPr id="10" name="Freeform 10"/>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0000"/>
            </a:solidFill>
          </p:spPr>
        </p:sp>
      </p:grpSp>
      <p:sp>
        <p:nvSpPr>
          <p:cNvPr id="11" name="TextBox 11"/>
          <p:cNvSpPr txBox="1"/>
          <p:nvPr/>
        </p:nvSpPr>
        <p:spPr>
          <a:xfrm>
            <a:off x="4186537" y="3461634"/>
            <a:ext cx="6033387" cy="4472008"/>
          </a:xfrm>
          <a:prstGeom prst="rect">
            <a:avLst/>
          </a:prstGeom>
        </p:spPr>
        <p:txBody>
          <a:bodyPr lIns="0" tIns="0" rIns="0" bIns="0" rtlCol="0" anchor="t">
            <a:spAutoFit/>
          </a:bodyPr>
          <a:lstStyle/>
          <a:p>
            <a:pPr algn="just">
              <a:lnSpc>
                <a:spcPts val="3920"/>
              </a:lnSpc>
              <a:spcBef>
                <a:spcPct val="0"/>
              </a:spcBef>
            </a:pPr>
            <a:r>
              <a:rPr lang="en-US" sz="2800">
                <a:solidFill>
                  <a:srgbClr val="000000"/>
                </a:solidFill>
                <a:latin typeface="Poppins" panose="00000500000000000000"/>
              </a:rPr>
              <a:t>A stock market is a public market where you can buy and sell shares for publicly listed companies. The stocks, also known as equities, represent ownership in the company. The stock exchange is the mediator that allows the buying and selling of shares.</a:t>
            </a:r>
            <a:endParaRPr lang="en-US" sz="2800">
              <a:solidFill>
                <a:srgbClr val="000000"/>
              </a:solidFill>
              <a:latin typeface="Poppins" panose="00000500000000000000"/>
            </a:endParaRPr>
          </a:p>
        </p:txBody>
      </p:sp>
      <p:sp>
        <p:nvSpPr>
          <p:cNvPr id="12" name="Freeform 12"/>
          <p:cNvSpPr/>
          <p:nvPr/>
        </p:nvSpPr>
        <p:spPr>
          <a:xfrm>
            <a:off x="4187451" y="8884432"/>
            <a:ext cx="1495472" cy="373868"/>
          </a:xfrm>
          <a:custGeom>
            <a:avLst/>
            <a:gdLst/>
            <a:ahLst/>
            <a:cxnLst/>
            <a:rect l="l" t="t" r="r" b="b"/>
            <a:pathLst>
              <a:path w="1495472" h="373868">
                <a:moveTo>
                  <a:pt x="0" y="0"/>
                </a:moveTo>
                <a:lnTo>
                  <a:pt x="1495472" y="0"/>
                </a:lnTo>
                <a:lnTo>
                  <a:pt x="1495472" y="373868"/>
                </a:lnTo>
                <a:lnTo>
                  <a:pt x="0" y="3738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Slide Number Placeholder 12"/>
          <p:cNvSpPr>
            <a:spLocks noGrp="1"/>
          </p:cNvSpPr>
          <p:nvPr>
            <p:ph type="sldNum" sz="quarter" idx="12"/>
          </p:nvPr>
        </p:nvSpPr>
        <p:spPr/>
        <p:txBody>
          <a:bodyPr/>
          <a:p>
            <a:r>
              <a:rPr lang="en-US" smtClean="0"/>
              <a:t>5</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alphaModFix amt="30000"/>
            </a:blip>
            <a:stretch>
              <a:fillRect l="-20312" r="-20312"/>
            </a:stretch>
          </a:blipFill>
        </p:spPr>
      </p:sp>
      <p:sp>
        <p:nvSpPr>
          <p:cNvPr id="3" name="AutoShape 3"/>
          <p:cNvSpPr/>
          <p:nvPr/>
        </p:nvSpPr>
        <p:spPr>
          <a:xfrm flipV="1">
            <a:off x="947241" y="2222150"/>
            <a:ext cx="5113844" cy="19050"/>
          </a:xfrm>
          <a:prstGeom prst="line">
            <a:avLst/>
          </a:prstGeom>
          <a:ln w="38100" cap="flat">
            <a:solidFill>
              <a:srgbClr val="000000"/>
            </a:solidFill>
            <a:prstDash val="solid"/>
            <a:headEnd type="none" w="sm" len="sm"/>
            <a:tailEnd type="none" w="sm" len="sm"/>
          </a:ln>
        </p:spPr>
      </p:sp>
      <p:grpSp>
        <p:nvGrpSpPr>
          <p:cNvPr id="4" name="Group 4"/>
          <p:cNvGrpSpPr>
            <a:grpSpLocks noChangeAspect="1"/>
          </p:cNvGrpSpPr>
          <p:nvPr/>
        </p:nvGrpSpPr>
        <p:grpSpPr>
          <a:xfrm rot="0">
            <a:off x="10671810" y="1028700"/>
            <a:ext cx="6094969" cy="3428377"/>
            <a:chOff x="0" y="0"/>
            <a:chExt cx="11289030" cy="6350000"/>
          </a:xfrm>
        </p:grpSpPr>
        <p:sp>
          <p:nvSpPr>
            <p:cNvPr id="5" name="Freeform 5"/>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2"/>
              <a:stretch>
                <a:fillRect l="-218" r="-218"/>
              </a:stretch>
            </a:blipFill>
          </p:spPr>
        </p:sp>
      </p:grpSp>
      <p:grpSp>
        <p:nvGrpSpPr>
          <p:cNvPr id="6" name="Group 6"/>
          <p:cNvGrpSpPr>
            <a:grpSpLocks noChangeAspect="1"/>
          </p:cNvGrpSpPr>
          <p:nvPr/>
        </p:nvGrpSpPr>
        <p:grpSpPr>
          <a:xfrm rot="0">
            <a:off x="10671810" y="5408135"/>
            <a:ext cx="6094969" cy="3428377"/>
            <a:chOff x="0" y="0"/>
            <a:chExt cx="11289030" cy="6350000"/>
          </a:xfrm>
        </p:grpSpPr>
        <p:sp>
          <p:nvSpPr>
            <p:cNvPr id="7" name="Freeform 7"/>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l="-3566" r="-3566"/>
              </a:stretch>
            </a:blipFill>
          </p:spPr>
        </p:sp>
      </p:grpSp>
      <p:grpSp>
        <p:nvGrpSpPr>
          <p:cNvPr id="8" name="Group 8"/>
          <p:cNvGrpSpPr/>
          <p:nvPr/>
        </p:nvGrpSpPr>
        <p:grpSpPr>
          <a:xfrm rot="0">
            <a:off x="8650188" y="0"/>
            <a:ext cx="2246412" cy="10287000"/>
            <a:chOff x="0" y="0"/>
            <a:chExt cx="591648" cy="2709333"/>
          </a:xfrm>
        </p:grpSpPr>
        <p:sp>
          <p:nvSpPr>
            <p:cNvPr id="9" name="Freeform 9"/>
            <p:cNvSpPr/>
            <p:nvPr/>
          </p:nvSpPr>
          <p:spPr>
            <a:xfrm>
              <a:off x="0" y="0"/>
              <a:ext cx="591648" cy="2709333"/>
            </a:xfrm>
            <a:custGeom>
              <a:avLst/>
              <a:gdLst/>
              <a:ahLst/>
              <a:cxnLst/>
              <a:rect l="l" t="t" r="r" b="b"/>
              <a:pathLst>
                <a:path w="591648" h="2709333">
                  <a:moveTo>
                    <a:pt x="0" y="0"/>
                  </a:moveTo>
                  <a:lnTo>
                    <a:pt x="591648" y="0"/>
                  </a:lnTo>
                  <a:lnTo>
                    <a:pt x="591648" y="2709333"/>
                  </a:lnTo>
                  <a:lnTo>
                    <a:pt x="0" y="2709333"/>
                  </a:lnTo>
                  <a:close/>
                </a:path>
              </a:pathLst>
            </a:custGeom>
            <a:solidFill>
              <a:srgbClr val="593C8F"/>
            </a:soli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2660"/>
                </a:lnSpc>
              </a:pPr>
            </a:p>
          </p:txBody>
        </p:sp>
      </p:grpSp>
      <p:sp>
        <p:nvSpPr>
          <p:cNvPr id="11" name="Freeform 11"/>
          <p:cNvSpPr/>
          <p:nvPr/>
        </p:nvSpPr>
        <p:spPr>
          <a:xfrm>
            <a:off x="947170" y="9071366"/>
            <a:ext cx="1495472" cy="373868"/>
          </a:xfrm>
          <a:custGeom>
            <a:avLst/>
            <a:gdLst/>
            <a:ahLst/>
            <a:cxnLst/>
            <a:rect l="l" t="t" r="r" b="b"/>
            <a:pathLst>
              <a:path w="1495472" h="373868">
                <a:moveTo>
                  <a:pt x="0" y="0"/>
                </a:moveTo>
                <a:lnTo>
                  <a:pt x="1495472" y="0"/>
                </a:lnTo>
                <a:lnTo>
                  <a:pt x="1495472" y="373868"/>
                </a:lnTo>
                <a:lnTo>
                  <a:pt x="0" y="3738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947170" y="673988"/>
            <a:ext cx="4508985" cy="1493287"/>
          </a:xfrm>
          <a:prstGeom prst="rect">
            <a:avLst/>
          </a:prstGeom>
        </p:spPr>
        <p:txBody>
          <a:bodyPr lIns="0" tIns="0" rIns="0" bIns="0" rtlCol="0" anchor="t">
            <a:spAutoFit/>
          </a:bodyPr>
          <a:lstStyle/>
          <a:p>
            <a:pPr algn="just">
              <a:lnSpc>
                <a:spcPts val="5880"/>
              </a:lnSpc>
              <a:spcBef>
                <a:spcPct val="0"/>
              </a:spcBef>
            </a:pPr>
            <a:r>
              <a:rPr lang="en-US" sz="4200">
                <a:solidFill>
                  <a:srgbClr val="593C8F"/>
                </a:solidFill>
                <a:latin typeface="Poppins Bold" panose="00000800000000000000"/>
              </a:rPr>
              <a:t>IMPORTANCE OF STOCK MARKET</a:t>
            </a:r>
            <a:endParaRPr lang="en-US" sz="4200">
              <a:solidFill>
                <a:srgbClr val="593C8F"/>
              </a:solidFill>
              <a:latin typeface="Poppins Bold" panose="00000800000000000000"/>
            </a:endParaRPr>
          </a:p>
        </p:txBody>
      </p:sp>
      <p:sp>
        <p:nvSpPr>
          <p:cNvPr id="13" name="TextBox 13"/>
          <p:cNvSpPr txBox="1"/>
          <p:nvPr/>
        </p:nvSpPr>
        <p:spPr>
          <a:xfrm>
            <a:off x="947170" y="2891674"/>
            <a:ext cx="6894808" cy="4967275"/>
          </a:xfrm>
          <a:prstGeom prst="rect">
            <a:avLst/>
          </a:prstGeom>
        </p:spPr>
        <p:txBody>
          <a:bodyPr lIns="0" tIns="0" rIns="0" bIns="0" rtlCol="0" anchor="t">
            <a:spAutoFit/>
          </a:bodyPr>
          <a:lstStyle/>
          <a:p>
            <a:pPr marL="604520" lvl="1" indent="-302260" algn="just">
              <a:lnSpc>
                <a:spcPts val="3920"/>
              </a:lnSpc>
              <a:buFont typeface="Arial" panose="020B0604020202020204"/>
              <a:buChar char="•"/>
            </a:pPr>
            <a:r>
              <a:rPr lang="en-US" sz="2800">
                <a:solidFill>
                  <a:srgbClr val="000000"/>
                </a:solidFill>
                <a:latin typeface="Poppins" panose="00000500000000000000"/>
              </a:rPr>
              <a:t>Stock markets help companies to raise capital.</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It helps generate personal wealth.</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Stock markets serve as an indicator of the state of the economy.</a:t>
            </a:r>
            <a:endParaRPr lang="en-US" sz="2800">
              <a:solidFill>
                <a:srgbClr val="000000"/>
              </a:solidFill>
              <a:latin typeface="Poppins" panose="00000500000000000000"/>
            </a:endParaRPr>
          </a:p>
          <a:p>
            <a:pPr marL="604520" lvl="1" indent="-302260" algn="just">
              <a:lnSpc>
                <a:spcPts val="3920"/>
              </a:lnSpc>
              <a:buFont typeface="Arial" panose="020B0604020202020204"/>
              <a:buChar char="•"/>
            </a:pPr>
            <a:r>
              <a:rPr lang="en-US" sz="2800">
                <a:solidFill>
                  <a:srgbClr val="000000"/>
                </a:solidFill>
                <a:latin typeface="Poppins" panose="00000500000000000000"/>
              </a:rPr>
              <a:t>It is a widely used source for people to invest money in companies with high growth potential.</a:t>
            </a:r>
            <a:endParaRPr lang="en-US" sz="2800">
              <a:solidFill>
                <a:srgbClr val="000000"/>
              </a:solidFill>
              <a:latin typeface="Poppins" panose="00000500000000000000"/>
            </a:endParaRPr>
          </a:p>
        </p:txBody>
      </p:sp>
      <p:sp>
        <p:nvSpPr>
          <p:cNvPr id="14" name="Slide Number Placeholder 13"/>
          <p:cNvSpPr>
            <a:spLocks noGrp="1"/>
          </p:cNvSpPr>
          <p:nvPr>
            <p:ph type="sldNum" sz="quarter" idx="12"/>
          </p:nvPr>
        </p:nvSpPr>
        <p:spPr/>
        <p:txBody>
          <a:bodyPr/>
          <a:p>
            <a:r>
              <a:rPr lang="en-US"/>
              <a:t>6</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7009</Words>
  <Application>WPS Presentation</Application>
  <PresentationFormat>On-screen Show (4:3)</PresentationFormat>
  <Paragraphs>189</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Poppins Bold</vt:lpstr>
      <vt:lpstr>Poppins</vt:lpstr>
      <vt:lpstr>Arial</vt:lpstr>
      <vt:lpstr>Microsoft YaHei</vt:lpstr>
      <vt:lpstr>Arial Unicode MS</vt:lpstr>
      <vt:lpstr>Calibri</vt:lpstr>
      <vt:lpstr>League Spartan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
  <cp:lastModifiedBy>GEETHA</cp:lastModifiedBy>
  <cp:revision>2</cp:revision>
  <dcterms:created xsi:type="dcterms:W3CDTF">2006-08-16T00:00:00Z</dcterms:created>
  <dcterms:modified xsi:type="dcterms:W3CDTF">2023-08-17T04:46:44Z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4A3683F8AD4E4B9DA0F0408F3C5F1A88</vt:lpwstr>
  </property>
  <property fmtid="{D5CDD505-2E9C-101B-9397-08002B2CF9AE}" pid="3" name="KSOProductBuildVer">
    <vt:lpwstr>1033-11.2.0.11537</vt:lpwstr>
  </property>
</Properties>
</file>