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68" r:id="rId2"/>
    <p:sldId id="257" r:id="rId3"/>
    <p:sldId id="258" r:id="rId4"/>
    <p:sldId id="265" r:id="rId5"/>
    <p:sldId id="266" r:id="rId6"/>
    <p:sldId id="273" r:id="rId7"/>
    <p:sldId id="267" r:id="rId8"/>
    <p:sldId id="259" r:id="rId9"/>
    <p:sldId id="260" r:id="rId10"/>
    <p:sldId id="261" r:id="rId11"/>
    <p:sldId id="271" r:id="rId12"/>
    <p:sldId id="262" r:id="rId13"/>
    <p:sldId id="263" r:id="rId14"/>
    <p:sldId id="264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541"/>
  </p:normalViewPr>
  <p:slideViewPr>
    <p:cSldViewPr>
      <p:cViewPr varScale="1">
        <p:scale>
          <a:sx n="54" d="100"/>
          <a:sy n="54" d="100"/>
        </p:scale>
        <p:origin x="132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5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6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5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8534400" y="0"/>
            <a:ext cx="304800" cy="1397000"/>
          </a:xfrm>
          <a:custGeom>
            <a:avLst/>
            <a:gdLst/>
            <a:ahLst/>
            <a:cxnLst/>
            <a:rect l="l" t="t" r="r" b="b"/>
            <a:pathLst>
              <a:path w="304800" h="1047750">
                <a:moveTo>
                  <a:pt x="304800" y="0"/>
                </a:moveTo>
                <a:lnTo>
                  <a:pt x="0" y="0"/>
                </a:lnTo>
                <a:lnTo>
                  <a:pt x="0" y="1047750"/>
                </a:lnTo>
                <a:lnTo>
                  <a:pt x="304800" y="1047750"/>
                </a:lnTo>
                <a:lnTo>
                  <a:pt x="304800" y="0"/>
                </a:lnTo>
                <a:close/>
              </a:path>
            </a:pathLst>
          </a:custGeom>
          <a:solidFill>
            <a:srgbClr val="318E8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8534400" y="1397000"/>
            <a:ext cx="304800" cy="5461000"/>
          </a:xfrm>
          <a:custGeom>
            <a:avLst/>
            <a:gdLst/>
            <a:ahLst/>
            <a:cxnLst/>
            <a:rect l="l" t="t" r="r" b="b"/>
            <a:pathLst>
              <a:path w="304800" h="4095750">
                <a:moveTo>
                  <a:pt x="304800" y="0"/>
                </a:moveTo>
                <a:lnTo>
                  <a:pt x="0" y="0"/>
                </a:lnTo>
                <a:lnTo>
                  <a:pt x="0" y="4095750"/>
                </a:lnTo>
                <a:lnTo>
                  <a:pt x="304800" y="4095750"/>
                </a:lnTo>
                <a:lnTo>
                  <a:pt x="304800" y="0"/>
                </a:lnTo>
                <a:close/>
              </a:path>
            </a:pathLst>
          </a:custGeom>
          <a:solidFill>
            <a:srgbClr val="42BBB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1066800" y="6273800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6324600" y="62738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2700">
            <a:solidFill>
              <a:srgbClr val="D9D9D9"/>
            </a:solidFill>
            <a:prstDash val="lg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304800" y="5999023"/>
            <a:ext cx="644232" cy="85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g object 22"/>
          <p:cNvSpPr/>
          <p:nvPr/>
        </p:nvSpPr>
        <p:spPr>
          <a:xfrm>
            <a:off x="381000" y="6273800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9319" y="1716701"/>
            <a:ext cx="2329180" cy="303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673" y="1716702"/>
            <a:ext cx="3136900" cy="303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27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9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9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6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38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4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7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omeone@example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A29D-71DB-0A45-8871-3892B718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895600"/>
            <a:ext cx="7120127" cy="1661993"/>
          </a:xfrm>
        </p:spPr>
        <p:txBody>
          <a:bodyPr>
            <a:normAutofit/>
          </a:bodyPr>
          <a:lstStyle/>
          <a:p>
            <a:pPr algn="ctr"/>
            <a:r>
              <a:rPr lang="en-IN" u="none" spc="-5" dirty="0">
                <a:solidFill>
                  <a:srgbClr val="C00000"/>
                </a:solidFill>
              </a:rPr>
              <a:t>HTML</a:t>
            </a:r>
            <a:r>
              <a:rPr lang="en-IN" u="none" spc="-90" dirty="0">
                <a:solidFill>
                  <a:srgbClr val="C00000"/>
                </a:solidFill>
              </a:rPr>
              <a:t> </a:t>
            </a:r>
            <a:r>
              <a:rPr lang="en-IN" u="none" dirty="0">
                <a:solidFill>
                  <a:srgbClr val="C00000"/>
                </a:solidFill>
              </a:rPr>
              <a:t>5 - </a:t>
            </a:r>
            <a:r>
              <a:rPr lang="en-IN" u="none" spc="-5" dirty="0">
                <a:solidFill>
                  <a:srgbClr val="C00000"/>
                </a:solidFill>
              </a:rPr>
              <a:t>SEMANTICS &amp; NON-SEMANTIC  </a:t>
            </a:r>
            <a:r>
              <a:rPr lang="en-IN" u="none" spc="-10" dirty="0">
                <a:solidFill>
                  <a:srgbClr val="C00000"/>
                </a:solidFill>
              </a:rPr>
              <a:t>ELEMENTS</a:t>
            </a:r>
            <a:br>
              <a:rPr lang="en-IN" u="none" spc="-10" dirty="0">
                <a:solidFill>
                  <a:srgbClr val="C00000"/>
                </a:solidFill>
              </a:rPr>
            </a:br>
            <a:endParaRPr lang="en-US" u="non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4267200"/>
          </a:xfrm>
          <a:custGeom>
            <a:avLst/>
            <a:gdLst/>
            <a:ahLst/>
            <a:cxnLst/>
            <a:rect l="l" t="t" r="r" b="b"/>
            <a:pathLst>
              <a:path w="9144000" h="4267200">
                <a:moveTo>
                  <a:pt x="0" y="4267200"/>
                </a:moveTo>
                <a:lnTo>
                  <a:pt x="9144000" y="4267200"/>
                </a:lnTo>
                <a:lnTo>
                  <a:pt x="9144000" y="0"/>
                </a:lnTo>
                <a:lnTo>
                  <a:pt x="0" y="0"/>
                </a:lnTo>
                <a:lnTo>
                  <a:pt x="0" y="4267200"/>
                </a:lnTo>
                <a:close/>
              </a:path>
            </a:pathLst>
          </a:custGeom>
          <a:solidFill>
            <a:srgbClr val="1F2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97989" y="382015"/>
            <a:ext cx="48914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C00000"/>
                </a:solidFill>
              </a:rPr>
              <a:t>HTML5 </a:t>
            </a:r>
            <a:r>
              <a:rPr spc="-204" dirty="0">
                <a:solidFill>
                  <a:srgbClr val="C00000"/>
                </a:solidFill>
              </a:rPr>
              <a:t>&lt;article&gt;</a:t>
            </a:r>
            <a:r>
              <a:rPr spc="-340" dirty="0">
                <a:solidFill>
                  <a:srgbClr val="C00000"/>
                </a:solidFill>
              </a:rPr>
              <a:t> </a:t>
            </a:r>
            <a:r>
              <a:rPr spc="-270" dirty="0">
                <a:solidFill>
                  <a:srgbClr val="C00000"/>
                </a:solidFill>
              </a:rPr>
              <a:t>Element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pc="-5" dirty="0"/>
              <a:t>The </a:t>
            </a:r>
            <a:r>
              <a:rPr dirty="0"/>
              <a:t>&lt;article&gt; </a:t>
            </a:r>
            <a:r>
              <a:rPr spc="-5" dirty="0"/>
              <a:t>element specifies independent, </a:t>
            </a:r>
            <a:r>
              <a:rPr spc="-10" dirty="0"/>
              <a:t>self-contained  </a:t>
            </a:r>
            <a:r>
              <a:rPr spc="-15" dirty="0"/>
              <a:t>content.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300"/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/>
              <a:t>An </a:t>
            </a:r>
            <a:r>
              <a:rPr spc="-5" dirty="0"/>
              <a:t>article </a:t>
            </a:r>
            <a:r>
              <a:rPr spc="-10" dirty="0"/>
              <a:t>should </a:t>
            </a:r>
            <a:r>
              <a:rPr spc="-25" dirty="0"/>
              <a:t>make </a:t>
            </a:r>
            <a:r>
              <a:rPr spc="-5" dirty="0"/>
              <a:t>sense on its own, </a:t>
            </a:r>
            <a:r>
              <a:rPr dirty="0"/>
              <a:t>and it </a:t>
            </a:r>
            <a:r>
              <a:rPr spc="-5" dirty="0"/>
              <a:t>should be  possible </a:t>
            </a:r>
            <a:r>
              <a:rPr spc="-15" dirty="0"/>
              <a:t>to </a:t>
            </a:r>
            <a:r>
              <a:rPr spc="-10" dirty="0"/>
              <a:t>read </a:t>
            </a:r>
            <a:r>
              <a:rPr dirty="0"/>
              <a:t>it </a:t>
            </a:r>
            <a:r>
              <a:rPr spc="-5" dirty="0"/>
              <a:t>independently </a:t>
            </a:r>
            <a:r>
              <a:rPr spc="-10" dirty="0"/>
              <a:t>from </a:t>
            </a:r>
            <a:r>
              <a:rPr dirty="0"/>
              <a:t>the </a:t>
            </a:r>
            <a:r>
              <a:rPr spc="-15" dirty="0"/>
              <a:t>rest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web  </a:t>
            </a:r>
            <a:r>
              <a:rPr spc="-10" dirty="0"/>
              <a:t>site.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/>
          </a:p>
          <a:p>
            <a:pPr marL="546100">
              <a:lnSpc>
                <a:spcPct val="100000"/>
              </a:lnSpc>
            </a:pPr>
            <a:r>
              <a:rPr b="1" spc="-5" dirty="0">
                <a:solidFill>
                  <a:srgbClr val="006FC0"/>
                </a:solidFill>
                <a:latin typeface="Carlito"/>
                <a:cs typeface="Carlito"/>
              </a:rPr>
              <a:t>&lt;article&gt;</a:t>
            </a:r>
          </a:p>
          <a:p>
            <a:pPr marL="683260">
              <a:lnSpc>
                <a:spcPct val="100000"/>
              </a:lnSpc>
              <a:spcBef>
                <a:spcPts val="5"/>
              </a:spcBef>
            </a:pPr>
            <a:r>
              <a:rPr b="1" spc="-10" dirty="0">
                <a:solidFill>
                  <a:srgbClr val="006FC0"/>
                </a:solidFill>
                <a:latin typeface="Carlito"/>
                <a:cs typeface="Carlito"/>
              </a:rPr>
              <a:t>&lt;h1&gt;What </a:t>
            </a:r>
            <a:r>
              <a:rPr b="1" spc="-5" dirty="0">
                <a:solidFill>
                  <a:srgbClr val="006FC0"/>
                </a:solidFill>
                <a:latin typeface="Carlito"/>
                <a:cs typeface="Carlito"/>
              </a:rPr>
              <a:t>Does </a:t>
            </a:r>
            <a:r>
              <a:rPr b="1" spc="-10" dirty="0">
                <a:solidFill>
                  <a:srgbClr val="006FC0"/>
                </a:solidFill>
                <a:latin typeface="Carlito"/>
                <a:cs typeface="Carlito"/>
              </a:rPr>
              <a:t>ARTICLE</a:t>
            </a:r>
            <a:r>
              <a:rPr b="1" spc="-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006FC0"/>
                </a:solidFill>
                <a:latin typeface="Carlito"/>
                <a:cs typeface="Carlito"/>
              </a:rPr>
              <a:t>Do?&lt;/h1&gt;</a:t>
            </a:r>
          </a:p>
          <a:p>
            <a:pPr marL="683260">
              <a:lnSpc>
                <a:spcPct val="100000"/>
              </a:lnSpc>
            </a:pPr>
            <a:r>
              <a:rPr b="1" spc="-5" dirty="0">
                <a:solidFill>
                  <a:srgbClr val="006FC0"/>
                </a:solidFill>
                <a:latin typeface="Carlito"/>
                <a:cs typeface="Carlito"/>
              </a:rPr>
              <a:t>&lt;p&gt;This </a:t>
            </a:r>
            <a:r>
              <a:rPr b="1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b="1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b="1" spc="-10" dirty="0">
                <a:solidFill>
                  <a:srgbClr val="006FC0"/>
                </a:solidFill>
                <a:latin typeface="Carlito"/>
                <a:cs typeface="Carlito"/>
              </a:rPr>
              <a:t>ARTICLE tag </a:t>
            </a:r>
            <a:r>
              <a:rPr b="1" dirty="0">
                <a:solidFill>
                  <a:srgbClr val="006FC0"/>
                </a:solidFill>
                <a:latin typeface="Carlito"/>
                <a:cs typeface="Carlito"/>
              </a:rPr>
              <a:t>in HTML</a:t>
            </a:r>
            <a:r>
              <a:rPr b="1" spc="-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006FC0"/>
                </a:solidFill>
                <a:latin typeface="Carlito"/>
                <a:cs typeface="Carlito"/>
              </a:rPr>
              <a:t>5.&lt;/p&gt;</a:t>
            </a:r>
          </a:p>
          <a:p>
            <a:pPr marL="546100">
              <a:lnSpc>
                <a:spcPct val="100000"/>
              </a:lnSpc>
            </a:pPr>
            <a:r>
              <a:rPr b="1" spc="-10" dirty="0">
                <a:solidFill>
                  <a:srgbClr val="006FC0"/>
                </a:solidFill>
                <a:latin typeface="Carlito"/>
                <a:cs typeface="Carlito"/>
              </a:rPr>
              <a:t>&lt;/article&gt;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12191" y="4255007"/>
            <a:ext cx="9170035" cy="2616835"/>
            <a:chOff x="-12191" y="4255007"/>
            <a:chExt cx="9170035" cy="2616835"/>
          </a:xfrm>
        </p:grpSpPr>
        <p:sp>
          <p:nvSpPr>
            <p:cNvPr id="8" name="object 8"/>
            <p:cNvSpPr/>
            <p:nvPr/>
          </p:nvSpPr>
          <p:spPr>
            <a:xfrm>
              <a:off x="762" y="4267961"/>
              <a:ext cx="9144000" cy="2590800"/>
            </a:xfrm>
            <a:custGeom>
              <a:avLst/>
              <a:gdLst/>
              <a:ahLst/>
              <a:cxnLst/>
              <a:rect l="l" t="t" r="r" b="b"/>
              <a:pathLst>
                <a:path w="9144000" h="2590800">
                  <a:moveTo>
                    <a:pt x="91440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9144000" y="2590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" y="4267961"/>
              <a:ext cx="9144000" cy="2590800"/>
            </a:xfrm>
            <a:custGeom>
              <a:avLst/>
              <a:gdLst/>
              <a:ahLst/>
              <a:cxnLst/>
              <a:rect l="l" t="t" r="r" b="b"/>
              <a:pathLst>
                <a:path w="9144000" h="2590800">
                  <a:moveTo>
                    <a:pt x="0" y="2590800"/>
                  </a:moveTo>
                  <a:lnTo>
                    <a:pt x="9144000" y="2590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93" y="422149"/>
            <a:ext cx="7224307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</a:rPr>
              <a:t>When </a:t>
            </a:r>
            <a:r>
              <a:rPr dirty="0">
                <a:solidFill>
                  <a:srgbClr val="C00000"/>
                </a:solidFill>
              </a:rPr>
              <a:t>to </a:t>
            </a:r>
            <a:r>
              <a:rPr spc="-5" dirty="0">
                <a:solidFill>
                  <a:srgbClr val="C00000"/>
                </a:solidFill>
              </a:rPr>
              <a:t>use </a:t>
            </a:r>
            <a:r>
              <a:rPr dirty="0">
                <a:solidFill>
                  <a:srgbClr val="C00000"/>
                </a:solidFill>
              </a:rPr>
              <a:t>section </a:t>
            </a:r>
            <a:r>
              <a:rPr spc="-5" dirty="0">
                <a:solidFill>
                  <a:srgbClr val="C00000"/>
                </a:solidFill>
              </a:rPr>
              <a:t>and</a:t>
            </a:r>
            <a:r>
              <a:rPr spc="-5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article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10359"/>
            <a:ext cx="1287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60" dirty="0">
                <a:solidFill>
                  <a:srgbClr val="0D0D0D"/>
                </a:solidFill>
                <a:latin typeface="Arial"/>
                <a:cs typeface="Arial"/>
              </a:rPr>
              <a:t>&lt;section&gt;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66363"/>
            <a:ext cx="1738630" cy="8553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Independent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Block of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related</a:t>
            </a:r>
            <a:endParaRPr sz="1600">
              <a:latin typeface="Times New Roman"/>
              <a:cs typeface="Times New Roman"/>
            </a:endParaRPr>
          </a:p>
          <a:p>
            <a:pPr marL="355600"/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content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(articles)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4324478"/>
            <a:ext cx="4988560" cy="9963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99085" marR="5080" indent="-287020">
              <a:lnSpc>
                <a:spcPts val="1880"/>
              </a:lnSpc>
              <a:spcBef>
                <a:spcPts val="1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35" dirty="0">
                <a:latin typeface="Times New Roman"/>
                <a:cs typeface="Times New Roman"/>
              </a:rPr>
              <a:t>Would </a:t>
            </a:r>
            <a:r>
              <a:rPr sz="1600" spc="-5" dirty="0">
                <a:latin typeface="Times New Roman"/>
                <a:cs typeface="Times New Roman"/>
              </a:rPr>
              <a:t>the content would </a:t>
            </a:r>
            <a:r>
              <a:rPr sz="1600" spc="-15" dirty="0">
                <a:latin typeface="Times New Roman"/>
                <a:cs typeface="Times New Roman"/>
              </a:rPr>
              <a:t>make </a:t>
            </a:r>
            <a:r>
              <a:rPr sz="1600" spc="-5" dirty="0">
                <a:latin typeface="Times New Roman"/>
                <a:cs typeface="Times New Roman"/>
              </a:rPr>
              <a:t>sense on its own in a feed  reader? </a:t>
            </a:r>
            <a:r>
              <a:rPr sz="1600" spc="-10" dirty="0">
                <a:latin typeface="Times New Roman"/>
                <a:cs typeface="Times New Roman"/>
              </a:rPr>
              <a:t>If </a:t>
            </a:r>
            <a:r>
              <a:rPr sz="1600" spc="-5" dirty="0">
                <a:latin typeface="Times New Roman"/>
                <a:cs typeface="Times New Roman"/>
              </a:rPr>
              <a:t>so use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190" dirty="0">
                <a:latin typeface="Arial"/>
                <a:cs typeface="Arial"/>
              </a:rPr>
              <a:t>&lt;article&gt;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ts val="187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Is the content related? If so use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Arial"/>
                <a:cs typeface="Arial"/>
              </a:rPr>
              <a:t>&lt;section&gt;</a:t>
            </a:r>
            <a:endParaRPr sz="1600">
              <a:latin typeface="Arial"/>
              <a:cs typeface="Arial"/>
            </a:endParaRPr>
          </a:p>
          <a:p>
            <a:pPr marL="299085" indent="-287020"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Finally if </a:t>
            </a:r>
            <a:r>
              <a:rPr sz="1600" spc="-15" dirty="0">
                <a:latin typeface="Times New Roman"/>
                <a:cs typeface="Times New Roman"/>
              </a:rPr>
              <a:t>there’s </a:t>
            </a:r>
            <a:r>
              <a:rPr sz="1600" spc="-5" dirty="0">
                <a:latin typeface="Times New Roman"/>
                <a:cs typeface="Times New Roman"/>
              </a:rPr>
              <a:t>no </a:t>
            </a:r>
            <a:r>
              <a:rPr sz="1600" spc="-10" dirty="0">
                <a:latin typeface="Times New Roman"/>
                <a:cs typeface="Times New Roman"/>
              </a:rPr>
              <a:t>semantic </a:t>
            </a:r>
            <a:r>
              <a:rPr sz="1600" spc="-5" dirty="0">
                <a:latin typeface="Times New Roman"/>
                <a:cs typeface="Times New Roman"/>
              </a:rPr>
              <a:t>relationship use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Arial"/>
                <a:cs typeface="Arial"/>
              </a:rPr>
              <a:t>&lt;div&gt;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4594" y="2110359"/>
            <a:ext cx="1290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185" dirty="0">
                <a:solidFill>
                  <a:srgbClr val="0D0D0D"/>
                </a:solidFill>
                <a:latin typeface="Arial"/>
                <a:cs typeface="Arial"/>
              </a:rPr>
              <a:t>&lt;article&gt;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4595" y="2491359"/>
            <a:ext cx="2199005" cy="14154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marR="326390" indent="-343535">
              <a:lnSpc>
                <a:spcPct val="90100"/>
              </a:lnSpc>
              <a:spcBef>
                <a:spcPts val="2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Self-contained  composition in a  </a:t>
            </a: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document,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page,  application, or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site</a:t>
            </a:r>
            <a:endParaRPr sz="16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1730"/>
              </a:lnSpc>
              <a:spcBef>
                <a:spcPts val="4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Like a blog article and  its</a:t>
            </a: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content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829" y="1984827"/>
            <a:ext cx="1332865" cy="8001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spcBef>
                <a:spcPts val="1090"/>
              </a:spcBef>
            </a:pPr>
            <a:r>
              <a:rPr sz="2000" b="1" spc="55" dirty="0">
                <a:solidFill>
                  <a:srgbClr val="0D0D0D"/>
                </a:solidFill>
                <a:latin typeface="Arial"/>
                <a:cs typeface="Arial"/>
              </a:rPr>
              <a:t>&lt;div&gt;</a:t>
            </a:r>
            <a:endParaRPr sz="2000">
              <a:latin typeface="Arial"/>
              <a:cs typeface="Arial"/>
            </a:endParaRPr>
          </a:p>
          <a:p>
            <a:pPr marL="355600" indent="-342900"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6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content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66800" y="4123054"/>
            <a:ext cx="7086600" cy="12700"/>
            <a:chOff x="1066800" y="3265804"/>
            <a:chExt cx="7086600" cy="12700"/>
          </a:xfrm>
        </p:grpSpPr>
        <p:sp>
          <p:nvSpPr>
            <p:cNvPr id="10" name="object 10"/>
            <p:cNvSpPr/>
            <p:nvPr/>
          </p:nvSpPr>
          <p:spPr>
            <a:xfrm>
              <a:off x="1066800" y="3272154"/>
              <a:ext cx="5257800" cy="0"/>
            </a:xfrm>
            <a:custGeom>
              <a:avLst/>
              <a:gdLst/>
              <a:ahLst/>
              <a:cxnLst/>
              <a:rect l="l" t="t" r="r" b="b"/>
              <a:pathLst>
                <a:path w="5257800">
                  <a:moveTo>
                    <a:pt x="0" y="0"/>
                  </a:moveTo>
                  <a:lnTo>
                    <a:pt x="525780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24600" y="3272154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12700">
              <a:solidFill>
                <a:srgbClr val="D9D9D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6300" y="4296436"/>
            <a:ext cx="495300" cy="423193"/>
          </a:xfrm>
          <a:prstGeom prst="rect">
            <a:avLst/>
          </a:prstGeom>
          <a:solidFill>
            <a:srgbClr val="318E8E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95"/>
              </a:lnSpc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143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4191000"/>
          </a:xfrm>
          <a:custGeom>
            <a:avLst/>
            <a:gdLst/>
            <a:ahLst/>
            <a:cxnLst/>
            <a:rect l="l" t="t" r="r" b="b"/>
            <a:pathLst>
              <a:path w="9144000" h="4191000">
                <a:moveTo>
                  <a:pt x="0" y="4191000"/>
                </a:moveTo>
                <a:lnTo>
                  <a:pt x="9144000" y="4191000"/>
                </a:lnTo>
                <a:lnTo>
                  <a:pt x="9144000" y="0"/>
                </a:lnTo>
                <a:lnTo>
                  <a:pt x="0" y="0"/>
                </a:lnTo>
                <a:lnTo>
                  <a:pt x="0" y="4191000"/>
                </a:lnTo>
                <a:close/>
              </a:path>
            </a:pathLst>
          </a:custGeom>
          <a:solidFill>
            <a:srgbClr val="1F2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6797" y="389890"/>
            <a:ext cx="49974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C00000"/>
                </a:solidFill>
              </a:rPr>
              <a:t>HTML5 </a:t>
            </a:r>
            <a:r>
              <a:rPr spc="-275" dirty="0">
                <a:solidFill>
                  <a:srgbClr val="C00000"/>
                </a:solidFill>
              </a:rPr>
              <a:t>&lt;header&gt;</a:t>
            </a:r>
            <a:r>
              <a:rPr spc="-375" dirty="0">
                <a:solidFill>
                  <a:srgbClr val="C00000"/>
                </a:solidFill>
              </a:rPr>
              <a:t> </a:t>
            </a:r>
            <a:r>
              <a:rPr spc="-265" dirty="0">
                <a:solidFill>
                  <a:srgbClr val="C00000"/>
                </a:solidFill>
              </a:rPr>
              <a:t>Element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The </a:t>
            </a:r>
            <a:r>
              <a:rPr dirty="0"/>
              <a:t>&lt;header&gt; </a:t>
            </a:r>
            <a:r>
              <a:rPr spc="-5" dirty="0"/>
              <a:t>element specifies </a:t>
            </a:r>
            <a:r>
              <a:rPr dirty="0"/>
              <a:t>a </a:t>
            </a:r>
            <a:r>
              <a:rPr spc="-5" dirty="0"/>
              <a:t>header </a:t>
            </a:r>
            <a:r>
              <a:rPr spc="-20" dirty="0"/>
              <a:t>for </a:t>
            </a:r>
            <a:r>
              <a:rPr dirty="0"/>
              <a:t>a </a:t>
            </a:r>
            <a:r>
              <a:rPr spc="-10" dirty="0"/>
              <a:t>document or  </a:t>
            </a:r>
            <a:r>
              <a:rPr spc="-5" dirty="0"/>
              <a:t>section.</a:t>
            </a: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  <a:tab pos="966469" algn="l"/>
                <a:tab pos="2301875" algn="l"/>
                <a:tab pos="3481704" algn="l"/>
                <a:tab pos="4461510" algn="l"/>
                <a:tab pos="4925060" algn="l"/>
                <a:tab pos="5667375" algn="l"/>
                <a:tab pos="6083300" algn="l"/>
                <a:tab pos="6379210" algn="l"/>
                <a:tab pos="7705090" algn="l"/>
              </a:tabLst>
            </a:pPr>
            <a:r>
              <a:rPr spc="-5" dirty="0"/>
              <a:t>Th</a:t>
            </a:r>
            <a:r>
              <a:rPr dirty="0"/>
              <a:t>e	</a:t>
            </a:r>
            <a:r>
              <a:rPr spc="-5" dirty="0"/>
              <a:t>&lt;h</a:t>
            </a:r>
            <a:r>
              <a:rPr spc="5" dirty="0"/>
              <a:t>e</a:t>
            </a:r>
            <a:r>
              <a:rPr dirty="0"/>
              <a:t>ad</a:t>
            </a:r>
            <a:r>
              <a:rPr spc="15" dirty="0"/>
              <a:t>e</a:t>
            </a:r>
            <a:r>
              <a:rPr dirty="0"/>
              <a:t>r&gt;	el</a:t>
            </a:r>
            <a:r>
              <a:rPr spc="5" dirty="0"/>
              <a:t>e</a:t>
            </a:r>
            <a:r>
              <a:rPr dirty="0"/>
              <a:t>m</a:t>
            </a:r>
            <a:r>
              <a:rPr spc="5" dirty="0"/>
              <a:t>e</a:t>
            </a:r>
            <a:r>
              <a:rPr spc="-25" dirty="0"/>
              <a:t>n</a:t>
            </a:r>
            <a:r>
              <a:rPr dirty="0"/>
              <a:t>t	</a:t>
            </a:r>
            <a:r>
              <a:rPr spc="-5" dirty="0"/>
              <a:t>sh</a:t>
            </a:r>
            <a:r>
              <a:rPr spc="-10" dirty="0"/>
              <a:t>o</a:t>
            </a:r>
            <a:r>
              <a:rPr spc="-5" dirty="0"/>
              <a:t>ul</a:t>
            </a:r>
            <a:r>
              <a:rPr dirty="0"/>
              <a:t>d	be	</a:t>
            </a:r>
            <a:r>
              <a:rPr spc="-5" dirty="0"/>
              <a:t>use</a:t>
            </a:r>
            <a:r>
              <a:rPr dirty="0"/>
              <a:t>d	as	a	</a:t>
            </a:r>
            <a:r>
              <a:rPr spc="-20" dirty="0"/>
              <a:t>c</a:t>
            </a:r>
            <a:r>
              <a:rPr spc="-5" dirty="0"/>
              <a:t>o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ainer	</a:t>
            </a:r>
            <a:r>
              <a:rPr spc="-50" dirty="0"/>
              <a:t>f</a:t>
            </a:r>
            <a:r>
              <a:rPr spc="-5" dirty="0"/>
              <a:t>or  </a:t>
            </a:r>
            <a:r>
              <a:rPr spc="-10" dirty="0"/>
              <a:t>introductory</a:t>
            </a:r>
            <a:r>
              <a:rPr spc="-35" dirty="0"/>
              <a:t> </a:t>
            </a:r>
            <a:r>
              <a:rPr spc="-15" dirty="0"/>
              <a:t>content.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65" dirty="0"/>
              <a:t>You </a:t>
            </a:r>
            <a:r>
              <a:rPr spc="-10" dirty="0"/>
              <a:t>can </a:t>
            </a:r>
            <a:r>
              <a:rPr spc="-20" dirty="0"/>
              <a:t>have </a:t>
            </a:r>
            <a:r>
              <a:rPr spc="-15" dirty="0"/>
              <a:t>several </a:t>
            </a:r>
            <a:r>
              <a:rPr spc="-5" dirty="0"/>
              <a:t>&lt;header&gt; elements </a:t>
            </a:r>
            <a:r>
              <a:rPr dirty="0"/>
              <a:t>in </a:t>
            </a:r>
            <a:r>
              <a:rPr spc="-5" dirty="0"/>
              <a:t>one</a:t>
            </a:r>
            <a:r>
              <a:rPr spc="105" dirty="0"/>
              <a:t> </a:t>
            </a:r>
            <a:r>
              <a:rPr spc="-5" dirty="0"/>
              <a:t>document.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191" y="4178807"/>
            <a:ext cx="9170035" cy="2693035"/>
            <a:chOff x="-12191" y="4178807"/>
            <a:chExt cx="9170035" cy="2693035"/>
          </a:xfrm>
        </p:grpSpPr>
        <p:sp>
          <p:nvSpPr>
            <p:cNvPr id="9" name="object 9"/>
            <p:cNvSpPr/>
            <p:nvPr/>
          </p:nvSpPr>
          <p:spPr>
            <a:xfrm>
              <a:off x="762" y="4191761"/>
              <a:ext cx="9144000" cy="2667000"/>
            </a:xfrm>
            <a:custGeom>
              <a:avLst/>
              <a:gdLst/>
              <a:ahLst/>
              <a:cxnLst/>
              <a:rect l="l" t="t" r="r" b="b"/>
              <a:pathLst>
                <a:path w="9144000" h="2667000">
                  <a:moveTo>
                    <a:pt x="91440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9144000" y="266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" y="4191761"/>
              <a:ext cx="9144000" cy="2667000"/>
            </a:xfrm>
            <a:custGeom>
              <a:avLst/>
              <a:gdLst/>
              <a:ahLst/>
              <a:cxnLst/>
              <a:rect l="l" t="t" r="r" b="b"/>
              <a:pathLst>
                <a:path w="9144000" h="2667000">
                  <a:moveTo>
                    <a:pt x="0" y="2667000"/>
                  </a:moveTo>
                  <a:lnTo>
                    <a:pt x="9144000" y="2667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22044" y="4436745"/>
            <a:ext cx="436499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&lt;article&gt;</a:t>
            </a:r>
            <a:endParaRPr sz="2000">
              <a:latin typeface="Carlito"/>
              <a:cs typeface="Carlito"/>
            </a:endParaRPr>
          </a:p>
          <a:p>
            <a:pPr marL="126364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&lt;header&gt;</a:t>
            </a:r>
            <a:endParaRPr sz="200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&lt;h1&gt;What Does </a:t>
            </a:r>
            <a:r>
              <a:rPr sz="2000" b="1" spc="-10" dirty="0">
                <a:solidFill>
                  <a:srgbClr val="006FC0"/>
                </a:solidFill>
                <a:latin typeface="Carlito"/>
                <a:cs typeface="Carlito"/>
              </a:rPr>
              <a:t>HEADER </a:t>
            </a:r>
            <a:r>
              <a:rPr sz="2000" b="1" spc="-55" dirty="0">
                <a:solidFill>
                  <a:srgbClr val="006FC0"/>
                </a:solidFill>
                <a:latin typeface="Carlito"/>
                <a:cs typeface="Carlito"/>
              </a:rPr>
              <a:t>Tag</a:t>
            </a:r>
            <a:r>
              <a:rPr sz="2000" b="1" spc="-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rlito"/>
                <a:cs typeface="Carlito"/>
              </a:rPr>
              <a:t>Do?&lt;/h1&gt;</a:t>
            </a:r>
            <a:endParaRPr sz="200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&lt;p&gt;Headers</a:t>
            </a:r>
            <a:r>
              <a:rPr sz="2000" b="1" spc="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rlito"/>
                <a:cs typeface="Carlito"/>
              </a:rPr>
              <a:t>mission:&lt;/p&gt;</a:t>
            </a:r>
            <a:endParaRPr sz="2000">
              <a:latin typeface="Carlito"/>
              <a:cs typeface="Carlito"/>
            </a:endParaRPr>
          </a:p>
          <a:p>
            <a:pPr marL="126364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&lt;/header&gt;</a:t>
            </a:r>
            <a:endParaRPr sz="2000">
              <a:latin typeface="Carlito"/>
              <a:cs typeface="Carlito"/>
            </a:endParaRPr>
          </a:p>
          <a:p>
            <a:pPr marL="126364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&lt;p&gt;This </a:t>
            </a:r>
            <a:r>
              <a:rPr sz="2000" b="1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Header </a:t>
            </a:r>
            <a:r>
              <a:rPr sz="2000" b="1" spc="-10" dirty="0">
                <a:solidFill>
                  <a:srgbClr val="006FC0"/>
                </a:solidFill>
                <a:latin typeface="Carlito"/>
                <a:cs typeface="Carlito"/>
              </a:rPr>
              <a:t>tag </a:t>
            </a:r>
            <a:r>
              <a:rPr sz="2000" b="1" dirty="0">
                <a:solidFill>
                  <a:srgbClr val="006FC0"/>
                </a:solidFill>
                <a:latin typeface="Carlito"/>
                <a:cs typeface="Carlito"/>
              </a:rPr>
              <a:t>In </a:t>
            </a: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HTML</a:t>
            </a:r>
            <a:r>
              <a:rPr sz="2000" b="1" spc="-3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rlito"/>
                <a:cs typeface="Carlito"/>
              </a:rPr>
              <a:t>5&lt;p&gt;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&lt;/article&gt;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4191000"/>
          </a:xfrm>
          <a:custGeom>
            <a:avLst/>
            <a:gdLst/>
            <a:ahLst/>
            <a:cxnLst/>
            <a:rect l="l" t="t" r="r" b="b"/>
            <a:pathLst>
              <a:path w="9144000" h="4191000">
                <a:moveTo>
                  <a:pt x="0" y="4191000"/>
                </a:moveTo>
                <a:lnTo>
                  <a:pt x="9144000" y="4191000"/>
                </a:lnTo>
                <a:lnTo>
                  <a:pt x="9144000" y="0"/>
                </a:lnTo>
                <a:lnTo>
                  <a:pt x="0" y="0"/>
                </a:lnTo>
                <a:lnTo>
                  <a:pt x="0" y="4191000"/>
                </a:lnTo>
                <a:close/>
              </a:path>
            </a:pathLst>
          </a:custGeom>
          <a:solidFill>
            <a:srgbClr val="1F2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41601" y="402082"/>
            <a:ext cx="48533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C00000"/>
                </a:solidFill>
              </a:rPr>
              <a:t>HTML5 </a:t>
            </a:r>
            <a:r>
              <a:rPr spc="-215" dirty="0">
                <a:solidFill>
                  <a:srgbClr val="C00000"/>
                </a:solidFill>
              </a:rPr>
              <a:t>&lt;footer&gt;</a:t>
            </a:r>
            <a:r>
              <a:rPr spc="-355" dirty="0">
                <a:solidFill>
                  <a:srgbClr val="C00000"/>
                </a:solidFill>
              </a:rPr>
              <a:t> </a:t>
            </a:r>
            <a:r>
              <a:rPr spc="-270" dirty="0">
                <a:solidFill>
                  <a:srgbClr val="C00000"/>
                </a:solidFill>
              </a:rPr>
              <a:t>Element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613661"/>
            <a:ext cx="807402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52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139950" algn="l"/>
                <a:tab pos="3296920" algn="l"/>
                <a:tab pos="4487545" algn="l"/>
                <a:tab pos="5650230" algn="l"/>
                <a:tab pos="7793355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 </a:t>
            </a:r>
            <a:r>
              <a:rPr sz="2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&lt;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400" spc="1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&gt;	el</a:t>
            </a:r>
            <a:r>
              <a:rPr sz="2400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me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	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pe</a:t>
            </a:r>
            <a:r>
              <a:rPr sz="2400" spc="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ifies	a </a:t>
            </a:r>
            <a:r>
              <a:rPr sz="2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er	</a:t>
            </a:r>
            <a:r>
              <a:rPr sz="2400" spc="-50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r </a:t>
            </a:r>
            <a:r>
              <a:rPr sz="2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docum</a:t>
            </a:r>
            <a:r>
              <a:rPr sz="2400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	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or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section.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  <a:tab pos="704215" algn="l"/>
                <a:tab pos="1945005" algn="l"/>
                <a:tab pos="3146425" algn="l"/>
                <a:tab pos="4145915" algn="l"/>
                <a:tab pos="5237480" algn="l"/>
                <a:tab pos="6870065" algn="l"/>
                <a:tab pos="7769225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	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&lt;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&gt;	el</a:t>
            </a:r>
            <a:r>
              <a:rPr sz="2400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me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	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houl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d	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ain	i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400" spc="-50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orm</a:t>
            </a:r>
            <a:r>
              <a:rPr sz="2400" spc="-3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tion	about	its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containing</a:t>
            </a:r>
            <a:r>
              <a:rPr sz="2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element.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6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several &lt;footer&gt;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elements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one</a:t>
            </a:r>
            <a:r>
              <a:rPr sz="2400" spc="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document.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2191" y="4178807"/>
            <a:ext cx="9170035" cy="2693035"/>
            <a:chOff x="-12191" y="4178807"/>
            <a:chExt cx="9170035" cy="2693035"/>
          </a:xfrm>
        </p:grpSpPr>
        <p:sp>
          <p:nvSpPr>
            <p:cNvPr id="9" name="object 9"/>
            <p:cNvSpPr/>
            <p:nvPr/>
          </p:nvSpPr>
          <p:spPr>
            <a:xfrm>
              <a:off x="762" y="4191761"/>
              <a:ext cx="9144000" cy="2667000"/>
            </a:xfrm>
            <a:custGeom>
              <a:avLst/>
              <a:gdLst/>
              <a:ahLst/>
              <a:cxnLst/>
              <a:rect l="l" t="t" r="r" b="b"/>
              <a:pathLst>
                <a:path w="9144000" h="2667000">
                  <a:moveTo>
                    <a:pt x="91440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9144000" y="266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" y="4191761"/>
              <a:ext cx="9144000" cy="2667000"/>
            </a:xfrm>
            <a:custGeom>
              <a:avLst/>
              <a:gdLst/>
              <a:ahLst/>
              <a:cxnLst/>
              <a:rect l="l" t="t" r="r" b="b"/>
              <a:pathLst>
                <a:path w="9144000" h="2667000">
                  <a:moveTo>
                    <a:pt x="0" y="2667000"/>
                  </a:moveTo>
                  <a:lnTo>
                    <a:pt x="9144000" y="2667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8340" y="4665345"/>
            <a:ext cx="736409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6FC0"/>
                </a:solidFill>
                <a:latin typeface="Carlito"/>
                <a:cs typeface="Carlito"/>
              </a:rPr>
              <a:t>&lt;footer&gt;</a:t>
            </a:r>
            <a:endParaRPr sz="2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2000" b="1" spc="-10" dirty="0">
                <a:solidFill>
                  <a:srgbClr val="006FC0"/>
                </a:solidFill>
                <a:latin typeface="Carlito"/>
                <a:cs typeface="Carlito"/>
              </a:rPr>
              <a:t>&lt;p&gt;Posted </a:t>
            </a: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by: </a:t>
            </a:r>
            <a:r>
              <a:rPr sz="2000" b="1" spc="-10" dirty="0">
                <a:solidFill>
                  <a:srgbClr val="006FC0"/>
                </a:solidFill>
                <a:latin typeface="Carlito"/>
                <a:cs typeface="Carlito"/>
              </a:rPr>
              <a:t>Hege</a:t>
            </a:r>
            <a:r>
              <a:rPr sz="2000" b="1" spc="-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rlito"/>
                <a:cs typeface="Carlito"/>
              </a:rPr>
              <a:t>Refsnes&lt;/p&gt;</a:t>
            </a:r>
            <a:endParaRPr sz="2000">
              <a:latin typeface="Carlito"/>
              <a:cs typeface="Carlito"/>
            </a:endParaRPr>
          </a:p>
          <a:p>
            <a:pPr marL="1270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&lt;p&gt;Contact </a:t>
            </a:r>
            <a:r>
              <a:rPr sz="2000" b="1" spc="-10" dirty="0">
                <a:solidFill>
                  <a:srgbClr val="006FC0"/>
                </a:solidFill>
                <a:latin typeface="Carlito"/>
                <a:cs typeface="Carlito"/>
              </a:rPr>
              <a:t>information: </a:t>
            </a: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&lt;a href</a:t>
            </a: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  <a:hlinkClick r:id="rId2"/>
              </a:rPr>
              <a:t>="mailto:someone@e</a:t>
            </a: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x</a:t>
            </a: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  <a:hlinkClick r:id="rId2"/>
              </a:rPr>
              <a:t>ample.com"&gt; </a:t>
            </a: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  <a:hlinkClick r:id="rId2"/>
              </a:rPr>
              <a:t>someone@example.com</a:t>
            </a: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&lt;/a&gt;.&lt;/p&gt;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06FC0"/>
                </a:solidFill>
                <a:latin typeface="Carlito"/>
                <a:cs typeface="Carlito"/>
              </a:rPr>
              <a:t>&lt;/footer&gt;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4343400"/>
          </a:xfrm>
          <a:custGeom>
            <a:avLst/>
            <a:gdLst/>
            <a:ahLst/>
            <a:cxnLst/>
            <a:rect l="l" t="t" r="r" b="b"/>
            <a:pathLst>
              <a:path w="9144000" h="4343400">
                <a:moveTo>
                  <a:pt x="0" y="4343400"/>
                </a:moveTo>
                <a:lnTo>
                  <a:pt x="9144000" y="4343400"/>
                </a:lnTo>
                <a:lnTo>
                  <a:pt x="91440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solidFill>
            <a:srgbClr val="1F2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86964" y="325882"/>
            <a:ext cx="43675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C00000"/>
                </a:solidFill>
              </a:rPr>
              <a:t>HTML5 </a:t>
            </a:r>
            <a:r>
              <a:rPr spc="-305" dirty="0">
                <a:solidFill>
                  <a:srgbClr val="C00000"/>
                </a:solidFill>
              </a:rPr>
              <a:t>&lt;nav&gt;</a:t>
            </a:r>
            <a:r>
              <a:rPr spc="-400" dirty="0">
                <a:solidFill>
                  <a:srgbClr val="C00000"/>
                </a:solidFill>
              </a:rPr>
              <a:t> </a:t>
            </a:r>
            <a:r>
              <a:rPr spc="-265" dirty="0">
                <a:solidFill>
                  <a:srgbClr val="C00000"/>
                </a:solidFill>
              </a:rPr>
              <a:t>Element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The </a:t>
            </a:r>
            <a:r>
              <a:rPr spc="-10" dirty="0"/>
              <a:t>&lt;nav&gt; </a:t>
            </a:r>
            <a:r>
              <a:rPr spc="-5" dirty="0"/>
              <a:t>element </a:t>
            </a:r>
            <a:r>
              <a:rPr spc="-10" dirty="0"/>
              <a:t>defines </a:t>
            </a:r>
            <a:r>
              <a:rPr dirty="0"/>
              <a:t>a </a:t>
            </a:r>
            <a:r>
              <a:rPr spc="-5" dirty="0"/>
              <a:t>set of </a:t>
            </a:r>
            <a:r>
              <a:rPr spc="-15" dirty="0"/>
              <a:t>navigation</a:t>
            </a:r>
            <a:r>
              <a:rPr spc="15" dirty="0"/>
              <a:t> </a:t>
            </a:r>
            <a:r>
              <a:rPr spc="-5" dirty="0"/>
              <a:t>links.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300"/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The </a:t>
            </a:r>
            <a:r>
              <a:rPr spc="-10" dirty="0"/>
              <a:t>&lt;nav&gt; </a:t>
            </a:r>
            <a:r>
              <a:rPr dirty="0"/>
              <a:t>element is </a:t>
            </a:r>
            <a:r>
              <a:rPr spc="-10" dirty="0"/>
              <a:t>intended </a:t>
            </a:r>
            <a:r>
              <a:rPr spc="-20" dirty="0"/>
              <a:t>for </a:t>
            </a:r>
            <a:r>
              <a:rPr spc="-15" dirty="0"/>
              <a:t>large </a:t>
            </a:r>
            <a:r>
              <a:rPr spc="-10" dirty="0"/>
              <a:t>blocks </a:t>
            </a:r>
            <a:r>
              <a:rPr spc="-5" dirty="0"/>
              <a:t>of </a:t>
            </a:r>
            <a:r>
              <a:rPr spc="-15" dirty="0"/>
              <a:t>navigation  </a:t>
            </a:r>
            <a:r>
              <a:rPr spc="-5" dirty="0"/>
              <a:t>links.</a:t>
            </a:r>
            <a:r>
              <a:rPr spc="145" dirty="0"/>
              <a:t> </a:t>
            </a:r>
            <a:r>
              <a:rPr spc="-35" dirty="0"/>
              <a:t>However,</a:t>
            </a:r>
            <a:r>
              <a:rPr spc="160" dirty="0"/>
              <a:t> </a:t>
            </a:r>
            <a:r>
              <a:rPr spc="-5" dirty="0"/>
              <a:t>not</a:t>
            </a:r>
            <a:r>
              <a:rPr spc="155" dirty="0"/>
              <a:t> </a:t>
            </a:r>
            <a:r>
              <a:rPr dirty="0"/>
              <a:t>all</a:t>
            </a:r>
            <a:r>
              <a:rPr spc="165" dirty="0"/>
              <a:t> </a:t>
            </a:r>
            <a:r>
              <a:rPr spc="-5" dirty="0"/>
              <a:t>links</a:t>
            </a:r>
            <a:r>
              <a:rPr spc="155" dirty="0"/>
              <a:t> </a:t>
            </a:r>
            <a:r>
              <a:rPr dirty="0"/>
              <a:t>in</a:t>
            </a:r>
            <a:r>
              <a:rPr spc="155" dirty="0"/>
              <a:t> </a:t>
            </a:r>
            <a:r>
              <a:rPr dirty="0"/>
              <a:t>a</a:t>
            </a:r>
            <a:r>
              <a:rPr spc="160" dirty="0"/>
              <a:t> </a:t>
            </a:r>
            <a:r>
              <a:rPr spc="-5" dirty="0"/>
              <a:t>document</a:t>
            </a:r>
            <a:r>
              <a:rPr spc="155" dirty="0"/>
              <a:t> </a:t>
            </a:r>
            <a:r>
              <a:rPr spc="-10" dirty="0"/>
              <a:t>should</a:t>
            </a:r>
            <a:r>
              <a:rPr spc="160" dirty="0"/>
              <a:t> </a:t>
            </a:r>
            <a:r>
              <a:rPr spc="-5" dirty="0"/>
              <a:t>be</a:t>
            </a:r>
            <a:r>
              <a:rPr spc="165" dirty="0"/>
              <a:t> </a:t>
            </a:r>
            <a:r>
              <a:rPr dirty="0"/>
              <a:t>inside</a:t>
            </a:r>
            <a:r>
              <a:rPr spc="160" dirty="0"/>
              <a:t> </a:t>
            </a:r>
            <a:r>
              <a:rPr dirty="0"/>
              <a:t>a</a:t>
            </a:r>
          </a:p>
          <a:p>
            <a:pPr marL="355600">
              <a:lnSpc>
                <a:spcPct val="100000"/>
              </a:lnSpc>
            </a:pPr>
            <a:r>
              <a:rPr spc="-10" dirty="0"/>
              <a:t>&lt;nav&gt;</a:t>
            </a:r>
            <a:r>
              <a:rPr spc="-5" dirty="0"/>
              <a:t> element!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191" y="4331207"/>
            <a:ext cx="9170035" cy="2540635"/>
            <a:chOff x="-12191" y="4331207"/>
            <a:chExt cx="9170035" cy="2540635"/>
          </a:xfrm>
        </p:grpSpPr>
        <p:sp>
          <p:nvSpPr>
            <p:cNvPr id="9" name="object 9"/>
            <p:cNvSpPr/>
            <p:nvPr/>
          </p:nvSpPr>
          <p:spPr>
            <a:xfrm>
              <a:off x="762" y="4344161"/>
              <a:ext cx="9144000" cy="2514600"/>
            </a:xfrm>
            <a:custGeom>
              <a:avLst/>
              <a:gdLst/>
              <a:ahLst/>
              <a:cxnLst/>
              <a:rect l="l" t="t" r="r" b="b"/>
              <a:pathLst>
                <a:path w="9144000" h="2514600">
                  <a:moveTo>
                    <a:pt x="9144000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9144000" y="2514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" y="4344161"/>
              <a:ext cx="9144000" cy="2514600"/>
            </a:xfrm>
            <a:custGeom>
              <a:avLst/>
              <a:gdLst/>
              <a:ahLst/>
              <a:cxnLst/>
              <a:rect l="l" t="t" r="r" b="b"/>
              <a:pathLst>
                <a:path w="9144000" h="2514600">
                  <a:moveTo>
                    <a:pt x="0" y="2514600"/>
                  </a:moveTo>
                  <a:lnTo>
                    <a:pt x="9144000" y="2514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5146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4665345"/>
            <a:ext cx="3456304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&lt;nav&gt;</a:t>
            </a:r>
            <a:endParaRPr sz="2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Carlito"/>
                <a:cs typeface="Carlito"/>
              </a:rPr>
              <a:t>&lt;a </a:t>
            </a:r>
            <a:r>
              <a:rPr sz="2000" b="1" spc="-10" dirty="0">
                <a:solidFill>
                  <a:srgbClr val="006FC0"/>
                </a:solidFill>
                <a:latin typeface="Carlito"/>
                <a:cs typeface="Carlito"/>
              </a:rPr>
              <a:t>href="/html/"&gt;HTML&lt;/a&gt;</a:t>
            </a:r>
            <a:r>
              <a:rPr sz="2000" b="1" spc="-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rlito"/>
                <a:cs typeface="Carlito"/>
              </a:rPr>
              <a:t>|</a:t>
            </a:r>
            <a:endParaRPr sz="2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&lt;a </a:t>
            </a:r>
            <a:r>
              <a:rPr sz="2000" b="1" spc="-10" dirty="0">
                <a:solidFill>
                  <a:srgbClr val="006FC0"/>
                </a:solidFill>
                <a:latin typeface="Carlito"/>
                <a:cs typeface="Carlito"/>
              </a:rPr>
              <a:t>href="/css/"&gt;CSS&lt;/a&gt;</a:t>
            </a:r>
            <a:r>
              <a:rPr sz="2000" b="1" dirty="0">
                <a:solidFill>
                  <a:srgbClr val="006FC0"/>
                </a:solidFill>
                <a:latin typeface="Carlito"/>
                <a:cs typeface="Carlito"/>
              </a:rPr>
              <a:t> |</a:t>
            </a:r>
            <a:endParaRPr sz="2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&lt;a </a:t>
            </a:r>
            <a:r>
              <a:rPr sz="2000" b="1" spc="-10" dirty="0">
                <a:solidFill>
                  <a:srgbClr val="006FC0"/>
                </a:solidFill>
                <a:latin typeface="Carlito"/>
                <a:cs typeface="Carlito"/>
              </a:rPr>
              <a:t>href="/js/"&gt;JavaScript&lt;/a&gt;</a:t>
            </a:r>
            <a:r>
              <a:rPr sz="2000" b="1" spc="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rlito"/>
                <a:cs typeface="Carlito"/>
              </a:rPr>
              <a:t>|</a:t>
            </a:r>
            <a:endParaRPr sz="20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&lt;a</a:t>
            </a:r>
            <a:r>
              <a:rPr sz="2000" b="1" spc="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href="/jquery/"&gt;jQuery&lt;/a&gt;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rlito"/>
                <a:cs typeface="Carlito"/>
              </a:rPr>
              <a:t>&lt;/nav&gt;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2438400"/>
          </a:xfrm>
          <a:custGeom>
            <a:avLst/>
            <a:gdLst/>
            <a:ahLst/>
            <a:cxnLst/>
            <a:rect l="l" t="t" r="r" b="b"/>
            <a:pathLst>
              <a:path w="9144000" h="2438400">
                <a:moveTo>
                  <a:pt x="0" y="2438400"/>
                </a:moveTo>
                <a:lnTo>
                  <a:pt x="9144000" y="2438400"/>
                </a:lnTo>
                <a:lnTo>
                  <a:pt x="91440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1F2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4725161"/>
            <a:ext cx="9144000" cy="2133600"/>
          </a:xfrm>
          <a:custGeom>
            <a:avLst/>
            <a:gdLst/>
            <a:ahLst/>
            <a:cxnLst/>
            <a:rect l="l" t="t" r="r" b="b"/>
            <a:pathLst>
              <a:path w="9144000" h="2133600">
                <a:moveTo>
                  <a:pt x="0" y="2133599"/>
                </a:moveTo>
                <a:lnTo>
                  <a:pt x="9144000" y="2133599"/>
                </a:lnTo>
                <a:lnTo>
                  <a:pt x="9144000" y="0"/>
                </a:lnTo>
                <a:lnTo>
                  <a:pt x="0" y="0"/>
                </a:lnTo>
                <a:lnTo>
                  <a:pt x="0" y="2133599"/>
                </a:lnTo>
                <a:close/>
              </a:path>
            </a:pathLst>
          </a:custGeom>
          <a:solidFill>
            <a:srgbClr val="1F2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12255" y="0"/>
            <a:ext cx="9170035" cy="6884034"/>
            <a:chOff x="-12255" y="0"/>
            <a:chExt cx="9170035" cy="6884034"/>
          </a:xfrm>
        </p:grpSpPr>
        <p:sp>
          <p:nvSpPr>
            <p:cNvPr id="5" name="object 5"/>
            <p:cNvSpPr/>
            <p:nvPr/>
          </p:nvSpPr>
          <p:spPr>
            <a:xfrm>
              <a:off x="762" y="761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2439162"/>
              <a:ext cx="9144000" cy="2286000"/>
            </a:xfrm>
            <a:custGeom>
              <a:avLst/>
              <a:gdLst/>
              <a:ahLst/>
              <a:cxnLst/>
              <a:rect l="l" t="t" r="r" b="b"/>
              <a:pathLst>
                <a:path w="9144000" h="2286000">
                  <a:moveTo>
                    <a:pt x="9144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9144000" y="2286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2439162"/>
              <a:ext cx="9144000" cy="2286000"/>
            </a:xfrm>
            <a:custGeom>
              <a:avLst/>
              <a:gdLst/>
              <a:ahLst/>
              <a:cxnLst/>
              <a:rect l="l" t="t" r="r" b="b"/>
              <a:pathLst>
                <a:path w="9144000" h="2286000">
                  <a:moveTo>
                    <a:pt x="0" y="2286000"/>
                  </a:moveTo>
                  <a:lnTo>
                    <a:pt x="9144000" y="2286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00325" y="417321"/>
            <a:ext cx="5232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C00000"/>
                </a:solidFill>
              </a:rPr>
              <a:t>HTML5 </a:t>
            </a:r>
            <a:r>
              <a:rPr spc="-254" dirty="0">
                <a:solidFill>
                  <a:srgbClr val="C00000"/>
                </a:solidFill>
              </a:rPr>
              <a:t>Semantic</a:t>
            </a:r>
            <a:r>
              <a:rPr spc="-315" dirty="0">
                <a:solidFill>
                  <a:srgbClr val="C00000"/>
                </a:solidFill>
              </a:rPr>
              <a:t> </a:t>
            </a:r>
            <a:r>
              <a:rPr spc="-280" dirty="0">
                <a:solidFill>
                  <a:srgbClr val="C00000"/>
                </a:solidFill>
              </a:rPr>
              <a:t>Elements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2757042"/>
            <a:ext cx="807085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Semantics is the study </a:t>
            </a:r>
            <a:r>
              <a:rPr sz="2400" b="1" dirty="0">
                <a:solidFill>
                  <a:srgbClr val="006FC0"/>
                </a:solidFill>
                <a:latin typeface="Carlito"/>
                <a:cs typeface="Carlito"/>
              </a:rPr>
              <a:t>of </a:t>
            </a: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400" b="1" dirty="0">
                <a:solidFill>
                  <a:srgbClr val="006FC0"/>
                </a:solidFill>
                <a:latin typeface="Carlito"/>
                <a:cs typeface="Carlito"/>
              </a:rPr>
              <a:t>meanings of </a:t>
            </a:r>
            <a:r>
              <a:rPr sz="2400" b="1" spc="-15" dirty="0">
                <a:solidFill>
                  <a:srgbClr val="006FC0"/>
                </a:solidFill>
                <a:latin typeface="Carlito"/>
                <a:cs typeface="Carlito"/>
              </a:rPr>
              <a:t>words </a:t>
            </a:r>
            <a:r>
              <a:rPr sz="2400" b="1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400" b="1" spc="-10" dirty="0">
                <a:solidFill>
                  <a:srgbClr val="006FC0"/>
                </a:solidFill>
                <a:latin typeface="Carlito"/>
                <a:cs typeface="Carlito"/>
              </a:rPr>
              <a:t>phrases  </a:t>
            </a: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in</a:t>
            </a:r>
            <a:r>
              <a:rPr sz="2400" b="1" spc="-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language.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</a:pPr>
            <a:endParaRPr sz="33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Semantic elements </a:t>
            </a:r>
            <a:r>
              <a:rPr sz="2400" b="1" spc="-10" dirty="0">
                <a:solidFill>
                  <a:srgbClr val="006FC0"/>
                </a:solidFill>
                <a:latin typeface="Carlito"/>
                <a:cs typeface="Carlito"/>
              </a:rPr>
              <a:t>are </a:t>
            </a: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elements with </a:t>
            </a:r>
            <a:r>
              <a:rPr sz="2400" b="1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r>
              <a:rPr sz="2400" b="1" spc="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meaning.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2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3397" y="389890"/>
            <a:ext cx="57537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>
                <a:solidFill>
                  <a:srgbClr val="C00000"/>
                </a:solidFill>
              </a:rPr>
              <a:t>What </a:t>
            </a:r>
            <a:r>
              <a:rPr spc="-210" dirty="0">
                <a:solidFill>
                  <a:srgbClr val="C00000"/>
                </a:solidFill>
              </a:rPr>
              <a:t>are </a:t>
            </a:r>
            <a:r>
              <a:rPr spc="-254" dirty="0">
                <a:solidFill>
                  <a:srgbClr val="C00000"/>
                </a:solidFill>
              </a:rPr>
              <a:t>Semantic</a:t>
            </a:r>
            <a:r>
              <a:rPr spc="-585" dirty="0">
                <a:solidFill>
                  <a:srgbClr val="C00000"/>
                </a:solidFill>
              </a:rPr>
              <a:t> </a:t>
            </a:r>
            <a:r>
              <a:rPr spc="-310" dirty="0">
                <a:solidFill>
                  <a:srgbClr val="C00000"/>
                </a:solidFill>
              </a:rPr>
              <a:t>Elements?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140" y="1918157"/>
            <a:ext cx="8039100" cy="351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86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semantic element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clearly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describes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its meaning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both</a:t>
            </a:r>
            <a:r>
              <a:rPr sz="2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ts val="3820"/>
              </a:lnSpc>
            </a:pP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browser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ad the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developer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Examples of</a:t>
            </a:r>
            <a:r>
              <a:rPr sz="2400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rlito"/>
                <a:cs typeface="Carlito"/>
              </a:rPr>
              <a:t>non-semantic</a:t>
            </a:r>
            <a:r>
              <a:rPr sz="2400" b="1" spc="-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elements: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&lt;div&gt; </a:t>
            </a: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and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&lt;span&gt;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sz="24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Tells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nothing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about its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content.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3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Examples of</a:t>
            </a:r>
            <a:r>
              <a:rPr sz="2400" spc="-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rlito"/>
                <a:cs typeface="Carlito"/>
              </a:rPr>
              <a:t>semantic elements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&lt;form&gt;,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&lt;table&gt;, </a:t>
            </a: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and </a:t>
            </a: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&lt;img&gt;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-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Clearly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defines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its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content.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2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1249" y="402082"/>
            <a:ext cx="6368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0" dirty="0">
                <a:solidFill>
                  <a:srgbClr val="C00000"/>
                </a:solidFill>
              </a:rPr>
              <a:t>Why </a:t>
            </a:r>
            <a:r>
              <a:rPr spc="-254" dirty="0">
                <a:solidFill>
                  <a:srgbClr val="C00000"/>
                </a:solidFill>
              </a:rPr>
              <a:t>Semantic </a:t>
            </a:r>
            <a:r>
              <a:rPr spc="-225" dirty="0">
                <a:solidFill>
                  <a:srgbClr val="C00000"/>
                </a:solidFill>
              </a:rPr>
              <a:t>HTML5</a:t>
            </a:r>
            <a:r>
              <a:rPr spc="-215" dirty="0">
                <a:solidFill>
                  <a:srgbClr val="C00000"/>
                </a:solidFill>
              </a:rPr>
              <a:t> </a:t>
            </a:r>
            <a:r>
              <a:rPr spc="-310" dirty="0">
                <a:solidFill>
                  <a:srgbClr val="C00000"/>
                </a:solidFill>
              </a:rPr>
              <a:t>Elements?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2071242"/>
            <a:ext cx="754380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HTML4,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developers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their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own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favorite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attribute 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names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style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page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elements: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3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FFFF00"/>
                </a:solidFill>
                <a:latin typeface="Carlito"/>
                <a:cs typeface="Carlito"/>
              </a:rPr>
              <a:t>header, </a:t>
            </a:r>
            <a:r>
              <a:rPr sz="2400" spc="-10" dirty="0">
                <a:solidFill>
                  <a:srgbClr val="FFFF00"/>
                </a:solidFill>
                <a:latin typeface="Carlito"/>
                <a:cs typeface="Carlito"/>
              </a:rPr>
              <a:t>top, </a:t>
            </a:r>
            <a:r>
              <a:rPr sz="2400" spc="-15" dirty="0">
                <a:solidFill>
                  <a:srgbClr val="FFFF00"/>
                </a:solidFill>
                <a:latin typeface="Carlito"/>
                <a:cs typeface="Carlito"/>
              </a:rPr>
              <a:t>bottom, </a:t>
            </a:r>
            <a:r>
              <a:rPr sz="2400" spc="-40" dirty="0">
                <a:solidFill>
                  <a:srgbClr val="FFFF00"/>
                </a:solidFill>
                <a:latin typeface="Carlito"/>
                <a:cs typeface="Carlito"/>
              </a:rPr>
              <a:t>footer, </a:t>
            </a:r>
            <a:r>
              <a:rPr sz="2400" dirty="0">
                <a:solidFill>
                  <a:srgbClr val="FFFF00"/>
                </a:solidFill>
                <a:latin typeface="Carlito"/>
                <a:cs typeface="Carlito"/>
              </a:rPr>
              <a:t>menu, </a:t>
            </a:r>
            <a:r>
              <a:rPr sz="2400" spc="-10" dirty="0">
                <a:solidFill>
                  <a:srgbClr val="FFFF00"/>
                </a:solidFill>
                <a:latin typeface="Carlito"/>
                <a:cs typeface="Carlito"/>
              </a:rPr>
              <a:t>navigation,</a:t>
            </a:r>
            <a:r>
              <a:rPr sz="2400" spc="5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00"/>
                </a:solidFill>
                <a:latin typeface="Carlito"/>
                <a:cs typeface="Carlito"/>
              </a:rPr>
              <a:t>main,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solidFill>
                  <a:srgbClr val="FFFF00"/>
                </a:solidFill>
                <a:latin typeface="Carlito"/>
                <a:cs typeface="Carlito"/>
              </a:rPr>
              <a:t>container, </a:t>
            </a:r>
            <a:r>
              <a:rPr sz="2400" spc="-15" dirty="0">
                <a:solidFill>
                  <a:srgbClr val="FFFF00"/>
                </a:solidFill>
                <a:latin typeface="Carlito"/>
                <a:cs typeface="Carlito"/>
              </a:rPr>
              <a:t>content, </a:t>
            </a:r>
            <a:r>
              <a:rPr sz="2400" dirty="0">
                <a:solidFill>
                  <a:srgbClr val="FFFF00"/>
                </a:solidFill>
                <a:latin typeface="Carlito"/>
                <a:cs typeface="Carlito"/>
              </a:rPr>
              <a:t>article, </a:t>
            </a:r>
            <a:r>
              <a:rPr sz="2400" spc="-30" dirty="0">
                <a:solidFill>
                  <a:srgbClr val="FFFF00"/>
                </a:solidFill>
                <a:latin typeface="Carlito"/>
                <a:cs typeface="Carlito"/>
              </a:rPr>
              <a:t>sidebar, </a:t>
            </a:r>
            <a:r>
              <a:rPr sz="2400" spc="-40" dirty="0">
                <a:solidFill>
                  <a:srgbClr val="FFFF00"/>
                </a:solidFill>
                <a:latin typeface="Carlito"/>
                <a:cs typeface="Carlito"/>
              </a:rPr>
              <a:t>topnav,</a:t>
            </a:r>
            <a:r>
              <a:rPr sz="2400" spc="-2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Carlito"/>
                <a:cs typeface="Carlito"/>
              </a:rPr>
              <a:t>...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300">
              <a:latin typeface="Carlito"/>
              <a:cs typeface="Carlito"/>
            </a:endParaRPr>
          </a:p>
          <a:p>
            <a:pPr marL="355600" marR="11811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made it impossible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search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engines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identify the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correct web page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content.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2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100"/>
              </a:spcBef>
            </a:pPr>
            <a:r>
              <a:rPr spc="-470" dirty="0">
                <a:solidFill>
                  <a:srgbClr val="C00000"/>
                </a:solidFill>
              </a:rPr>
              <a:t>Why </a:t>
            </a:r>
            <a:r>
              <a:rPr spc="-254" dirty="0">
                <a:solidFill>
                  <a:srgbClr val="C00000"/>
                </a:solidFill>
              </a:rPr>
              <a:t>Semantic </a:t>
            </a:r>
            <a:r>
              <a:rPr spc="-225" dirty="0">
                <a:solidFill>
                  <a:srgbClr val="C00000"/>
                </a:solidFill>
              </a:rPr>
              <a:t>HTML5</a:t>
            </a:r>
            <a:r>
              <a:rPr spc="-215" dirty="0">
                <a:solidFill>
                  <a:srgbClr val="C00000"/>
                </a:solidFill>
              </a:rPr>
              <a:t> </a:t>
            </a:r>
            <a:r>
              <a:rPr spc="-310" dirty="0">
                <a:solidFill>
                  <a:srgbClr val="C00000"/>
                </a:solidFill>
              </a:rPr>
              <a:t>Elements?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2223642"/>
            <a:ext cx="8075295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HTML5 elements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like: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3300">
              <a:latin typeface="Carlito"/>
              <a:cs typeface="Carlito"/>
            </a:endParaRPr>
          </a:p>
          <a:p>
            <a:pPr marL="355600" marR="952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00"/>
                </a:solidFill>
                <a:latin typeface="Carlito"/>
                <a:cs typeface="Carlito"/>
              </a:rPr>
              <a:t>&lt;header&gt; </a:t>
            </a:r>
            <a:r>
              <a:rPr sz="2400" spc="-15" dirty="0">
                <a:solidFill>
                  <a:srgbClr val="FFFF00"/>
                </a:solidFill>
                <a:latin typeface="Carlito"/>
                <a:cs typeface="Carlito"/>
              </a:rPr>
              <a:t>&lt;footer&gt; </a:t>
            </a:r>
            <a:r>
              <a:rPr sz="2400" spc="-10" dirty="0">
                <a:solidFill>
                  <a:srgbClr val="FFFF00"/>
                </a:solidFill>
                <a:latin typeface="Carlito"/>
                <a:cs typeface="Carlito"/>
              </a:rPr>
              <a:t>&lt;nav&gt; </a:t>
            </a:r>
            <a:r>
              <a:rPr sz="2400" spc="-5" dirty="0">
                <a:solidFill>
                  <a:srgbClr val="FFFF00"/>
                </a:solidFill>
                <a:latin typeface="Carlito"/>
                <a:cs typeface="Carlito"/>
              </a:rPr>
              <a:t>&lt;section&gt; &lt;article&gt;, this </a:t>
            </a:r>
            <a:r>
              <a:rPr sz="2400" dirty="0">
                <a:solidFill>
                  <a:srgbClr val="FFFF00"/>
                </a:solidFill>
                <a:latin typeface="Carlito"/>
                <a:cs typeface="Carlito"/>
              </a:rPr>
              <a:t>will </a:t>
            </a:r>
            <a:r>
              <a:rPr sz="2400" spc="-10" dirty="0">
                <a:solidFill>
                  <a:srgbClr val="FFFF00"/>
                </a:solidFill>
                <a:latin typeface="Carlito"/>
                <a:cs typeface="Carlito"/>
              </a:rPr>
              <a:t>become  </a:t>
            </a:r>
            <a:r>
              <a:rPr sz="2400" spc="-35" dirty="0">
                <a:solidFill>
                  <a:srgbClr val="FFFF00"/>
                </a:solidFill>
                <a:latin typeface="Carlito"/>
                <a:cs typeface="Carlito"/>
              </a:rPr>
              <a:t>easier.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3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1431290" algn="l"/>
                <a:tab pos="2124710" algn="l"/>
                <a:tab pos="2529205" algn="l"/>
                <a:tab pos="2986405" algn="l"/>
                <a:tab pos="3972560" algn="l"/>
                <a:tab pos="4583430" algn="l"/>
                <a:tab pos="5575935" algn="l"/>
                <a:tab pos="6496050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"A</a:t>
            </a:r>
            <a:r>
              <a:rPr sz="2400" spc="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w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s	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	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o	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	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400" spc="5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ed	and	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eused	ac</a:t>
            </a:r>
            <a:r>
              <a:rPr sz="2400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s	ap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pl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ca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tions,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enterprises,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communities."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170" y="759606"/>
            <a:ext cx="6292850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Semantics </a:t>
            </a:r>
            <a:r>
              <a:rPr spc="-20" dirty="0">
                <a:solidFill>
                  <a:srgbClr val="C00000"/>
                </a:solidFill>
              </a:rPr>
              <a:t>are </a:t>
            </a:r>
            <a:r>
              <a:rPr dirty="0">
                <a:solidFill>
                  <a:srgbClr val="C00000"/>
                </a:solidFill>
              </a:rPr>
              <a:t>for you, </a:t>
            </a:r>
            <a:r>
              <a:rPr spc="-5" dirty="0">
                <a:solidFill>
                  <a:srgbClr val="C00000"/>
                </a:solidFill>
              </a:rPr>
              <a:t>not the </a:t>
            </a:r>
            <a:r>
              <a:rPr dirty="0">
                <a:solidFill>
                  <a:srgbClr val="C00000"/>
                </a:solidFill>
              </a:rPr>
              <a:t>other </a:t>
            </a:r>
            <a:r>
              <a:rPr spc="-10" dirty="0">
                <a:solidFill>
                  <a:srgbClr val="C00000"/>
                </a:solidFill>
              </a:rPr>
              <a:t>way</a:t>
            </a:r>
            <a:r>
              <a:rPr spc="-11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7971" y="3474085"/>
            <a:ext cx="212471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Developer</a:t>
            </a:r>
            <a:r>
              <a:rPr sz="1500" b="1" spc="-7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comprehension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0319" y="2103628"/>
            <a:ext cx="110490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Lighter</a:t>
            </a:r>
            <a:r>
              <a:rPr sz="1500" b="1" spc="-13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Code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0287" y="2077796"/>
            <a:ext cx="381000" cy="377190"/>
          </a:xfrm>
          <a:custGeom>
            <a:avLst/>
            <a:gdLst/>
            <a:ahLst/>
            <a:cxnLst/>
            <a:rect l="l" t="t" r="r" b="b"/>
            <a:pathLst>
              <a:path w="381000" h="377190">
                <a:moveTo>
                  <a:pt x="381000" y="0"/>
                </a:moveTo>
                <a:lnTo>
                  <a:pt x="0" y="0"/>
                </a:lnTo>
                <a:lnTo>
                  <a:pt x="0" y="376859"/>
                </a:lnTo>
                <a:lnTo>
                  <a:pt x="381000" y="376859"/>
                </a:lnTo>
                <a:lnTo>
                  <a:pt x="381000" y="0"/>
                </a:lnTo>
                <a:close/>
              </a:path>
            </a:pathLst>
          </a:custGeom>
          <a:solidFill>
            <a:srgbClr val="31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47972" y="2103628"/>
            <a:ext cx="10750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Repurposing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0320" y="3161283"/>
            <a:ext cx="10420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Accessibility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0287" y="3132023"/>
            <a:ext cx="381000" cy="377190"/>
          </a:xfrm>
          <a:custGeom>
            <a:avLst/>
            <a:gdLst/>
            <a:ahLst/>
            <a:cxnLst/>
            <a:rect l="l" t="t" r="r" b="b"/>
            <a:pathLst>
              <a:path w="381000" h="377189">
                <a:moveTo>
                  <a:pt x="381000" y="0"/>
                </a:moveTo>
                <a:lnTo>
                  <a:pt x="0" y="0"/>
                </a:lnTo>
                <a:lnTo>
                  <a:pt x="0" y="376859"/>
                </a:lnTo>
                <a:lnTo>
                  <a:pt x="381000" y="376859"/>
                </a:lnTo>
                <a:lnTo>
                  <a:pt x="381000" y="0"/>
                </a:lnTo>
                <a:close/>
              </a:path>
            </a:pathLst>
          </a:custGeom>
          <a:solidFill>
            <a:srgbClr val="31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6866" y="2074494"/>
            <a:ext cx="381000" cy="377190"/>
          </a:xfrm>
          <a:custGeom>
            <a:avLst/>
            <a:gdLst/>
            <a:ahLst/>
            <a:cxnLst/>
            <a:rect l="l" t="t" r="r" b="b"/>
            <a:pathLst>
              <a:path w="381000" h="377190">
                <a:moveTo>
                  <a:pt x="381000" y="0"/>
                </a:moveTo>
                <a:lnTo>
                  <a:pt x="0" y="0"/>
                </a:lnTo>
                <a:lnTo>
                  <a:pt x="0" y="376859"/>
                </a:lnTo>
                <a:lnTo>
                  <a:pt x="381000" y="376859"/>
                </a:lnTo>
                <a:lnTo>
                  <a:pt x="381000" y="0"/>
                </a:lnTo>
                <a:close/>
              </a:path>
            </a:pathLst>
          </a:custGeom>
          <a:solidFill>
            <a:srgbClr val="31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7977" y="3444570"/>
            <a:ext cx="381000" cy="377190"/>
          </a:xfrm>
          <a:custGeom>
            <a:avLst/>
            <a:gdLst/>
            <a:ahLst/>
            <a:cxnLst/>
            <a:rect l="l" t="t" r="r" b="b"/>
            <a:pathLst>
              <a:path w="381000" h="377189">
                <a:moveTo>
                  <a:pt x="381000" y="0"/>
                </a:moveTo>
                <a:lnTo>
                  <a:pt x="0" y="0"/>
                </a:lnTo>
                <a:lnTo>
                  <a:pt x="0" y="376859"/>
                </a:lnTo>
                <a:lnTo>
                  <a:pt x="381000" y="376859"/>
                </a:lnTo>
                <a:lnTo>
                  <a:pt x="381000" y="0"/>
                </a:lnTo>
                <a:close/>
              </a:path>
            </a:pathLst>
          </a:custGeom>
          <a:solidFill>
            <a:srgbClr val="31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0320" y="4215891"/>
            <a:ext cx="232727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spc="-10" dirty="0">
                <a:latin typeface="Times New Roman"/>
                <a:cs typeface="Times New Roman"/>
              </a:rPr>
              <a:t>Search </a:t>
            </a:r>
            <a:r>
              <a:rPr sz="1500" b="1" spc="-5" dirty="0">
                <a:latin typeface="Times New Roman"/>
                <a:cs typeface="Times New Roman"/>
              </a:rPr>
              <a:t>Engine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Optimization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0287" y="4186377"/>
            <a:ext cx="381000" cy="377190"/>
          </a:xfrm>
          <a:custGeom>
            <a:avLst/>
            <a:gdLst/>
            <a:ahLst/>
            <a:cxnLst/>
            <a:rect l="l" t="t" r="r" b="b"/>
            <a:pathLst>
              <a:path w="381000" h="377189">
                <a:moveTo>
                  <a:pt x="381000" y="0"/>
                </a:moveTo>
                <a:lnTo>
                  <a:pt x="0" y="0"/>
                </a:lnTo>
                <a:lnTo>
                  <a:pt x="0" y="376859"/>
                </a:lnTo>
                <a:lnTo>
                  <a:pt x="381000" y="376859"/>
                </a:lnTo>
                <a:lnTo>
                  <a:pt x="381000" y="0"/>
                </a:lnTo>
                <a:close/>
              </a:path>
            </a:pathLst>
          </a:custGeom>
          <a:solidFill>
            <a:srgbClr val="318E8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8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1" y="1138683"/>
            <a:ext cx="4874259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</a:rPr>
              <a:t>Semantic</a:t>
            </a:r>
            <a:r>
              <a:rPr spc="-110" dirty="0">
                <a:solidFill>
                  <a:srgbClr val="C00000"/>
                </a:solidFill>
              </a:rPr>
              <a:t> </a:t>
            </a:r>
            <a:r>
              <a:rPr spc="-60" dirty="0">
                <a:solidFill>
                  <a:srgbClr val="C00000"/>
                </a:solidFill>
              </a:rPr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883055"/>
            <a:ext cx="1193165" cy="298607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article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aside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audio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canvas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command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datalist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details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embed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figcaption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figure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9775" y="1894231"/>
            <a:ext cx="1056640" cy="298607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footer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header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hgroup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keygen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252525"/>
                </a:solidFill>
                <a:latin typeface="Times New Roman"/>
                <a:cs typeface="Times New Roman"/>
              </a:rPr>
              <a:t>mark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meter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nav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output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progress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rp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3228" y="1883054"/>
            <a:ext cx="1120140" cy="239103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rt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ruby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section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source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sz="1600" spc="-25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sz="1600" spc="-40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sz="1600" dirty="0">
                <a:solidFill>
                  <a:srgbClr val="252525"/>
                </a:solidFill>
                <a:latin typeface="Times New Roman"/>
                <a:cs typeface="Times New Roman"/>
              </a:rPr>
              <a:t>ar</a:t>
            </a: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252525"/>
                </a:solidFill>
                <a:latin typeface="Times New Roman"/>
                <a:cs typeface="Times New Roman"/>
              </a:rPr>
              <a:t>time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video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252525"/>
                </a:solidFill>
                <a:latin typeface="Times New Roman"/>
                <a:cs typeface="Times New Roman"/>
              </a:rPr>
              <a:t>wbr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93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2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53920" y="298830"/>
            <a:ext cx="66655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>
                <a:solidFill>
                  <a:srgbClr val="C00000"/>
                </a:solidFill>
              </a:rPr>
              <a:t>New </a:t>
            </a:r>
            <a:r>
              <a:rPr spc="-254" dirty="0">
                <a:solidFill>
                  <a:srgbClr val="C00000"/>
                </a:solidFill>
              </a:rPr>
              <a:t>Semantic </a:t>
            </a:r>
            <a:r>
              <a:rPr spc="-280" dirty="0">
                <a:solidFill>
                  <a:srgbClr val="C00000"/>
                </a:solidFill>
              </a:rPr>
              <a:t>Elements </a:t>
            </a:r>
            <a:r>
              <a:rPr spc="-320" dirty="0">
                <a:solidFill>
                  <a:srgbClr val="C00000"/>
                </a:solidFill>
              </a:rPr>
              <a:t>in</a:t>
            </a:r>
            <a:r>
              <a:rPr spc="-30" dirty="0">
                <a:solidFill>
                  <a:srgbClr val="C00000"/>
                </a:solidFill>
              </a:rPr>
              <a:t> </a:t>
            </a:r>
            <a:r>
              <a:rPr spc="-225" dirty="0">
                <a:solidFill>
                  <a:srgbClr val="C00000"/>
                </a:solidFill>
              </a:rPr>
              <a:t>HTML5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558797"/>
            <a:ext cx="7188200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HTML5 </a:t>
            </a:r>
            <a:r>
              <a:rPr sz="2100" b="1" spc="-15" dirty="0">
                <a:solidFill>
                  <a:srgbClr val="FFFFFF"/>
                </a:solidFill>
                <a:latin typeface="Carlito"/>
                <a:cs typeface="Carlito"/>
              </a:rPr>
              <a:t>offers </a:t>
            </a:r>
            <a:r>
              <a:rPr sz="2100" b="1" spc="-5" dirty="0">
                <a:solidFill>
                  <a:srgbClr val="FFFFFF"/>
                </a:solidFill>
                <a:latin typeface="Carlito"/>
                <a:cs typeface="Carlito"/>
              </a:rPr>
              <a:t>new semantic </a:t>
            </a:r>
            <a:r>
              <a:rPr sz="2100" b="1" spc="-10" dirty="0">
                <a:solidFill>
                  <a:srgbClr val="FFFFFF"/>
                </a:solidFill>
                <a:latin typeface="Carlito"/>
                <a:cs typeface="Carlito"/>
              </a:rPr>
              <a:t>elements </a:t>
            </a:r>
            <a:r>
              <a:rPr sz="2100" b="1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100" b="1" spc="-5" dirty="0">
                <a:solidFill>
                  <a:srgbClr val="FFFFFF"/>
                </a:solidFill>
                <a:latin typeface="Carlito"/>
                <a:cs typeface="Carlito"/>
              </a:rPr>
              <a:t>define </a:t>
            </a:r>
            <a:r>
              <a:rPr sz="2100" b="1" spc="-1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2100" b="1" spc="-5" dirty="0">
                <a:solidFill>
                  <a:srgbClr val="FFFFFF"/>
                </a:solidFill>
                <a:latin typeface="Carlito"/>
                <a:cs typeface="Carlito"/>
              </a:rPr>
              <a:t>parts</a:t>
            </a:r>
            <a:r>
              <a:rPr sz="2100" b="1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100" b="1" spc="-10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z="21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rlito"/>
                <a:cs typeface="Carlito"/>
              </a:rPr>
              <a:t>page: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solidFill>
                  <a:srgbClr val="FFFF00"/>
                </a:solidFill>
                <a:latin typeface="Carlito"/>
                <a:cs typeface="Carlito"/>
              </a:rPr>
              <a:t>&lt;article&gt;</a:t>
            </a:r>
            <a:endParaRPr sz="17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solidFill>
                  <a:srgbClr val="FFFF00"/>
                </a:solidFill>
                <a:latin typeface="Carlito"/>
                <a:cs typeface="Carlito"/>
              </a:rPr>
              <a:t>&lt;aside&gt;</a:t>
            </a:r>
            <a:endParaRPr sz="17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solidFill>
                  <a:srgbClr val="FFFF00"/>
                </a:solidFill>
                <a:latin typeface="Carlito"/>
                <a:cs typeface="Carlito"/>
              </a:rPr>
              <a:t>&lt;details&gt;</a:t>
            </a:r>
            <a:endParaRPr sz="17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solidFill>
                  <a:srgbClr val="FFFF00"/>
                </a:solidFill>
                <a:latin typeface="Carlito"/>
                <a:cs typeface="Carlito"/>
              </a:rPr>
              <a:t>&lt;figcaption&gt;</a:t>
            </a:r>
            <a:endParaRPr sz="17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0" dirty="0">
                <a:solidFill>
                  <a:srgbClr val="FFFF00"/>
                </a:solidFill>
                <a:latin typeface="Carlito"/>
                <a:cs typeface="Carlito"/>
              </a:rPr>
              <a:t>&lt;figure&gt;</a:t>
            </a:r>
            <a:endParaRPr sz="17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0" dirty="0">
                <a:solidFill>
                  <a:srgbClr val="FFFF00"/>
                </a:solidFill>
                <a:latin typeface="Carlito"/>
                <a:cs typeface="Carlito"/>
              </a:rPr>
              <a:t>&lt;footer&gt;</a:t>
            </a:r>
            <a:endParaRPr sz="17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solidFill>
                  <a:srgbClr val="FFFF00"/>
                </a:solidFill>
                <a:latin typeface="Carlito"/>
                <a:cs typeface="Carlito"/>
              </a:rPr>
              <a:t>&lt;header&gt;</a:t>
            </a:r>
            <a:endParaRPr sz="17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solidFill>
                  <a:srgbClr val="FFFF00"/>
                </a:solidFill>
                <a:latin typeface="Carlito"/>
                <a:cs typeface="Carlito"/>
              </a:rPr>
              <a:t>&lt;main&gt;</a:t>
            </a:r>
            <a:endParaRPr sz="17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solidFill>
                  <a:srgbClr val="FFFF00"/>
                </a:solidFill>
                <a:latin typeface="Carlito"/>
                <a:cs typeface="Carlito"/>
              </a:rPr>
              <a:t>&lt;mark&gt;</a:t>
            </a:r>
            <a:endParaRPr sz="17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solidFill>
                  <a:srgbClr val="FFFF00"/>
                </a:solidFill>
                <a:latin typeface="Carlito"/>
                <a:cs typeface="Carlito"/>
              </a:rPr>
              <a:t>&lt;nav&gt;</a:t>
            </a:r>
            <a:endParaRPr sz="17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solidFill>
                  <a:srgbClr val="FFFF00"/>
                </a:solidFill>
                <a:latin typeface="Carlito"/>
                <a:cs typeface="Carlito"/>
              </a:rPr>
              <a:t>&lt;section&gt;</a:t>
            </a:r>
            <a:endParaRPr sz="17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solidFill>
                  <a:srgbClr val="FFFF00"/>
                </a:solidFill>
                <a:latin typeface="Carlito"/>
                <a:cs typeface="Carlito"/>
              </a:rPr>
              <a:t>&lt;summary&gt;</a:t>
            </a:r>
            <a:endParaRPr sz="17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5" dirty="0">
                <a:solidFill>
                  <a:srgbClr val="FFFF00"/>
                </a:solidFill>
                <a:latin typeface="Carlito"/>
                <a:cs typeface="Carlito"/>
              </a:rPr>
              <a:t>&lt;time</a:t>
            </a:r>
            <a:r>
              <a:rPr sz="1500" b="1" spc="-5" dirty="0">
                <a:solidFill>
                  <a:srgbClr val="FFFF00"/>
                </a:solidFill>
                <a:latin typeface="Carlito"/>
                <a:cs typeface="Carlito"/>
              </a:rPr>
              <a:t>&gt;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400" y="2438400"/>
            <a:ext cx="27813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3886200"/>
          </a:xfrm>
          <a:custGeom>
            <a:avLst/>
            <a:gdLst/>
            <a:ahLst/>
            <a:cxnLst/>
            <a:rect l="l" t="t" r="r" b="b"/>
            <a:pathLst>
              <a:path w="9144000" h="3886200">
                <a:moveTo>
                  <a:pt x="0" y="3886200"/>
                </a:moveTo>
                <a:lnTo>
                  <a:pt x="9144000" y="3886200"/>
                </a:lnTo>
                <a:lnTo>
                  <a:pt x="91440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solidFill>
            <a:srgbClr val="1F2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6096761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0" y="761999"/>
                </a:moveTo>
                <a:lnTo>
                  <a:pt x="9144000" y="761999"/>
                </a:lnTo>
                <a:lnTo>
                  <a:pt x="91440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1F2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8029" y="394208"/>
            <a:ext cx="50965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C00000"/>
                </a:solidFill>
              </a:rPr>
              <a:t>HTML5 </a:t>
            </a:r>
            <a:r>
              <a:rPr spc="-250" dirty="0">
                <a:solidFill>
                  <a:srgbClr val="C00000"/>
                </a:solidFill>
              </a:rPr>
              <a:t>&lt;section&gt;</a:t>
            </a:r>
            <a:r>
              <a:rPr spc="-340" dirty="0">
                <a:solidFill>
                  <a:srgbClr val="C00000"/>
                </a:solidFill>
              </a:rPr>
              <a:t> </a:t>
            </a:r>
            <a:r>
              <a:rPr spc="-265" dirty="0">
                <a:solidFill>
                  <a:srgbClr val="C00000"/>
                </a:solidFill>
              </a:rPr>
              <a:t>Element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613661"/>
            <a:ext cx="779145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&lt;section&gt;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element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defines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in a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document.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33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"A section is 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thematic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grouping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content,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typically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with a  heading."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2191" y="3874008"/>
            <a:ext cx="9170035" cy="2235835"/>
            <a:chOff x="-12191" y="3874008"/>
            <a:chExt cx="9170035" cy="2235835"/>
          </a:xfrm>
        </p:grpSpPr>
        <p:sp>
          <p:nvSpPr>
            <p:cNvPr id="10" name="object 10"/>
            <p:cNvSpPr/>
            <p:nvPr/>
          </p:nvSpPr>
          <p:spPr>
            <a:xfrm>
              <a:off x="762" y="3886962"/>
              <a:ext cx="9144000" cy="2209800"/>
            </a:xfrm>
            <a:custGeom>
              <a:avLst/>
              <a:gdLst/>
              <a:ahLst/>
              <a:cxnLst/>
              <a:rect l="l" t="t" r="r" b="b"/>
              <a:pathLst>
                <a:path w="9144000" h="2209800">
                  <a:moveTo>
                    <a:pt x="9144000" y="0"/>
                  </a:moveTo>
                  <a:lnTo>
                    <a:pt x="0" y="0"/>
                  </a:lnTo>
                  <a:lnTo>
                    <a:pt x="0" y="2209800"/>
                  </a:lnTo>
                  <a:lnTo>
                    <a:pt x="9144000" y="2209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" y="3886962"/>
              <a:ext cx="9144000" cy="2209800"/>
            </a:xfrm>
            <a:custGeom>
              <a:avLst/>
              <a:gdLst/>
              <a:ahLst/>
              <a:cxnLst/>
              <a:rect l="l" t="t" r="r" b="b"/>
              <a:pathLst>
                <a:path w="9144000" h="2209800">
                  <a:moveTo>
                    <a:pt x="0" y="2209800"/>
                  </a:moveTo>
                  <a:lnTo>
                    <a:pt x="9144000" y="2209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209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63777" y="4227957"/>
            <a:ext cx="67532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017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&lt;section&gt;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&lt;h1&gt;WWF&lt;/h1&gt;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&lt;p&gt;The </a:t>
            </a:r>
            <a:r>
              <a:rPr sz="2400" b="1" spc="-25" dirty="0">
                <a:solidFill>
                  <a:srgbClr val="006FC0"/>
                </a:solidFill>
                <a:latin typeface="Carlito"/>
                <a:cs typeface="Carlito"/>
              </a:rPr>
              <a:t>World </a:t>
            </a: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Wide Fund </a:t>
            </a:r>
            <a:r>
              <a:rPr sz="2400" b="1" spc="-15" dirty="0">
                <a:solidFill>
                  <a:srgbClr val="006FC0"/>
                </a:solidFill>
                <a:latin typeface="Carlito"/>
                <a:cs typeface="Carlito"/>
              </a:rPr>
              <a:t>for Nature </a:t>
            </a: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(WWF)</a:t>
            </a:r>
            <a:r>
              <a:rPr sz="2400" b="1" spc="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rlito"/>
                <a:cs typeface="Carlito"/>
              </a:rPr>
              <a:t>is....&lt;/p&gt;</a:t>
            </a:r>
            <a:endParaRPr sz="2400">
              <a:latin typeface="Carlito"/>
              <a:cs typeface="Carlito"/>
            </a:endParaRPr>
          </a:p>
          <a:p>
            <a:pPr marR="128270" algn="ctr">
              <a:lnSpc>
                <a:spcPct val="100000"/>
              </a:lnSpc>
            </a:pPr>
            <a:r>
              <a:rPr sz="2400" b="1" spc="-10" dirty="0">
                <a:solidFill>
                  <a:srgbClr val="006FC0"/>
                </a:solidFill>
                <a:latin typeface="Carlito"/>
                <a:cs typeface="Carlito"/>
              </a:rPr>
              <a:t>&lt;/section&gt;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{53E9A09A-2DE7-BE4A-81B5-1A64A20EC59C}tf10001119</Template>
  <TotalTime>6</TotalTime>
  <Words>830</Words>
  <Application>Microsoft Macintosh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Carlito</vt:lpstr>
      <vt:lpstr>Gill Sans MT</vt:lpstr>
      <vt:lpstr>Times New Roman</vt:lpstr>
      <vt:lpstr>Gallery</vt:lpstr>
      <vt:lpstr>HTML 5 - SEMANTICS &amp; NON-SEMANTIC  ELEMENTS </vt:lpstr>
      <vt:lpstr>HTML5 Semantic Elements</vt:lpstr>
      <vt:lpstr>What are Semantic Elements?</vt:lpstr>
      <vt:lpstr>Why Semantic HTML5 Elements?</vt:lpstr>
      <vt:lpstr>Why Semantic HTML5 Elements?</vt:lpstr>
      <vt:lpstr>Semantics are for you, not the other way around</vt:lpstr>
      <vt:lpstr>Semantic Tags</vt:lpstr>
      <vt:lpstr>New Semantic Elements in HTML5</vt:lpstr>
      <vt:lpstr>HTML5 &lt;section&gt; Element</vt:lpstr>
      <vt:lpstr>HTML5 &lt;article&gt; Element</vt:lpstr>
      <vt:lpstr>When to use section and article</vt:lpstr>
      <vt:lpstr>HTML5 &lt;header&gt; Element</vt:lpstr>
      <vt:lpstr>HTML5 &lt;footer&gt; Element</vt:lpstr>
      <vt:lpstr>HTML5 &lt;nav&gt; Element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cp:lastModifiedBy>Dr. Arun Kumar C (CSE)</cp:lastModifiedBy>
  <cp:revision>9</cp:revision>
  <dcterms:created xsi:type="dcterms:W3CDTF">2020-07-25T21:36:39Z</dcterms:created>
  <dcterms:modified xsi:type="dcterms:W3CDTF">2020-07-25T21:45:26Z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2020-07-25T00:00:00Z</vt:filetime>
  </property>
</Properties>
</file>