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3" r:id="rId4"/>
    <p:sldId id="315"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4" r:id="rId25"/>
    <p:sldId id="343" r:id="rId26"/>
    <p:sldId id="345" r:id="rId27"/>
    <p:sldId id="346" r:id="rId28"/>
    <p:sldId id="348" r:id="rId29"/>
    <p:sldId id="349" r:id="rId30"/>
    <p:sldId id="350" r:id="rId31"/>
    <p:sldId id="351" r:id="rId32"/>
    <p:sldId id="352" r:id="rId33"/>
    <p:sldId id="35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0" autoAdjust="0"/>
    <p:restoredTop sz="94660"/>
  </p:normalViewPr>
  <p:slideViewPr>
    <p:cSldViewPr snapToGrid="0">
      <p:cViewPr varScale="1">
        <p:scale>
          <a:sx n="75" d="100"/>
          <a:sy n="75" d="100"/>
        </p:scale>
        <p:origin x="4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A76C-11E6-473C-9289-840A5E628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0603C0-2E76-4A40-B0DD-092B9F7DBB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3B9C69-87CD-4FC8-AAF2-EBAEA3021983}"/>
              </a:ext>
            </a:extLst>
          </p:cNvPr>
          <p:cNvSpPr>
            <a:spLocks noGrp="1"/>
          </p:cNvSpPr>
          <p:nvPr>
            <p:ph type="dt" sz="half" idx="10"/>
          </p:nvPr>
        </p:nvSpPr>
        <p:spPr/>
        <p:txBody>
          <a:bodyPr/>
          <a:lstStyle/>
          <a:p>
            <a:fld id="{5DFC4AB2-096B-4089-B43E-092429BB85C9}" type="datetimeFigureOut">
              <a:rPr lang="en-IN" smtClean="0"/>
              <a:t>20-03-2024</a:t>
            </a:fld>
            <a:endParaRPr lang="en-IN"/>
          </a:p>
        </p:txBody>
      </p:sp>
      <p:sp>
        <p:nvSpPr>
          <p:cNvPr id="5" name="Footer Placeholder 4">
            <a:extLst>
              <a:ext uri="{FF2B5EF4-FFF2-40B4-BE49-F238E27FC236}">
                <a16:creationId xmlns:a16="http://schemas.microsoft.com/office/drawing/2014/main" id="{0C11901F-8102-4F13-937D-D6AFFFC033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24BBBE-80F4-4261-A012-69D8D45D0DF9}"/>
              </a:ext>
            </a:extLst>
          </p:cNvPr>
          <p:cNvSpPr>
            <a:spLocks noGrp="1"/>
          </p:cNvSpPr>
          <p:nvPr>
            <p:ph type="sldNum" sz="quarter" idx="12"/>
          </p:nvPr>
        </p:nvSpPr>
        <p:spPr/>
        <p:txBody>
          <a:bodyPr/>
          <a:lstStyle/>
          <a:p>
            <a:fld id="{5D9EF3E4-2526-49F9-A7A7-C896B4F5A876}" type="slidenum">
              <a:rPr lang="en-IN" smtClean="0"/>
              <a:t>‹#›</a:t>
            </a:fld>
            <a:endParaRPr lang="en-IN"/>
          </a:p>
        </p:txBody>
      </p:sp>
    </p:spTree>
    <p:extLst>
      <p:ext uri="{BB962C8B-B14F-4D97-AF65-F5344CB8AC3E}">
        <p14:creationId xmlns:p14="http://schemas.microsoft.com/office/powerpoint/2010/main" val="365258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DB0D-833F-42C9-9068-176C6C86D5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8F5EDB-174B-49C9-BBD1-05995C4C0E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C9BD71-71FD-4829-B25F-9E87ED55E5A2}"/>
              </a:ext>
            </a:extLst>
          </p:cNvPr>
          <p:cNvSpPr>
            <a:spLocks noGrp="1"/>
          </p:cNvSpPr>
          <p:nvPr>
            <p:ph type="dt" sz="half" idx="10"/>
          </p:nvPr>
        </p:nvSpPr>
        <p:spPr/>
        <p:txBody>
          <a:bodyPr/>
          <a:lstStyle/>
          <a:p>
            <a:fld id="{5DFC4AB2-096B-4089-B43E-092429BB85C9}" type="datetimeFigureOut">
              <a:rPr lang="en-IN" smtClean="0"/>
              <a:t>20-03-2024</a:t>
            </a:fld>
            <a:endParaRPr lang="en-IN"/>
          </a:p>
        </p:txBody>
      </p:sp>
      <p:sp>
        <p:nvSpPr>
          <p:cNvPr id="5" name="Footer Placeholder 4">
            <a:extLst>
              <a:ext uri="{FF2B5EF4-FFF2-40B4-BE49-F238E27FC236}">
                <a16:creationId xmlns:a16="http://schemas.microsoft.com/office/drawing/2014/main" id="{A627D75E-5815-434B-80E4-74B56D9E84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EEA7D1-CCA8-4D1F-B358-61EF2282B320}"/>
              </a:ext>
            </a:extLst>
          </p:cNvPr>
          <p:cNvSpPr>
            <a:spLocks noGrp="1"/>
          </p:cNvSpPr>
          <p:nvPr>
            <p:ph type="sldNum" sz="quarter" idx="12"/>
          </p:nvPr>
        </p:nvSpPr>
        <p:spPr/>
        <p:txBody>
          <a:bodyPr/>
          <a:lstStyle/>
          <a:p>
            <a:fld id="{5D9EF3E4-2526-49F9-A7A7-C896B4F5A876}" type="slidenum">
              <a:rPr lang="en-IN" smtClean="0"/>
              <a:t>‹#›</a:t>
            </a:fld>
            <a:endParaRPr lang="en-IN"/>
          </a:p>
        </p:txBody>
      </p:sp>
    </p:spTree>
    <p:extLst>
      <p:ext uri="{BB962C8B-B14F-4D97-AF65-F5344CB8AC3E}">
        <p14:creationId xmlns:p14="http://schemas.microsoft.com/office/powerpoint/2010/main" val="41511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666898-027F-4D4A-911C-4E389DA32F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1A2FFC-2488-4683-B9FE-C870EB75FD4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AF02FF-82A3-43CB-A728-05DA0E6BA6EF}"/>
              </a:ext>
            </a:extLst>
          </p:cNvPr>
          <p:cNvSpPr>
            <a:spLocks noGrp="1"/>
          </p:cNvSpPr>
          <p:nvPr>
            <p:ph type="dt" sz="half" idx="10"/>
          </p:nvPr>
        </p:nvSpPr>
        <p:spPr/>
        <p:txBody>
          <a:bodyPr/>
          <a:lstStyle/>
          <a:p>
            <a:fld id="{5DFC4AB2-096B-4089-B43E-092429BB85C9}" type="datetimeFigureOut">
              <a:rPr lang="en-IN" smtClean="0"/>
              <a:t>20-03-2024</a:t>
            </a:fld>
            <a:endParaRPr lang="en-IN"/>
          </a:p>
        </p:txBody>
      </p:sp>
      <p:sp>
        <p:nvSpPr>
          <p:cNvPr id="5" name="Footer Placeholder 4">
            <a:extLst>
              <a:ext uri="{FF2B5EF4-FFF2-40B4-BE49-F238E27FC236}">
                <a16:creationId xmlns:a16="http://schemas.microsoft.com/office/drawing/2014/main" id="{C7CDAC0E-5B92-4724-A0DB-0816B8B73B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6A91C9-FEC2-4923-A69D-F06A9A83CBF1}"/>
              </a:ext>
            </a:extLst>
          </p:cNvPr>
          <p:cNvSpPr>
            <a:spLocks noGrp="1"/>
          </p:cNvSpPr>
          <p:nvPr>
            <p:ph type="sldNum" sz="quarter" idx="12"/>
          </p:nvPr>
        </p:nvSpPr>
        <p:spPr/>
        <p:txBody>
          <a:bodyPr/>
          <a:lstStyle/>
          <a:p>
            <a:fld id="{5D9EF3E4-2526-49F9-A7A7-C896B4F5A876}" type="slidenum">
              <a:rPr lang="en-IN" smtClean="0"/>
              <a:t>‹#›</a:t>
            </a:fld>
            <a:endParaRPr lang="en-IN"/>
          </a:p>
        </p:txBody>
      </p:sp>
    </p:spTree>
    <p:extLst>
      <p:ext uri="{BB962C8B-B14F-4D97-AF65-F5344CB8AC3E}">
        <p14:creationId xmlns:p14="http://schemas.microsoft.com/office/powerpoint/2010/main" val="3482470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D0C33-CD9B-41C3-A177-D7FE8D6879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BBBD69-541B-4AAD-9013-8D406B8112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3306C0-870D-4D60-B77C-A87467845BF6}"/>
              </a:ext>
            </a:extLst>
          </p:cNvPr>
          <p:cNvSpPr>
            <a:spLocks noGrp="1"/>
          </p:cNvSpPr>
          <p:nvPr>
            <p:ph type="dt" sz="half" idx="10"/>
          </p:nvPr>
        </p:nvSpPr>
        <p:spPr/>
        <p:txBody>
          <a:bodyPr/>
          <a:lstStyle/>
          <a:p>
            <a:fld id="{5DFC4AB2-096B-4089-B43E-092429BB85C9}" type="datetimeFigureOut">
              <a:rPr lang="en-IN" smtClean="0"/>
              <a:t>20-03-2024</a:t>
            </a:fld>
            <a:endParaRPr lang="en-IN"/>
          </a:p>
        </p:txBody>
      </p:sp>
      <p:sp>
        <p:nvSpPr>
          <p:cNvPr id="5" name="Footer Placeholder 4">
            <a:extLst>
              <a:ext uri="{FF2B5EF4-FFF2-40B4-BE49-F238E27FC236}">
                <a16:creationId xmlns:a16="http://schemas.microsoft.com/office/drawing/2014/main" id="{3BB4EA90-0EFC-4F2E-8B6D-2AF367C21C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F02E3-0513-40F5-B4AB-9638EAC7E56F}"/>
              </a:ext>
            </a:extLst>
          </p:cNvPr>
          <p:cNvSpPr>
            <a:spLocks noGrp="1"/>
          </p:cNvSpPr>
          <p:nvPr>
            <p:ph type="sldNum" sz="quarter" idx="12"/>
          </p:nvPr>
        </p:nvSpPr>
        <p:spPr/>
        <p:txBody>
          <a:bodyPr/>
          <a:lstStyle/>
          <a:p>
            <a:fld id="{5D9EF3E4-2526-49F9-A7A7-C896B4F5A876}" type="slidenum">
              <a:rPr lang="en-IN" smtClean="0"/>
              <a:t>‹#›</a:t>
            </a:fld>
            <a:endParaRPr lang="en-IN"/>
          </a:p>
        </p:txBody>
      </p:sp>
    </p:spTree>
    <p:extLst>
      <p:ext uri="{BB962C8B-B14F-4D97-AF65-F5344CB8AC3E}">
        <p14:creationId xmlns:p14="http://schemas.microsoft.com/office/powerpoint/2010/main" val="270347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93C34-60E6-4676-831A-B780915911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E2B2B1-DF67-4497-86E0-9CEB31E9E4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41953F-BC94-47AA-B206-53466DE9EF20}"/>
              </a:ext>
            </a:extLst>
          </p:cNvPr>
          <p:cNvSpPr>
            <a:spLocks noGrp="1"/>
          </p:cNvSpPr>
          <p:nvPr>
            <p:ph type="dt" sz="half" idx="10"/>
          </p:nvPr>
        </p:nvSpPr>
        <p:spPr/>
        <p:txBody>
          <a:bodyPr/>
          <a:lstStyle/>
          <a:p>
            <a:fld id="{5DFC4AB2-096B-4089-B43E-092429BB85C9}" type="datetimeFigureOut">
              <a:rPr lang="en-IN" smtClean="0"/>
              <a:t>20-03-2024</a:t>
            </a:fld>
            <a:endParaRPr lang="en-IN"/>
          </a:p>
        </p:txBody>
      </p:sp>
      <p:sp>
        <p:nvSpPr>
          <p:cNvPr id="5" name="Footer Placeholder 4">
            <a:extLst>
              <a:ext uri="{FF2B5EF4-FFF2-40B4-BE49-F238E27FC236}">
                <a16:creationId xmlns:a16="http://schemas.microsoft.com/office/drawing/2014/main" id="{C955BEE5-4161-4C25-8D18-26F0C7124F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F5D760-BFD7-4FE9-ABD8-BD5CE0AF5A2E}"/>
              </a:ext>
            </a:extLst>
          </p:cNvPr>
          <p:cNvSpPr>
            <a:spLocks noGrp="1"/>
          </p:cNvSpPr>
          <p:nvPr>
            <p:ph type="sldNum" sz="quarter" idx="12"/>
          </p:nvPr>
        </p:nvSpPr>
        <p:spPr/>
        <p:txBody>
          <a:bodyPr/>
          <a:lstStyle/>
          <a:p>
            <a:fld id="{5D9EF3E4-2526-49F9-A7A7-C896B4F5A876}" type="slidenum">
              <a:rPr lang="en-IN" smtClean="0"/>
              <a:t>‹#›</a:t>
            </a:fld>
            <a:endParaRPr lang="en-IN"/>
          </a:p>
        </p:txBody>
      </p:sp>
    </p:spTree>
    <p:extLst>
      <p:ext uri="{BB962C8B-B14F-4D97-AF65-F5344CB8AC3E}">
        <p14:creationId xmlns:p14="http://schemas.microsoft.com/office/powerpoint/2010/main" val="158033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D240-C98A-467B-B627-DFCDA60BE0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BA725F-5FB8-4BA7-856D-BDA4A248A1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2D8128-4FA9-4CB3-868D-BF22CA850A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986BDF-928D-4A12-8BAC-26F3BE9F79B2}"/>
              </a:ext>
            </a:extLst>
          </p:cNvPr>
          <p:cNvSpPr>
            <a:spLocks noGrp="1"/>
          </p:cNvSpPr>
          <p:nvPr>
            <p:ph type="dt" sz="half" idx="10"/>
          </p:nvPr>
        </p:nvSpPr>
        <p:spPr/>
        <p:txBody>
          <a:bodyPr/>
          <a:lstStyle/>
          <a:p>
            <a:fld id="{5DFC4AB2-096B-4089-B43E-092429BB85C9}" type="datetimeFigureOut">
              <a:rPr lang="en-IN" smtClean="0"/>
              <a:t>20-03-2024</a:t>
            </a:fld>
            <a:endParaRPr lang="en-IN"/>
          </a:p>
        </p:txBody>
      </p:sp>
      <p:sp>
        <p:nvSpPr>
          <p:cNvPr id="6" name="Footer Placeholder 5">
            <a:extLst>
              <a:ext uri="{FF2B5EF4-FFF2-40B4-BE49-F238E27FC236}">
                <a16:creationId xmlns:a16="http://schemas.microsoft.com/office/drawing/2014/main" id="{0F5D3F92-BB29-4016-BDD8-894A570E9D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3E3C99-638A-4354-9661-5EBA91F9AA02}"/>
              </a:ext>
            </a:extLst>
          </p:cNvPr>
          <p:cNvSpPr>
            <a:spLocks noGrp="1"/>
          </p:cNvSpPr>
          <p:nvPr>
            <p:ph type="sldNum" sz="quarter" idx="12"/>
          </p:nvPr>
        </p:nvSpPr>
        <p:spPr/>
        <p:txBody>
          <a:bodyPr/>
          <a:lstStyle/>
          <a:p>
            <a:fld id="{5D9EF3E4-2526-49F9-A7A7-C896B4F5A876}" type="slidenum">
              <a:rPr lang="en-IN" smtClean="0"/>
              <a:t>‹#›</a:t>
            </a:fld>
            <a:endParaRPr lang="en-IN"/>
          </a:p>
        </p:txBody>
      </p:sp>
    </p:spTree>
    <p:extLst>
      <p:ext uri="{BB962C8B-B14F-4D97-AF65-F5344CB8AC3E}">
        <p14:creationId xmlns:p14="http://schemas.microsoft.com/office/powerpoint/2010/main" val="1732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6696-5A33-4362-9EA5-692F0BB89E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9C8AEF-D6A8-4533-8348-0D7C6D7605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ED5232-E71C-444E-B447-C4476BF5C7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2174CE-2165-46CF-BFD6-557F0F088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FF5893-8DEC-4A7F-86EE-2A187A6650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09BBCC-4127-4FE4-BBD1-3694D34DA18D}"/>
              </a:ext>
            </a:extLst>
          </p:cNvPr>
          <p:cNvSpPr>
            <a:spLocks noGrp="1"/>
          </p:cNvSpPr>
          <p:nvPr>
            <p:ph type="dt" sz="half" idx="10"/>
          </p:nvPr>
        </p:nvSpPr>
        <p:spPr/>
        <p:txBody>
          <a:bodyPr/>
          <a:lstStyle/>
          <a:p>
            <a:fld id="{5DFC4AB2-096B-4089-B43E-092429BB85C9}" type="datetimeFigureOut">
              <a:rPr lang="en-IN" smtClean="0"/>
              <a:t>20-03-2024</a:t>
            </a:fld>
            <a:endParaRPr lang="en-IN"/>
          </a:p>
        </p:txBody>
      </p:sp>
      <p:sp>
        <p:nvSpPr>
          <p:cNvPr id="8" name="Footer Placeholder 7">
            <a:extLst>
              <a:ext uri="{FF2B5EF4-FFF2-40B4-BE49-F238E27FC236}">
                <a16:creationId xmlns:a16="http://schemas.microsoft.com/office/drawing/2014/main" id="{B41CA989-856D-4DB6-82BC-99C099AD59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B8EFFA-99E4-43FD-A24B-861EAD86A2B2}"/>
              </a:ext>
            </a:extLst>
          </p:cNvPr>
          <p:cNvSpPr>
            <a:spLocks noGrp="1"/>
          </p:cNvSpPr>
          <p:nvPr>
            <p:ph type="sldNum" sz="quarter" idx="12"/>
          </p:nvPr>
        </p:nvSpPr>
        <p:spPr/>
        <p:txBody>
          <a:bodyPr/>
          <a:lstStyle/>
          <a:p>
            <a:fld id="{5D9EF3E4-2526-49F9-A7A7-C896B4F5A876}" type="slidenum">
              <a:rPr lang="en-IN" smtClean="0"/>
              <a:t>‹#›</a:t>
            </a:fld>
            <a:endParaRPr lang="en-IN"/>
          </a:p>
        </p:txBody>
      </p:sp>
    </p:spTree>
    <p:extLst>
      <p:ext uri="{BB962C8B-B14F-4D97-AF65-F5344CB8AC3E}">
        <p14:creationId xmlns:p14="http://schemas.microsoft.com/office/powerpoint/2010/main" val="200071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BB953-6DE4-4BE2-8256-14A545BA1F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BC323F-CD21-4E0C-9808-48CDC58246C1}"/>
              </a:ext>
            </a:extLst>
          </p:cNvPr>
          <p:cNvSpPr>
            <a:spLocks noGrp="1"/>
          </p:cNvSpPr>
          <p:nvPr>
            <p:ph type="dt" sz="half" idx="10"/>
          </p:nvPr>
        </p:nvSpPr>
        <p:spPr/>
        <p:txBody>
          <a:bodyPr/>
          <a:lstStyle/>
          <a:p>
            <a:fld id="{5DFC4AB2-096B-4089-B43E-092429BB85C9}" type="datetimeFigureOut">
              <a:rPr lang="en-IN" smtClean="0"/>
              <a:t>20-03-2024</a:t>
            </a:fld>
            <a:endParaRPr lang="en-IN"/>
          </a:p>
        </p:txBody>
      </p:sp>
      <p:sp>
        <p:nvSpPr>
          <p:cNvPr id="4" name="Footer Placeholder 3">
            <a:extLst>
              <a:ext uri="{FF2B5EF4-FFF2-40B4-BE49-F238E27FC236}">
                <a16:creationId xmlns:a16="http://schemas.microsoft.com/office/drawing/2014/main" id="{8657616C-2653-4FA8-B2C0-7DCA44F51F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B7615B-EAF0-4259-BEFE-7878003CC018}"/>
              </a:ext>
            </a:extLst>
          </p:cNvPr>
          <p:cNvSpPr>
            <a:spLocks noGrp="1"/>
          </p:cNvSpPr>
          <p:nvPr>
            <p:ph type="sldNum" sz="quarter" idx="12"/>
          </p:nvPr>
        </p:nvSpPr>
        <p:spPr/>
        <p:txBody>
          <a:bodyPr/>
          <a:lstStyle/>
          <a:p>
            <a:fld id="{5D9EF3E4-2526-49F9-A7A7-C896B4F5A876}" type="slidenum">
              <a:rPr lang="en-IN" smtClean="0"/>
              <a:t>‹#›</a:t>
            </a:fld>
            <a:endParaRPr lang="en-IN"/>
          </a:p>
        </p:txBody>
      </p:sp>
    </p:spTree>
    <p:extLst>
      <p:ext uri="{BB962C8B-B14F-4D97-AF65-F5344CB8AC3E}">
        <p14:creationId xmlns:p14="http://schemas.microsoft.com/office/powerpoint/2010/main" val="261353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EB5C4E-781B-4605-9373-9280A5FF653F}"/>
              </a:ext>
            </a:extLst>
          </p:cNvPr>
          <p:cNvSpPr>
            <a:spLocks noGrp="1"/>
          </p:cNvSpPr>
          <p:nvPr>
            <p:ph type="dt" sz="half" idx="10"/>
          </p:nvPr>
        </p:nvSpPr>
        <p:spPr/>
        <p:txBody>
          <a:bodyPr/>
          <a:lstStyle/>
          <a:p>
            <a:fld id="{5DFC4AB2-096B-4089-B43E-092429BB85C9}" type="datetimeFigureOut">
              <a:rPr lang="en-IN" smtClean="0"/>
              <a:t>20-03-2024</a:t>
            </a:fld>
            <a:endParaRPr lang="en-IN"/>
          </a:p>
        </p:txBody>
      </p:sp>
      <p:sp>
        <p:nvSpPr>
          <p:cNvPr id="3" name="Footer Placeholder 2">
            <a:extLst>
              <a:ext uri="{FF2B5EF4-FFF2-40B4-BE49-F238E27FC236}">
                <a16:creationId xmlns:a16="http://schemas.microsoft.com/office/drawing/2014/main" id="{2323C14B-3F94-4A4F-972A-632E9E2E59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18C6CF-A808-47D6-AC98-6FBBFC289D0E}"/>
              </a:ext>
            </a:extLst>
          </p:cNvPr>
          <p:cNvSpPr>
            <a:spLocks noGrp="1"/>
          </p:cNvSpPr>
          <p:nvPr>
            <p:ph type="sldNum" sz="quarter" idx="12"/>
          </p:nvPr>
        </p:nvSpPr>
        <p:spPr/>
        <p:txBody>
          <a:bodyPr/>
          <a:lstStyle/>
          <a:p>
            <a:fld id="{5D9EF3E4-2526-49F9-A7A7-C896B4F5A876}" type="slidenum">
              <a:rPr lang="en-IN" smtClean="0"/>
              <a:t>‹#›</a:t>
            </a:fld>
            <a:endParaRPr lang="en-IN"/>
          </a:p>
        </p:txBody>
      </p:sp>
    </p:spTree>
    <p:extLst>
      <p:ext uri="{BB962C8B-B14F-4D97-AF65-F5344CB8AC3E}">
        <p14:creationId xmlns:p14="http://schemas.microsoft.com/office/powerpoint/2010/main" val="2067082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11D5-11D8-4555-99C6-B82C0EAAB3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295A3D-EDF6-480B-8071-C27B730228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98A682-A158-4801-92A4-A716D71FF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B871A9-5A42-4CF5-9E4B-9582BF312017}"/>
              </a:ext>
            </a:extLst>
          </p:cNvPr>
          <p:cNvSpPr>
            <a:spLocks noGrp="1"/>
          </p:cNvSpPr>
          <p:nvPr>
            <p:ph type="dt" sz="half" idx="10"/>
          </p:nvPr>
        </p:nvSpPr>
        <p:spPr/>
        <p:txBody>
          <a:bodyPr/>
          <a:lstStyle/>
          <a:p>
            <a:fld id="{5DFC4AB2-096B-4089-B43E-092429BB85C9}" type="datetimeFigureOut">
              <a:rPr lang="en-IN" smtClean="0"/>
              <a:t>20-03-2024</a:t>
            </a:fld>
            <a:endParaRPr lang="en-IN"/>
          </a:p>
        </p:txBody>
      </p:sp>
      <p:sp>
        <p:nvSpPr>
          <p:cNvPr id="6" name="Footer Placeholder 5">
            <a:extLst>
              <a:ext uri="{FF2B5EF4-FFF2-40B4-BE49-F238E27FC236}">
                <a16:creationId xmlns:a16="http://schemas.microsoft.com/office/drawing/2014/main" id="{AD899B39-5E12-4259-89AF-FD0D30BB4E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5A091B-9449-43C3-896C-B7F326D3B8E1}"/>
              </a:ext>
            </a:extLst>
          </p:cNvPr>
          <p:cNvSpPr>
            <a:spLocks noGrp="1"/>
          </p:cNvSpPr>
          <p:nvPr>
            <p:ph type="sldNum" sz="quarter" idx="12"/>
          </p:nvPr>
        </p:nvSpPr>
        <p:spPr/>
        <p:txBody>
          <a:bodyPr/>
          <a:lstStyle/>
          <a:p>
            <a:fld id="{5D9EF3E4-2526-49F9-A7A7-C896B4F5A876}" type="slidenum">
              <a:rPr lang="en-IN" smtClean="0"/>
              <a:t>‹#›</a:t>
            </a:fld>
            <a:endParaRPr lang="en-IN"/>
          </a:p>
        </p:txBody>
      </p:sp>
    </p:spTree>
    <p:extLst>
      <p:ext uri="{BB962C8B-B14F-4D97-AF65-F5344CB8AC3E}">
        <p14:creationId xmlns:p14="http://schemas.microsoft.com/office/powerpoint/2010/main" val="2712529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1648-7EC9-44E0-A73E-4FF9AEF95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BF7FC2-37EB-49BB-97F1-454182DC7B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1DCF38-354A-40ED-8209-283F94352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88C59D-CBDA-4129-A4CE-2D762BCD0F81}"/>
              </a:ext>
            </a:extLst>
          </p:cNvPr>
          <p:cNvSpPr>
            <a:spLocks noGrp="1"/>
          </p:cNvSpPr>
          <p:nvPr>
            <p:ph type="dt" sz="half" idx="10"/>
          </p:nvPr>
        </p:nvSpPr>
        <p:spPr/>
        <p:txBody>
          <a:bodyPr/>
          <a:lstStyle/>
          <a:p>
            <a:fld id="{5DFC4AB2-096B-4089-B43E-092429BB85C9}" type="datetimeFigureOut">
              <a:rPr lang="en-IN" smtClean="0"/>
              <a:t>20-03-2024</a:t>
            </a:fld>
            <a:endParaRPr lang="en-IN"/>
          </a:p>
        </p:txBody>
      </p:sp>
      <p:sp>
        <p:nvSpPr>
          <p:cNvPr id="6" name="Footer Placeholder 5">
            <a:extLst>
              <a:ext uri="{FF2B5EF4-FFF2-40B4-BE49-F238E27FC236}">
                <a16:creationId xmlns:a16="http://schemas.microsoft.com/office/drawing/2014/main" id="{A4DC07D3-E2EF-450B-AEDB-62B29A4D33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4BD0AD-3F66-4088-9A27-AB5AA65B4091}"/>
              </a:ext>
            </a:extLst>
          </p:cNvPr>
          <p:cNvSpPr>
            <a:spLocks noGrp="1"/>
          </p:cNvSpPr>
          <p:nvPr>
            <p:ph type="sldNum" sz="quarter" idx="12"/>
          </p:nvPr>
        </p:nvSpPr>
        <p:spPr/>
        <p:txBody>
          <a:bodyPr/>
          <a:lstStyle/>
          <a:p>
            <a:fld id="{5D9EF3E4-2526-49F9-A7A7-C896B4F5A876}" type="slidenum">
              <a:rPr lang="en-IN" smtClean="0"/>
              <a:t>‹#›</a:t>
            </a:fld>
            <a:endParaRPr lang="en-IN"/>
          </a:p>
        </p:txBody>
      </p:sp>
    </p:spTree>
    <p:extLst>
      <p:ext uri="{BB962C8B-B14F-4D97-AF65-F5344CB8AC3E}">
        <p14:creationId xmlns:p14="http://schemas.microsoft.com/office/powerpoint/2010/main" val="254940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DB4466-40EA-43D9-9792-2C96021AD1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702C40-AF89-44D7-BDA6-C302B571F5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ED2CA-9656-4B3F-B95A-064825B6EF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C4AB2-096B-4089-B43E-092429BB85C9}" type="datetimeFigureOut">
              <a:rPr lang="en-IN" smtClean="0"/>
              <a:t>20-03-2024</a:t>
            </a:fld>
            <a:endParaRPr lang="en-IN"/>
          </a:p>
        </p:txBody>
      </p:sp>
      <p:sp>
        <p:nvSpPr>
          <p:cNvPr id="5" name="Footer Placeholder 4">
            <a:extLst>
              <a:ext uri="{FF2B5EF4-FFF2-40B4-BE49-F238E27FC236}">
                <a16:creationId xmlns:a16="http://schemas.microsoft.com/office/drawing/2014/main" id="{1854BDC3-7709-454A-B678-84FD95ECEB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D825FD-941E-4F00-B931-FAF79EB483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EF3E4-2526-49F9-A7A7-C896B4F5A876}" type="slidenum">
              <a:rPr lang="en-IN" smtClean="0"/>
              <a:t>‹#›</a:t>
            </a:fld>
            <a:endParaRPr lang="en-IN"/>
          </a:p>
        </p:txBody>
      </p:sp>
    </p:spTree>
    <p:extLst>
      <p:ext uri="{BB962C8B-B14F-4D97-AF65-F5344CB8AC3E}">
        <p14:creationId xmlns:p14="http://schemas.microsoft.com/office/powerpoint/2010/main" val="3143868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race-condition-vulnerabilit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queue-data-structu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74FE-2B2C-4B48-B2C2-1F4B15DE0FFA}"/>
              </a:ext>
            </a:extLst>
          </p:cNvPr>
          <p:cNvSpPr>
            <a:spLocks noGrp="1"/>
          </p:cNvSpPr>
          <p:nvPr>
            <p:ph type="ctrTitle"/>
          </p:nvPr>
        </p:nvSpPr>
        <p:spPr>
          <a:xfrm>
            <a:off x="1524000" y="152400"/>
            <a:ext cx="9144000" cy="817418"/>
          </a:xfrm>
        </p:spPr>
        <p:txBody>
          <a:bodyPr>
            <a:normAutofit fontScale="90000"/>
          </a:bodyPr>
          <a:lstStyle/>
          <a:p>
            <a:r>
              <a:rPr lang="en-IN" dirty="0">
                <a:latin typeface="Times New Roman" panose="02020603050405020304" pitchFamily="18" charset="0"/>
                <a:cs typeface="Times New Roman" panose="02020603050405020304" pitchFamily="18" charset="0"/>
              </a:rPr>
              <a:t>Unit-II</a:t>
            </a:r>
          </a:p>
        </p:txBody>
      </p:sp>
      <p:sp>
        <p:nvSpPr>
          <p:cNvPr id="3" name="Subtitle 2">
            <a:extLst>
              <a:ext uri="{FF2B5EF4-FFF2-40B4-BE49-F238E27FC236}">
                <a16:creationId xmlns:a16="http://schemas.microsoft.com/office/drawing/2014/main" id="{7DBEE1AF-ACC2-4BB3-81C5-C27A11606795}"/>
              </a:ext>
            </a:extLst>
          </p:cNvPr>
          <p:cNvSpPr>
            <a:spLocks noGrp="1"/>
          </p:cNvSpPr>
          <p:nvPr>
            <p:ph type="subTitle" idx="1"/>
          </p:nvPr>
        </p:nvSpPr>
        <p:spPr>
          <a:xfrm>
            <a:off x="1524000" y="1136074"/>
            <a:ext cx="9144000" cy="5389418"/>
          </a:xfrm>
        </p:spPr>
        <p:txBody>
          <a:bodyPr>
            <a:normAutofit/>
          </a:bodyPr>
          <a:lstStyle/>
          <a:p>
            <a:pPr marL="342900" indent="-342900"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CPU Scheduling </a:t>
            </a:r>
            <a:r>
              <a:rPr lang="en-US"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Scheduling Criteria,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Scheduling Algorithms,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Multiple -Processor Scheduling. </a:t>
            </a:r>
          </a:p>
          <a:p>
            <a:pPr marL="342900" indent="-342900"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Process Management and Synchronization </a:t>
            </a:r>
            <a:r>
              <a:rPr lang="en-US"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Critical Section Problem,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Synchronization Hardware and Software,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Semaphores, and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Classical Problems of Synchronization,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Critical Regions,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Monitors.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9518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45D75-CD0C-4835-BBF8-E33D65B09544}"/>
              </a:ext>
            </a:extLst>
          </p:cNvPr>
          <p:cNvSpPr>
            <a:spLocks noGrp="1"/>
          </p:cNvSpPr>
          <p:nvPr>
            <p:ph idx="1"/>
          </p:nvPr>
        </p:nvSpPr>
        <p:spPr>
          <a:xfrm>
            <a:off x="838200" y="1016000"/>
            <a:ext cx="10515600" cy="5160963"/>
          </a:xfrm>
        </p:spPr>
        <p:txBody>
          <a:bodyPr/>
          <a:lstStyle/>
          <a:p>
            <a:r>
              <a:rPr lang="en-US" sz="3000" b="1" dirty="0">
                <a:latin typeface="Times New Roman" panose="02020603050405020304" pitchFamily="18" charset="0"/>
                <a:cs typeface="Times New Roman" panose="02020603050405020304" pitchFamily="18" charset="0"/>
              </a:rPr>
              <a:t>Waiting time (WT) − </a:t>
            </a:r>
            <a:r>
              <a:rPr lang="en-US" sz="3000" dirty="0">
                <a:latin typeface="Times New Roman" panose="02020603050405020304" pitchFamily="18" charset="0"/>
                <a:cs typeface="Times New Roman" panose="02020603050405020304" pitchFamily="18" charset="0"/>
              </a:rPr>
              <a:t>Waiting time is the time at which the process waits for its allocation while the previous process is in the CPU for execution. WT is written as,</a:t>
            </a:r>
          </a:p>
          <a:p>
            <a:r>
              <a:rPr lang="en-US" b="1" dirty="0">
                <a:latin typeface="Times New Roman" panose="02020603050405020304" pitchFamily="18" charset="0"/>
                <a:cs typeface="Times New Roman" panose="02020603050405020304" pitchFamily="18" charset="0"/>
              </a:rPr>
              <a:t>Waiting time (WT) = Turn-around time (TAT) – Burst time (BT)</a:t>
            </a:r>
          </a:p>
          <a:p>
            <a:pPr marL="0" indent="0">
              <a:buNone/>
            </a:pPr>
            <a:endParaRPr lang="en-US" b="1"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Gantt chart − </a:t>
            </a:r>
            <a:r>
              <a:rPr lang="en-US" sz="3000" dirty="0">
                <a:latin typeface="Times New Roman" panose="02020603050405020304" pitchFamily="18" charset="0"/>
                <a:cs typeface="Times New Roman" panose="02020603050405020304" pitchFamily="18" charset="0"/>
              </a:rPr>
              <a:t>Gantt chart is a visualization which helps to scheduling and managing particular tasks in a project.</a:t>
            </a:r>
          </a:p>
          <a:p>
            <a:r>
              <a:rPr lang="en-US" sz="3000" dirty="0">
                <a:latin typeface="Times New Roman" panose="02020603050405020304" pitchFamily="18" charset="0"/>
                <a:cs typeface="Times New Roman" panose="02020603050405020304" pitchFamily="18" charset="0"/>
              </a:rPr>
              <a:t> It is used while solving scheduling problems, for a concept of how the processes are being allocated in different algorithms.</a:t>
            </a:r>
          </a:p>
          <a:p>
            <a:endParaRPr lang="en-IN" dirty="0"/>
          </a:p>
        </p:txBody>
      </p:sp>
    </p:spTree>
    <p:extLst>
      <p:ext uri="{BB962C8B-B14F-4D97-AF65-F5344CB8AC3E}">
        <p14:creationId xmlns:p14="http://schemas.microsoft.com/office/powerpoint/2010/main" val="401186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872A62A-2462-4A0A-920C-03CFAEB5762D}"/>
              </a:ext>
            </a:extLst>
          </p:cNvPr>
          <p:cNvGraphicFramePr>
            <a:graphicFrameLocks noGrp="1"/>
          </p:cNvGraphicFramePr>
          <p:nvPr>
            <p:ph idx="1"/>
            <p:extLst>
              <p:ext uri="{D42A27DB-BD31-4B8C-83A1-F6EECF244321}">
                <p14:modId xmlns:p14="http://schemas.microsoft.com/office/powerpoint/2010/main" val="819652765"/>
              </p:ext>
            </p:extLst>
          </p:nvPr>
        </p:nvGraphicFramePr>
        <p:xfrm>
          <a:off x="838200" y="1549400"/>
          <a:ext cx="10515600" cy="3542824"/>
        </p:xfrm>
        <a:graphic>
          <a:graphicData uri="http://schemas.openxmlformats.org/drawingml/2006/table">
            <a:tbl>
              <a:tblPr/>
              <a:tblGrid>
                <a:gridCol w="3505200">
                  <a:extLst>
                    <a:ext uri="{9D8B030D-6E8A-4147-A177-3AD203B41FA5}">
                      <a16:colId xmlns:a16="http://schemas.microsoft.com/office/drawing/2014/main" val="2075909935"/>
                    </a:ext>
                  </a:extLst>
                </a:gridCol>
                <a:gridCol w="3505200">
                  <a:extLst>
                    <a:ext uri="{9D8B030D-6E8A-4147-A177-3AD203B41FA5}">
                      <a16:colId xmlns:a16="http://schemas.microsoft.com/office/drawing/2014/main" val="2654989930"/>
                    </a:ext>
                  </a:extLst>
                </a:gridCol>
                <a:gridCol w="3505200">
                  <a:extLst>
                    <a:ext uri="{9D8B030D-6E8A-4147-A177-3AD203B41FA5}">
                      <a16:colId xmlns:a16="http://schemas.microsoft.com/office/drawing/2014/main" val="1195818461"/>
                    </a:ext>
                  </a:extLst>
                </a:gridCol>
              </a:tblGrid>
              <a:tr h="552664">
                <a:tc>
                  <a:txBody>
                    <a:bodyPr/>
                    <a:lstStyle/>
                    <a:p>
                      <a:pPr algn="ctr" fontAlgn="base"/>
                      <a:r>
                        <a:rPr lang="en-IN" sz="1400" b="1" dirty="0">
                          <a:effectLst/>
                        </a:rPr>
                        <a:t>Processes       </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dirty="0">
                          <a:effectLst/>
                        </a:rPr>
                        <a:t>Arrival Time     </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dirty="0">
                          <a:effectLst/>
                        </a:rPr>
                        <a:t>Burst Time      </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20583894"/>
                  </a:ext>
                </a:extLst>
              </a:tr>
              <a:tr h="598032">
                <a:tc>
                  <a:txBody>
                    <a:bodyPr/>
                    <a:lstStyle/>
                    <a:p>
                      <a:pPr algn="ctr" fontAlgn="ctr"/>
                      <a:r>
                        <a:rPr lang="en-IN" sz="1250" b="0" dirty="0">
                          <a:effectLst/>
                        </a:rPr>
                        <a:t>P1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0</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4</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85576455"/>
                  </a:ext>
                </a:extLst>
              </a:tr>
              <a:tr h="598032">
                <a:tc>
                  <a:txBody>
                    <a:bodyPr/>
                    <a:lstStyle/>
                    <a:p>
                      <a:pPr algn="ctr" fontAlgn="ctr"/>
                      <a:r>
                        <a:rPr lang="en-IN" sz="1250" b="0" dirty="0">
                          <a:effectLst/>
                        </a:rPr>
                        <a:t>P2</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3</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50002103"/>
                  </a:ext>
                </a:extLst>
              </a:tr>
              <a:tr h="598032">
                <a:tc>
                  <a:txBody>
                    <a:bodyPr/>
                    <a:lstStyle/>
                    <a:p>
                      <a:pPr algn="ctr" fontAlgn="ctr"/>
                      <a:r>
                        <a:rPr lang="en-IN" sz="1250" b="0" dirty="0">
                          <a:effectLst/>
                        </a:rPr>
                        <a:t>P3</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2</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67919335"/>
                  </a:ext>
                </a:extLst>
              </a:tr>
              <a:tr h="598032">
                <a:tc>
                  <a:txBody>
                    <a:bodyPr/>
                    <a:lstStyle/>
                    <a:p>
                      <a:pPr algn="ctr" fontAlgn="ctr"/>
                      <a:r>
                        <a:rPr lang="en-IN" sz="1250" b="0" dirty="0">
                          <a:effectLst/>
                        </a:rPr>
                        <a:t>P4</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3</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2</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27592211"/>
                  </a:ext>
                </a:extLst>
              </a:tr>
              <a:tr h="598032">
                <a:tc>
                  <a:txBody>
                    <a:bodyPr/>
                    <a:lstStyle/>
                    <a:p>
                      <a:pPr algn="ctr" fontAlgn="ctr"/>
                      <a:r>
                        <a:rPr lang="en-IN" sz="1250" b="0" dirty="0">
                          <a:effectLst/>
                        </a:rPr>
                        <a:t>P5</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4</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5</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52433703"/>
                  </a:ext>
                </a:extLst>
              </a:tr>
            </a:tbl>
          </a:graphicData>
        </a:graphic>
      </p:graphicFrame>
    </p:spTree>
    <p:extLst>
      <p:ext uri="{BB962C8B-B14F-4D97-AF65-F5344CB8AC3E}">
        <p14:creationId xmlns:p14="http://schemas.microsoft.com/office/powerpoint/2010/main" val="3999893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2E037C-0B16-457B-99CD-4195CFD99B63}"/>
              </a:ext>
            </a:extLst>
          </p:cNvPr>
          <p:cNvSpPr>
            <a:spLocks noGrp="1"/>
          </p:cNvSpPr>
          <p:nvPr>
            <p:ph idx="1"/>
          </p:nvPr>
        </p:nvSpPr>
        <p:spPr>
          <a:xfrm>
            <a:off x="838200" y="668868"/>
            <a:ext cx="10515600" cy="5508096"/>
          </a:xfrm>
        </p:spPr>
        <p:txBody>
          <a:bodyPr/>
          <a:lstStyle/>
          <a:p>
            <a:r>
              <a:rPr lang="en-IN" sz="3000" dirty="0">
                <a:latin typeface="Times New Roman" panose="02020603050405020304" pitchFamily="18" charset="0"/>
                <a:cs typeface="Times New Roman" panose="02020603050405020304" pitchFamily="18" charset="0"/>
              </a:rPr>
              <a:t>Advantages Of FCFS Scheduling</a:t>
            </a:r>
          </a:p>
          <a:p>
            <a:pPr marL="0" indent="0">
              <a:buNone/>
            </a:pPr>
            <a:endParaRPr lang="en-IN"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It is an easy algorithm to implement since it does not include any complex way.</a:t>
            </a:r>
          </a:p>
          <a:p>
            <a:r>
              <a:rPr lang="en-US" sz="3000" dirty="0">
                <a:latin typeface="Times New Roman" panose="02020603050405020304" pitchFamily="18" charset="0"/>
                <a:cs typeface="Times New Roman" panose="02020603050405020304" pitchFamily="18" charset="0"/>
              </a:rPr>
              <a:t>Every task should be executed simultaneously as it follows FIFO queue.</a:t>
            </a:r>
          </a:p>
          <a:p>
            <a:r>
              <a:rPr lang="en-US" sz="3000" dirty="0">
                <a:latin typeface="Times New Roman" panose="02020603050405020304" pitchFamily="18" charset="0"/>
                <a:cs typeface="Times New Roman" panose="02020603050405020304" pitchFamily="18" charset="0"/>
              </a:rPr>
              <a:t>FCFS does not give priority to any random important tasks first so it’s a fair scheduling</a:t>
            </a:r>
            <a:r>
              <a:rPr lang="en-US" dirty="0"/>
              <a:t>.</a:t>
            </a:r>
          </a:p>
          <a:p>
            <a:pPr marL="0" indent="0">
              <a:buNone/>
            </a:pPr>
            <a:endParaRPr lang="en-IN" dirty="0"/>
          </a:p>
        </p:txBody>
      </p:sp>
    </p:spTree>
    <p:extLst>
      <p:ext uri="{BB962C8B-B14F-4D97-AF65-F5344CB8AC3E}">
        <p14:creationId xmlns:p14="http://schemas.microsoft.com/office/powerpoint/2010/main" val="424988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3F46A-824C-4FC2-9C83-960154E413FD}"/>
              </a:ext>
            </a:extLst>
          </p:cNvPr>
          <p:cNvSpPr>
            <a:spLocks noGrp="1"/>
          </p:cNvSpPr>
          <p:nvPr>
            <p:ph idx="1"/>
          </p:nvPr>
        </p:nvSpPr>
        <p:spPr>
          <a:xfrm>
            <a:off x="838200" y="804333"/>
            <a:ext cx="10515600" cy="5372630"/>
          </a:xfrm>
        </p:spPr>
        <p:txBody>
          <a:bodyPr>
            <a:normAutofit/>
          </a:bodyPr>
          <a:lstStyle/>
          <a:p>
            <a:r>
              <a:rPr lang="en-IN" sz="3000" dirty="0">
                <a:latin typeface="Times New Roman" panose="02020603050405020304" pitchFamily="18" charset="0"/>
                <a:cs typeface="Times New Roman" panose="02020603050405020304" pitchFamily="18" charset="0"/>
              </a:rPr>
              <a:t>Disadvantages Of FCFS Scheduling</a:t>
            </a:r>
          </a:p>
          <a:p>
            <a:r>
              <a:rPr lang="en-US" sz="3000" dirty="0">
                <a:latin typeface="Times New Roman" panose="02020603050405020304" pitchFamily="18" charset="0"/>
                <a:cs typeface="Times New Roman" panose="02020603050405020304" pitchFamily="18" charset="0"/>
              </a:rPr>
              <a:t>FCFS results in convoy effect which means if a process with higher burst time comes first in the ready queue then the processes with lower burst time may get blocked and that processes with lower burst time may not be able to get the CPU if the higher burst time task takes time forever.</a:t>
            </a:r>
          </a:p>
          <a:p>
            <a:r>
              <a:rPr lang="en-US" sz="3000" dirty="0">
                <a:latin typeface="Times New Roman" panose="02020603050405020304" pitchFamily="18" charset="0"/>
                <a:cs typeface="Times New Roman" panose="02020603050405020304" pitchFamily="18" charset="0"/>
              </a:rPr>
              <a:t>If a process with long burst time comes in the line first then the other short burst time process have to wait for a long time, so it is not much good as time-sharing systems.</a:t>
            </a:r>
          </a:p>
          <a:p>
            <a:r>
              <a:rPr lang="en-US" sz="3000" dirty="0">
                <a:latin typeface="Times New Roman" panose="02020603050405020304" pitchFamily="18" charset="0"/>
                <a:cs typeface="Times New Roman" panose="02020603050405020304" pitchFamily="18" charset="0"/>
              </a:rPr>
              <a:t>Since it is non-preemptive, it does not release the CPU before it completes its task execution completely.</a:t>
            </a:r>
          </a:p>
          <a:p>
            <a:endParaRPr lang="en-IN" dirty="0"/>
          </a:p>
        </p:txBody>
      </p:sp>
    </p:spTree>
    <p:extLst>
      <p:ext uri="{BB962C8B-B14F-4D97-AF65-F5344CB8AC3E}">
        <p14:creationId xmlns:p14="http://schemas.microsoft.com/office/powerpoint/2010/main" val="139173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6267-EE0D-427A-AC65-7484F4DD41F3}"/>
              </a:ext>
            </a:extLst>
          </p:cNvPr>
          <p:cNvSpPr>
            <a:spLocks noGrp="1"/>
          </p:cNvSpPr>
          <p:nvPr>
            <p:ph type="title"/>
          </p:nvPr>
        </p:nvSpPr>
        <p:spPr/>
        <p:txBody>
          <a:bodyPr/>
          <a:lstStyle/>
          <a:p>
            <a:r>
              <a:rPr lang="en-IN" b="1" dirty="0"/>
              <a:t> Shortest Job First Scheduling (SJF) algorithm:</a:t>
            </a:r>
            <a:endParaRPr lang="en-IN" dirty="0"/>
          </a:p>
        </p:txBody>
      </p:sp>
      <p:sp>
        <p:nvSpPr>
          <p:cNvPr id="3" name="Content Placeholder 2">
            <a:extLst>
              <a:ext uri="{FF2B5EF4-FFF2-40B4-BE49-F238E27FC236}">
                <a16:creationId xmlns:a16="http://schemas.microsoft.com/office/drawing/2014/main" id="{D62CC237-1569-43D8-8591-12F0D3A671CA}"/>
              </a:ext>
            </a:extLst>
          </p:cNvPr>
          <p:cNvSpPr>
            <a:spLocks noGrp="1"/>
          </p:cNvSpPr>
          <p:nvPr>
            <p:ph idx="1"/>
          </p:nvPr>
        </p:nvSpPr>
        <p:spPr/>
        <p:txBody>
          <a:bodyPr>
            <a:normAutofit fontScale="92500" lnSpcReduction="20000"/>
          </a:bodyPr>
          <a:lstStyle/>
          <a:p>
            <a:pPr lvl="0">
              <a:lnSpc>
                <a:spcPct val="100000"/>
              </a:lnSpc>
            </a:pPr>
            <a:r>
              <a:rPr lang="en-US" sz="3000" dirty="0">
                <a:latin typeface="Times New Roman" panose="02020603050405020304" pitchFamily="18" charset="0"/>
                <a:cs typeface="Times New Roman" panose="02020603050405020304" pitchFamily="18" charset="0"/>
              </a:rPr>
              <a:t>A different approach to CPU scheduling is the Shortest-Job-First where the scheduling of a job or a process is done on the basis of its having shortest next CPU burst (execution time). </a:t>
            </a:r>
            <a:endParaRPr lang="en-IN" sz="3000" dirty="0">
              <a:latin typeface="Times New Roman" panose="02020603050405020304" pitchFamily="18" charset="0"/>
              <a:cs typeface="Times New Roman" panose="02020603050405020304" pitchFamily="18" charset="0"/>
            </a:endParaRPr>
          </a:p>
          <a:p>
            <a:pPr lvl="0">
              <a:lnSpc>
                <a:spcPct val="100000"/>
              </a:lnSpc>
            </a:pPr>
            <a:r>
              <a:rPr lang="en-US" sz="3000" dirty="0">
                <a:latin typeface="Times New Roman" panose="02020603050405020304" pitchFamily="18" charset="0"/>
                <a:cs typeface="Times New Roman" panose="02020603050405020304" pitchFamily="18" charset="0"/>
              </a:rPr>
              <a:t>When the CPU is available, it is assigned to the process that has the smallest next CPU burst.</a:t>
            </a:r>
            <a:endParaRPr lang="en-IN" sz="3000" dirty="0">
              <a:latin typeface="Times New Roman" panose="02020603050405020304" pitchFamily="18" charset="0"/>
              <a:cs typeface="Times New Roman" panose="02020603050405020304" pitchFamily="18" charset="0"/>
            </a:endParaRPr>
          </a:p>
          <a:p>
            <a:pPr lvl="0">
              <a:lnSpc>
                <a:spcPct val="100000"/>
              </a:lnSpc>
            </a:pPr>
            <a:r>
              <a:rPr lang="en-US" sz="3000" dirty="0">
                <a:latin typeface="Times New Roman" panose="02020603050405020304" pitchFamily="18" charset="0"/>
                <a:cs typeface="Times New Roman" panose="02020603050405020304" pitchFamily="18" charset="0"/>
              </a:rPr>
              <a:t>If two processes have the same length next CPU burst, FCFS scheduling is used to break the tie.</a:t>
            </a:r>
            <a:endParaRPr lang="en-IN" sz="3000" dirty="0">
              <a:latin typeface="Times New Roman" panose="02020603050405020304" pitchFamily="18" charset="0"/>
              <a:cs typeface="Times New Roman" panose="02020603050405020304" pitchFamily="18" charset="0"/>
            </a:endParaRPr>
          </a:p>
          <a:p>
            <a:pPr lvl="0">
              <a:lnSpc>
                <a:spcPct val="100000"/>
              </a:lnSpc>
            </a:pPr>
            <a:r>
              <a:rPr lang="en-US" sz="3000" dirty="0">
                <a:latin typeface="Times New Roman" panose="02020603050405020304" pitchFamily="18" charset="0"/>
                <a:cs typeface="Times New Roman" panose="02020603050405020304" pitchFamily="18" charset="0"/>
              </a:rPr>
              <a:t>SJF is optimal – gives minimum average waiting time for a given set of processes.</a:t>
            </a:r>
            <a:endParaRPr lang="en-IN" sz="3000" dirty="0">
              <a:latin typeface="Times New Roman" panose="02020603050405020304" pitchFamily="18" charset="0"/>
              <a:cs typeface="Times New Roman" panose="02020603050405020304" pitchFamily="18" charset="0"/>
            </a:endParaRPr>
          </a:p>
          <a:p>
            <a:pPr lvl="0">
              <a:lnSpc>
                <a:spcPct val="100000"/>
              </a:lnSpc>
            </a:pPr>
            <a:r>
              <a:rPr lang="en-US" sz="3000" dirty="0">
                <a:latin typeface="Times New Roman" panose="02020603050405020304" pitchFamily="18" charset="0"/>
                <a:cs typeface="Times New Roman" panose="02020603050405020304" pitchFamily="18" charset="0"/>
              </a:rPr>
              <a:t>The SJF algorithm can be either preemptive or no preemptive</a:t>
            </a:r>
            <a:endParaRPr lang="en-IN" sz="3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61544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CB649-47FE-41AE-A028-D74716B1A1F6}"/>
              </a:ext>
            </a:extLst>
          </p:cNvPr>
          <p:cNvSpPr>
            <a:spLocks noGrp="1"/>
          </p:cNvSpPr>
          <p:nvPr>
            <p:ph idx="1"/>
          </p:nvPr>
        </p:nvSpPr>
        <p:spPr>
          <a:xfrm>
            <a:off x="838200" y="956733"/>
            <a:ext cx="10515600" cy="5220230"/>
          </a:xfrm>
        </p:spPr>
        <p:txBody>
          <a:bodyPr/>
          <a:lstStyle/>
          <a:p>
            <a:pPr>
              <a:lnSpc>
                <a:spcPct val="80000"/>
              </a:lnSpc>
            </a:pPr>
            <a:r>
              <a:rPr lang="en-US" sz="3200" dirty="0">
                <a:latin typeface="Times New Roman" panose="02020603050405020304" pitchFamily="18" charset="0"/>
                <a:cs typeface="Times New Roman" panose="02020603050405020304" pitchFamily="18" charset="0"/>
              </a:rPr>
              <a:t>Non pre- </a:t>
            </a:r>
            <a:r>
              <a:rPr lang="en-US" sz="3200" dirty="0" err="1">
                <a:latin typeface="Times New Roman" panose="02020603050405020304" pitchFamily="18" charset="0"/>
                <a:cs typeface="Times New Roman" panose="02020603050405020304" pitchFamily="18" charset="0"/>
              </a:rPr>
              <a:t>emptive</a:t>
            </a:r>
            <a:r>
              <a:rPr lang="en-US" sz="3200" dirty="0">
                <a:latin typeface="Times New Roman" panose="02020603050405020304" pitchFamily="18" charset="0"/>
                <a:cs typeface="Times New Roman" panose="02020603050405020304" pitchFamily="18" charset="0"/>
              </a:rPr>
              <a:t> – once CPU given to the process it cannot be preempted until completes its CPU burst. This scheme is known as the shortest-next-CPU-burst algorithm.</a:t>
            </a:r>
            <a:endParaRPr lang="en-IN" sz="3200" dirty="0">
              <a:latin typeface="Times New Roman" panose="02020603050405020304" pitchFamily="18" charset="0"/>
              <a:cs typeface="Times New Roman" panose="02020603050405020304" pitchFamily="18" charset="0"/>
            </a:endParaRPr>
          </a:p>
          <a:p>
            <a:pPr>
              <a:lnSpc>
                <a:spcPct val="80000"/>
              </a:lnSpc>
            </a:pPr>
            <a:endParaRPr lang="en-IN" sz="3200" dirty="0">
              <a:latin typeface="Times New Roman" panose="02020603050405020304" pitchFamily="18" charset="0"/>
              <a:cs typeface="Times New Roman" panose="02020603050405020304" pitchFamily="18" charset="0"/>
            </a:endParaRPr>
          </a:p>
          <a:p>
            <a:pPr>
              <a:lnSpc>
                <a:spcPct val="80000"/>
              </a:lnSpc>
            </a:pPr>
            <a:r>
              <a:rPr lang="en-US" sz="3200" dirty="0">
                <a:latin typeface="Times New Roman" panose="02020603050405020304" pitchFamily="18" charset="0"/>
                <a:cs typeface="Times New Roman" panose="02020603050405020304" pitchFamily="18" charset="0"/>
              </a:rPr>
              <a:t>Preemptive – if a new process arrives with CPU burst length less than remaining time of current executing process, preempt. This scheme is known as the Shortest-Remaining-Time-First (SRTF).</a:t>
            </a:r>
            <a:endParaRPr lang="en-IN"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52191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7A06-1F1E-4A32-9FAF-B8881720F01E}"/>
              </a:ext>
            </a:extLst>
          </p:cNvPr>
          <p:cNvSpPr>
            <a:spLocks noGrp="1"/>
          </p:cNvSpPr>
          <p:nvPr>
            <p:ph type="title"/>
          </p:nvPr>
        </p:nvSpPr>
        <p:spPr/>
        <p:txBody>
          <a:bodyPr/>
          <a:lstStyle/>
          <a:p>
            <a:r>
              <a:rPr lang="en-IN" dirty="0"/>
              <a:t>Shortest Remaining Time</a:t>
            </a:r>
            <a:br>
              <a:rPr lang="en-IN" dirty="0"/>
            </a:br>
            <a:endParaRPr lang="en-IN" dirty="0"/>
          </a:p>
        </p:txBody>
      </p:sp>
      <p:sp>
        <p:nvSpPr>
          <p:cNvPr id="3" name="Content Placeholder 2">
            <a:extLst>
              <a:ext uri="{FF2B5EF4-FFF2-40B4-BE49-F238E27FC236}">
                <a16:creationId xmlns:a16="http://schemas.microsoft.com/office/drawing/2014/main" id="{71DAC0A7-C99D-4215-836C-977EBC7B6B03}"/>
              </a:ext>
            </a:extLst>
          </p:cNvPr>
          <p:cNvSpPr>
            <a:spLocks noGrp="1"/>
          </p:cNvSpPr>
          <p:nvPr>
            <p:ph idx="1"/>
          </p:nvPr>
        </p:nvSpPr>
        <p:spPr/>
        <p:txBody>
          <a:bodyPr/>
          <a:lstStyle/>
          <a:p>
            <a:r>
              <a:rPr lang="en-US" sz="3000" dirty="0">
                <a:latin typeface="Times New Roman" panose="02020603050405020304" pitchFamily="18" charset="0"/>
                <a:cs typeface="Times New Roman" panose="02020603050405020304" pitchFamily="18" charset="0"/>
              </a:rPr>
              <a:t>Shortest remaining time (SRT) is the preemptive version of the SJN algorithm.</a:t>
            </a:r>
          </a:p>
          <a:p>
            <a:r>
              <a:rPr lang="en-US" sz="3000" dirty="0">
                <a:latin typeface="Times New Roman" panose="02020603050405020304" pitchFamily="18" charset="0"/>
                <a:cs typeface="Times New Roman" panose="02020603050405020304" pitchFamily="18" charset="0"/>
              </a:rPr>
              <a:t>The processor is allocated to the job closest to completion but it can be preempted by a newer ready job with shorter time to completion.</a:t>
            </a:r>
          </a:p>
          <a:p>
            <a:pPr marL="0" indent="0">
              <a:buNone/>
            </a:pPr>
            <a:endParaRPr lang="en-IN" dirty="0"/>
          </a:p>
        </p:txBody>
      </p:sp>
    </p:spTree>
    <p:extLst>
      <p:ext uri="{BB962C8B-B14F-4D97-AF65-F5344CB8AC3E}">
        <p14:creationId xmlns:p14="http://schemas.microsoft.com/office/powerpoint/2010/main" val="60916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8EAD-DC49-40F4-BFD7-9420CE3EF7CD}"/>
              </a:ext>
            </a:extLst>
          </p:cNvPr>
          <p:cNvSpPr>
            <a:spLocks noGrp="1"/>
          </p:cNvSpPr>
          <p:nvPr>
            <p:ph type="title"/>
          </p:nvPr>
        </p:nvSpPr>
        <p:spPr>
          <a:xfrm>
            <a:off x="838200" y="365126"/>
            <a:ext cx="10515600" cy="608542"/>
          </a:xfrm>
        </p:spPr>
        <p:txBody>
          <a:bodyPr>
            <a:normAutofit fontScale="90000"/>
          </a:bodyPr>
          <a:lstStyle/>
          <a:p>
            <a:br>
              <a:rPr lang="en-IN" b="1" dirty="0"/>
            </a:br>
            <a:r>
              <a:rPr lang="en-IN" sz="4000" b="1" dirty="0">
                <a:solidFill>
                  <a:srgbClr val="FF0000"/>
                </a:solidFill>
                <a:latin typeface="Times New Roman" panose="02020603050405020304" pitchFamily="18" charset="0"/>
                <a:ea typeface="+mn-ea"/>
                <a:cs typeface="Times New Roman" panose="02020603050405020304" pitchFamily="18" charset="0"/>
              </a:rPr>
              <a:t>Priority Scheduling algorithm</a:t>
            </a:r>
            <a:r>
              <a:rPr lang="en-IN" sz="5300" b="1" dirty="0">
                <a:solidFill>
                  <a:srgbClr val="FF0000"/>
                </a:solidFill>
                <a:latin typeface="Times New Roman" panose="02020603050405020304" pitchFamily="18" charset="0"/>
                <a:cs typeface="Times New Roman" panose="02020603050405020304" pitchFamily="18" charset="0"/>
              </a:rPr>
              <a:t>: </a:t>
            </a:r>
            <a:br>
              <a:rPr lang="en-IN" dirty="0"/>
            </a:br>
            <a:endParaRPr lang="en-IN" dirty="0"/>
          </a:p>
        </p:txBody>
      </p:sp>
      <p:sp>
        <p:nvSpPr>
          <p:cNvPr id="3" name="Content Placeholder 2">
            <a:extLst>
              <a:ext uri="{FF2B5EF4-FFF2-40B4-BE49-F238E27FC236}">
                <a16:creationId xmlns:a16="http://schemas.microsoft.com/office/drawing/2014/main" id="{584651F0-A8DC-48F5-AF9D-57437A51B6A7}"/>
              </a:ext>
            </a:extLst>
          </p:cNvPr>
          <p:cNvSpPr>
            <a:spLocks noGrp="1"/>
          </p:cNvSpPr>
          <p:nvPr>
            <p:ph idx="1"/>
          </p:nvPr>
        </p:nvSpPr>
        <p:spPr>
          <a:xfrm>
            <a:off x="838200" y="1185333"/>
            <a:ext cx="10515600" cy="5307542"/>
          </a:xfrm>
        </p:spPr>
        <p:txBody>
          <a:bodyPr>
            <a:normAutofit fontScale="77500" lnSpcReduction="20000"/>
          </a:bodyPr>
          <a:lstStyle/>
          <a:p>
            <a:pPr lvl="0">
              <a:lnSpc>
                <a:spcPct val="100000"/>
              </a:lnSpc>
            </a:pPr>
            <a:r>
              <a:rPr lang="en-US" sz="3600" dirty="0">
                <a:latin typeface="Times New Roman" panose="02020603050405020304" pitchFamily="18" charset="0"/>
                <a:cs typeface="Times New Roman" panose="02020603050405020304" pitchFamily="18" charset="0"/>
              </a:rPr>
              <a:t>The SJF algorithm is a special case of the general priority scheduling algorithm.</a:t>
            </a:r>
            <a:endParaRPr lang="en-IN" sz="3600" dirty="0">
              <a:latin typeface="Times New Roman" panose="02020603050405020304" pitchFamily="18" charset="0"/>
              <a:cs typeface="Times New Roman" panose="02020603050405020304" pitchFamily="18" charset="0"/>
            </a:endParaRPr>
          </a:p>
          <a:p>
            <a:pPr lvl="0">
              <a:lnSpc>
                <a:spcPct val="100000"/>
              </a:lnSpc>
            </a:pPr>
            <a:r>
              <a:rPr lang="en-US" sz="3600" dirty="0">
                <a:latin typeface="Times New Roman" panose="02020603050405020304" pitchFamily="18" charset="0"/>
                <a:cs typeface="Times New Roman" panose="02020603050405020304" pitchFamily="18" charset="0"/>
              </a:rPr>
              <a:t>A priority is associated with each process, and the CPU is allocated to the process with the highest priority. </a:t>
            </a:r>
            <a:endParaRPr lang="en-IN" sz="3600" dirty="0">
              <a:latin typeface="Times New Roman" panose="02020603050405020304" pitchFamily="18" charset="0"/>
              <a:cs typeface="Times New Roman" panose="02020603050405020304" pitchFamily="18" charset="0"/>
            </a:endParaRPr>
          </a:p>
          <a:p>
            <a:pPr lvl="0">
              <a:lnSpc>
                <a:spcPct val="100000"/>
              </a:lnSpc>
            </a:pPr>
            <a:r>
              <a:rPr lang="en-US" sz="3600" dirty="0">
                <a:latin typeface="Times New Roman" panose="02020603050405020304" pitchFamily="18" charset="0"/>
                <a:cs typeface="Times New Roman" panose="02020603050405020304" pitchFamily="18" charset="0"/>
              </a:rPr>
              <a:t>Equal-priority processes are scheduled in FCFS order.</a:t>
            </a:r>
            <a:endParaRPr lang="en-IN" sz="3600" dirty="0">
              <a:latin typeface="Times New Roman" panose="02020603050405020304" pitchFamily="18" charset="0"/>
              <a:cs typeface="Times New Roman" panose="02020603050405020304" pitchFamily="18" charset="0"/>
            </a:endParaRPr>
          </a:p>
          <a:p>
            <a:pPr lvl="0">
              <a:lnSpc>
                <a:spcPct val="100000"/>
              </a:lnSpc>
            </a:pPr>
            <a:r>
              <a:rPr lang="en-US" sz="3600" dirty="0">
                <a:latin typeface="Times New Roman" panose="02020603050405020304" pitchFamily="18" charset="0"/>
                <a:cs typeface="Times New Roman" panose="02020603050405020304" pitchFamily="18" charset="0"/>
              </a:rPr>
              <a:t>Note that we discuss scheduling in terms of high priority and low priority.</a:t>
            </a:r>
            <a:endParaRPr lang="en-IN" sz="3600" dirty="0">
              <a:latin typeface="Times New Roman" panose="02020603050405020304" pitchFamily="18" charset="0"/>
              <a:cs typeface="Times New Roman" panose="02020603050405020304" pitchFamily="18" charset="0"/>
            </a:endParaRPr>
          </a:p>
          <a:p>
            <a:pPr lvl="0">
              <a:lnSpc>
                <a:spcPct val="100000"/>
              </a:lnSpc>
            </a:pPr>
            <a:r>
              <a:rPr lang="en-US" sz="3600" dirty="0">
                <a:latin typeface="Times New Roman" panose="02020603050405020304" pitchFamily="18" charset="0"/>
                <a:cs typeface="Times New Roman" panose="02020603050405020304" pitchFamily="18" charset="0"/>
              </a:rPr>
              <a:t>Priorities are generally indicated by some fixed range of numbers, such as 0 to 7 or 0 to 4,095. However, there is no general agreement on whether 0 is the highest or lowest priority.</a:t>
            </a:r>
            <a:endParaRPr lang="en-IN" sz="3600" dirty="0">
              <a:latin typeface="Times New Roman" panose="02020603050405020304" pitchFamily="18" charset="0"/>
              <a:cs typeface="Times New Roman" panose="02020603050405020304" pitchFamily="18" charset="0"/>
            </a:endParaRPr>
          </a:p>
          <a:p>
            <a:pPr lvl="0">
              <a:lnSpc>
                <a:spcPct val="100000"/>
              </a:lnSpc>
            </a:pPr>
            <a:r>
              <a:rPr lang="en-US" sz="3600" dirty="0">
                <a:latin typeface="Times New Roman" panose="02020603050405020304" pitchFamily="18" charset="0"/>
                <a:cs typeface="Times New Roman" panose="02020603050405020304" pitchFamily="18" charset="0"/>
              </a:rPr>
              <a:t> Some systems use low numbers to represent low priority; others use low numbers for high priority. This difference can lead to confusion. We assume that high numbers represent high priority.</a:t>
            </a:r>
            <a:endParaRPr lang="en-IN" sz="3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5268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B46E03-6FCE-4D60-BEB2-22F370FB7A14}"/>
              </a:ext>
            </a:extLst>
          </p:cNvPr>
          <p:cNvSpPr>
            <a:spLocks noGrp="1"/>
          </p:cNvSpPr>
          <p:nvPr>
            <p:ph idx="1"/>
          </p:nvPr>
        </p:nvSpPr>
        <p:spPr>
          <a:xfrm>
            <a:off x="838200" y="821267"/>
            <a:ext cx="10515600" cy="5355696"/>
          </a:xfrm>
        </p:spPr>
        <p:txBody>
          <a:bodyPr/>
          <a:lstStyle/>
          <a:p>
            <a:pPr lvl="0"/>
            <a:r>
              <a:rPr lang="en-US" sz="3200" dirty="0">
                <a:latin typeface="Times New Roman" panose="02020603050405020304" pitchFamily="18" charset="0"/>
                <a:cs typeface="Times New Roman" panose="02020603050405020304" pitchFamily="18" charset="0"/>
              </a:rPr>
              <a:t>Priorities can be defined either internally or externally. </a:t>
            </a:r>
            <a:endParaRPr lang="en-IN"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Internally: priorities use some measurable quantity or quantities to compute the priority of a process. For example, time limits, memory requirements, the number of open files.</a:t>
            </a:r>
            <a:endParaRPr lang="en-IN"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Externally:  priorities are set by criteria outside the operating system, such as the importance of the process, the type and amount of funds being paid for computer use.</a:t>
            </a:r>
            <a:endParaRPr lang="en-IN"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1699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0BAA3-5F99-441D-B126-D628529F487A}"/>
              </a:ext>
            </a:extLst>
          </p:cNvPr>
          <p:cNvSpPr>
            <a:spLocks noGrp="1"/>
          </p:cNvSpPr>
          <p:nvPr>
            <p:ph idx="1"/>
          </p:nvPr>
        </p:nvSpPr>
        <p:spPr>
          <a:xfrm>
            <a:off x="838200" y="660400"/>
            <a:ext cx="10515600" cy="5516563"/>
          </a:xfrm>
        </p:spPr>
        <p:txBody>
          <a:bodyPr/>
          <a:lstStyle/>
          <a:p>
            <a:pPr lvl="0"/>
            <a:r>
              <a:rPr lang="en-US" sz="3200" dirty="0">
                <a:latin typeface="Times New Roman" panose="02020603050405020304" pitchFamily="18" charset="0"/>
                <a:cs typeface="Times New Roman" panose="02020603050405020304" pitchFamily="18" charset="0"/>
              </a:rPr>
              <a:t>Priority scheduling can be either </a:t>
            </a:r>
            <a:r>
              <a:rPr lang="en-US" sz="3200" dirty="0">
                <a:solidFill>
                  <a:srgbClr val="FF0000"/>
                </a:solidFill>
                <a:latin typeface="Times New Roman" panose="02020603050405020304" pitchFamily="18" charset="0"/>
                <a:cs typeface="Times New Roman" panose="02020603050405020304" pitchFamily="18" charset="0"/>
              </a:rPr>
              <a:t>preemptive or non preemptive.</a:t>
            </a:r>
            <a:endParaRPr lang="en-IN" sz="3200" dirty="0">
              <a:solidFill>
                <a:srgbClr val="FF0000"/>
              </a:solidFill>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When a process arrives at the ready queue, its priority is compared with the priority of the currently running process.</a:t>
            </a:r>
            <a:endParaRPr lang="en-IN" sz="3200" dirty="0">
              <a:latin typeface="Times New Roman" panose="02020603050405020304" pitchFamily="18" charset="0"/>
              <a:cs typeface="Times New Roman" panose="02020603050405020304" pitchFamily="18" charset="0"/>
            </a:endParaRPr>
          </a:p>
          <a:p>
            <a:pPr lvl="0"/>
            <a:r>
              <a:rPr lang="en-US" sz="3200" dirty="0">
                <a:solidFill>
                  <a:srgbClr val="FF0000"/>
                </a:solidFill>
                <a:latin typeface="Times New Roman" panose="02020603050405020304" pitchFamily="18" charset="0"/>
                <a:cs typeface="Times New Roman" panose="02020603050405020304" pitchFamily="18" charset="0"/>
              </a:rPr>
              <a:t>A preemptive priority scheduling algorithm </a:t>
            </a:r>
            <a:r>
              <a:rPr lang="en-US" sz="3200" dirty="0">
                <a:latin typeface="Times New Roman" panose="02020603050405020304" pitchFamily="18" charset="0"/>
                <a:cs typeface="Times New Roman" panose="02020603050405020304" pitchFamily="18" charset="0"/>
              </a:rPr>
              <a:t>will preempt the CPU if the priority of the newly arrived process is higher than the priority of the currently running process. </a:t>
            </a:r>
            <a:endParaRPr lang="en-IN" sz="3200" dirty="0">
              <a:latin typeface="Times New Roman" panose="02020603050405020304" pitchFamily="18" charset="0"/>
              <a:cs typeface="Times New Roman" panose="02020603050405020304" pitchFamily="18" charset="0"/>
            </a:endParaRPr>
          </a:p>
          <a:p>
            <a:pPr lvl="0"/>
            <a:r>
              <a:rPr lang="en-US" sz="3200" dirty="0">
                <a:solidFill>
                  <a:srgbClr val="FF0000"/>
                </a:solidFill>
                <a:latin typeface="Times New Roman" panose="02020603050405020304" pitchFamily="18" charset="0"/>
                <a:cs typeface="Times New Roman" panose="02020603050405020304" pitchFamily="18" charset="0"/>
              </a:rPr>
              <a:t>A non preemptive priority scheduling algorithm </a:t>
            </a:r>
            <a:r>
              <a:rPr lang="en-US" sz="3200" dirty="0">
                <a:latin typeface="Times New Roman" panose="02020603050405020304" pitchFamily="18" charset="0"/>
                <a:cs typeface="Times New Roman" panose="02020603050405020304" pitchFamily="18" charset="0"/>
              </a:rPr>
              <a:t>will simply put the new process at the head of the ready queue.</a:t>
            </a:r>
            <a:endParaRPr lang="en-IN"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71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09E9-8874-4829-B7AA-38BC9D4A758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CPU Scheduling</a:t>
            </a:r>
            <a:endParaRPr lang="en-IN" dirty="0"/>
          </a:p>
        </p:txBody>
      </p:sp>
      <p:sp>
        <p:nvSpPr>
          <p:cNvPr id="3" name="Content Placeholder 2">
            <a:extLst>
              <a:ext uri="{FF2B5EF4-FFF2-40B4-BE49-F238E27FC236}">
                <a16:creationId xmlns:a16="http://schemas.microsoft.com/office/drawing/2014/main" id="{DA5BD59D-A42D-4D11-95DE-C4D6D320B83D}"/>
              </a:ext>
            </a:extLst>
          </p:cNvPr>
          <p:cNvSpPr>
            <a:spLocks noGrp="1"/>
          </p:cNvSpPr>
          <p:nvPr>
            <p:ph idx="1"/>
          </p:nvPr>
        </p:nvSpPr>
        <p:spPr/>
        <p:txBody>
          <a:bodyPr/>
          <a:lstStyle/>
          <a:p>
            <a:r>
              <a:rPr lang="en-US" sz="3000" dirty="0">
                <a:latin typeface="Times New Roman" panose="02020603050405020304" pitchFamily="18" charset="0"/>
                <a:cs typeface="Times New Roman" panose="02020603050405020304" pitchFamily="18" charset="0"/>
              </a:rPr>
              <a:t>CPU scheduling is the process of deciding which process will own the CPU to use while another process is suspended. </a:t>
            </a:r>
          </a:p>
          <a:p>
            <a:r>
              <a:rPr lang="en-US" sz="3000" dirty="0">
                <a:latin typeface="Times New Roman" panose="02020603050405020304" pitchFamily="18" charset="0"/>
                <a:cs typeface="Times New Roman" panose="02020603050405020304" pitchFamily="18" charset="0"/>
              </a:rPr>
              <a:t>The main function of the CPU scheduling is to ensure that whenever the CPU remains idle, the OS has at least selected one of the processes available in the ready-to-use line.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141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69709A-A110-454C-A1FF-9E2CBB5CF728}"/>
              </a:ext>
            </a:extLst>
          </p:cNvPr>
          <p:cNvSpPr>
            <a:spLocks noGrp="1"/>
          </p:cNvSpPr>
          <p:nvPr>
            <p:ph idx="1"/>
          </p:nvPr>
        </p:nvSpPr>
        <p:spPr>
          <a:xfrm>
            <a:off x="838200" y="372533"/>
            <a:ext cx="10515600" cy="6019800"/>
          </a:xfrm>
        </p:spPr>
        <p:txBody>
          <a:bodyPr>
            <a:normAutofit fontScale="92500" lnSpcReduction="10000"/>
          </a:bodyPr>
          <a:lstStyle/>
          <a:p>
            <a:pPr marL="0" indent="0">
              <a:buNone/>
            </a:pPr>
            <a:r>
              <a:rPr lang="en-IN" sz="3200" b="1" dirty="0">
                <a:solidFill>
                  <a:srgbClr val="FF0000"/>
                </a:solidFill>
                <a:latin typeface="Times New Roman" panose="02020603050405020304" pitchFamily="18" charset="0"/>
                <a:cs typeface="Times New Roman" panose="02020603050405020304" pitchFamily="18" charset="0"/>
              </a:rPr>
              <a:t>Starvation: </a:t>
            </a:r>
          </a:p>
          <a:p>
            <a:r>
              <a:rPr lang="en-IN" sz="3200" dirty="0">
                <a:latin typeface="Times New Roman" panose="02020603050405020304" pitchFamily="18" charset="0"/>
                <a:cs typeface="Times New Roman" panose="02020603050405020304" pitchFamily="18" charset="0"/>
              </a:rPr>
              <a:t>Starvation is a resource management problem where a process does not get the resources it needs for a long time because the resources are being allocated to other processes.</a:t>
            </a:r>
          </a:p>
          <a:p>
            <a:r>
              <a:rPr lang="en-IN" sz="3200" dirty="0">
                <a:latin typeface="Times New Roman" panose="02020603050405020304" pitchFamily="18" charset="0"/>
                <a:cs typeface="Times New Roman" panose="02020603050405020304" pitchFamily="18" charset="0"/>
              </a:rPr>
              <a:t>(in Simple words, low priority processes may never  execute)</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a:p>
            <a:pPr marL="0" indent="0">
              <a:buNone/>
            </a:pPr>
            <a:r>
              <a:rPr lang="en-IN" sz="3200" b="1" dirty="0">
                <a:solidFill>
                  <a:srgbClr val="FF0000"/>
                </a:solidFill>
                <a:latin typeface="Times New Roman" panose="02020603050405020304" pitchFamily="18" charset="0"/>
                <a:cs typeface="Times New Roman" panose="02020603050405020304" pitchFamily="18" charset="0"/>
              </a:rPr>
              <a:t>Aging: </a:t>
            </a:r>
          </a:p>
          <a:p>
            <a:r>
              <a:rPr lang="en-IN" sz="3200" dirty="0">
                <a:latin typeface="Times New Roman" panose="02020603050405020304" pitchFamily="18" charset="0"/>
                <a:cs typeface="Times New Roman" panose="02020603050405020304" pitchFamily="18" charset="0"/>
              </a:rPr>
              <a:t>Aging is a technique to avoid starvation in a scheduling system. </a:t>
            </a:r>
          </a:p>
          <a:p>
            <a:r>
              <a:rPr lang="en-IN" sz="3200" dirty="0">
                <a:latin typeface="Times New Roman" panose="02020603050405020304" pitchFamily="18" charset="0"/>
                <a:cs typeface="Times New Roman" panose="02020603050405020304" pitchFamily="18" charset="0"/>
              </a:rPr>
              <a:t>It works by adding an aging factor to the priority of each request. The aging factor must increase the requests priority as time passes and must ensure that a request will eventually be the highest priority request (after it has waited long enough)</a:t>
            </a:r>
          </a:p>
          <a:p>
            <a:r>
              <a:rPr lang="en-IN" sz="3200" dirty="0">
                <a:latin typeface="Times New Roman" panose="02020603050405020304" pitchFamily="18" charset="0"/>
                <a:cs typeface="Times New Roman" panose="02020603050405020304" pitchFamily="18" charset="0"/>
              </a:rPr>
              <a:t>(In simple words, as time progresses increase the priority of the process.)</a:t>
            </a:r>
          </a:p>
        </p:txBody>
      </p:sp>
    </p:spTree>
    <p:extLst>
      <p:ext uri="{BB962C8B-B14F-4D97-AF65-F5344CB8AC3E}">
        <p14:creationId xmlns:p14="http://schemas.microsoft.com/office/powerpoint/2010/main" val="2979725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0BEC-8F44-4513-AEB4-8C292679E7B4}"/>
              </a:ext>
            </a:extLst>
          </p:cNvPr>
          <p:cNvSpPr>
            <a:spLocks noGrp="1"/>
          </p:cNvSpPr>
          <p:nvPr>
            <p:ph type="title"/>
          </p:nvPr>
        </p:nvSpPr>
        <p:spPr/>
        <p:txBody>
          <a:bodyPr/>
          <a:lstStyle/>
          <a:p>
            <a:r>
              <a:rPr lang="en-IN" b="1" dirty="0"/>
              <a:t>Round-Robin Scheduling algorithm:</a:t>
            </a:r>
            <a:br>
              <a:rPr lang="en-IN" dirty="0"/>
            </a:br>
            <a:endParaRPr lang="en-IN" dirty="0"/>
          </a:p>
        </p:txBody>
      </p:sp>
      <p:sp>
        <p:nvSpPr>
          <p:cNvPr id="3" name="Content Placeholder 2">
            <a:extLst>
              <a:ext uri="{FF2B5EF4-FFF2-40B4-BE49-F238E27FC236}">
                <a16:creationId xmlns:a16="http://schemas.microsoft.com/office/drawing/2014/main" id="{CD2B637B-6910-4266-9282-AB18F6C94AA1}"/>
              </a:ext>
            </a:extLst>
          </p:cNvPr>
          <p:cNvSpPr>
            <a:spLocks noGrp="1"/>
          </p:cNvSpPr>
          <p:nvPr>
            <p:ph idx="1"/>
          </p:nvPr>
        </p:nvSpPr>
        <p:spPr>
          <a:xfrm>
            <a:off x="838200" y="1286933"/>
            <a:ext cx="10515600" cy="5080000"/>
          </a:xfrm>
        </p:spPr>
        <p:txBody>
          <a:bodyPr>
            <a:normAutofit fontScale="92500" lnSpcReduction="20000"/>
          </a:bodyPr>
          <a:lstStyle/>
          <a:p>
            <a:pPr lvl="0" algn="just"/>
            <a:r>
              <a:rPr lang="en-US" sz="3000" dirty="0">
                <a:latin typeface="Times New Roman" panose="02020603050405020304" pitchFamily="18" charset="0"/>
                <a:cs typeface="Times New Roman" panose="02020603050405020304" pitchFamily="18" charset="0"/>
              </a:rPr>
              <a:t>The round-robin (RR) scheduling algorithm is designed especially for timesharing systems. </a:t>
            </a:r>
            <a:endParaRPr lang="en-IN" sz="3000" dirty="0">
              <a:latin typeface="Times New Roman" panose="02020603050405020304" pitchFamily="18" charset="0"/>
              <a:cs typeface="Times New Roman" panose="02020603050405020304" pitchFamily="18" charset="0"/>
            </a:endParaRPr>
          </a:p>
          <a:p>
            <a:pPr lvl="0" algn="just"/>
            <a:r>
              <a:rPr lang="en-US" sz="3000" dirty="0">
                <a:latin typeface="Times New Roman" panose="02020603050405020304" pitchFamily="18" charset="0"/>
                <a:cs typeface="Times New Roman" panose="02020603050405020304" pitchFamily="18" charset="0"/>
              </a:rPr>
              <a:t>It is similar to FCFS scheduling, but preemption is added to enable the system to switch between processes. A small unit of time, called a time quantum or time slice, is defined. </a:t>
            </a:r>
            <a:endParaRPr lang="en-IN" sz="3000" dirty="0">
              <a:latin typeface="Times New Roman" panose="02020603050405020304" pitchFamily="18" charset="0"/>
              <a:cs typeface="Times New Roman" panose="02020603050405020304" pitchFamily="18" charset="0"/>
            </a:endParaRPr>
          </a:p>
          <a:p>
            <a:pPr lvl="0" algn="just"/>
            <a:r>
              <a:rPr lang="en-US" sz="3000" dirty="0">
                <a:latin typeface="Times New Roman" panose="02020603050405020304" pitchFamily="18" charset="0"/>
                <a:cs typeface="Times New Roman" panose="02020603050405020304" pitchFamily="18" charset="0"/>
              </a:rPr>
              <a:t>A time quantum is generally from 10 to 100 milliseconds in length. The ready queue is treated as a circular queue.</a:t>
            </a:r>
            <a:endParaRPr lang="en-IN" sz="3000" dirty="0">
              <a:latin typeface="Times New Roman" panose="02020603050405020304" pitchFamily="18" charset="0"/>
              <a:cs typeface="Times New Roman" panose="02020603050405020304" pitchFamily="18" charset="0"/>
            </a:endParaRPr>
          </a:p>
          <a:p>
            <a:pPr lvl="0" algn="just"/>
            <a:r>
              <a:rPr lang="en-US" sz="3000" dirty="0">
                <a:latin typeface="Times New Roman" panose="02020603050405020304" pitchFamily="18" charset="0"/>
                <a:cs typeface="Times New Roman" panose="02020603050405020304" pitchFamily="18" charset="0"/>
              </a:rPr>
              <a:t>The CPU scheduler goes around the ready queue, allocating the CPU to each process for a time interval of up to 1 time quantum.</a:t>
            </a:r>
            <a:endParaRPr lang="en-IN" sz="30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To implement RR scheduling, we keep the ready queue as a FIFO queue o£ processes. New processes are added to the tail of the ready queue. The CPU scheduler picks the first process from the ready queue, sets a timer to interrupt after 1 time quantum, and dispatches the process.</a:t>
            </a:r>
            <a:endParaRPr lang="en-IN" sz="3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43616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07B61-8643-4E76-9DC1-F94BAF770A23}"/>
              </a:ext>
            </a:extLst>
          </p:cNvPr>
          <p:cNvSpPr>
            <a:spLocks noGrp="1"/>
          </p:cNvSpPr>
          <p:nvPr>
            <p:ph idx="1"/>
          </p:nvPr>
        </p:nvSpPr>
        <p:spPr>
          <a:xfrm>
            <a:off x="838200" y="677333"/>
            <a:ext cx="10515600" cy="5499630"/>
          </a:xfrm>
        </p:spPr>
        <p:txBody>
          <a:bodyPr/>
          <a:lstStyle/>
          <a:p>
            <a:r>
              <a:rPr lang="en-US" b="1" u="sng" dirty="0">
                <a:solidFill>
                  <a:srgbClr val="FF0000"/>
                </a:solidFill>
                <a:latin typeface="Times New Roman" panose="02020603050405020304" pitchFamily="18" charset="0"/>
                <a:cs typeface="Times New Roman" panose="02020603050405020304" pitchFamily="18" charset="0"/>
              </a:rPr>
              <a:t>One of two things will then happen-</a:t>
            </a:r>
            <a:endParaRPr lang="en-IN" b="1" u="sng" dirty="0">
              <a:solidFill>
                <a:srgbClr val="FF0000"/>
              </a:solidFill>
              <a:latin typeface="Times New Roman" panose="02020603050405020304" pitchFamily="18" charset="0"/>
              <a:cs typeface="Times New Roman" panose="02020603050405020304" pitchFamily="18" charset="0"/>
            </a:endParaRPr>
          </a:p>
          <a:p>
            <a:pPr marL="0" indent="0">
              <a:buNone/>
            </a:pPr>
            <a:endParaRPr lang="en-IN" dirty="0"/>
          </a:p>
          <a:p>
            <a:pPr lvl="0"/>
            <a:r>
              <a:rPr lang="en-US" dirty="0">
                <a:latin typeface="Times New Roman" panose="02020603050405020304" pitchFamily="18" charset="0"/>
                <a:cs typeface="Times New Roman" panose="02020603050405020304" pitchFamily="18" charset="0"/>
              </a:rPr>
              <a:t>The process may have a CPU burst of less than 1 time quantum. In this case, the process itself will release the CPU voluntarily. The scheduler will then proceed to the next process in the ready queue. </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Otherwise, if the CPU burst of the currently running process is longer than 1 time quantum, the timer will go off and will cause an interrupt to the operating system. </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1612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A8C8-436B-4269-951B-9E5A8E9756A9}"/>
              </a:ext>
            </a:extLst>
          </p:cNvPr>
          <p:cNvSpPr>
            <a:spLocks noGrp="1"/>
          </p:cNvSpPr>
          <p:nvPr>
            <p:ph type="title"/>
          </p:nvPr>
        </p:nvSpPr>
        <p:spPr/>
        <p:txBody>
          <a:bodyPr>
            <a:normAutofit/>
          </a:bodyPr>
          <a:lstStyle/>
          <a:p>
            <a:r>
              <a:rPr lang="en-IN" sz="4000" b="1" dirty="0">
                <a:solidFill>
                  <a:srgbClr val="FF0000"/>
                </a:solidFill>
                <a:latin typeface="Times New Roman" panose="02020603050405020304" pitchFamily="18" charset="0"/>
                <a:ea typeface="+mn-ea"/>
                <a:cs typeface="Times New Roman" panose="02020603050405020304" pitchFamily="18" charset="0"/>
              </a:rPr>
              <a:t>Introduction of Process Synchronization</a:t>
            </a:r>
            <a:br>
              <a:rPr lang="en-IN" sz="4000" b="1" dirty="0">
                <a:solidFill>
                  <a:srgbClr val="FF0000"/>
                </a:solidFill>
                <a:latin typeface="Times New Roman" panose="02020603050405020304" pitchFamily="18" charset="0"/>
                <a:ea typeface="+mn-ea"/>
                <a:cs typeface="Times New Roman" panose="02020603050405020304" pitchFamily="18" charset="0"/>
              </a:rPr>
            </a:br>
            <a:endParaRPr lang="en-IN" sz="4000" b="1" dirty="0">
              <a:solidFill>
                <a:srgbClr val="FF0000"/>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A099A105-5C6C-4623-9CE4-0B63A29A8F32}"/>
              </a:ext>
            </a:extLst>
          </p:cNvPr>
          <p:cNvSpPr>
            <a:spLocks noGrp="1"/>
          </p:cNvSpPr>
          <p:nvPr>
            <p:ph idx="1"/>
          </p:nvPr>
        </p:nvSpPr>
        <p:spPr/>
        <p:txBody>
          <a:bodyPr/>
          <a:lstStyle/>
          <a:p>
            <a:pPr algn="just"/>
            <a:r>
              <a:rPr lang="en-US" sz="3200" dirty="0">
                <a:latin typeface="Times New Roman" panose="02020603050405020304" pitchFamily="18" charset="0"/>
                <a:cs typeface="Times New Roman" panose="02020603050405020304" pitchFamily="18" charset="0"/>
              </a:rPr>
              <a:t>Processes are categorized as one of the following two types:</a:t>
            </a:r>
          </a:p>
          <a:p>
            <a:pPr algn="just" fontAlgn="base"/>
            <a:r>
              <a:rPr lang="en-US" sz="3200" b="1" dirty="0">
                <a:solidFill>
                  <a:srgbClr val="FF0000"/>
                </a:solidFill>
                <a:latin typeface="Times New Roman" panose="02020603050405020304" pitchFamily="18" charset="0"/>
                <a:cs typeface="Times New Roman" panose="02020603050405020304" pitchFamily="18" charset="0"/>
              </a:rPr>
              <a:t>Independent Process: </a:t>
            </a:r>
            <a:r>
              <a:rPr lang="en-US" sz="3200" dirty="0">
                <a:latin typeface="Times New Roman" panose="02020603050405020304" pitchFamily="18" charset="0"/>
                <a:cs typeface="Times New Roman" panose="02020603050405020304" pitchFamily="18" charset="0"/>
              </a:rPr>
              <a:t>The execution of one process does not affect the execution of other processes.</a:t>
            </a:r>
          </a:p>
          <a:p>
            <a:pPr algn="just" fontAlgn="base"/>
            <a:r>
              <a:rPr lang="en-US" sz="3200" b="1" dirty="0">
                <a:solidFill>
                  <a:srgbClr val="FF0000"/>
                </a:solidFill>
                <a:latin typeface="Times New Roman" panose="02020603050405020304" pitchFamily="18" charset="0"/>
                <a:cs typeface="Times New Roman" panose="02020603050405020304" pitchFamily="18" charset="0"/>
              </a:rPr>
              <a:t>Cooperative Process: </a:t>
            </a:r>
            <a:r>
              <a:rPr lang="en-US" sz="3200" dirty="0">
                <a:latin typeface="Times New Roman" panose="02020603050405020304" pitchFamily="18" charset="0"/>
                <a:cs typeface="Times New Roman" panose="02020603050405020304" pitchFamily="18" charset="0"/>
              </a:rPr>
              <a:t>A process that can affect or be affected by other processes executing in the system.</a:t>
            </a:r>
          </a:p>
          <a:p>
            <a:pPr algn="just" fontAlgn="base"/>
            <a:r>
              <a:rPr lang="en-US" sz="3200" dirty="0">
                <a:latin typeface="Times New Roman" panose="02020603050405020304" pitchFamily="18" charset="0"/>
                <a:cs typeface="Times New Roman" panose="02020603050405020304" pitchFamily="18" charset="0"/>
              </a:rPr>
              <a:t>Process synchronization problem arises in the case of Cooperative processes also because resources are shared in </a:t>
            </a:r>
            <a:r>
              <a:rPr lang="en-US" sz="3200">
                <a:latin typeface="Times New Roman" panose="02020603050405020304" pitchFamily="18" charset="0"/>
                <a:cs typeface="Times New Roman" panose="02020603050405020304" pitchFamily="18" charset="0"/>
              </a:rPr>
              <a:t>Cooperative processes. </a:t>
            </a:r>
            <a:r>
              <a:rPr lang="en-US" sz="3200" dirty="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13560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0530D-DF38-4E8B-B0F3-8513CB73239A}"/>
              </a:ext>
            </a:extLst>
          </p:cNvPr>
          <p:cNvSpPr>
            <a:spLocks noGrp="1"/>
          </p:cNvSpPr>
          <p:nvPr>
            <p:ph idx="1"/>
          </p:nvPr>
        </p:nvSpPr>
        <p:spPr>
          <a:xfrm>
            <a:off x="838200" y="270932"/>
            <a:ext cx="10515600" cy="6307667"/>
          </a:xfrm>
        </p:spPr>
        <p:txBody>
          <a:bodyPr>
            <a:normAutofit/>
          </a:bodyPr>
          <a:lstStyle/>
          <a:p>
            <a:pPr algn="just" fontAlgn="base"/>
            <a:r>
              <a:rPr lang="en-US" sz="3200" b="1" dirty="0">
                <a:solidFill>
                  <a:srgbClr val="FF0000"/>
                </a:solidFill>
                <a:latin typeface="Times New Roman" panose="02020603050405020304" pitchFamily="18" charset="0"/>
                <a:cs typeface="Times New Roman" panose="02020603050405020304" pitchFamily="18" charset="0"/>
              </a:rPr>
              <a:t>Race Condition</a:t>
            </a:r>
          </a:p>
          <a:p>
            <a:pPr algn="just" fontAlgn="base"/>
            <a:r>
              <a:rPr lang="en-US" sz="3200" dirty="0">
                <a:latin typeface="Times New Roman" panose="02020603050405020304" pitchFamily="18" charset="0"/>
                <a:cs typeface="Times New Roman" panose="02020603050405020304" pitchFamily="18" charset="0"/>
              </a:rPr>
              <a:t>When more than one process is executing the same code or accessing the same memory or any shared variable in that condition there is a possibility that the output or the value of the shared variable is wrong so for that all the processes doing the race to say that my output is correct this condition known as a race condition. </a:t>
            </a:r>
          </a:p>
          <a:p>
            <a:pPr algn="just" fontAlgn="base"/>
            <a:r>
              <a:rPr lang="en-US" sz="3200" dirty="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race condition</a:t>
            </a:r>
            <a:r>
              <a:rPr lang="en-US" sz="3200" dirty="0">
                <a:latin typeface="Times New Roman" panose="02020603050405020304" pitchFamily="18" charset="0"/>
                <a:cs typeface="Times New Roman" panose="02020603050405020304" pitchFamily="18" charset="0"/>
              </a:rPr>
              <a:t> is a situation that may occur inside a critical section. This happens when the result of multiple thread execution in the critical section differs according to the order in which the threads execute. </a:t>
            </a:r>
          </a:p>
          <a:p>
            <a:pPr marL="0" indent="0" algn="just" fontAlgn="base">
              <a:buNone/>
            </a:pPr>
            <a:r>
              <a:rPr lang="en-US" sz="32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277574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8706-1146-426F-883E-BDD621FC85CE}"/>
              </a:ext>
            </a:extLst>
          </p:cNvPr>
          <p:cNvSpPr>
            <a:spLocks noGrp="1"/>
          </p:cNvSpPr>
          <p:nvPr>
            <p:ph type="title"/>
          </p:nvPr>
        </p:nvSpPr>
        <p:spPr>
          <a:xfrm>
            <a:off x="838200" y="365126"/>
            <a:ext cx="10515600" cy="921808"/>
          </a:xfrm>
        </p:spPr>
        <p:txBody>
          <a:bodyPr>
            <a:normAutofit fontScale="90000"/>
          </a:bodyPr>
          <a:lstStyle/>
          <a:p>
            <a:br>
              <a:rPr lang="en-US" b="1" dirty="0"/>
            </a:br>
            <a:r>
              <a:rPr lang="en-US" sz="4000" b="1" dirty="0">
                <a:solidFill>
                  <a:srgbClr val="FF0000"/>
                </a:solidFill>
                <a:latin typeface="Times New Roman" panose="02020603050405020304" pitchFamily="18" charset="0"/>
                <a:ea typeface="+mn-ea"/>
                <a:cs typeface="Times New Roman" panose="02020603050405020304" pitchFamily="18" charset="0"/>
              </a:rPr>
              <a:t>What is Process Synchronization?</a:t>
            </a:r>
            <a:br>
              <a:rPr lang="en-US" sz="4000" b="1" dirty="0">
                <a:solidFill>
                  <a:srgbClr val="FF0000"/>
                </a:solidFill>
                <a:latin typeface="Times New Roman" panose="02020603050405020304" pitchFamily="18" charset="0"/>
                <a:ea typeface="+mn-ea"/>
                <a:cs typeface="Times New Roman" panose="02020603050405020304" pitchFamily="18" charset="0"/>
              </a:rPr>
            </a:br>
            <a:endParaRPr lang="en-IN" sz="3600" b="1" dirty="0">
              <a:solidFill>
                <a:srgbClr val="FF0000"/>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926B466C-601E-4EC4-BB71-6A9D85B1F08B}"/>
              </a:ext>
            </a:extLst>
          </p:cNvPr>
          <p:cNvSpPr>
            <a:spLocks noGrp="1"/>
          </p:cNvSpPr>
          <p:nvPr>
            <p:ph idx="1"/>
          </p:nvPr>
        </p:nvSpPr>
        <p:spPr>
          <a:xfrm>
            <a:off x="838200" y="1532467"/>
            <a:ext cx="10515600" cy="5139266"/>
          </a:xfrm>
        </p:spPr>
        <p:txBody>
          <a:bodyPr>
            <a:normAutofit lnSpcReduction="10000"/>
          </a:bodyPr>
          <a:lstStyle/>
          <a:p>
            <a:pPr algn="just"/>
            <a:r>
              <a:rPr lang="en-US" sz="3000" dirty="0">
                <a:latin typeface="Times New Roman" panose="02020603050405020304" pitchFamily="18" charset="0"/>
                <a:cs typeface="Times New Roman" panose="02020603050405020304" pitchFamily="18" charset="0"/>
              </a:rPr>
              <a:t>Process Synchronization is the task of coordinating the execution of processes in a way that no two processes can have access to the same shared data and resources.</a:t>
            </a:r>
          </a:p>
          <a:p>
            <a:pPr algn="just"/>
            <a:r>
              <a:rPr lang="en-US" sz="3000" dirty="0">
                <a:latin typeface="Times New Roman" panose="02020603050405020304" pitchFamily="18" charset="0"/>
                <a:cs typeface="Times New Roman" panose="02020603050405020304" pitchFamily="18" charset="0"/>
              </a:rPr>
              <a:t>It is specially needed in a multi-process system when multiple processes are running together, and more than one processes try to gain access to the same shared resource or data at the same time.</a:t>
            </a:r>
          </a:p>
          <a:p>
            <a:pPr algn="just"/>
            <a:r>
              <a:rPr lang="en-US" sz="3000" dirty="0">
                <a:latin typeface="Times New Roman" panose="02020603050405020304" pitchFamily="18" charset="0"/>
                <a:cs typeface="Times New Roman" panose="02020603050405020304" pitchFamily="18" charset="0"/>
              </a:rPr>
              <a:t>This can lead to the inconsistency of shared data. So the change made by one process not necessarily reflected when other processes accessed the same shared data.</a:t>
            </a:r>
          </a:p>
          <a:p>
            <a:pPr algn="just"/>
            <a:r>
              <a:rPr lang="en-US" sz="3000" dirty="0">
                <a:latin typeface="Times New Roman" panose="02020603050405020304" pitchFamily="18" charset="0"/>
                <a:cs typeface="Times New Roman" panose="02020603050405020304" pitchFamily="18" charset="0"/>
              </a:rPr>
              <a:t> To avoid this type of inconsistency of data, the processes need to be synchronized with each other.</a:t>
            </a:r>
          </a:p>
          <a:p>
            <a:endParaRPr lang="en-IN" dirty="0"/>
          </a:p>
        </p:txBody>
      </p:sp>
    </p:spTree>
    <p:extLst>
      <p:ext uri="{BB962C8B-B14F-4D97-AF65-F5344CB8AC3E}">
        <p14:creationId xmlns:p14="http://schemas.microsoft.com/office/powerpoint/2010/main" val="3737315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49D6-CC7C-4080-9CD8-249EB97D93A9}"/>
              </a:ext>
            </a:extLst>
          </p:cNvPr>
          <p:cNvSpPr>
            <a:spLocks noGrp="1"/>
          </p:cNvSpPr>
          <p:nvPr>
            <p:ph type="title"/>
          </p:nvPr>
        </p:nvSpPr>
        <p:spPr/>
        <p:txBody>
          <a:bodyPr/>
          <a:lstStyle/>
          <a:p>
            <a:r>
              <a:rPr lang="en-IN" sz="3600" b="1" dirty="0">
                <a:solidFill>
                  <a:srgbClr val="FF0000"/>
                </a:solidFill>
                <a:latin typeface="Times New Roman" panose="02020603050405020304" pitchFamily="18" charset="0"/>
                <a:ea typeface="+mn-ea"/>
                <a:cs typeface="Times New Roman" panose="02020603050405020304" pitchFamily="18" charset="0"/>
              </a:rPr>
              <a:t>The Critical Section Problem</a:t>
            </a:r>
          </a:p>
        </p:txBody>
      </p:sp>
      <p:sp>
        <p:nvSpPr>
          <p:cNvPr id="3" name="Content Placeholder 2">
            <a:extLst>
              <a:ext uri="{FF2B5EF4-FFF2-40B4-BE49-F238E27FC236}">
                <a16:creationId xmlns:a16="http://schemas.microsoft.com/office/drawing/2014/main" id="{6D577EB8-5635-42FB-A42F-FEC339377686}"/>
              </a:ext>
            </a:extLst>
          </p:cNvPr>
          <p:cNvSpPr>
            <a:spLocks noGrp="1"/>
          </p:cNvSpPr>
          <p:nvPr>
            <p:ph idx="1"/>
          </p:nvPr>
        </p:nvSpPr>
        <p:spPr/>
        <p:txBody>
          <a:bodyPr>
            <a:noAutofit/>
          </a:bodyPr>
          <a:lstStyle/>
          <a:p>
            <a:pPr algn="just">
              <a:lnSpc>
                <a:spcPct val="110000"/>
              </a:lnSpc>
            </a:pPr>
            <a:r>
              <a:rPr lang="en-IN" sz="3000" dirty="0">
                <a:latin typeface="Times New Roman" panose="02020603050405020304" pitchFamily="18" charset="0"/>
                <a:cs typeface="Times New Roman" panose="02020603050405020304" pitchFamily="18" charset="0"/>
              </a:rPr>
              <a:t>Consider a system consisting of n processes </a:t>
            </a:r>
            <a:r>
              <a:rPr lang="en-US" sz="3000" dirty="0">
                <a:latin typeface="Times New Roman" panose="02020603050405020304" pitchFamily="18" charset="0"/>
                <a:cs typeface="Times New Roman" panose="02020603050405020304" pitchFamily="18" charset="0"/>
              </a:rPr>
              <a:t>{P0, P1, ..., Pn−1}. </a:t>
            </a:r>
          </a:p>
          <a:p>
            <a:pPr algn="just">
              <a:lnSpc>
                <a:spcPct val="110000"/>
              </a:lnSpc>
            </a:pPr>
            <a:r>
              <a:rPr lang="en-US" sz="3000" dirty="0">
                <a:latin typeface="Times New Roman" panose="02020603050405020304" pitchFamily="18" charset="0"/>
                <a:cs typeface="Times New Roman" panose="02020603050405020304" pitchFamily="18" charset="0"/>
              </a:rPr>
              <a:t>Each process has a segment of code, called a critical section, in which the process may be changing common variables, updating a table, writing a file, and so on. </a:t>
            </a:r>
          </a:p>
          <a:p>
            <a:pPr algn="just">
              <a:lnSpc>
                <a:spcPct val="110000"/>
              </a:lnSpc>
            </a:pPr>
            <a:r>
              <a:rPr lang="en-US" sz="3000" dirty="0">
                <a:latin typeface="Times New Roman" panose="02020603050405020304" pitchFamily="18" charset="0"/>
                <a:cs typeface="Times New Roman" panose="02020603050405020304" pitchFamily="18" charset="0"/>
              </a:rPr>
              <a:t>The important feature of the system is that, when one process is executing in its critical section, no other process is allowed to execute in its critical section. </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061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49D6-CC7C-4080-9CD8-249EB97D93A9}"/>
              </a:ext>
            </a:extLst>
          </p:cNvPr>
          <p:cNvSpPr>
            <a:spLocks noGrp="1"/>
          </p:cNvSpPr>
          <p:nvPr>
            <p:ph type="title"/>
          </p:nvPr>
        </p:nvSpPr>
        <p:spPr/>
        <p:txBody>
          <a:bodyPr/>
          <a:lstStyle/>
          <a:p>
            <a:r>
              <a:rPr lang="en-IN" sz="3600" b="1" dirty="0">
                <a:solidFill>
                  <a:srgbClr val="FF0000"/>
                </a:solidFill>
                <a:latin typeface="Times New Roman" panose="02020603050405020304" pitchFamily="18" charset="0"/>
                <a:ea typeface="+mn-ea"/>
                <a:cs typeface="Times New Roman" panose="02020603050405020304" pitchFamily="18" charset="0"/>
              </a:rPr>
              <a:t>The Critical Section Problem</a:t>
            </a:r>
          </a:p>
        </p:txBody>
      </p:sp>
      <p:sp>
        <p:nvSpPr>
          <p:cNvPr id="3" name="Content Placeholder 2">
            <a:extLst>
              <a:ext uri="{FF2B5EF4-FFF2-40B4-BE49-F238E27FC236}">
                <a16:creationId xmlns:a16="http://schemas.microsoft.com/office/drawing/2014/main" id="{6D577EB8-5635-42FB-A42F-FEC339377686}"/>
              </a:ext>
            </a:extLst>
          </p:cNvPr>
          <p:cNvSpPr>
            <a:spLocks noGrp="1"/>
          </p:cNvSpPr>
          <p:nvPr>
            <p:ph idx="1"/>
          </p:nvPr>
        </p:nvSpPr>
        <p:spPr/>
        <p:txBody>
          <a:bodyPr>
            <a:noAutofit/>
          </a:bodyPr>
          <a:lstStyle/>
          <a:p>
            <a:pPr algn="just">
              <a:lnSpc>
                <a:spcPct val="110000"/>
              </a:lnSpc>
            </a:pPr>
            <a:r>
              <a:rPr lang="en-US" sz="3000" dirty="0">
                <a:latin typeface="Times New Roman" panose="02020603050405020304" pitchFamily="18" charset="0"/>
                <a:cs typeface="Times New Roman" panose="02020603050405020304" pitchFamily="18" charset="0"/>
              </a:rPr>
              <a:t>That is, no two processes are executing in their critical sections at the same time. </a:t>
            </a:r>
          </a:p>
          <a:p>
            <a:pPr algn="just">
              <a:lnSpc>
                <a:spcPct val="110000"/>
              </a:lnSpc>
            </a:pPr>
            <a:r>
              <a:rPr lang="en-US" sz="3000" dirty="0">
                <a:latin typeface="Times New Roman" panose="02020603050405020304" pitchFamily="18" charset="0"/>
                <a:cs typeface="Times New Roman" panose="02020603050405020304" pitchFamily="18" charset="0"/>
              </a:rPr>
              <a:t>The critical-section problem is to design a protocol that the processes can use to cooperate. </a:t>
            </a:r>
          </a:p>
          <a:p>
            <a:pPr algn="just">
              <a:lnSpc>
                <a:spcPct val="110000"/>
              </a:lnSpc>
            </a:pPr>
            <a:r>
              <a:rPr lang="en-US" sz="3000" dirty="0">
                <a:latin typeface="Times New Roman" panose="02020603050405020304" pitchFamily="18" charset="0"/>
                <a:cs typeface="Times New Roman" panose="02020603050405020304" pitchFamily="18" charset="0"/>
              </a:rPr>
              <a:t>Each process must request permission to enter its critical section. </a:t>
            </a:r>
          </a:p>
        </p:txBody>
      </p:sp>
    </p:spTree>
    <p:extLst>
      <p:ext uri="{BB962C8B-B14F-4D97-AF65-F5344CB8AC3E}">
        <p14:creationId xmlns:p14="http://schemas.microsoft.com/office/powerpoint/2010/main" val="2101920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49D6-CC7C-4080-9CD8-249EB97D93A9}"/>
              </a:ext>
            </a:extLst>
          </p:cNvPr>
          <p:cNvSpPr>
            <a:spLocks noGrp="1"/>
          </p:cNvSpPr>
          <p:nvPr>
            <p:ph type="title"/>
          </p:nvPr>
        </p:nvSpPr>
        <p:spPr/>
        <p:txBody>
          <a:bodyPr/>
          <a:lstStyle/>
          <a:p>
            <a:r>
              <a:rPr lang="en-IN" sz="3600" b="1" dirty="0">
                <a:solidFill>
                  <a:srgbClr val="FF0000"/>
                </a:solidFill>
                <a:latin typeface="Times New Roman" panose="02020603050405020304" pitchFamily="18" charset="0"/>
                <a:ea typeface="+mn-ea"/>
                <a:cs typeface="Times New Roman" panose="02020603050405020304" pitchFamily="18" charset="0"/>
              </a:rPr>
              <a:t>The Critical Section Problem</a:t>
            </a:r>
          </a:p>
        </p:txBody>
      </p:sp>
      <p:sp>
        <p:nvSpPr>
          <p:cNvPr id="3" name="Content Placeholder 2">
            <a:extLst>
              <a:ext uri="{FF2B5EF4-FFF2-40B4-BE49-F238E27FC236}">
                <a16:creationId xmlns:a16="http://schemas.microsoft.com/office/drawing/2014/main" id="{6D577EB8-5635-42FB-A42F-FEC339377686}"/>
              </a:ext>
            </a:extLst>
          </p:cNvPr>
          <p:cNvSpPr>
            <a:spLocks noGrp="1"/>
          </p:cNvSpPr>
          <p:nvPr>
            <p:ph idx="1"/>
          </p:nvPr>
        </p:nvSpPr>
        <p:spPr>
          <a:xfrm>
            <a:off x="4207933" y="1831237"/>
            <a:ext cx="7323667" cy="4322763"/>
          </a:xfrm>
        </p:spPr>
        <p:txBody>
          <a:bodyPr>
            <a:noAutofit/>
          </a:bodyPr>
          <a:lstStyle/>
          <a:p>
            <a:pPr algn="just">
              <a:lnSpc>
                <a:spcPct val="110000"/>
              </a:lnSpc>
            </a:pPr>
            <a:r>
              <a:rPr lang="en-US" sz="3000" dirty="0">
                <a:latin typeface="Times New Roman" panose="02020603050405020304" pitchFamily="18" charset="0"/>
                <a:cs typeface="Times New Roman" panose="02020603050405020304" pitchFamily="18" charset="0"/>
              </a:rPr>
              <a:t>The section of code implementing this request is the entry section. </a:t>
            </a:r>
            <a:endParaRPr lang="en-IN" sz="3000" dirty="0">
              <a:latin typeface="Times New Roman" panose="02020603050405020304" pitchFamily="18" charset="0"/>
              <a:cs typeface="Times New Roman" panose="02020603050405020304" pitchFamily="18" charset="0"/>
            </a:endParaRPr>
          </a:p>
          <a:p>
            <a:pPr algn="just">
              <a:lnSpc>
                <a:spcPct val="110000"/>
              </a:lnSpc>
            </a:pPr>
            <a:r>
              <a:rPr lang="en-US" sz="3000" dirty="0">
                <a:latin typeface="Times New Roman" panose="02020603050405020304" pitchFamily="18" charset="0"/>
                <a:cs typeface="Times New Roman" panose="02020603050405020304" pitchFamily="18" charset="0"/>
              </a:rPr>
              <a:t>The critical section may be followed by an exit section. </a:t>
            </a:r>
          </a:p>
          <a:p>
            <a:pPr algn="just">
              <a:lnSpc>
                <a:spcPct val="110000"/>
              </a:lnSpc>
            </a:pPr>
            <a:r>
              <a:rPr lang="en-US" sz="3000" dirty="0">
                <a:latin typeface="Times New Roman" panose="02020603050405020304" pitchFamily="18" charset="0"/>
                <a:cs typeface="Times New Roman" panose="02020603050405020304" pitchFamily="18" charset="0"/>
              </a:rPr>
              <a:t>The remaining code is the remainder section. </a:t>
            </a:r>
          </a:p>
          <a:p>
            <a:pPr algn="just">
              <a:lnSpc>
                <a:spcPct val="110000"/>
              </a:lnSpc>
            </a:pPr>
            <a:r>
              <a:rPr lang="en-US" sz="3000" dirty="0">
                <a:latin typeface="Times New Roman" panose="02020603050405020304" pitchFamily="18" charset="0"/>
                <a:cs typeface="Times New Roman" panose="02020603050405020304" pitchFamily="18" charset="0"/>
              </a:rPr>
              <a:t>The entry section and exit section are enclosed in boxes to highlight these important segments of code.</a:t>
            </a:r>
            <a:endParaRPr lang="en-IN" sz="30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8DE2AB18-9C81-4554-9835-242A28611DE4}"/>
              </a:ext>
            </a:extLst>
          </p:cNvPr>
          <p:cNvSpPr txBox="1">
            <a:spLocks/>
          </p:cNvSpPr>
          <p:nvPr/>
        </p:nvSpPr>
        <p:spPr>
          <a:xfrm>
            <a:off x="990600" y="2006599"/>
            <a:ext cx="4953000" cy="43227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endParaRPr lang="en-IN" sz="3000" dirty="0">
              <a:latin typeface="Times New Roman" panose="02020603050405020304" pitchFamily="18" charset="0"/>
              <a:cs typeface="Times New Roman" panose="02020603050405020304" pitchFamily="18" charset="0"/>
            </a:endParaRPr>
          </a:p>
        </p:txBody>
      </p:sp>
      <p:pic>
        <p:nvPicPr>
          <p:cNvPr id="5" name="Content Placeholder 3">
            <a:extLst>
              <a:ext uri="{FF2B5EF4-FFF2-40B4-BE49-F238E27FC236}">
                <a16:creationId xmlns:a16="http://schemas.microsoft.com/office/drawing/2014/main" id="{F6BC16F8-5BAB-4F26-8F19-6729A186021D}"/>
              </a:ext>
            </a:extLst>
          </p:cNvPr>
          <p:cNvPicPr>
            <a:picLocks noChangeAspect="1"/>
          </p:cNvPicPr>
          <p:nvPr/>
        </p:nvPicPr>
        <p:blipFill>
          <a:blip r:embed="rId2"/>
          <a:stretch>
            <a:fillRect/>
          </a:stretch>
        </p:blipFill>
        <p:spPr>
          <a:xfrm>
            <a:off x="855133" y="1866051"/>
            <a:ext cx="3352800" cy="3960192"/>
          </a:xfrm>
          <a:prstGeom prst="rect">
            <a:avLst/>
          </a:prstGeom>
        </p:spPr>
      </p:pic>
    </p:spTree>
    <p:extLst>
      <p:ext uri="{BB962C8B-B14F-4D97-AF65-F5344CB8AC3E}">
        <p14:creationId xmlns:p14="http://schemas.microsoft.com/office/powerpoint/2010/main" val="1641184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49D6-CC7C-4080-9CD8-249EB97D93A9}"/>
              </a:ext>
            </a:extLst>
          </p:cNvPr>
          <p:cNvSpPr>
            <a:spLocks noGrp="1"/>
          </p:cNvSpPr>
          <p:nvPr>
            <p:ph type="title"/>
          </p:nvPr>
        </p:nvSpPr>
        <p:spPr/>
        <p:txBody>
          <a:bodyPr/>
          <a:lstStyle/>
          <a:p>
            <a:r>
              <a:rPr lang="en-IN" sz="3600" b="1" dirty="0">
                <a:solidFill>
                  <a:srgbClr val="FF0000"/>
                </a:solidFill>
                <a:latin typeface="Times New Roman" panose="02020603050405020304" pitchFamily="18" charset="0"/>
                <a:ea typeface="+mn-ea"/>
                <a:cs typeface="Times New Roman" panose="02020603050405020304" pitchFamily="18" charset="0"/>
              </a:rPr>
              <a:t>The Critical Section Problem</a:t>
            </a:r>
          </a:p>
        </p:txBody>
      </p:sp>
      <p:sp>
        <p:nvSpPr>
          <p:cNvPr id="3" name="Content Placeholder 2">
            <a:extLst>
              <a:ext uri="{FF2B5EF4-FFF2-40B4-BE49-F238E27FC236}">
                <a16:creationId xmlns:a16="http://schemas.microsoft.com/office/drawing/2014/main" id="{6D577EB8-5635-42FB-A42F-FEC339377686}"/>
              </a:ext>
            </a:extLst>
          </p:cNvPr>
          <p:cNvSpPr>
            <a:spLocks noGrp="1"/>
          </p:cNvSpPr>
          <p:nvPr>
            <p:ph idx="1"/>
          </p:nvPr>
        </p:nvSpPr>
        <p:spPr/>
        <p:txBody>
          <a:bodyPr>
            <a:noAutofit/>
          </a:bodyPr>
          <a:lstStyle/>
          <a:p>
            <a:pPr marL="0" indent="0" algn="just">
              <a:lnSpc>
                <a:spcPct val="110000"/>
              </a:lnSpc>
              <a:buNone/>
            </a:pPr>
            <a:r>
              <a:rPr lang="en-US" sz="2500" dirty="0">
                <a:latin typeface="Times New Roman" panose="02020603050405020304" pitchFamily="18" charset="0"/>
                <a:cs typeface="Times New Roman" panose="02020603050405020304" pitchFamily="18" charset="0"/>
              </a:rPr>
              <a:t>A solution to the critical-section problem must satisfy the following three </a:t>
            </a:r>
            <a:r>
              <a:rPr lang="en-IN" sz="2500" dirty="0">
                <a:latin typeface="Times New Roman" panose="02020603050405020304" pitchFamily="18" charset="0"/>
                <a:cs typeface="Times New Roman" panose="02020603050405020304" pitchFamily="18" charset="0"/>
              </a:rPr>
              <a:t>requirements:</a:t>
            </a:r>
          </a:p>
          <a:p>
            <a:pPr marL="514350" indent="-514350" algn="just">
              <a:lnSpc>
                <a:spcPct val="110000"/>
              </a:lnSpc>
              <a:buFont typeface="+mj-lt"/>
              <a:buAutoNum type="arabicPeriod"/>
            </a:pPr>
            <a:r>
              <a:rPr lang="en-US" sz="2500" b="1" dirty="0">
                <a:latin typeface="Times New Roman" panose="02020603050405020304" pitchFamily="18" charset="0"/>
                <a:cs typeface="Times New Roman" panose="02020603050405020304" pitchFamily="18" charset="0"/>
              </a:rPr>
              <a:t>Mutual exclusion: </a:t>
            </a:r>
            <a:r>
              <a:rPr lang="en-US" sz="2500" dirty="0">
                <a:latin typeface="Times New Roman" panose="02020603050405020304" pitchFamily="18" charset="0"/>
                <a:cs typeface="Times New Roman" panose="02020603050405020304" pitchFamily="18" charset="0"/>
              </a:rPr>
              <a:t>If process Pi is executing in its critical section, then no other processes can be executing in their critical sections.</a:t>
            </a:r>
          </a:p>
          <a:p>
            <a:pPr marL="514350" indent="-514350" algn="just">
              <a:lnSpc>
                <a:spcPct val="110000"/>
              </a:lnSpc>
              <a:buFont typeface="+mj-lt"/>
              <a:buAutoNum type="arabicPeriod"/>
            </a:pPr>
            <a:r>
              <a:rPr lang="en-US" sz="2500" b="1" dirty="0">
                <a:latin typeface="Times New Roman" panose="02020603050405020304" pitchFamily="18" charset="0"/>
                <a:cs typeface="Times New Roman" panose="02020603050405020304" pitchFamily="18" charset="0"/>
              </a:rPr>
              <a:t>Progress: </a:t>
            </a:r>
            <a:r>
              <a:rPr lang="en-US" sz="2500" dirty="0">
                <a:latin typeface="Times New Roman" panose="02020603050405020304" pitchFamily="18" charset="0"/>
                <a:cs typeface="Times New Roman" panose="02020603050405020304" pitchFamily="18" charset="0"/>
              </a:rPr>
              <a:t>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a:t>
            </a:r>
            <a:r>
              <a:rPr lang="en-IN" sz="2500" dirty="0">
                <a:latin typeface="Times New Roman" panose="02020603050405020304" pitchFamily="18" charset="0"/>
                <a:cs typeface="Times New Roman" panose="02020603050405020304" pitchFamily="18" charset="0"/>
              </a:rPr>
              <a:t>be postponed indefinitely.</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2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B7F1-5F9B-4670-9D77-3113A992B52E}"/>
              </a:ext>
            </a:extLst>
          </p:cNvPr>
          <p:cNvSpPr>
            <a:spLocks noGrp="1"/>
          </p:cNvSpPr>
          <p:nvPr>
            <p:ph type="title"/>
          </p:nvPr>
        </p:nvSpPr>
        <p:spPr>
          <a:xfrm>
            <a:off x="838200" y="365126"/>
            <a:ext cx="10515600" cy="715530"/>
          </a:xfrm>
        </p:spPr>
        <p:txBody>
          <a:bodyPr>
            <a:normAutofit fontScale="90000"/>
          </a:bodyPr>
          <a:lstStyle/>
          <a:p>
            <a:br>
              <a:rPr lang="en-IN" dirty="0"/>
            </a:br>
            <a:r>
              <a:rPr lang="en-IN" b="1" dirty="0">
                <a:solidFill>
                  <a:srgbClr val="FF0000"/>
                </a:solidFill>
                <a:latin typeface="Times New Roman" panose="02020603050405020304" pitchFamily="18" charset="0"/>
                <a:ea typeface="+mn-ea"/>
                <a:cs typeface="Times New Roman" panose="02020603050405020304" pitchFamily="18" charset="0"/>
              </a:rPr>
              <a:t>Short Term Scheduler</a:t>
            </a:r>
            <a:br>
              <a:rPr lang="en-IN" b="1" dirty="0">
                <a:solidFill>
                  <a:srgbClr val="FF0000"/>
                </a:solidFill>
                <a:latin typeface="Times New Roman" panose="02020603050405020304" pitchFamily="18" charset="0"/>
                <a:ea typeface="+mn-ea"/>
                <a:cs typeface="Times New Roman" panose="02020603050405020304" pitchFamily="18" charset="0"/>
              </a:rPr>
            </a:br>
            <a:endParaRPr lang="en-IN" sz="3300" b="1" dirty="0">
              <a:solidFill>
                <a:srgbClr val="FF0000"/>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0759D8F9-D7CF-413D-91DF-19A161891679}"/>
              </a:ext>
            </a:extLst>
          </p:cNvPr>
          <p:cNvSpPr>
            <a:spLocks noGrp="1"/>
          </p:cNvSpPr>
          <p:nvPr>
            <p:ph idx="1"/>
          </p:nvPr>
        </p:nvSpPr>
        <p:spPr>
          <a:xfrm>
            <a:off x="838200" y="1354975"/>
            <a:ext cx="10515600" cy="4821988"/>
          </a:xfrm>
        </p:spPr>
        <p:txBody>
          <a:bodyPr/>
          <a:lstStyle/>
          <a:p>
            <a:pPr algn="just"/>
            <a:r>
              <a:rPr lang="en-US" sz="3000" dirty="0">
                <a:latin typeface="Times New Roman" panose="02020603050405020304" pitchFamily="18" charset="0"/>
                <a:cs typeface="Times New Roman" panose="02020603050405020304" pitchFamily="18" charset="0"/>
              </a:rPr>
              <a:t>It is also called as CPU scheduler.</a:t>
            </a:r>
          </a:p>
          <a:p>
            <a:pPr algn="just"/>
            <a:r>
              <a:rPr lang="en-US" sz="3000" dirty="0">
                <a:latin typeface="Times New Roman" panose="02020603050405020304" pitchFamily="18" charset="0"/>
                <a:cs typeface="Times New Roman" panose="02020603050405020304" pitchFamily="18" charset="0"/>
              </a:rPr>
              <a:t>Short-term schedulers, also known as dispatchers, make the decision of which process to execute next. Short-term schedulers are faster than long-term schedulers.</a:t>
            </a:r>
          </a:p>
          <a:p>
            <a:pPr algn="just"/>
            <a:r>
              <a:rPr lang="en-US" sz="3000" dirty="0">
                <a:latin typeface="Times New Roman" panose="02020603050405020304" pitchFamily="18" charset="0"/>
                <a:cs typeface="Times New Roman" panose="02020603050405020304" pitchFamily="18" charset="0"/>
              </a:rPr>
              <a:t>It is the change of ready state to running state of the process. </a:t>
            </a:r>
          </a:p>
          <a:p>
            <a:pPr algn="just"/>
            <a:r>
              <a:rPr lang="en-US" sz="3000" dirty="0">
                <a:latin typeface="Times New Roman" panose="02020603050405020304" pitchFamily="18" charset="0"/>
                <a:cs typeface="Times New Roman" panose="02020603050405020304" pitchFamily="18" charset="0"/>
              </a:rPr>
              <a:t>CPU scheduler selects a process among the processes that are ready to execute and allocates CPU to one of them.</a:t>
            </a:r>
          </a:p>
          <a:p>
            <a:pPr algn="just"/>
            <a:r>
              <a:rPr lang="en-US" sz="3000" dirty="0">
                <a:latin typeface="Times New Roman" panose="02020603050405020304" pitchFamily="18" charset="0"/>
                <a:cs typeface="Times New Roman" panose="02020603050405020304" pitchFamily="18" charset="0"/>
              </a:rPr>
              <a:t>Its main objective is to increase system performance in accordance with the chosen set of criteria.</a:t>
            </a:r>
          </a:p>
          <a:p>
            <a:pPr marL="0" indent="0" algn="just">
              <a:buNone/>
            </a:pPr>
            <a:endParaRPr lang="en-US" sz="30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073677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49D6-CC7C-4080-9CD8-249EB97D93A9}"/>
              </a:ext>
            </a:extLst>
          </p:cNvPr>
          <p:cNvSpPr>
            <a:spLocks noGrp="1"/>
          </p:cNvSpPr>
          <p:nvPr>
            <p:ph type="title"/>
          </p:nvPr>
        </p:nvSpPr>
        <p:spPr/>
        <p:txBody>
          <a:bodyPr/>
          <a:lstStyle/>
          <a:p>
            <a:r>
              <a:rPr lang="en-IN" sz="3600" b="1" dirty="0">
                <a:solidFill>
                  <a:srgbClr val="FF0000"/>
                </a:solidFill>
                <a:latin typeface="Times New Roman" panose="02020603050405020304" pitchFamily="18" charset="0"/>
                <a:ea typeface="+mn-ea"/>
                <a:cs typeface="Times New Roman" panose="02020603050405020304" pitchFamily="18" charset="0"/>
              </a:rPr>
              <a:t>The Critical Section Problem</a:t>
            </a:r>
          </a:p>
        </p:txBody>
      </p:sp>
      <p:sp>
        <p:nvSpPr>
          <p:cNvPr id="3" name="Content Placeholder 2">
            <a:extLst>
              <a:ext uri="{FF2B5EF4-FFF2-40B4-BE49-F238E27FC236}">
                <a16:creationId xmlns:a16="http://schemas.microsoft.com/office/drawing/2014/main" id="{6D577EB8-5635-42FB-A42F-FEC339377686}"/>
              </a:ext>
            </a:extLst>
          </p:cNvPr>
          <p:cNvSpPr>
            <a:spLocks noGrp="1"/>
          </p:cNvSpPr>
          <p:nvPr>
            <p:ph idx="1"/>
          </p:nvPr>
        </p:nvSpPr>
        <p:spPr/>
        <p:txBody>
          <a:bodyPr>
            <a:noAutofit/>
          </a:bodyPr>
          <a:lstStyle/>
          <a:p>
            <a:pPr marL="514350" indent="-514350" algn="just">
              <a:lnSpc>
                <a:spcPct val="110000"/>
              </a:lnSpc>
              <a:buFont typeface="+mj-lt"/>
              <a:buAutoNum type="arabicPeriod" startAt="3"/>
            </a:pPr>
            <a:r>
              <a:rPr lang="en-US" sz="2500" b="1" dirty="0">
                <a:latin typeface="Times New Roman" panose="02020603050405020304" pitchFamily="18" charset="0"/>
                <a:cs typeface="Times New Roman" panose="02020603050405020304" pitchFamily="18" charset="0"/>
              </a:rPr>
              <a:t>Bounded waiting: </a:t>
            </a:r>
            <a:r>
              <a:rPr lang="en-US" sz="2500" dirty="0">
                <a:latin typeface="Times New Roman" panose="02020603050405020304" pitchFamily="18" charset="0"/>
                <a:cs typeface="Times New Roman" panose="02020603050405020304" pitchFamily="18" charset="0"/>
              </a:rPr>
              <a:t>There exists a bound, or limit, on the number of times that other processes are allowed to enter their critical sections after a process has made a request to enter its critical section and before that </a:t>
            </a:r>
            <a:r>
              <a:rPr lang="en-IN" sz="2500" dirty="0">
                <a:latin typeface="Times New Roman" panose="02020603050405020304" pitchFamily="18" charset="0"/>
                <a:cs typeface="Times New Roman" panose="02020603050405020304" pitchFamily="18" charset="0"/>
              </a:rPr>
              <a:t>request is granted.</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464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C2041-4531-4FF0-9333-394A98757CE0}"/>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Peterson’s Solution</a:t>
            </a:r>
          </a:p>
        </p:txBody>
      </p:sp>
      <p:sp>
        <p:nvSpPr>
          <p:cNvPr id="3" name="Content Placeholder 2">
            <a:extLst>
              <a:ext uri="{FF2B5EF4-FFF2-40B4-BE49-F238E27FC236}">
                <a16:creationId xmlns:a16="http://schemas.microsoft.com/office/drawing/2014/main" id="{28D2CCED-637E-47E3-9E45-4CA03716A89E}"/>
              </a:ext>
            </a:extLst>
          </p:cNvPr>
          <p:cNvSpPr>
            <a:spLocks noGrp="1"/>
          </p:cNvSpPr>
          <p:nvPr>
            <p:ph idx="1"/>
          </p:nvPr>
        </p:nvSpPr>
        <p:spPr>
          <a:xfrm>
            <a:off x="838200" y="1803400"/>
            <a:ext cx="10515600" cy="4775199"/>
          </a:xfrm>
        </p:spPr>
        <p:txBody>
          <a:bodyPr>
            <a:normAutofit/>
          </a:bodyPr>
          <a:lstStyle/>
          <a:p>
            <a:pPr algn="just"/>
            <a:r>
              <a:rPr lang="en-US" sz="3000" dirty="0">
                <a:latin typeface="Times New Roman" panose="02020603050405020304" pitchFamily="18" charset="0"/>
                <a:cs typeface="Times New Roman" panose="02020603050405020304" pitchFamily="18" charset="0"/>
              </a:rPr>
              <a:t>A classic software-based solution to the critical-section problem known as Peterson’s solution.</a:t>
            </a:r>
          </a:p>
          <a:p>
            <a:pPr algn="just"/>
            <a:r>
              <a:rPr lang="en-US" sz="3000" dirty="0">
                <a:latin typeface="Times New Roman" panose="02020603050405020304" pitchFamily="18" charset="0"/>
                <a:cs typeface="Times New Roman" panose="02020603050405020304" pitchFamily="18" charset="0"/>
              </a:rPr>
              <a:t>May not work correctly on Modern Computer Architecture.</a:t>
            </a:r>
          </a:p>
          <a:p>
            <a:pPr algn="just"/>
            <a:r>
              <a:rPr lang="en-US" sz="3000" dirty="0">
                <a:latin typeface="Times New Roman" panose="02020603050405020304" pitchFamily="18" charset="0"/>
                <a:cs typeface="Times New Roman" panose="02020603050405020304" pitchFamily="18" charset="0"/>
              </a:rPr>
              <a:t>However, it provides a good algorithmic description of solving the critical-section problem and illustrates some of the complexities involved in designing software that addresses the requirements of mutual exclusion, progress, and bounded waiting.</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095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F3E7D-6771-4C3B-878F-44D02E1A53C2}"/>
              </a:ext>
            </a:extLst>
          </p:cNvPr>
          <p:cNvSpPr>
            <a:spLocks noGrp="1"/>
          </p:cNvSpPr>
          <p:nvPr>
            <p:ph idx="1"/>
          </p:nvPr>
        </p:nvSpPr>
        <p:spPr>
          <a:xfrm>
            <a:off x="838200" y="482600"/>
            <a:ext cx="10515600" cy="5858933"/>
          </a:xfrm>
        </p:spPr>
        <p:txBody>
          <a:bodyPr>
            <a:normAutofit/>
          </a:bodyPr>
          <a:lstStyle/>
          <a:p>
            <a:r>
              <a:rPr lang="en-US" sz="3000" dirty="0">
                <a:latin typeface="Times New Roman" panose="02020603050405020304" pitchFamily="18" charset="0"/>
                <a:cs typeface="Times New Roman" panose="02020603050405020304" pitchFamily="18" charset="0"/>
              </a:rPr>
              <a:t>Peterson’s solution is </a:t>
            </a:r>
            <a:r>
              <a:rPr lang="en-US" sz="3000" dirty="0">
                <a:solidFill>
                  <a:srgbClr val="FF0000"/>
                </a:solidFill>
                <a:latin typeface="Times New Roman" panose="02020603050405020304" pitchFamily="18" charset="0"/>
                <a:cs typeface="Times New Roman" panose="02020603050405020304" pitchFamily="18" charset="0"/>
              </a:rPr>
              <a:t>restricted to two processes </a:t>
            </a:r>
            <a:r>
              <a:rPr lang="en-US" sz="3000" dirty="0">
                <a:latin typeface="Times New Roman" panose="02020603050405020304" pitchFamily="18" charset="0"/>
                <a:cs typeface="Times New Roman" panose="02020603050405020304" pitchFamily="18" charset="0"/>
              </a:rPr>
              <a:t>that alternate execution between their critical sections and remainder sections.</a:t>
            </a:r>
          </a:p>
          <a:p>
            <a:r>
              <a:rPr lang="en-US" sz="3000" dirty="0">
                <a:latin typeface="Times New Roman" panose="02020603050405020304" pitchFamily="18" charset="0"/>
                <a:cs typeface="Times New Roman" panose="02020603050405020304" pitchFamily="18" charset="0"/>
              </a:rPr>
              <a:t>Let’s call the processes </a:t>
            </a:r>
            <a:r>
              <a:rPr lang="en-US" sz="3000" dirty="0">
                <a:solidFill>
                  <a:srgbClr val="FF0000"/>
                </a:solidFill>
                <a:latin typeface="Times New Roman" panose="02020603050405020304" pitchFamily="18" charset="0"/>
                <a:cs typeface="Times New Roman" panose="02020603050405020304" pitchFamily="18" charset="0"/>
              </a:rPr>
              <a:t>Pi and </a:t>
            </a:r>
            <a:r>
              <a:rPr lang="en-US" sz="3000" dirty="0" err="1">
                <a:solidFill>
                  <a:srgbClr val="FF0000"/>
                </a:solidFill>
                <a:latin typeface="Times New Roman" panose="02020603050405020304" pitchFamily="18" charset="0"/>
                <a:cs typeface="Times New Roman" panose="02020603050405020304" pitchFamily="18" charset="0"/>
              </a:rPr>
              <a:t>Pj</a:t>
            </a:r>
            <a:r>
              <a:rPr lang="en-US" sz="3000" dirty="0">
                <a:solidFill>
                  <a:srgbClr val="FF0000"/>
                </a:solidFill>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Peterson’s solution requires </a:t>
            </a:r>
            <a:r>
              <a:rPr lang="en-US" sz="3000" dirty="0">
                <a:solidFill>
                  <a:srgbClr val="FF0000"/>
                </a:solidFill>
                <a:latin typeface="Times New Roman" panose="02020603050405020304" pitchFamily="18" charset="0"/>
                <a:cs typeface="Times New Roman" panose="02020603050405020304" pitchFamily="18" charset="0"/>
              </a:rPr>
              <a:t>two data items </a:t>
            </a:r>
            <a:r>
              <a:rPr lang="en-US" sz="3000" dirty="0">
                <a:latin typeface="Times New Roman" panose="02020603050405020304" pitchFamily="18" charset="0"/>
                <a:cs typeface="Times New Roman" panose="02020603050405020304" pitchFamily="18" charset="0"/>
              </a:rPr>
              <a:t>to be shared between the two processes.</a:t>
            </a:r>
          </a:p>
          <a:p>
            <a:r>
              <a:rPr lang="en-IN" sz="3000" dirty="0">
                <a:solidFill>
                  <a:srgbClr val="FF0000"/>
                </a:solidFill>
                <a:latin typeface="Times New Roman" panose="02020603050405020304" pitchFamily="18" charset="0"/>
                <a:cs typeface="Times New Roman" panose="02020603050405020304" pitchFamily="18" charset="0"/>
              </a:rPr>
              <a:t>int turn;</a:t>
            </a:r>
          </a:p>
          <a:p>
            <a:r>
              <a:rPr lang="en-IN" sz="3000" dirty="0" err="1">
                <a:solidFill>
                  <a:srgbClr val="FF0000"/>
                </a:solidFill>
                <a:latin typeface="Times New Roman" panose="02020603050405020304" pitchFamily="18" charset="0"/>
                <a:cs typeface="Times New Roman" panose="02020603050405020304" pitchFamily="18" charset="0"/>
              </a:rPr>
              <a:t>boolean</a:t>
            </a:r>
            <a:r>
              <a:rPr lang="en-IN" sz="3000" dirty="0">
                <a:solidFill>
                  <a:srgbClr val="FF0000"/>
                </a:solidFill>
                <a:latin typeface="Times New Roman" panose="02020603050405020304" pitchFamily="18" charset="0"/>
                <a:cs typeface="Times New Roman" panose="02020603050405020304" pitchFamily="18" charset="0"/>
              </a:rPr>
              <a:t> flag[2];</a:t>
            </a: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int </a:t>
            </a:r>
            <a:r>
              <a:rPr lang="en-US" sz="3000" dirty="0" err="1">
                <a:latin typeface="Times New Roman" panose="02020603050405020304" pitchFamily="18" charset="0"/>
                <a:cs typeface="Times New Roman" panose="02020603050405020304" pitchFamily="18" charset="0"/>
              </a:rPr>
              <a:t>turn</a:t>
            </a:r>
            <a:r>
              <a:rPr lang="en-US" sz="3000" dirty="0" err="1">
                <a:latin typeface="Times New Roman" panose="02020603050405020304" pitchFamily="18" charset="0"/>
                <a:cs typeface="Times New Roman" panose="02020603050405020304" pitchFamily="18" charset="0"/>
                <a:sym typeface="Wingdings" panose="05000000000000000000" pitchFamily="2" charset="2"/>
              </a:rPr>
              <a:t>The</a:t>
            </a:r>
            <a:r>
              <a:rPr lang="en-US" sz="3000" dirty="0">
                <a:latin typeface="Times New Roman" panose="02020603050405020304" pitchFamily="18" charset="0"/>
                <a:cs typeface="Times New Roman" panose="02020603050405020304" pitchFamily="18" charset="0"/>
                <a:sym typeface="Wingdings" panose="05000000000000000000" pitchFamily="2" charset="2"/>
              </a:rPr>
              <a:t> variable turn indicates </a:t>
            </a:r>
            <a:r>
              <a:rPr lang="en-US" sz="3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whose turn it is to enter its critical section.</a:t>
            </a:r>
          </a:p>
          <a:p>
            <a:r>
              <a:rPr lang="en-US" sz="3000" dirty="0">
                <a:latin typeface="Times New Roman" panose="02020603050405020304" pitchFamily="18" charset="0"/>
                <a:cs typeface="Times New Roman" panose="02020603050405020304" pitchFamily="18" charset="0"/>
                <a:sym typeface="Wingdings" panose="05000000000000000000" pitchFamily="2" charset="2"/>
              </a:rPr>
              <a:t>Boolean flag[2]The </a:t>
            </a:r>
            <a:r>
              <a:rPr lang="en-US" sz="3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flag</a:t>
            </a:r>
            <a:r>
              <a:rPr lang="en-US" sz="3000" dirty="0">
                <a:latin typeface="Times New Roman" panose="02020603050405020304" pitchFamily="18" charset="0"/>
                <a:cs typeface="Times New Roman" panose="02020603050405020304" pitchFamily="18" charset="0"/>
                <a:sym typeface="Wingdings" panose="05000000000000000000" pitchFamily="2" charset="2"/>
              </a:rPr>
              <a:t> array is used to indicate </a:t>
            </a:r>
            <a:r>
              <a:rPr lang="en-US" sz="3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if a process is ready to enter its critical section.</a:t>
            </a:r>
          </a:p>
          <a:p>
            <a:pPr marL="0" indent="0">
              <a:buNone/>
            </a:pPr>
            <a:endParaRPr lang="en-IN" dirty="0"/>
          </a:p>
        </p:txBody>
      </p:sp>
    </p:spTree>
    <p:extLst>
      <p:ext uri="{BB962C8B-B14F-4D97-AF65-F5344CB8AC3E}">
        <p14:creationId xmlns:p14="http://schemas.microsoft.com/office/powerpoint/2010/main" val="2215879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14DB422-DE10-47F5-AAA7-A839C8B9F379}"/>
              </a:ext>
            </a:extLst>
          </p:cNvPr>
          <p:cNvPicPr>
            <a:picLocks noGrp="1" noChangeAspect="1"/>
          </p:cNvPicPr>
          <p:nvPr>
            <p:ph sz="half" idx="2"/>
          </p:nvPr>
        </p:nvPicPr>
        <p:blipFill>
          <a:blip r:embed="rId2"/>
          <a:stretch>
            <a:fillRect/>
          </a:stretch>
        </p:blipFill>
        <p:spPr>
          <a:xfrm>
            <a:off x="364067" y="711200"/>
            <a:ext cx="4826001" cy="5478463"/>
          </a:xfrm>
          <a:prstGeom prst="rect">
            <a:avLst/>
          </a:prstGeom>
        </p:spPr>
      </p:pic>
      <p:sp>
        <p:nvSpPr>
          <p:cNvPr id="7" name="Text Placeholder 6">
            <a:extLst>
              <a:ext uri="{FF2B5EF4-FFF2-40B4-BE49-F238E27FC236}">
                <a16:creationId xmlns:a16="http://schemas.microsoft.com/office/drawing/2014/main" id="{15BBCC1A-CD9F-466B-9D0C-84B3BDEAFA00}"/>
              </a:ext>
            </a:extLst>
          </p:cNvPr>
          <p:cNvSpPr>
            <a:spLocks noGrp="1"/>
          </p:cNvSpPr>
          <p:nvPr>
            <p:ph type="body" sz="quarter" idx="3"/>
          </p:nvPr>
        </p:nvSpPr>
        <p:spPr>
          <a:xfrm>
            <a:off x="6172200" y="558801"/>
            <a:ext cx="5183188" cy="660400"/>
          </a:xfrm>
        </p:spPr>
        <p:txBody>
          <a:bodyPr/>
          <a:lstStyle/>
          <a:p>
            <a:r>
              <a:rPr lang="en-IN" dirty="0"/>
              <a:t>Process </a:t>
            </a:r>
            <a:r>
              <a:rPr lang="en-IN" dirty="0" err="1"/>
              <a:t>Pj</a:t>
            </a:r>
            <a:r>
              <a:rPr lang="en-IN" dirty="0"/>
              <a:t> in </a:t>
            </a:r>
            <a:r>
              <a:rPr lang="en-IN" dirty="0" err="1"/>
              <a:t>PeterSon’s</a:t>
            </a:r>
            <a:r>
              <a:rPr lang="en-IN" dirty="0"/>
              <a:t> solution</a:t>
            </a:r>
          </a:p>
        </p:txBody>
      </p:sp>
      <p:sp>
        <p:nvSpPr>
          <p:cNvPr id="10" name="Content Placeholder 2">
            <a:extLst>
              <a:ext uri="{FF2B5EF4-FFF2-40B4-BE49-F238E27FC236}">
                <a16:creationId xmlns:a16="http://schemas.microsoft.com/office/drawing/2014/main" id="{8AB3D9AD-0077-4103-8492-DC2983DFF1E1}"/>
              </a:ext>
            </a:extLst>
          </p:cNvPr>
          <p:cNvSpPr>
            <a:spLocks noGrp="1" noChangeArrowheads="1"/>
          </p:cNvSpPr>
          <p:nvPr>
            <p:ph sz="quarter" idx="4"/>
          </p:nvPr>
        </p:nvSpPr>
        <p:spPr>
          <a:xfrm>
            <a:off x="5190068" y="1515533"/>
            <a:ext cx="6773334" cy="4674130"/>
          </a:xfrm>
        </p:spPr>
        <p:txBody>
          <a:bodyPr>
            <a:normAutofit/>
          </a:bodyPr>
          <a:lstStyle/>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flag[j] = true;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turn = </a:t>
            </a:r>
            <a:r>
              <a:rPr lang="en-US" altLang="en-US" sz="2400" b="1" dirty="0" err="1">
                <a:solidFill>
                  <a:srgbClr val="000000"/>
                </a:solidFill>
                <a:latin typeface="Courier New" panose="02070309020205020404" pitchFamily="49" charset="0"/>
                <a:cs typeface="Courier New" panose="02070309020205020404" pitchFamily="49" charset="0"/>
              </a:rPr>
              <a:t>i</a:t>
            </a:r>
            <a:r>
              <a:rPr lang="en-US" altLang="en-US" sz="2400" b="1" dirty="0">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while (flag[</a:t>
            </a:r>
            <a:r>
              <a:rPr lang="en-US" altLang="en-US" sz="2400" b="1" dirty="0" err="1">
                <a:solidFill>
                  <a:srgbClr val="000000"/>
                </a:solidFill>
                <a:latin typeface="Courier New" panose="02070309020205020404" pitchFamily="49" charset="0"/>
                <a:cs typeface="Courier New" panose="02070309020205020404" pitchFamily="49" charset="0"/>
              </a:rPr>
              <a:t>i</a:t>
            </a:r>
            <a:r>
              <a:rPr lang="en-US" altLang="en-US" sz="2400" b="1" dirty="0">
                <a:solidFill>
                  <a:srgbClr val="000000"/>
                </a:solidFill>
                <a:latin typeface="Courier New" panose="02070309020205020404" pitchFamily="49" charset="0"/>
                <a:cs typeface="Courier New" panose="02070309020205020404" pitchFamily="49" charset="0"/>
              </a:rPr>
              <a:t>] &amp;&amp; turn = = </a:t>
            </a:r>
            <a:r>
              <a:rPr lang="en-US" altLang="en-US" sz="2400" b="1" dirty="0" err="1">
                <a:solidFill>
                  <a:srgbClr val="000000"/>
                </a:solidFill>
                <a:latin typeface="Courier New" panose="02070309020205020404" pitchFamily="49" charset="0"/>
                <a:cs typeface="Courier New" panose="02070309020205020404" pitchFamily="49" charset="0"/>
              </a:rPr>
              <a:t>i</a:t>
            </a:r>
            <a:r>
              <a:rPr lang="en-US" altLang="en-US" sz="2400" b="1" dirty="0">
                <a:solidFill>
                  <a:srgbClr val="000000"/>
                </a:solidFill>
                <a:latin typeface="Courier New" panose="02070309020205020404" pitchFamily="49" charset="0"/>
                <a:cs typeface="Courier New" panose="02070309020205020404" pitchFamily="49" charset="0"/>
              </a:rPr>
              <a:t>);</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  critical section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flag[j] = false;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 while (true); </a:t>
            </a:r>
          </a:p>
          <a:p>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2616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8BE9-2521-40DA-ADC0-DA9D5D463DBA}"/>
              </a:ext>
            </a:extLst>
          </p:cNvPr>
          <p:cNvSpPr>
            <a:spLocks noGrp="1"/>
          </p:cNvSpPr>
          <p:nvPr>
            <p:ph type="title"/>
          </p:nvPr>
        </p:nvSpPr>
        <p:spPr>
          <a:xfrm>
            <a:off x="838200" y="365126"/>
            <a:ext cx="10515600" cy="715530"/>
          </a:xfrm>
        </p:spPr>
        <p:txBody>
          <a:bodyPr>
            <a:normAutofit fontScale="90000"/>
          </a:bodyPr>
          <a:lstStyle/>
          <a:p>
            <a:br>
              <a:rPr lang="en-IN" dirty="0"/>
            </a:br>
            <a:r>
              <a:rPr lang="en-IN" b="1" dirty="0">
                <a:solidFill>
                  <a:srgbClr val="FF0000"/>
                </a:solidFill>
                <a:latin typeface="Times New Roman" panose="02020603050405020304" pitchFamily="18" charset="0"/>
                <a:cs typeface="Times New Roman" panose="02020603050405020304" pitchFamily="18" charset="0"/>
              </a:rPr>
              <a:t>Categories of Scheduling</a:t>
            </a:r>
            <a:br>
              <a:rPr lang="en-IN" dirty="0"/>
            </a:br>
            <a:endParaRPr lang="en-IN" dirty="0"/>
          </a:p>
        </p:txBody>
      </p:sp>
      <p:sp>
        <p:nvSpPr>
          <p:cNvPr id="3" name="Content Placeholder 2">
            <a:extLst>
              <a:ext uri="{FF2B5EF4-FFF2-40B4-BE49-F238E27FC236}">
                <a16:creationId xmlns:a16="http://schemas.microsoft.com/office/drawing/2014/main" id="{183B0FA6-EA24-48A2-9D27-EAECB5DAC739}"/>
              </a:ext>
            </a:extLst>
          </p:cNvPr>
          <p:cNvSpPr>
            <a:spLocks noGrp="1"/>
          </p:cNvSpPr>
          <p:nvPr>
            <p:ph idx="1"/>
          </p:nvPr>
        </p:nvSpPr>
        <p:spPr>
          <a:xfrm>
            <a:off x="838200" y="1227667"/>
            <a:ext cx="10515600" cy="5372638"/>
          </a:xfrm>
        </p:spPr>
        <p:txBody>
          <a:bodyPr>
            <a:normAutofit/>
          </a:bodyPr>
          <a:lstStyle/>
          <a:p>
            <a:pPr algn="just"/>
            <a:r>
              <a:rPr lang="en-US" dirty="0">
                <a:latin typeface="Times New Roman" panose="02020603050405020304" pitchFamily="18" charset="0"/>
                <a:cs typeface="Times New Roman" panose="02020603050405020304" pitchFamily="18" charset="0"/>
              </a:rPr>
              <a:t>There are two categories of scheduling:</a:t>
            </a:r>
          </a:p>
          <a:p>
            <a:pPr algn="just"/>
            <a:r>
              <a:rPr lang="en-US" b="1" dirty="0">
                <a:solidFill>
                  <a:srgbClr val="FF0000"/>
                </a:solidFill>
                <a:latin typeface="Times New Roman" panose="02020603050405020304" pitchFamily="18" charset="0"/>
                <a:cs typeface="Times New Roman" panose="02020603050405020304" pitchFamily="18" charset="0"/>
              </a:rPr>
              <a:t>Non-preemptive:</a:t>
            </a:r>
            <a:r>
              <a:rPr lang="en-US" dirty="0">
                <a:latin typeface="Times New Roman" panose="02020603050405020304" pitchFamily="18" charset="0"/>
                <a:cs typeface="Times New Roman" panose="02020603050405020304" pitchFamily="18" charset="0"/>
              </a:rPr>
              <a:t> Here the resource can’t be taken from a process until the process completes execution. </a:t>
            </a:r>
          </a:p>
          <a:p>
            <a:pPr algn="just"/>
            <a:r>
              <a:rPr lang="en-US" dirty="0">
                <a:latin typeface="Times New Roman" panose="02020603050405020304" pitchFamily="18" charset="0"/>
                <a:cs typeface="Times New Roman" panose="02020603050405020304" pitchFamily="18" charset="0"/>
              </a:rPr>
              <a:t>The switching of resources occurs when the running process terminates and moves to a waiting state.</a:t>
            </a:r>
          </a:p>
          <a:p>
            <a:pPr algn="just"/>
            <a:r>
              <a:rPr lang="en-US" b="1" dirty="0">
                <a:solidFill>
                  <a:srgbClr val="FF0000"/>
                </a:solidFill>
                <a:latin typeface="Times New Roman" panose="02020603050405020304" pitchFamily="18" charset="0"/>
                <a:cs typeface="Times New Roman" panose="02020603050405020304" pitchFamily="18" charset="0"/>
              </a:rPr>
              <a:t>Preemptive:</a:t>
            </a:r>
            <a:r>
              <a:rPr lang="en-US" dirty="0">
                <a:latin typeface="Times New Roman" panose="02020603050405020304" pitchFamily="18" charset="0"/>
                <a:cs typeface="Times New Roman" panose="02020603050405020304" pitchFamily="18" charset="0"/>
              </a:rPr>
              <a:t> Here the OS allocates the resources to a process for a fixed amount of time. During resource allocation, the process switches from running state to ready state or from waiting state to ready state. </a:t>
            </a:r>
          </a:p>
          <a:p>
            <a:pPr algn="just"/>
            <a:r>
              <a:rPr lang="en-US" dirty="0">
                <a:latin typeface="Times New Roman" panose="02020603050405020304" pitchFamily="18" charset="0"/>
                <a:cs typeface="Times New Roman" panose="02020603050405020304" pitchFamily="18" charset="0"/>
              </a:rPr>
              <a:t>This switching occurs as the CPU may give priority to other processes and replace the process with higher priority with the running process.</a:t>
            </a:r>
          </a:p>
          <a:p>
            <a:endParaRPr lang="en-IN" dirty="0"/>
          </a:p>
        </p:txBody>
      </p:sp>
    </p:spTree>
    <p:extLst>
      <p:ext uri="{BB962C8B-B14F-4D97-AF65-F5344CB8AC3E}">
        <p14:creationId xmlns:p14="http://schemas.microsoft.com/office/powerpoint/2010/main" val="123669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2873-3328-4C3A-AFA5-5E1F39E15356}"/>
              </a:ext>
            </a:extLst>
          </p:cNvPr>
          <p:cNvSpPr>
            <a:spLocks noGrp="1"/>
          </p:cNvSpPr>
          <p:nvPr>
            <p:ph type="title"/>
          </p:nvPr>
        </p:nvSpPr>
        <p:spPr>
          <a:xfrm>
            <a:off x="838200" y="365125"/>
            <a:ext cx="10515600" cy="752475"/>
          </a:xfrm>
        </p:spPr>
        <p:txBody>
          <a:bodyPr>
            <a:normAutofit fontScale="90000"/>
          </a:bodyPr>
          <a:lstStyle/>
          <a:p>
            <a:br>
              <a:rPr lang="en-IN" sz="4000" b="1" dirty="0">
                <a:solidFill>
                  <a:srgbClr val="FF0000"/>
                </a:solidFill>
                <a:latin typeface="Times New Roman" panose="02020603050405020304" pitchFamily="18" charset="0"/>
                <a:ea typeface="+mn-ea"/>
                <a:cs typeface="Times New Roman" panose="02020603050405020304" pitchFamily="18" charset="0"/>
              </a:rPr>
            </a:br>
            <a:r>
              <a:rPr lang="en-IN" sz="4000" b="1" dirty="0">
                <a:solidFill>
                  <a:srgbClr val="FF0000"/>
                </a:solidFill>
                <a:latin typeface="Times New Roman" panose="02020603050405020304" pitchFamily="18" charset="0"/>
                <a:ea typeface="+mn-ea"/>
                <a:cs typeface="Times New Roman" panose="02020603050405020304" pitchFamily="18" charset="0"/>
              </a:rPr>
              <a:t>Scheduling Criteria</a:t>
            </a:r>
            <a:br>
              <a:rPr lang="en-IN" b="1" dirty="0"/>
            </a:br>
            <a:endParaRPr lang="en-IN" dirty="0"/>
          </a:p>
        </p:txBody>
      </p:sp>
      <p:sp>
        <p:nvSpPr>
          <p:cNvPr id="3" name="Content Placeholder 2">
            <a:extLst>
              <a:ext uri="{FF2B5EF4-FFF2-40B4-BE49-F238E27FC236}">
                <a16:creationId xmlns:a16="http://schemas.microsoft.com/office/drawing/2014/main" id="{11D3652F-2EB2-44CD-9883-DD9A339FC67A}"/>
              </a:ext>
            </a:extLst>
          </p:cNvPr>
          <p:cNvSpPr>
            <a:spLocks noGrp="1"/>
          </p:cNvSpPr>
          <p:nvPr>
            <p:ph idx="1"/>
          </p:nvPr>
        </p:nvSpPr>
        <p:spPr>
          <a:xfrm>
            <a:off x="838200" y="1413933"/>
            <a:ext cx="10515600" cy="4763030"/>
          </a:xfrm>
        </p:spPr>
        <p:txBody>
          <a:bodyPr>
            <a:normAutofit fontScale="92500"/>
          </a:bodyPr>
          <a:lstStyle/>
          <a:p>
            <a:pPr algn="just"/>
            <a:r>
              <a:rPr lang="en-IN" sz="3000" dirty="0">
                <a:latin typeface="Times New Roman" panose="02020603050405020304" pitchFamily="18" charset="0"/>
                <a:cs typeface="Times New Roman" panose="02020603050405020304" pitchFamily="18" charset="0"/>
              </a:rPr>
              <a:t>There are several different criteria to consider when trying to select the "best" scheduling algorithm for a particular situation and environment, including:</a:t>
            </a:r>
          </a:p>
          <a:p>
            <a:pPr marL="0" indent="0" algn="just">
              <a:buNone/>
            </a:pPr>
            <a:endParaRPr lang="en-IN" sz="3000" dirty="0">
              <a:latin typeface="Times New Roman" panose="02020603050405020304" pitchFamily="18" charset="0"/>
              <a:cs typeface="Times New Roman" panose="02020603050405020304" pitchFamily="18" charset="0"/>
            </a:endParaRPr>
          </a:p>
          <a:p>
            <a:pPr algn="just"/>
            <a:r>
              <a:rPr lang="en-IN" sz="3000" b="1" dirty="0">
                <a:latin typeface="Times New Roman" panose="02020603050405020304" pitchFamily="18" charset="0"/>
                <a:cs typeface="Times New Roman" panose="02020603050405020304" pitchFamily="18" charset="0"/>
              </a:rPr>
              <a:t>CPU utilization - </a:t>
            </a:r>
            <a:r>
              <a:rPr lang="en-IN" sz="3000" dirty="0">
                <a:latin typeface="Times New Roman" panose="02020603050405020304" pitchFamily="18" charset="0"/>
                <a:cs typeface="Times New Roman" panose="02020603050405020304" pitchFamily="18" charset="0"/>
              </a:rPr>
              <a:t>Ideally the CPU would be busy 100% of the time, so as to waste 0 CPU cycles. On a real system CPU usage should range from 40% ( lightly loaded ) to 90% ( heavily loaded. )</a:t>
            </a:r>
          </a:p>
          <a:p>
            <a:pPr marL="0" indent="0" algn="just">
              <a:buNone/>
            </a:pPr>
            <a:endParaRPr lang="en-IN" sz="3000" dirty="0">
              <a:latin typeface="Times New Roman" panose="02020603050405020304" pitchFamily="18" charset="0"/>
              <a:cs typeface="Times New Roman" panose="02020603050405020304" pitchFamily="18" charset="0"/>
            </a:endParaRPr>
          </a:p>
          <a:p>
            <a:pPr algn="just"/>
            <a:r>
              <a:rPr lang="en-IN" sz="3000" b="1" dirty="0">
                <a:latin typeface="Times New Roman" panose="02020603050405020304" pitchFamily="18" charset="0"/>
                <a:cs typeface="Times New Roman" panose="02020603050405020304" pitchFamily="18" charset="0"/>
              </a:rPr>
              <a:t>Throughput - </a:t>
            </a:r>
            <a:r>
              <a:rPr lang="en-IN" sz="3000" dirty="0">
                <a:latin typeface="Times New Roman" panose="02020603050405020304" pitchFamily="18" charset="0"/>
                <a:cs typeface="Times New Roman" panose="02020603050405020304" pitchFamily="18" charset="0"/>
              </a:rPr>
              <a:t>Number of processes completed per unit time. May range from 10 / second to 1 / hour depending on the specific processes.</a:t>
            </a:r>
          </a:p>
          <a:p>
            <a:pPr marL="0" indent="0">
              <a:buNone/>
            </a:pPr>
            <a:endParaRPr lang="en-IN" dirty="0"/>
          </a:p>
        </p:txBody>
      </p:sp>
    </p:spTree>
    <p:extLst>
      <p:ext uri="{BB962C8B-B14F-4D97-AF65-F5344CB8AC3E}">
        <p14:creationId xmlns:p14="http://schemas.microsoft.com/office/powerpoint/2010/main" val="407857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0B941-5208-4876-9BFB-F109F4B05A6F}"/>
              </a:ext>
            </a:extLst>
          </p:cNvPr>
          <p:cNvSpPr>
            <a:spLocks noGrp="1"/>
          </p:cNvSpPr>
          <p:nvPr>
            <p:ph idx="1"/>
          </p:nvPr>
        </p:nvSpPr>
        <p:spPr>
          <a:xfrm>
            <a:off x="838200" y="939800"/>
            <a:ext cx="10515600" cy="5237163"/>
          </a:xfrm>
        </p:spPr>
        <p:txBody>
          <a:bodyPr/>
          <a:lstStyle/>
          <a:p>
            <a:pPr algn="just"/>
            <a:r>
              <a:rPr lang="en-IN" sz="3000" b="1" dirty="0">
                <a:latin typeface="Times New Roman" panose="02020603050405020304" pitchFamily="18" charset="0"/>
                <a:cs typeface="Times New Roman" panose="02020603050405020304" pitchFamily="18" charset="0"/>
              </a:rPr>
              <a:t>Turnaround time </a:t>
            </a:r>
            <a:r>
              <a:rPr lang="en-IN" sz="3000" dirty="0">
                <a:latin typeface="Times New Roman" panose="02020603050405020304" pitchFamily="18" charset="0"/>
                <a:cs typeface="Times New Roman" panose="02020603050405020304" pitchFamily="18" charset="0"/>
              </a:rPr>
              <a:t>- Time required for a particular process to complete, from submission time to completion. (Wall clock time.) or  The total amount of time spent by the process in system is called Turnaround time.</a:t>
            </a:r>
          </a:p>
          <a:p>
            <a:pPr marL="0" indent="0" algn="just">
              <a:buNone/>
            </a:pPr>
            <a:endParaRPr lang="en-IN" sz="3000" dirty="0">
              <a:latin typeface="Times New Roman" panose="02020603050405020304" pitchFamily="18" charset="0"/>
              <a:cs typeface="Times New Roman" panose="02020603050405020304" pitchFamily="18" charset="0"/>
            </a:endParaRPr>
          </a:p>
          <a:p>
            <a:pPr algn="just"/>
            <a:r>
              <a:rPr lang="en-IN" sz="3000" b="1" dirty="0">
                <a:latin typeface="Times New Roman" panose="02020603050405020304" pitchFamily="18" charset="0"/>
                <a:cs typeface="Times New Roman" panose="02020603050405020304" pitchFamily="18" charset="0"/>
              </a:rPr>
              <a:t>Waiting time </a:t>
            </a:r>
            <a:r>
              <a:rPr lang="en-IN" sz="3000" dirty="0">
                <a:latin typeface="Times New Roman" panose="02020603050405020304" pitchFamily="18" charset="0"/>
                <a:cs typeface="Times New Roman" panose="02020603050405020304" pitchFamily="18" charset="0"/>
              </a:rPr>
              <a:t>- How much time processes spend in the ready queue waiting their turn to get on the CPU. </a:t>
            </a:r>
          </a:p>
          <a:p>
            <a:pPr marL="0" indent="0" algn="just">
              <a:buNone/>
            </a:pPr>
            <a:endParaRPr lang="en-IN" sz="3000" dirty="0">
              <a:latin typeface="Times New Roman" panose="02020603050405020304" pitchFamily="18" charset="0"/>
              <a:cs typeface="Times New Roman" panose="02020603050405020304" pitchFamily="18" charset="0"/>
            </a:endParaRPr>
          </a:p>
          <a:p>
            <a:pPr algn="just"/>
            <a:r>
              <a:rPr lang="en-IN" sz="3000" b="1" dirty="0">
                <a:latin typeface="Times New Roman" panose="02020603050405020304" pitchFamily="18" charset="0"/>
                <a:cs typeface="Times New Roman" panose="02020603050405020304" pitchFamily="18" charset="0"/>
              </a:rPr>
              <a:t>Response time </a:t>
            </a:r>
            <a:r>
              <a:rPr lang="en-IN" sz="3000" dirty="0">
                <a:latin typeface="Times New Roman" panose="02020603050405020304" pitchFamily="18" charset="0"/>
                <a:cs typeface="Times New Roman" panose="02020603050405020304" pitchFamily="18" charset="0"/>
              </a:rPr>
              <a:t>– if the process are arrive at the system and it gets the scheduled for the first time is called response time.</a:t>
            </a:r>
          </a:p>
          <a:p>
            <a:pPr marL="0" indent="0">
              <a:buNone/>
            </a:pPr>
            <a:endParaRPr lang="en-IN" dirty="0"/>
          </a:p>
        </p:txBody>
      </p:sp>
    </p:spTree>
    <p:extLst>
      <p:ext uri="{BB962C8B-B14F-4D97-AF65-F5344CB8AC3E}">
        <p14:creationId xmlns:p14="http://schemas.microsoft.com/office/powerpoint/2010/main" val="72055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656E-C0FC-484D-BA14-3CE9AA82A8E2}"/>
              </a:ext>
            </a:extLst>
          </p:cNvPr>
          <p:cNvSpPr>
            <a:spLocks noGrp="1"/>
          </p:cNvSpPr>
          <p:nvPr>
            <p:ph type="title"/>
          </p:nvPr>
        </p:nvSpPr>
        <p:spPr>
          <a:xfrm>
            <a:off x="838200" y="263525"/>
            <a:ext cx="10515600" cy="1325563"/>
          </a:xfrm>
        </p:spPr>
        <p:txBody>
          <a:bodyPr/>
          <a:lstStyle/>
          <a:p>
            <a:r>
              <a:rPr lang="en-IN" sz="4000" b="1" dirty="0">
                <a:solidFill>
                  <a:srgbClr val="FF0000"/>
                </a:solidFill>
                <a:latin typeface="Times New Roman" panose="02020603050405020304" pitchFamily="18" charset="0"/>
                <a:ea typeface="+mn-ea"/>
                <a:cs typeface="Times New Roman" panose="02020603050405020304" pitchFamily="18" charset="0"/>
              </a:rPr>
              <a:t>Scheduling Algorithms</a:t>
            </a:r>
            <a:br>
              <a:rPr lang="en-IN" b="1" dirty="0"/>
            </a:br>
            <a:endParaRPr lang="en-IN" dirty="0"/>
          </a:p>
        </p:txBody>
      </p:sp>
      <p:sp>
        <p:nvSpPr>
          <p:cNvPr id="3" name="Content Placeholder 2">
            <a:extLst>
              <a:ext uri="{FF2B5EF4-FFF2-40B4-BE49-F238E27FC236}">
                <a16:creationId xmlns:a16="http://schemas.microsoft.com/office/drawing/2014/main" id="{24824A5E-6F1C-49C2-A7C9-B4DF1E1F6635}"/>
              </a:ext>
            </a:extLst>
          </p:cNvPr>
          <p:cNvSpPr>
            <a:spLocks noGrp="1"/>
          </p:cNvSpPr>
          <p:nvPr>
            <p:ph idx="1"/>
          </p:nvPr>
        </p:nvSpPr>
        <p:spPr>
          <a:xfrm>
            <a:off x="838200" y="1524000"/>
            <a:ext cx="10515600" cy="4652963"/>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CPU scheduling deals with the problem of deciding which of the processes in the ready queue is to be allocated the CPU. </a:t>
            </a:r>
          </a:p>
          <a:p>
            <a:pPr marL="0" indent="0">
              <a:buNone/>
            </a:pPr>
            <a:r>
              <a:rPr lang="en-IN" dirty="0">
                <a:latin typeface="Times New Roman" panose="02020603050405020304" pitchFamily="18" charset="0"/>
                <a:cs typeface="Times New Roman" panose="02020603050405020304" pitchFamily="18" charset="0"/>
              </a:rPr>
              <a:t>There are different CPU-scheduling algorithms</a:t>
            </a:r>
          </a:p>
          <a:p>
            <a:pPr lvl="0"/>
            <a:r>
              <a:rPr lang="en-IN" dirty="0">
                <a:latin typeface="Times New Roman" panose="02020603050405020304" pitchFamily="18" charset="0"/>
                <a:cs typeface="Times New Roman" panose="02020603050405020304" pitchFamily="18" charset="0"/>
              </a:rPr>
              <a:t>First-come, first-served scheduling (FCFS) algorithm</a:t>
            </a:r>
          </a:p>
          <a:p>
            <a:pPr lvl="0"/>
            <a:r>
              <a:rPr lang="en-IN" dirty="0">
                <a:latin typeface="Times New Roman" panose="02020603050405020304" pitchFamily="18" charset="0"/>
                <a:cs typeface="Times New Roman" panose="02020603050405020304" pitchFamily="18" charset="0"/>
              </a:rPr>
              <a:t>Shortest Job First Scheduling (SJF) algorithm</a:t>
            </a:r>
          </a:p>
          <a:p>
            <a:pPr lvl="0"/>
            <a:r>
              <a:rPr lang="en-IN" dirty="0">
                <a:latin typeface="Times New Roman" panose="02020603050405020304" pitchFamily="18" charset="0"/>
                <a:cs typeface="Times New Roman" panose="02020603050405020304" pitchFamily="18" charset="0"/>
              </a:rPr>
              <a:t>Priority Scheduling algorithm</a:t>
            </a:r>
          </a:p>
          <a:p>
            <a:pPr lvl="0"/>
            <a:r>
              <a:rPr lang="en-IN" dirty="0">
                <a:latin typeface="Times New Roman" panose="02020603050405020304" pitchFamily="18" charset="0"/>
                <a:cs typeface="Times New Roman" panose="02020603050405020304" pitchFamily="18" charset="0"/>
              </a:rPr>
              <a:t>Round-Robin Scheduling algorithm</a:t>
            </a:r>
          </a:p>
          <a:p>
            <a:pPr lvl="0"/>
            <a:r>
              <a:rPr lang="en-IN" dirty="0">
                <a:latin typeface="Times New Roman" panose="02020603050405020304" pitchFamily="18" charset="0"/>
                <a:cs typeface="Times New Roman" panose="02020603050405020304" pitchFamily="18" charset="0"/>
              </a:rPr>
              <a:t>Multilevel Queue Scheduling algorithm</a:t>
            </a:r>
          </a:p>
          <a:p>
            <a:endParaRPr lang="en-IN" dirty="0"/>
          </a:p>
        </p:txBody>
      </p:sp>
    </p:spTree>
    <p:extLst>
      <p:ext uri="{BB962C8B-B14F-4D97-AF65-F5344CB8AC3E}">
        <p14:creationId xmlns:p14="http://schemas.microsoft.com/office/powerpoint/2010/main" val="329148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C288-377B-4EAE-800C-03E03B3F1B2F}"/>
              </a:ext>
            </a:extLst>
          </p:cNvPr>
          <p:cNvSpPr>
            <a:spLocks noGrp="1"/>
          </p:cNvSpPr>
          <p:nvPr>
            <p:ph type="title"/>
          </p:nvPr>
        </p:nvSpPr>
        <p:spPr>
          <a:xfrm>
            <a:off x="838200" y="69273"/>
            <a:ext cx="10515600" cy="1640993"/>
          </a:xfrm>
        </p:spPr>
        <p:txBody>
          <a:bodyPr>
            <a:normAutofit fontScale="90000"/>
          </a:bodyPr>
          <a:lstStyle/>
          <a:p>
            <a:br>
              <a:rPr lang="en-IN" dirty="0">
                <a:latin typeface="Times New Roman" panose="02020603050405020304" pitchFamily="18" charset="0"/>
                <a:cs typeface="Times New Roman" panose="02020603050405020304" pitchFamily="18" charset="0"/>
              </a:rPr>
            </a:br>
            <a:r>
              <a:rPr lang="en-IN" b="1" dirty="0">
                <a:solidFill>
                  <a:srgbClr val="FF0000"/>
                </a:solidFill>
                <a:latin typeface="Times New Roman" panose="02020603050405020304" pitchFamily="18" charset="0"/>
                <a:cs typeface="Times New Roman" panose="02020603050405020304" pitchFamily="18" charset="0"/>
              </a:rPr>
              <a:t>First-come, first-served scheduling (FCFS) algorithm</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0904E8B-10C9-418D-93EE-39FB10AEE512}"/>
              </a:ext>
            </a:extLst>
          </p:cNvPr>
          <p:cNvSpPr>
            <a:spLocks noGrp="1"/>
          </p:cNvSpPr>
          <p:nvPr>
            <p:ph idx="1"/>
          </p:nvPr>
        </p:nvSpPr>
        <p:spPr>
          <a:xfrm>
            <a:off x="838200" y="2116667"/>
            <a:ext cx="10515600" cy="4060296"/>
          </a:xfrm>
        </p:spPr>
        <p:txBody>
          <a:bodyPr/>
          <a:lstStyle/>
          <a:p>
            <a:r>
              <a:rPr lang="en-US" dirty="0">
                <a:latin typeface="Times New Roman" panose="02020603050405020304" pitchFamily="18" charset="0"/>
                <a:cs typeface="Times New Roman" panose="02020603050405020304" pitchFamily="18" charset="0"/>
              </a:rPr>
              <a:t>FCFS is considered as simplest CPU-scheduling algorithm.</a:t>
            </a:r>
          </a:p>
          <a:p>
            <a:r>
              <a:rPr lang="en-US" dirty="0">
                <a:latin typeface="Times New Roman" panose="02020603050405020304" pitchFamily="18" charset="0"/>
                <a:cs typeface="Times New Roman" panose="02020603050405020304" pitchFamily="18" charset="0"/>
              </a:rPr>
              <a:t>The first come first serve scheduling algorithm states that the process that requests the CPU first is allocated the CPU first. </a:t>
            </a:r>
          </a:p>
          <a:p>
            <a:r>
              <a:rPr lang="en-US" dirty="0">
                <a:latin typeface="Times New Roman" panose="02020603050405020304" pitchFamily="18" charset="0"/>
                <a:cs typeface="Times New Roman" panose="02020603050405020304" pitchFamily="18" charset="0"/>
              </a:rPr>
              <a:t>It is implemented by using the</a:t>
            </a:r>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FIFO queue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FCFS is a non-preemptive scheduling algorithm.</a:t>
            </a:r>
          </a:p>
          <a:p>
            <a:r>
              <a:rPr lang="en-US" dirty="0">
                <a:latin typeface="Times New Roman" panose="02020603050405020304" pitchFamily="18" charset="0"/>
                <a:cs typeface="Times New Roman" panose="02020603050405020304" pitchFamily="18" charset="0"/>
              </a:rPr>
              <a:t>FCFS is easy to implement and use.</a:t>
            </a:r>
          </a:p>
          <a:p>
            <a:pPr marL="0" indent="0">
              <a:buNone/>
            </a:pPr>
            <a:endParaRPr lang="en-IN" dirty="0"/>
          </a:p>
        </p:txBody>
      </p:sp>
    </p:spTree>
    <p:extLst>
      <p:ext uri="{BB962C8B-B14F-4D97-AF65-F5344CB8AC3E}">
        <p14:creationId xmlns:p14="http://schemas.microsoft.com/office/powerpoint/2010/main" val="3904914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2BB6D0-35E0-4787-990B-0516DD281C05}"/>
              </a:ext>
            </a:extLst>
          </p:cNvPr>
          <p:cNvSpPr>
            <a:spLocks noGrp="1"/>
          </p:cNvSpPr>
          <p:nvPr>
            <p:ph idx="1"/>
          </p:nvPr>
        </p:nvSpPr>
        <p:spPr>
          <a:xfrm>
            <a:off x="838200" y="660400"/>
            <a:ext cx="10515600" cy="5516563"/>
          </a:xfrm>
        </p:spPr>
        <p:txBody>
          <a:bodyPr>
            <a:normAutofit/>
          </a:bodyPr>
          <a:lstStyle/>
          <a:p>
            <a:r>
              <a:rPr lang="en-US" sz="3000" b="1" dirty="0">
                <a:latin typeface="Times New Roman" panose="02020603050405020304" pitchFamily="18" charset="0"/>
                <a:cs typeface="Times New Roman" panose="02020603050405020304" pitchFamily="18" charset="0"/>
              </a:rPr>
              <a:t>Arrival time (AT) − </a:t>
            </a:r>
            <a:r>
              <a:rPr lang="en-US" sz="3000" dirty="0">
                <a:latin typeface="Times New Roman" panose="02020603050405020304" pitchFamily="18" charset="0"/>
                <a:cs typeface="Times New Roman" panose="02020603050405020304" pitchFamily="18" charset="0"/>
              </a:rPr>
              <a:t>Arrival time is the time at which the process arrives in ready queue.</a:t>
            </a:r>
          </a:p>
          <a:p>
            <a:r>
              <a:rPr lang="en-US" sz="3000" b="1" dirty="0">
                <a:latin typeface="Times New Roman" panose="02020603050405020304" pitchFamily="18" charset="0"/>
                <a:cs typeface="Times New Roman" panose="02020603050405020304" pitchFamily="18" charset="0"/>
              </a:rPr>
              <a:t>Burst time (BT) or CPU time of the process −</a:t>
            </a:r>
            <a:r>
              <a:rPr lang="en-US" sz="3000" dirty="0">
                <a:latin typeface="Times New Roman" panose="02020603050405020304" pitchFamily="18" charset="0"/>
                <a:cs typeface="Times New Roman" panose="02020603050405020304" pitchFamily="18" charset="0"/>
              </a:rPr>
              <a:t> Burst time is the unit of time in which a particular process completes its execution.</a:t>
            </a:r>
          </a:p>
          <a:p>
            <a:r>
              <a:rPr lang="en-US" sz="3000" b="1" dirty="0">
                <a:latin typeface="Times New Roman" panose="02020603050405020304" pitchFamily="18" charset="0"/>
                <a:cs typeface="Times New Roman" panose="02020603050405020304" pitchFamily="18" charset="0"/>
              </a:rPr>
              <a:t>Completion time (CT) − </a:t>
            </a:r>
            <a:r>
              <a:rPr lang="en-US" sz="3000" dirty="0">
                <a:latin typeface="Times New Roman" panose="02020603050405020304" pitchFamily="18" charset="0"/>
                <a:cs typeface="Times New Roman" panose="02020603050405020304" pitchFamily="18" charset="0"/>
              </a:rPr>
              <a:t>Completion time is the time at which the process has been terminated.</a:t>
            </a:r>
          </a:p>
          <a:p>
            <a:r>
              <a:rPr lang="en-US" sz="3000" b="1" dirty="0">
                <a:latin typeface="Times New Roman" panose="02020603050405020304" pitchFamily="18" charset="0"/>
                <a:cs typeface="Times New Roman" panose="02020603050405020304" pitchFamily="18" charset="0"/>
              </a:rPr>
              <a:t>Turn-around time (TAT) − </a:t>
            </a:r>
            <a:r>
              <a:rPr lang="en-US" sz="3000" dirty="0">
                <a:latin typeface="Times New Roman" panose="02020603050405020304" pitchFamily="18" charset="0"/>
                <a:cs typeface="Times New Roman" panose="02020603050405020304" pitchFamily="18" charset="0"/>
              </a:rPr>
              <a:t>The total time from arrival time to completion time is known as turn-around time. TAT can be written as,</a:t>
            </a:r>
          </a:p>
          <a:p>
            <a:r>
              <a:rPr lang="en-US" sz="3000" b="1" dirty="0">
                <a:latin typeface="Times New Roman" panose="02020603050405020304" pitchFamily="18" charset="0"/>
                <a:cs typeface="Times New Roman" panose="02020603050405020304" pitchFamily="18" charset="0"/>
              </a:rPr>
              <a:t>Turn-around time (TAT) = Completion time (CT) – Arrival time (AT)</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915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TotalTime>
  <Words>2748</Words>
  <Application>Microsoft Office PowerPoint</Application>
  <PresentationFormat>Widescreen</PresentationFormat>
  <Paragraphs>187</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Courier New</vt:lpstr>
      <vt:lpstr>Monotype Sorts</vt:lpstr>
      <vt:lpstr>Times New Roman</vt:lpstr>
      <vt:lpstr>Wingdings</vt:lpstr>
      <vt:lpstr>Office Theme</vt:lpstr>
      <vt:lpstr>Unit-II</vt:lpstr>
      <vt:lpstr>CPU Scheduling</vt:lpstr>
      <vt:lpstr> Short Term Scheduler </vt:lpstr>
      <vt:lpstr> Categories of Scheduling </vt:lpstr>
      <vt:lpstr> Scheduling Criteria </vt:lpstr>
      <vt:lpstr>PowerPoint Presentation</vt:lpstr>
      <vt:lpstr>Scheduling Algorithms </vt:lpstr>
      <vt:lpstr> First-come, first-served scheduling (FCFS) algorithm </vt:lpstr>
      <vt:lpstr>PowerPoint Presentation</vt:lpstr>
      <vt:lpstr>PowerPoint Presentation</vt:lpstr>
      <vt:lpstr>PowerPoint Presentation</vt:lpstr>
      <vt:lpstr>PowerPoint Presentation</vt:lpstr>
      <vt:lpstr>PowerPoint Presentation</vt:lpstr>
      <vt:lpstr> Shortest Job First Scheduling (SJF) algorithm:</vt:lpstr>
      <vt:lpstr>PowerPoint Presentation</vt:lpstr>
      <vt:lpstr>Shortest Remaining Time </vt:lpstr>
      <vt:lpstr> Priority Scheduling algorithm:  </vt:lpstr>
      <vt:lpstr>PowerPoint Presentation</vt:lpstr>
      <vt:lpstr>PowerPoint Presentation</vt:lpstr>
      <vt:lpstr>PowerPoint Presentation</vt:lpstr>
      <vt:lpstr>Round-Robin Scheduling algorithm: </vt:lpstr>
      <vt:lpstr>PowerPoint Presentation</vt:lpstr>
      <vt:lpstr>Introduction of Process Synchronization </vt:lpstr>
      <vt:lpstr>PowerPoint Presentation</vt:lpstr>
      <vt:lpstr> What is Process Synchronization? </vt:lpstr>
      <vt:lpstr>The Critical Section Problem</vt:lpstr>
      <vt:lpstr>The Critical Section Problem</vt:lpstr>
      <vt:lpstr>The Critical Section Problem</vt:lpstr>
      <vt:lpstr>The Critical Section Problem</vt:lpstr>
      <vt:lpstr>The Critical Section Problem</vt:lpstr>
      <vt:lpstr>Peterson’s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Radhika Thatikonda</dc:creator>
  <cp:lastModifiedBy>Radhika Thatikonda</cp:lastModifiedBy>
  <cp:revision>32</cp:revision>
  <dcterms:created xsi:type="dcterms:W3CDTF">2024-02-28T05:46:15Z</dcterms:created>
  <dcterms:modified xsi:type="dcterms:W3CDTF">2024-03-20T00:31:28Z</dcterms:modified>
</cp:coreProperties>
</file>