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7" r:id="rId4"/>
    <p:sldId id="266" r:id="rId5"/>
    <p:sldId id="261" r:id="rId6"/>
    <p:sldId id="262" r:id="rId7"/>
    <p:sldId id="263" r:id="rId8"/>
    <p:sldId id="268" r:id="rId9"/>
    <p:sldId id="258" r:id="rId10"/>
    <p:sldId id="25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590C73-4D6E-4B5B-9E80-3364E0E94892}">
          <p14:sldIdLst>
            <p14:sldId id="256"/>
            <p14:sldId id="259"/>
            <p14:sldId id="267"/>
            <p14:sldId id="266"/>
            <p14:sldId id="261"/>
            <p14:sldId id="262"/>
            <p14:sldId id="263"/>
            <p14:sldId id="268"/>
            <p14:sldId id="258"/>
            <p14:sldId id="25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l.wikipedia.org/wiki/Interfejs_u%C5%BCytkownika"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0641-F903-4F08-9A92-44C6A804E8CB}"/>
              </a:ext>
            </a:extLst>
          </p:cNvPr>
          <p:cNvSpPr>
            <a:spLocks noGrp="1"/>
          </p:cNvSpPr>
          <p:nvPr>
            <p:ph type="ctrTitle"/>
          </p:nvPr>
        </p:nvSpPr>
        <p:spPr>
          <a:xfrm>
            <a:off x="1535838" y="2574524"/>
            <a:ext cx="9132162" cy="935438"/>
          </a:xfrm>
        </p:spPr>
        <p:txBody>
          <a:bodyPr>
            <a:normAutofit/>
          </a:bodyPr>
          <a:lstStyle/>
          <a:p>
            <a:pPr>
              <a:lnSpc>
                <a:spcPct val="100000"/>
              </a:lnSpc>
              <a:spcBef>
                <a:spcPts val="1000"/>
              </a:spcBef>
              <a:buSzPct val="125000"/>
            </a:pPr>
            <a:r>
              <a:rPr lang="en-US" sz="5400" dirty="0">
                <a:latin typeface="Calibri" panose="020F0502020204030204" pitchFamily="34" charset="0"/>
                <a:ea typeface="+mn-ea"/>
                <a:cs typeface="Calibri" panose="020F0502020204030204" pitchFamily="34" charset="0"/>
              </a:rPr>
              <a:t>SKILL DEVELOPMENT PROJECT 2 </a:t>
            </a:r>
            <a:endParaRPr lang="en-IN" sz="5400" dirty="0">
              <a:latin typeface="Calibri" panose="020F0502020204030204" pitchFamily="34" charset="0"/>
              <a:ea typeface="+mn-ea"/>
              <a:cs typeface="Calibri" panose="020F0502020204030204" pitchFamily="34" charset="0"/>
            </a:endParaRPr>
          </a:p>
        </p:txBody>
      </p:sp>
      <p:sp>
        <p:nvSpPr>
          <p:cNvPr id="3" name="Subtitle 2">
            <a:extLst>
              <a:ext uri="{FF2B5EF4-FFF2-40B4-BE49-F238E27FC236}">
                <a16:creationId xmlns:a16="http://schemas.microsoft.com/office/drawing/2014/main" id="{457AD24B-1826-4494-A16D-96CCA51A38C2}"/>
              </a:ext>
            </a:extLst>
          </p:cNvPr>
          <p:cNvSpPr>
            <a:spLocks noGrp="1"/>
          </p:cNvSpPr>
          <p:nvPr>
            <p:ph type="subTitle" idx="1"/>
          </p:nvPr>
        </p:nvSpPr>
        <p:spPr>
          <a:xfrm>
            <a:off x="1876423" y="3617803"/>
            <a:ext cx="9687584" cy="1655762"/>
          </a:xfrm>
        </p:spPr>
        <p:txBody>
          <a:bodyPr>
            <a:normAutofit/>
          </a:bodyPr>
          <a:lstStyle/>
          <a:p>
            <a:pPr algn="r"/>
            <a:r>
              <a:rPr lang="en-US" sz="2800" dirty="0"/>
              <a:t>							- </a:t>
            </a:r>
            <a:r>
              <a:rPr lang="en-US" sz="2400" dirty="0">
                <a:solidFill>
                  <a:schemeClr val="tx1"/>
                </a:solidFill>
                <a:latin typeface="Calibri" panose="020F0502020204030204" pitchFamily="34" charset="0"/>
                <a:cs typeface="Calibri" panose="020F0502020204030204" pitchFamily="34" charset="0"/>
              </a:rPr>
              <a:t>Review - 1</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218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A5F0-ACFC-4CFF-BDF7-A3CBD2205303}"/>
              </a:ext>
            </a:extLst>
          </p:cNvPr>
          <p:cNvSpPr>
            <a:spLocks noGrp="1"/>
          </p:cNvSpPr>
          <p:nvPr>
            <p:ph type="title"/>
          </p:nvPr>
        </p:nvSpPr>
        <p:spPr>
          <a:xfrm>
            <a:off x="1141413" y="618518"/>
            <a:ext cx="10012690" cy="1509827"/>
          </a:xfrm>
        </p:spPr>
        <p:txBody>
          <a:bodyPr>
            <a:normAutofit/>
          </a:bodyPr>
          <a:lstStyle/>
          <a:p>
            <a:pPr>
              <a:spcBef>
                <a:spcPts val="1000"/>
              </a:spcBef>
              <a:buSzPct val="125000"/>
            </a:pPr>
            <a:r>
              <a:rPr lang="en-US" sz="3200" b="1" dirty="0">
                <a:solidFill>
                  <a:schemeClr val="lt1"/>
                </a:solidFill>
                <a:latin typeface="Calibri" panose="020F0502020204030204" pitchFamily="34" charset="0"/>
                <a:ea typeface="+mn-ea"/>
                <a:cs typeface="Calibri" panose="020F0502020204030204" pitchFamily="34" charset="0"/>
              </a:rPr>
              <a:t>SDP Team No.: 437</a:t>
            </a:r>
            <a:endParaRPr lang="en-IN" sz="3200" b="1" dirty="0">
              <a:solidFill>
                <a:schemeClr val="lt1"/>
              </a:solidFill>
              <a:latin typeface="Calibri" panose="020F0502020204030204" pitchFamily="34" charset="0"/>
              <a:ea typeface="+mn-ea"/>
              <a:cs typeface="Calibri" panose="020F0502020204030204" pitchFamily="34" charset="0"/>
            </a:endParaRPr>
          </a:p>
        </p:txBody>
      </p:sp>
      <p:sp>
        <p:nvSpPr>
          <p:cNvPr id="3" name="Content Placeholder 2">
            <a:extLst>
              <a:ext uri="{FF2B5EF4-FFF2-40B4-BE49-F238E27FC236}">
                <a16:creationId xmlns:a16="http://schemas.microsoft.com/office/drawing/2014/main" id="{42A23730-9075-4825-A094-FEF523F5FFA4}"/>
              </a:ext>
            </a:extLst>
          </p:cNvPr>
          <p:cNvSpPr>
            <a:spLocks noGrp="1"/>
          </p:cNvSpPr>
          <p:nvPr>
            <p:ph idx="1"/>
          </p:nvPr>
        </p:nvSpPr>
        <p:spPr>
          <a:xfrm>
            <a:off x="1141413" y="2128345"/>
            <a:ext cx="9905998" cy="3662856"/>
          </a:xfrm>
        </p:spPr>
        <p:txBody>
          <a:bodyPr>
            <a:normAutofit/>
          </a:bodyPr>
          <a:lstStyle/>
          <a:p>
            <a:pPr marL="0" indent="0">
              <a:lnSpc>
                <a:spcPct val="107000"/>
              </a:lnSpc>
              <a:spcAft>
                <a:spcPts val="800"/>
              </a:spcAft>
              <a:buNone/>
            </a:pPr>
            <a:r>
              <a:rPr lang="en-US" sz="3200" b="1" dirty="0">
                <a:solidFill>
                  <a:schemeClr val="lt1"/>
                </a:solidFill>
                <a:latin typeface="Calibri" panose="020F0502020204030204" pitchFamily="34" charset="0"/>
                <a:cs typeface="Calibri" panose="020F0502020204030204" pitchFamily="34" charset="0"/>
              </a:rPr>
              <a:t>SDP Members : a) 190030536 – Gopu Charan Rahul </a:t>
            </a:r>
            <a:endParaRPr lang="en-IN" sz="3200" b="1" dirty="0">
              <a:solidFill>
                <a:schemeClr val="lt1"/>
              </a:solidFill>
              <a:latin typeface="Calibri" panose="020F0502020204030204" pitchFamily="34" charset="0"/>
              <a:cs typeface="Calibri" panose="020F0502020204030204" pitchFamily="34" charset="0"/>
            </a:endParaRPr>
          </a:p>
          <a:p>
            <a:pPr marL="0" indent="0">
              <a:lnSpc>
                <a:spcPct val="107000"/>
              </a:lnSpc>
              <a:spcAft>
                <a:spcPts val="800"/>
              </a:spcAft>
              <a:buNone/>
            </a:pPr>
            <a:r>
              <a:rPr lang="en-US" sz="3200" b="1" dirty="0">
                <a:solidFill>
                  <a:schemeClr val="lt1"/>
                </a:solidFill>
                <a:latin typeface="Calibri" panose="020F0502020204030204" pitchFamily="34" charset="0"/>
                <a:cs typeface="Calibri" panose="020F0502020204030204" pitchFamily="34" charset="0"/>
              </a:rPr>
              <a:t>		         b) 190031071 – Chaitanya Nath Singh</a:t>
            </a:r>
            <a:endParaRPr lang="en-IN" sz="3200" b="1" dirty="0">
              <a:solidFill>
                <a:schemeClr val="lt1"/>
              </a:solidFill>
              <a:latin typeface="Calibri" panose="020F0502020204030204" pitchFamily="34" charset="0"/>
              <a:cs typeface="Calibri" panose="020F0502020204030204" pitchFamily="34" charset="0"/>
            </a:endParaRPr>
          </a:p>
          <a:p>
            <a:pPr marL="0" indent="0">
              <a:buNone/>
            </a:pPr>
            <a:r>
              <a:rPr lang="en-US" sz="3200" b="1" dirty="0">
                <a:solidFill>
                  <a:schemeClr val="lt1"/>
                </a:solidFill>
                <a:latin typeface="Calibri" panose="020F0502020204030204" pitchFamily="34" charset="0"/>
                <a:cs typeface="Calibri" panose="020F0502020204030204" pitchFamily="34" charset="0"/>
              </a:rPr>
              <a:t>		         c) 190031510 – Sharez Hussain</a:t>
            </a:r>
          </a:p>
          <a:p>
            <a:pPr marL="0" indent="0">
              <a:buNone/>
            </a:pPr>
            <a:endParaRPr lang="en-US" sz="2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676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33279-1369-4D2B-8398-656D469F7BD8}"/>
              </a:ext>
            </a:extLst>
          </p:cNvPr>
          <p:cNvSpPr>
            <a:spLocks noGrp="1"/>
          </p:cNvSpPr>
          <p:nvPr>
            <p:ph type="subTitle" idx="1"/>
          </p:nvPr>
        </p:nvSpPr>
        <p:spPr>
          <a:xfrm>
            <a:off x="2278444" y="3759693"/>
            <a:ext cx="8791575" cy="1655762"/>
          </a:xfrm>
        </p:spPr>
        <p:txBody>
          <a:bodyPr>
            <a:normAutofit/>
          </a:bodyPr>
          <a:lstStyle/>
          <a:p>
            <a:pPr marL="685800" indent="-685800" algn="r">
              <a:buFontTx/>
              <a:buChar char="-"/>
            </a:pPr>
            <a:r>
              <a:rPr lang="en-US" sz="4800" dirty="0">
                <a:solidFill>
                  <a:schemeClr val="tx1"/>
                </a:solidFill>
                <a:latin typeface="Calibri" panose="020F0502020204030204" pitchFamily="34" charset="0"/>
                <a:cs typeface="Times New Roman" panose="02020603050405020304" pitchFamily="18" charset="0"/>
              </a:rPr>
              <a:t>THANK YOU</a:t>
            </a:r>
          </a:p>
          <a:p>
            <a:pPr algn="r"/>
            <a:r>
              <a:rPr lang="en-US" sz="1800" dirty="0">
                <a:solidFill>
                  <a:schemeClr val="tx1"/>
                </a:solidFill>
                <a:latin typeface="Calibri" panose="020F0502020204030204" pitchFamily="34" charset="0"/>
                <a:cs typeface="Times New Roman" panose="02020603050405020304" pitchFamily="18" charset="0"/>
              </a:rPr>
              <a:t>From SDP2 TEAM 437 </a:t>
            </a:r>
            <a:endParaRPr lang="en-IN" sz="1800" dirty="0">
              <a:solidFill>
                <a:schemeClr val="tx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05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7840-0D92-4490-B951-3A81E4200A8D}"/>
              </a:ext>
            </a:extLst>
          </p:cNvPr>
          <p:cNvSpPr>
            <a:spLocks noGrp="1"/>
          </p:cNvSpPr>
          <p:nvPr>
            <p:ph type="title"/>
          </p:nvPr>
        </p:nvSpPr>
        <p:spPr>
          <a:xfrm>
            <a:off x="1141456" y="609600"/>
            <a:ext cx="9904413" cy="908957"/>
          </a:xfrm>
        </p:spPr>
        <p:txBody>
          <a:bodyPr/>
          <a:lstStyle/>
          <a:p>
            <a:r>
              <a:rPr lang="en-US" u="sng" dirty="0"/>
              <a:t>Need For Business System</a:t>
            </a:r>
            <a:r>
              <a:rPr lang="en-US" dirty="0"/>
              <a:t>:</a:t>
            </a:r>
            <a:endParaRPr lang="en-IN" dirty="0"/>
          </a:p>
        </p:txBody>
      </p:sp>
      <p:sp>
        <p:nvSpPr>
          <p:cNvPr id="3" name="Text Placeholder 2">
            <a:extLst>
              <a:ext uri="{FF2B5EF4-FFF2-40B4-BE49-F238E27FC236}">
                <a16:creationId xmlns:a16="http://schemas.microsoft.com/office/drawing/2014/main" id="{417ED67E-007B-44A3-8DEA-C6E1380EC33C}"/>
              </a:ext>
            </a:extLst>
          </p:cNvPr>
          <p:cNvSpPr>
            <a:spLocks noGrp="1"/>
          </p:cNvSpPr>
          <p:nvPr>
            <p:ph type="body" sz="half" idx="2"/>
          </p:nvPr>
        </p:nvSpPr>
        <p:spPr>
          <a:xfrm>
            <a:off x="1141456" y="1518557"/>
            <a:ext cx="9904413" cy="4272641"/>
          </a:xfrm>
        </p:spPr>
        <p:txBody>
          <a:bodyPr>
            <a:normAutofit/>
          </a:bodyPr>
          <a:lstStyle/>
          <a:p>
            <a:pPr lvl="1"/>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Automotive Working Group is developing a series of specifications allowing web developers to write applications running in a web browser or an embedded web runtime on a car’s infotainment system to access signals from vehicle sensors and to carry out actions via the vehicles actuators. Many automotive engineering think that data from the sensors and vehicle functions could potentially be used for so many more things that provide value to vehicle owners, passengers, traffic systems and more. Rise of the smart automobiles like TESLA lead to need or demand for developing smart and user-friendly interface</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232146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6D7C-1E00-4CC0-B217-0B7EF75BD33B}"/>
              </a:ext>
            </a:extLst>
          </p:cNvPr>
          <p:cNvSpPr>
            <a:spLocks noGrp="1"/>
          </p:cNvSpPr>
          <p:nvPr>
            <p:ph type="ctrTitle"/>
          </p:nvPr>
        </p:nvSpPr>
        <p:spPr>
          <a:xfrm>
            <a:off x="1876424" y="1122363"/>
            <a:ext cx="8791575" cy="1646004"/>
          </a:xfrm>
        </p:spPr>
        <p:txBody>
          <a:bodyPr>
            <a:normAutofit fontScale="90000"/>
          </a:bodyPr>
          <a:lstStyle/>
          <a:p>
            <a:r>
              <a:rPr lang="en-GB" sz="3200" dirty="0"/>
              <a:t>Finalized requirements as per mathematical programming and data science</a:t>
            </a:r>
            <a:br>
              <a:rPr lang="en-GB" sz="3200" dirty="0"/>
            </a:br>
            <a:br>
              <a:rPr lang="en-GB" sz="3200" dirty="0"/>
            </a:br>
            <a:endParaRPr lang="en-IN" sz="3200" dirty="0"/>
          </a:p>
        </p:txBody>
      </p:sp>
      <p:sp>
        <p:nvSpPr>
          <p:cNvPr id="3" name="Subtitle 2">
            <a:extLst>
              <a:ext uri="{FF2B5EF4-FFF2-40B4-BE49-F238E27FC236}">
                <a16:creationId xmlns:a16="http://schemas.microsoft.com/office/drawing/2014/main" id="{B94D1029-D063-4ABE-83F9-0F835137181C}"/>
              </a:ext>
            </a:extLst>
          </p:cNvPr>
          <p:cNvSpPr>
            <a:spLocks noGrp="1"/>
          </p:cNvSpPr>
          <p:nvPr>
            <p:ph type="subTitle" idx="1"/>
          </p:nvPr>
        </p:nvSpPr>
        <p:spPr>
          <a:xfrm>
            <a:off x="1876424" y="2768368"/>
            <a:ext cx="8791575" cy="2967270"/>
          </a:xfrm>
        </p:spPr>
        <p:txBody>
          <a:bodyPr>
            <a:normAutofit/>
          </a:bodyPr>
          <a:lstStyle/>
          <a:p>
            <a:r>
              <a:rPr lang="en-GB" dirty="0">
                <a:solidFill>
                  <a:schemeClr val="tx1"/>
                </a:solidFill>
                <a:latin typeface="Arial" panose="020B0604020202020204" pitchFamily="34" charset="0"/>
                <a:cs typeface="Arial" panose="020B0604020202020204" pitchFamily="34" charset="0"/>
                <a:sym typeface="Wingdings" panose="05000000000000000000" pitchFamily="2" charset="2"/>
              </a:rPr>
              <a:t>we  use optimization techniques to get optimal solution</a:t>
            </a:r>
          </a:p>
          <a:p>
            <a:r>
              <a:rPr lang="en-GB" dirty="0">
                <a:solidFill>
                  <a:schemeClr val="tx1"/>
                </a:solidFill>
                <a:latin typeface="Arial" panose="020B0604020202020204" pitchFamily="34" charset="0"/>
                <a:cs typeface="Arial" panose="020B0604020202020204" pitchFamily="34" charset="0"/>
                <a:sym typeface="Wingdings" panose="05000000000000000000" pitchFamily="2" charset="2"/>
              </a:rPr>
              <a:t>	and calculate service and rental part, use max 	profit/weight method also known as knapsack </a:t>
            </a:r>
          </a:p>
          <a:p>
            <a:r>
              <a:rPr lang="en-GB" dirty="0">
                <a:solidFill>
                  <a:schemeClr val="tx1"/>
                </a:solidFill>
                <a:latin typeface="Arial" panose="020B0604020202020204" pitchFamily="34" charset="0"/>
                <a:cs typeface="Arial" panose="020B0604020202020204" pitchFamily="34" charset="0"/>
                <a:sym typeface="Wingdings" panose="05000000000000000000" pitchFamily="2" charset="2"/>
              </a:rPr>
              <a:t>	problem by fractional method</a:t>
            </a:r>
          </a:p>
          <a:p>
            <a:endParaRPr lang="en-GB" dirty="0">
              <a:solidFill>
                <a:schemeClr val="tx1"/>
              </a:solidFill>
              <a:latin typeface="Arial" panose="020B0604020202020204" pitchFamily="34" charset="0"/>
              <a:cs typeface="Arial" panose="020B0604020202020204" pitchFamily="34" charset="0"/>
              <a:sym typeface="Wingdings" panose="05000000000000000000" pitchFamily="2" charset="2"/>
            </a:endParaRPr>
          </a:p>
          <a:p>
            <a:r>
              <a:rPr lang="en-GB" dirty="0">
                <a:solidFill>
                  <a:schemeClr val="tx1"/>
                </a:solidFill>
                <a:latin typeface="Arial" panose="020B0604020202020204" pitchFamily="34" charset="0"/>
                <a:cs typeface="Arial" panose="020B0604020202020204" pitchFamily="34" charset="0"/>
                <a:sym typeface="Wingdings" panose="05000000000000000000" pitchFamily="2" charset="2"/>
              </a:rPr>
              <a:t> We Use data visualization techniques on obtain data</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97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881B-A7CF-4106-B384-A6F03B107997}"/>
              </a:ext>
            </a:extLst>
          </p:cNvPr>
          <p:cNvSpPr>
            <a:spLocks noGrp="1"/>
          </p:cNvSpPr>
          <p:nvPr>
            <p:ph type="title"/>
          </p:nvPr>
        </p:nvSpPr>
        <p:spPr>
          <a:xfrm>
            <a:off x="1139914" y="727970"/>
            <a:ext cx="9905955" cy="1091953"/>
          </a:xfrm>
        </p:spPr>
        <p:txBody>
          <a:bodyPr/>
          <a:lstStyle/>
          <a:p>
            <a:r>
              <a:rPr lang="en-GB" dirty="0"/>
              <a:t>Description of wireframing tool</a:t>
            </a:r>
            <a:br>
              <a:rPr lang="en-GB" dirty="0"/>
            </a:br>
            <a:r>
              <a:rPr lang="en-GB" dirty="0"/>
              <a:t>								- UxPIn</a:t>
            </a:r>
            <a:endParaRPr lang="en-IN" dirty="0"/>
          </a:p>
        </p:txBody>
      </p:sp>
      <p:sp>
        <p:nvSpPr>
          <p:cNvPr id="3" name="Text Placeholder 2">
            <a:extLst>
              <a:ext uri="{FF2B5EF4-FFF2-40B4-BE49-F238E27FC236}">
                <a16:creationId xmlns:a16="http://schemas.microsoft.com/office/drawing/2014/main" id="{012D03D8-4C3B-4BB3-9703-B6B1A985F5C3}"/>
              </a:ext>
            </a:extLst>
          </p:cNvPr>
          <p:cNvSpPr>
            <a:spLocks noGrp="1"/>
          </p:cNvSpPr>
          <p:nvPr>
            <p:ph type="body" sz="half" idx="2"/>
          </p:nvPr>
        </p:nvSpPr>
        <p:spPr>
          <a:xfrm>
            <a:off x="1141410" y="1819923"/>
            <a:ext cx="9904459" cy="4310107"/>
          </a:xfrm>
        </p:spPr>
        <p:txBody>
          <a:bodyPr/>
          <a:lstStyle/>
          <a:p>
            <a:pPr algn="l"/>
            <a:r>
              <a:rPr lang="en-GB" b="0" i="0" dirty="0">
                <a:effectLst/>
                <a:latin typeface="Arial" panose="020B0604020202020204" pitchFamily="34" charset="0"/>
              </a:rPr>
              <a:t>UXPin - a company that produces software called UXPin, used to create interactive prototypes </a:t>
            </a:r>
            <a:r>
              <a:rPr lang="en-GB" dirty="0">
                <a:latin typeface="Arial" panose="020B0604020202020204" pitchFamily="34" charset="0"/>
              </a:rPr>
              <a:t>of applications and websites . The software is intended for people who design user</a:t>
            </a:r>
            <a:r>
              <a:rPr lang="en-GB" dirty="0">
                <a:latin typeface="Arial" panose="020B0604020202020204" pitchFamily="34" charset="0"/>
                <a:hlinkClick r:id="rId2" tooltip="User Interface">
                  <a:extLst>
                    <a:ext uri="{A12FA001-AC4F-418D-AE19-62706E023703}">
                      <ahyp:hlinkClr xmlns:ahyp="http://schemas.microsoft.com/office/drawing/2018/hyperlinkcolor" val="tx"/>
                    </a:ext>
                  </a:extLst>
                </a:hlinkClick>
              </a:rPr>
              <a:t> </a:t>
            </a:r>
            <a:r>
              <a:rPr lang="en-GB" dirty="0">
                <a:latin typeface="Arial" panose="020B0604020202020204" pitchFamily="34" charset="0"/>
              </a:rPr>
              <a:t>interfaces , user experience and graphic designers, as well as for development teams supporting them, supporting the application development process .</a:t>
            </a:r>
          </a:p>
          <a:p>
            <a:pPr algn="l"/>
            <a:r>
              <a:rPr lang="en-GB" dirty="0">
                <a:latin typeface="Arial" panose="020B0604020202020204" pitchFamily="34" charset="0"/>
              </a:rPr>
              <a:t>One of the main advantages of the UXPin application is code-based design. This means that instead of drawing static representations of designs in a raster or vector design tool , designers can render their design intent directly in code - no programming knowledge required . When the user draws the project, the tool creates the appropriate html / CSS / JavaScript code and starts the browser and the application engine shows the results visually.</a:t>
            </a:r>
          </a:p>
          <a:p>
            <a:pPr algn="l"/>
            <a:r>
              <a:rPr lang="en-GB" dirty="0">
                <a:latin typeface="Arial" panose="020B0604020202020204" pitchFamily="34" charset="0"/>
              </a:rPr>
              <a:t>The application is available for MacOS and Windows .</a:t>
            </a:r>
          </a:p>
          <a:p>
            <a:endParaRPr lang="en-IN" dirty="0"/>
          </a:p>
        </p:txBody>
      </p:sp>
    </p:spTree>
    <p:extLst>
      <p:ext uri="{BB962C8B-B14F-4D97-AF65-F5344CB8AC3E}">
        <p14:creationId xmlns:p14="http://schemas.microsoft.com/office/powerpoint/2010/main" val="6592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3C41-1ACC-4335-8BE9-15FEC51BD3E9}"/>
              </a:ext>
            </a:extLst>
          </p:cNvPr>
          <p:cNvSpPr>
            <a:spLocks noGrp="1"/>
          </p:cNvSpPr>
          <p:nvPr>
            <p:ph type="title"/>
          </p:nvPr>
        </p:nvSpPr>
        <p:spPr>
          <a:xfrm>
            <a:off x="1141410" y="609600"/>
            <a:ext cx="9906000" cy="1055916"/>
          </a:xfrm>
        </p:spPr>
        <p:txBody>
          <a:bodyPr/>
          <a:lstStyle/>
          <a:p>
            <a:r>
              <a:rPr lang="en-US" u="sng" dirty="0"/>
              <a:t>Description Of Modules</a:t>
            </a:r>
            <a:r>
              <a:rPr lang="en-US" dirty="0"/>
              <a:t>:</a:t>
            </a:r>
            <a:endParaRPr lang="en-IN" dirty="0"/>
          </a:p>
        </p:txBody>
      </p:sp>
      <p:sp>
        <p:nvSpPr>
          <p:cNvPr id="3" name="Text Placeholder 2">
            <a:extLst>
              <a:ext uri="{FF2B5EF4-FFF2-40B4-BE49-F238E27FC236}">
                <a16:creationId xmlns:a16="http://schemas.microsoft.com/office/drawing/2014/main" id="{3AB9A244-B97A-4967-BA62-C99F5D4D51D8}"/>
              </a:ext>
            </a:extLst>
          </p:cNvPr>
          <p:cNvSpPr>
            <a:spLocks noGrp="1"/>
          </p:cNvSpPr>
          <p:nvPr>
            <p:ph type="body" sz="half" idx="2"/>
          </p:nvPr>
        </p:nvSpPr>
        <p:spPr>
          <a:xfrm>
            <a:off x="1141409" y="1665516"/>
            <a:ext cx="9906001" cy="4582884"/>
          </a:xfrm>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Our Business system consists of a user interface where a human can select a choice of his car to buy or can ask the interface to suggest for a nearest service center for repairs of his/her and can set the price of the car if he wants to sell the car depending upon the condition of the car.</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We would also like to add up Renting Cars Component that benefits the user to rent car if he is in need to travel places.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u="sng" dirty="0">
                <a:latin typeface="Calibri" panose="020F0502020204030204" pitchFamily="34" charset="0"/>
                <a:ea typeface="Calibri" panose="020F0502020204030204" pitchFamily="34" charset="0"/>
                <a:cs typeface="Times New Roman" panose="02020603050405020304" pitchFamily="18" charset="0"/>
              </a:rPr>
              <a:t>Module</a:t>
            </a:r>
            <a:r>
              <a:rPr lang="en-US" sz="3200" u="sng" dirty="0">
                <a:latin typeface="Calibri" panose="020F0502020204030204" pitchFamily="34" charset="0"/>
                <a:ea typeface="Calibri" panose="020F0502020204030204" pitchFamily="34" charset="0"/>
                <a:cs typeface="Times New Roman" panose="02020603050405020304" pitchFamily="18" charset="0"/>
              </a:rPr>
              <a:t> </a:t>
            </a:r>
            <a:r>
              <a:rPr lang="en-US" sz="2800" u="sng" dirty="0">
                <a:latin typeface="Calibri" panose="020F0502020204030204" pitchFamily="34" charset="0"/>
                <a:ea typeface="Calibri" panose="020F0502020204030204" pitchFamily="34" charset="0"/>
                <a:cs typeface="Times New Roman" panose="02020603050405020304" pitchFamily="18" charset="0"/>
              </a:rPr>
              <a:t>1</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dirty="0">
                <a:latin typeface="Calibri" panose="020F0502020204030204" pitchFamily="34" charset="0"/>
                <a:ea typeface="Calibri" panose="020F0502020204030204" pitchFamily="34" charset="0"/>
                <a:cs typeface="Times New Roman" panose="02020603050405020304" pitchFamily="18" charset="0"/>
              </a:rPr>
              <a:t>This module consists of the common login and register components, validations are taken into consideration and used for navigating through our website.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16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C7A3F6-5ECC-43F8-9B34-A3B3AA665AF6}"/>
              </a:ext>
            </a:extLst>
          </p:cNvPr>
          <p:cNvSpPr>
            <a:spLocks noGrp="1"/>
          </p:cNvSpPr>
          <p:nvPr>
            <p:ph type="body" sz="half" idx="2"/>
          </p:nvPr>
        </p:nvSpPr>
        <p:spPr>
          <a:xfrm>
            <a:off x="996042" y="783771"/>
            <a:ext cx="10091057" cy="5290458"/>
          </a:xfrm>
        </p:spPr>
        <p:txBody>
          <a:bodyPr>
            <a:normAutofit fontScale="92500"/>
          </a:bodyPr>
          <a:lstStyle/>
          <a:p>
            <a:pPr>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u="sng" dirty="0">
                <a:latin typeface="Calibri" panose="020F0502020204030204" pitchFamily="34" charset="0"/>
                <a:ea typeface="Calibri" panose="020F0502020204030204" pitchFamily="34" charset="0"/>
                <a:cs typeface="Times New Roman" panose="02020603050405020304" pitchFamily="18" charset="0"/>
              </a:rPr>
              <a:t>Module</a:t>
            </a:r>
            <a:r>
              <a:rPr lang="en-US" sz="2800" u="sng" dirty="0">
                <a:effectLst/>
                <a:latin typeface="Calibri" panose="020F0502020204030204" pitchFamily="34" charset="0"/>
                <a:ea typeface="Calibri" panose="020F0502020204030204" pitchFamily="34" charset="0"/>
                <a:cs typeface="Times New Roman" panose="02020603050405020304" pitchFamily="18" charset="0"/>
              </a:rPr>
              <a:t> 2</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interface is then split into 3: First if the user wants to buy a car the interface will ask for his budget, type of car model like sedan or XUV etc. On filling the requirements of the interface, the user will be redirected to page where all the description of each car is given like engine model, fuel type, seating capacity. The interface will also provide the user with some pictures of the car for specific details. The user will be now free to choose his depending on his wish or will.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u="sng" dirty="0">
                <a:latin typeface="Calibri" panose="020F0502020204030204" pitchFamily="34" charset="0"/>
                <a:ea typeface="Calibri" panose="020F0502020204030204" pitchFamily="34" charset="0"/>
                <a:cs typeface="Times New Roman" panose="02020603050405020304" pitchFamily="18" charset="0"/>
              </a:rPr>
              <a:t>Module</a:t>
            </a:r>
            <a:r>
              <a:rPr lang="en-US" sz="3000" u="sng" dirty="0">
                <a:effectLst/>
                <a:latin typeface="Calibri" panose="020F0502020204030204" pitchFamily="34" charset="0"/>
                <a:ea typeface="Calibri" panose="020F0502020204030204" pitchFamily="34" charset="0"/>
                <a:cs typeface="Times New Roman" panose="02020603050405020304" pitchFamily="18" charset="0"/>
              </a:rPr>
              <a:t> 3</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this module, if the user wants to sell his/her car he/she has to select sell option which will redirect his to a page like OLX for example where he can sell car depending on the car condition. The interface detailly takes in the condition of the car with some meter option like Good/Bad. And asks for Kilo meters travelled, Years after first purchase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457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7B6287-C8D9-42DB-AC07-41DB55886180}"/>
              </a:ext>
            </a:extLst>
          </p:cNvPr>
          <p:cNvSpPr>
            <a:spLocks noGrp="1"/>
          </p:cNvSpPr>
          <p:nvPr>
            <p:ph type="body" sz="half" idx="2"/>
          </p:nvPr>
        </p:nvSpPr>
        <p:spPr>
          <a:xfrm>
            <a:off x="1103744" y="1095704"/>
            <a:ext cx="9984512" cy="4876798"/>
          </a:xfrm>
        </p:spPr>
        <p:txBody>
          <a:bodyPr/>
          <a:lstStyle/>
          <a:p>
            <a:pPr>
              <a:lnSpc>
                <a:spcPct val="107000"/>
              </a:lnSpc>
              <a:spcAft>
                <a:spcPts val="800"/>
              </a:spcAft>
            </a:pPr>
            <a:r>
              <a:rPr lang="en-US" sz="2800" u="sng" dirty="0">
                <a:latin typeface="Calibri" panose="020F0502020204030204" pitchFamily="34" charset="0"/>
                <a:ea typeface="Calibri" panose="020F0502020204030204" pitchFamily="34" charset="0"/>
                <a:cs typeface="Times New Roman" panose="02020603050405020304" pitchFamily="18" charset="0"/>
              </a:rPr>
              <a:t>Module</a:t>
            </a:r>
            <a:r>
              <a:rPr lang="en-US" sz="2800" u="sng" dirty="0">
                <a:effectLst/>
                <a:latin typeface="Calibri" panose="020F0502020204030204" pitchFamily="34" charset="0"/>
                <a:ea typeface="Calibri" panose="020F0502020204030204" pitchFamily="34" charset="0"/>
                <a:cs typeface="Times New Roman" panose="02020603050405020304" pitchFamily="18" charset="0"/>
              </a:rPr>
              <a:t> 4</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In this module,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user can seek the help of the interface for nearest service center for repairs of specific parts he chooses to.</a:t>
            </a:r>
          </a:p>
          <a:p>
            <a:pPr>
              <a:lnSpc>
                <a:spcPct val="107000"/>
              </a:lnSpc>
              <a:spcAft>
                <a:spcPts val="800"/>
              </a:spcAft>
            </a:pPr>
            <a:r>
              <a:rPr lang="en-US" sz="2800" u="sng" dirty="0">
                <a:latin typeface="Calibri" panose="020F0502020204030204" pitchFamily="34" charset="0"/>
                <a:ea typeface="Calibri" panose="020F0502020204030204" pitchFamily="34" charset="0"/>
                <a:cs typeface="Times New Roman" panose="02020603050405020304" pitchFamily="18" charset="0"/>
              </a:rPr>
              <a:t>Module 5</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cs typeface="Times New Roman" panose="02020603050405020304" pitchFamily="18" charset="0"/>
              </a:rPr>
              <a:t>Final module consists of rental cars, that deals with taking in some Aadhar or driving license proof and supplying the user car he need, charge him the amount depending on days taken or used.</a:t>
            </a:r>
            <a:endParaRPr lang="en-IN" sz="2400" dirty="0">
              <a:latin typeface="Calibri" panose="020F0502020204030204" pitchFamily="34" charset="0"/>
              <a:cs typeface="Times New Roman" panose="02020603050405020304" pitchFamily="18" charset="0"/>
            </a:endParaRPr>
          </a:p>
          <a:p>
            <a:pPr>
              <a:lnSpc>
                <a:spcPct val="107000"/>
              </a:lnSpc>
              <a:spcAft>
                <a:spcPts val="800"/>
              </a:spcAft>
            </a:pPr>
            <a:r>
              <a:rPr lang="en-US" sz="3200" u="sng" dirty="0">
                <a:effectLst/>
                <a:latin typeface="Calibri" panose="020F0502020204030204" pitchFamily="34" charset="0"/>
                <a:ea typeface="Calibri" panose="020F0502020204030204" pitchFamily="34" charset="0"/>
                <a:cs typeface="Times New Roman" panose="02020603050405020304" pitchFamily="18" charset="0"/>
              </a:rPr>
              <a:t>Designing</a:t>
            </a:r>
            <a:r>
              <a:rPr lang="en-US" sz="2400" dirty="0">
                <a:latin typeface="Calibri" panose="020F0502020204030204" pitchFamily="34" charset="0"/>
                <a:ea typeface="Calibri" panose="020F0502020204030204" pitchFamily="34" charset="0"/>
                <a:cs typeface="Times New Roman" panose="02020603050405020304" pitchFamily="18" charset="0"/>
              </a:rPr>
              <a:t>:  We plan to use Django framework to design our website additional to jinja2 and bootstrap which gives look and feel for our project. The sqlite3 database is a powerful database which is very effective and user-friendly</a:t>
            </a:r>
          </a:p>
          <a:p>
            <a:pPr>
              <a:lnSpc>
                <a:spcPct val="107000"/>
              </a:lnSpc>
              <a:spcAft>
                <a:spcPts val="800"/>
              </a:spcAft>
            </a:pPr>
            <a:endParaRPr lang="en-IN" dirty="0"/>
          </a:p>
        </p:txBody>
      </p:sp>
    </p:spTree>
    <p:extLst>
      <p:ext uri="{BB962C8B-B14F-4D97-AF65-F5344CB8AC3E}">
        <p14:creationId xmlns:p14="http://schemas.microsoft.com/office/powerpoint/2010/main" val="328000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0F60-1DF2-49A1-A74E-6020DC787AC0}"/>
              </a:ext>
            </a:extLst>
          </p:cNvPr>
          <p:cNvSpPr>
            <a:spLocks noGrp="1"/>
          </p:cNvSpPr>
          <p:nvPr>
            <p:ph type="title"/>
          </p:nvPr>
        </p:nvSpPr>
        <p:spPr>
          <a:xfrm>
            <a:off x="1141456" y="609600"/>
            <a:ext cx="9905955" cy="715861"/>
          </a:xfrm>
        </p:spPr>
        <p:txBody>
          <a:bodyPr/>
          <a:lstStyle/>
          <a:p>
            <a:r>
              <a:rPr lang="en-GB" dirty="0"/>
              <a:t>USER stories</a:t>
            </a:r>
            <a:endParaRPr lang="en-IN" dirty="0"/>
          </a:p>
        </p:txBody>
      </p:sp>
      <p:sp>
        <p:nvSpPr>
          <p:cNvPr id="3" name="Text Placeholder 2">
            <a:extLst>
              <a:ext uri="{FF2B5EF4-FFF2-40B4-BE49-F238E27FC236}">
                <a16:creationId xmlns:a16="http://schemas.microsoft.com/office/drawing/2014/main" id="{DC0D085F-2C0C-4908-BEA9-119FEBACC2DB}"/>
              </a:ext>
            </a:extLst>
          </p:cNvPr>
          <p:cNvSpPr>
            <a:spLocks noGrp="1"/>
          </p:cNvSpPr>
          <p:nvPr>
            <p:ph type="body" sz="half" idx="2"/>
          </p:nvPr>
        </p:nvSpPr>
        <p:spPr>
          <a:xfrm>
            <a:off x="1141410" y="1325461"/>
            <a:ext cx="9904459" cy="4790113"/>
          </a:xfrm>
        </p:spPr>
        <p:txBody>
          <a:bodyPr>
            <a:normAutofit lnSpcReduction="10000"/>
          </a:bodyPr>
          <a:lstStyle/>
          <a:p>
            <a:r>
              <a:rPr lang="en-GB" dirty="0"/>
              <a:t>I would like to sell my old car and buy a new car on this eve.</a:t>
            </a:r>
          </a:p>
          <a:p>
            <a:r>
              <a:rPr lang="en-GB" dirty="0"/>
              <a:t>My friend suggested me to look into this website it seems there are variety of luxury cars.</a:t>
            </a:r>
          </a:p>
          <a:p>
            <a:r>
              <a:rPr lang="en-GB" dirty="0"/>
              <a:t>As a customer and I want icons so that I can know which link takes me where.</a:t>
            </a:r>
          </a:p>
          <a:p>
            <a:r>
              <a:rPr lang="en-GB" dirty="0"/>
              <a:t>As a user I want a better organized way to navigate through site so that I can save time.</a:t>
            </a:r>
          </a:p>
          <a:p>
            <a:r>
              <a:rPr lang="en-GB" dirty="0"/>
              <a:t>As a user I want customer support so that I can solve any issue faced.</a:t>
            </a:r>
          </a:p>
          <a:p>
            <a:r>
              <a:rPr lang="en-GB" dirty="0"/>
              <a:t>As a user and I want to get notified when the product in Wish list is in stock so that I can buy it.</a:t>
            </a:r>
          </a:p>
          <a:p>
            <a:r>
              <a:rPr lang="en-GB" dirty="0"/>
              <a:t>As a customer and I want to be able to pay online so that I don't have to pay in cash.</a:t>
            </a:r>
          </a:p>
          <a:p>
            <a:r>
              <a:rPr lang="en-GB" dirty="0"/>
              <a:t>As a customer and I want to be able to pay on delivery in cash so that I don't get scammed.</a:t>
            </a:r>
          </a:p>
          <a:p>
            <a:r>
              <a:rPr lang="en-GB" dirty="0"/>
              <a:t>As a customer and I want to be able to save multiple addresses so that I can choose the delivery address with out typing in all of it when I am in my other house.</a:t>
            </a:r>
          </a:p>
          <a:p>
            <a:r>
              <a:rPr lang="en-GB" dirty="0"/>
              <a:t>As a customer and I want to be able to get a notification when my order arrived so that I don't miss it.</a:t>
            </a:r>
            <a:endParaRPr lang="en-IN" dirty="0"/>
          </a:p>
        </p:txBody>
      </p:sp>
    </p:spTree>
    <p:extLst>
      <p:ext uri="{BB962C8B-B14F-4D97-AF65-F5344CB8AC3E}">
        <p14:creationId xmlns:p14="http://schemas.microsoft.com/office/powerpoint/2010/main" val="99772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6C1D-E361-4FF0-9B52-F7276886FA60}"/>
              </a:ext>
            </a:extLst>
          </p:cNvPr>
          <p:cNvSpPr>
            <a:spLocks noGrp="1"/>
          </p:cNvSpPr>
          <p:nvPr>
            <p:ph type="title"/>
          </p:nvPr>
        </p:nvSpPr>
        <p:spPr>
          <a:xfrm>
            <a:off x="1141456" y="261257"/>
            <a:ext cx="9864001" cy="1061357"/>
          </a:xfrm>
        </p:spPr>
        <p:txBody>
          <a:bodyPr/>
          <a:lstStyle/>
          <a:p>
            <a:pPr algn="ctr"/>
            <a:r>
              <a:rPr lang="en-US" dirty="0"/>
              <a:t>CARZONE</a:t>
            </a:r>
            <a:endParaRPr lang="en-IN" dirty="0"/>
          </a:p>
        </p:txBody>
      </p:sp>
      <p:sp>
        <p:nvSpPr>
          <p:cNvPr id="3" name="Text Placeholder 2">
            <a:extLst>
              <a:ext uri="{FF2B5EF4-FFF2-40B4-BE49-F238E27FC236}">
                <a16:creationId xmlns:a16="http://schemas.microsoft.com/office/drawing/2014/main" id="{3AC29D0A-AC2A-400A-B9FB-CADCCB20542C}"/>
              </a:ext>
            </a:extLst>
          </p:cNvPr>
          <p:cNvSpPr>
            <a:spLocks noGrp="1"/>
          </p:cNvSpPr>
          <p:nvPr>
            <p:ph type="body" sz="half" idx="2"/>
          </p:nvPr>
        </p:nvSpPr>
        <p:spPr>
          <a:xfrm>
            <a:off x="1141456" y="1322614"/>
            <a:ext cx="10190573" cy="4718957"/>
          </a:xfrm>
        </p:spPr>
        <p:txBody>
          <a:bodyPr>
            <a:normAutofit/>
          </a:bodyPr>
          <a:lstStyle/>
          <a:p>
            <a:pPr algn="l"/>
            <a:r>
              <a:rPr lang="en-IN" sz="2800" dirty="0">
                <a:latin typeface="Calibri" panose="020F0502020204030204" pitchFamily="34" charset="0"/>
                <a:cs typeface="Calibri" panose="020F0502020204030204" pitchFamily="34" charset="0"/>
              </a:rPr>
              <a:t>We mainly use software's like</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PyCharm Community Edition as IDE</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Sqlite3 Database</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Simple calculations made by python pulp. </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Bootstrap for Designing Templates</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Django as Web Framework</a:t>
            </a:r>
          </a:p>
          <a:p>
            <a:pPr marL="800100" lvl="1"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Jinja2 as additional support to Django Web Framework                  </a:t>
            </a:r>
          </a:p>
          <a:p>
            <a:endParaRPr lang="en-IN" dirty="0"/>
          </a:p>
        </p:txBody>
      </p:sp>
    </p:spTree>
    <p:extLst>
      <p:ext uri="{BB962C8B-B14F-4D97-AF65-F5344CB8AC3E}">
        <p14:creationId xmlns:p14="http://schemas.microsoft.com/office/powerpoint/2010/main" val="803793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496</TotalTime>
  <Words>1036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SKILL DEVELOPMENT PROJECT 2 </vt:lpstr>
      <vt:lpstr>Need For Business System:</vt:lpstr>
      <vt:lpstr>Finalized requirements as per mathematical programming and data science  </vt:lpstr>
      <vt:lpstr>Description of wireframing tool         - UxPIn</vt:lpstr>
      <vt:lpstr>Description Of Modules:</vt:lpstr>
      <vt:lpstr>PowerPoint Presentation</vt:lpstr>
      <vt:lpstr>PowerPoint Presentation</vt:lpstr>
      <vt:lpstr>USER stories</vt:lpstr>
      <vt:lpstr>CARZONE</vt:lpstr>
      <vt:lpstr>SDP Team No.: 437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DEVELOPMENT PROJECT</dc:title>
  <dc:creator>Chaitanya Nath Singh Mohan</dc:creator>
  <cp:lastModifiedBy>Chaitanya Nath Singh Mohan</cp:lastModifiedBy>
  <cp:revision>25</cp:revision>
  <dcterms:created xsi:type="dcterms:W3CDTF">2020-08-25T12:41:25Z</dcterms:created>
  <dcterms:modified xsi:type="dcterms:W3CDTF">2021-05-18T12:58:18Z</dcterms:modified>
</cp:coreProperties>
</file>