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8" r:id="rId2"/>
    <p:sldId id="257" r:id="rId3"/>
    <p:sldId id="258" r:id="rId4"/>
    <p:sldId id="270" r:id="rId5"/>
    <p:sldId id="280" r:id="rId6"/>
    <p:sldId id="281" r:id="rId7"/>
    <p:sldId id="282" r:id="rId8"/>
    <p:sldId id="283" r:id="rId9"/>
    <p:sldId id="259" r:id="rId10"/>
    <p:sldId id="260" r:id="rId11"/>
    <p:sldId id="276" r:id="rId12"/>
    <p:sldId id="261" r:id="rId13"/>
    <p:sldId id="262" r:id="rId14"/>
    <p:sldId id="277" r:id="rId15"/>
    <p:sldId id="263" r:id="rId16"/>
    <p:sldId id="271" r:id="rId17"/>
    <p:sldId id="272" r:id="rId18"/>
    <p:sldId id="273" r:id="rId19"/>
    <p:sldId id="279" r:id="rId20"/>
    <p:sldId id="264" r:id="rId21"/>
    <p:sldId id="265" r:id="rId22"/>
    <p:sldId id="266" r:id="rId23"/>
    <p:sldId id="267" r:id="rId24"/>
    <p:sldId id="268" r:id="rId25"/>
    <p:sldId id="269" r:id="rId26"/>
    <p:sldId id="284" r:id="rId27"/>
    <p:sldId id="275"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B8D8EA-9544-7785-2B3A-A0D6B97E21A6}" v="1963" dt="2022-04-18T22:22:00.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p:scale>
          <a:sx n="57" d="100"/>
          <a:sy n="57" d="100"/>
        </p:scale>
        <p:origin x="1474" y="5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69CA46-F02C-475E-A77D-3520BBB09C28}" type="doc">
      <dgm:prSet loTypeId="urn:microsoft.com/office/officeart/2005/8/layout/vProcess5" loCatId="process" qsTypeId="urn:microsoft.com/office/officeart/2005/8/quickstyle/simple4" qsCatId="simple" csTypeId="urn:microsoft.com/office/officeart/2005/8/colors/accent0_3" csCatId="mainScheme" phldr="1"/>
      <dgm:spPr/>
      <dgm:t>
        <a:bodyPr/>
        <a:lstStyle/>
        <a:p>
          <a:endParaRPr lang="en-US"/>
        </a:p>
      </dgm:t>
    </dgm:pt>
    <dgm:pt modelId="{9C24373C-249A-474D-9CF7-0B3DC5A45DD1}">
      <dgm:prSet/>
      <dgm:spPr/>
      <dgm:t>
        <a:bodyPr/>
        <a:lstStyle/>
        <a:p>
          <a:r>
            <a:rPr lang="en-GB"/>
            <a:t>This information can be used to find out the factor which are affecting the stock market abrupt movement. </a:t>
          </a:r>
          <a:endParaRPr lang="en-US"/>
        </a:p>
      </dgm:t>
    </dgm:pt>
    <dgm:pt modelId="{002F98F8-4796-4340-88E0-94F09CA3442A}" type="parTrans" cxnId="{BB66A769-90C8-4082-A918-2E7317030B4F}">
      <dgm:prSet/>
      <dgm:spPr/>
      <dgm:t>
        <a:bodyPr/>
        <a:lstStyle/>
        <a:p>
          <a:endParaRPr lang="en-US"/>
        </a:p>
      </dgm:t>
    </dgm:pt>
    <dgm:pt modelId="{B969EC7D-34C5-40F8-AE46-63C939589F8B}" type="sibTrans" cxnId="{BB66A769-90C8-4082-A918-2E7317030B4F}">
      <dgm:prSet/>
      <dgm:spPr/>
      <dgm:t>
        <a:bodyPr/>
        <a:lstStyle/>
        <a:p>
          <a:endParaRPr lang="en-US"/>
        </a:p>
      </dgm:t>
    </dgm:pt>
    <dgm:pt modelId="{191FC4EB-873E-4D9D-8DCE-5CB8864DB8AB}">
      <dgm:prSet/>
      <dgm:spPr/>
      <dgm:t>
        <a:bodyPr/>
        <a:lstStyle/>
        <a:p>
          <a:r>
            <a:rPr lang="en-GB"/>
            <a:t>These abrupt movement are very hard to predict, and many people often must suffer by losing large sum. </a:t>
          </a:r>
          <a:endParaRPr lang="en-US"/>
        </a:p>
      </dgm:t>
    </dgm:pt>
    <dgm:pt modelId="{1D136C65-3EB5-4538-B273-B3D14E01EF41}" type="parTrans" cxnId="{3229D7A6-7958-4366-BD85-36B2DA0C2CE3}">
      <dgm:prSet/>
      <dgm:spPr/>
      <dgm:t>
        <a:bodyPr/>
        <a:lstStyle/>
        <a:p>
          <a:endParaRPr lang="en-US"/>
        </a:p>
      </dgm:t>
    </dgm:pt>
    <dgm:pt modelId="{1D7B0EF9-6567-409F-AAAD-3A7EAE216DA0}" type="sibTrans" cxnId="{3229D7A6-7958-4366-BD85-36B2DA0C2CE3}">
      <dgm:prSet/>
      <dgm:spPr/>
      <dgm:t>
        <a:bodyPr/>
        <a:lstStyle/>
        <a:p>
          <a:endParaRPr lang="en-US"/>
        </a:p>
      </dgm:t>
    </dgm:pt>
    <dgm:pt modelId="{DA6CFF8E-D2BB-4D8C-86DB-240B4639A6D9}">
      <dgm:prSet/>
      <dgm:spPr/>
      <dgm:t>
        <a:bodyPr/>
        <a:lstStyle/>
        <a:p>
          <a:r>
            <a:rPr lang="en-GB"/>
            <a:t>Sometimes these abrupt changes are for very short duration.</a:t>
          </a:r>
          <a:endParaRPr lang="en-US"/>
        </a:p>
      </dgm:t>
    </dgm:pt>
    <dgm:pt modelId="{1754E9DD-A036-4DA1-9E8C-2E6E1A07541F}" type="parTrans" cxnId="{90C7D74F-FFBD-4473-A3D0-3F1082CFDDC7}">
      <dgm:prSet/>
      <dgm:spPr/>
      <dgm:t>
        <a:bodyPr/>
        <a:lstStyle/>
        <a:p>
          <a:endParaRPr lang="en-US"/>
        </a:p>
      </dgm:t>
    </dgm:pt>
    <dgm:pt modelId="{D2A0E068-BC6B-4541-9680-41646BA7D824}" type="sibTrans" cxnId="{90C7D74F-FFBD-4473-A3D0-3F1082CFDDC7}">
      <dgm:prSet/>
      <dgm:spPr/>
      <dgm:t>
        <a:bodyPr/>
        <a:lstStyle/>
        <a:p>
          <a:endParaRPr lang="en-US"/>
        </a:p>
      </dgm:t>
    </dgm:pt>
    <dgm:pt modelId="{A8DA044F-C729-45D6-975F-37363CCC74A2}" type="pres">
      <dgm:prSet presAssocID="{4069CA46-F02C-475E-A77D-3520BBB09C28}" presName="outerComposite" presStyleCnt="0">
        <dgm:presLayoutVars>
          <dgm:chMax val="5"/>
          <dgm:dir/>
          <dgm:resizeHandles val="exact"/>
        </dgm:presLayoutVars>
      </dgm:prSet>
      <dgm:spPr/>
    </dgm:pt>
    <dgm:pt modelId="{E318D20A-F42E-41DC-AA95-A521AF9C9882}" type="pres">
      <dgm:prSet presAssocID="{4069CA46-F02C-475E-A77D-3520BBB09C28}" presName="dummyMaxCanvas" presStyleCnt="0">
        <dgm:presLayoutVars/>
      </dgm:prSet>
      <dgm:spPr/>
    </dgm:pt>
    <dgm:pt modelId="{986A313F-9B71-4BA8-A116-33EB051D3B58}" type="pres">
      <dgm:prSet presAssocID="{4069CA46-F02C-475E-A77D-3520BBB09C28}" presName="ThreeNodes_1" presStyleLbl="node1" presStyleIdx="0" presStyleCnt="3">
        <dgm:presLayoutVars>
          <dgm:bulletEnabled val="1"/>
        </dgm:presLayoutVars>
      </dgm:prSet>
      <dgm:spPr/>
    </dgm:pt>
    <dgm:pt modelId="{32D12A25-FB52-432E-94FB-89ED4E13942A}" type="pres">
      <dgm:prSet presAssocID="{4069CA46-F02C-475E-A77D-3520BBB09C28}" presName="ThreeNodes_2" presStyleLbl="node1" presStyleIdx="1" presStyleCnt="3">
        <dgm:presLayoutVars>
          <dgm:bulletEnabled val="1"/>
        </dgm:presLayoutVars>
      </dgm:prSet>
      <dgm:spPr/>
    </dgm:pt>
    <dgm:pt modelId="{9E8D9BC7-05FA-4473-9003-2981DFB5F0AB}" type="pres">
      <dgm:prSet presAssocID="{4069CA46-F02C-475E-A77D-3520BBB09C28}" presName="ThreeNodes_3" presStyleLbl="node1" presStyleIdx="2" presStyleCnt="3">
        <dgm:presLayoutVars>
          <dgm:bulletEnabled val="1"/>
        </dgm:presLayoutVars>
      </dgm:prSet>
      <dgm:spPr/>
    </dgm:pt>
    <dgm:pt modelId="{7EE116D8-3249-4A4C-AF1B-18733EB2A053}" type="pres">
      <dgm:prSet presAssocID="{4069CA46-F02C-475E-A77D-3520BBB09C28}" presName="ThreeConn_1-2" presStyleLbl="fgAccFollowNode1" presStyleIdx="0" presStyleCnt="2">
        <dgm:presLayoutVars>
          <dgm:bulletEnabled val="1"/>
        </dgm:presLayoutVars>
      </dgm:prSet>
      <dgm:spPr/>
    </dgm:pt>
    <dgm:pt modelId="{636EE04B-8574-4627-8E39-151A67F5C7DD}" type="pres">
      <dgm:prSet presAssocID="{4069CA46-F02C-475E-A77D-3520BBB09C28}" presName="ThreeConn_2-3" presStyleLbl="fgAccFollowNode1" presStyleIdx="1" presStyleCnt="2">
        <dgm:presLayoutVars>
          <dgm:bulletEnabled val="1"/>
        </dgm:presLayoutVars>
      </dgm:prSet>
      <dgm:spPr/>
    </dgm:pt>
    <dgm:pt modelId="{01977CB5-D1B3-46FD-8BD7-9CA833340F57}" type="pres">
      <dgm:prSet presAssocID="{4069CA46-F02C-475E-A77D-3520BBB09C28}" presName="ThreeNodes_1_text" presStyleLbl="node1" presStyleIdx="2" presStyleCnt="3">
        <dgm:presLayoutVars>
          <dgm:bulletEnabled val="1"/>
        </dgm:presLayoutVars>
      </dgm:prSet>
      <dgm:spPr/>
    </dgm:pt>
    <dgm:pt modelId="{237F1488-26FE-4468-AA05-55916A108216}" type="pres">
      <dgm:prSet presAssocID="{4069CA46-F02C-475E-A77D-3520BBB09C28}" presName="ThreeNodes_2_text" presStyleLbl="node1" presStyleIdx="2" presStyleCnt="3">
        <dgm:presLayoutVars>
          <dgm:bulletEnabled val="1"/>
        </dgm:presLayoutVars>
      </dgm:prSet>
      <dgm:spPr/>
    </dgm:pt>
    <dgm:pt modelId="{C7DCC538-E536-4610-BC09-2CB5BB87441C}" type="pres">
      <dgm:prSet presAssocID="{4069CA46-F02C-475E-A77D-3520BBB09C28}" presName="ThreeNodes_3_text" presStyleLbl="node1" presStyleIdx="2" presStyleCnt="3">
        <dgm:presLayoutVars>
          <dgm:bulletEnabled val="1"/>
        </dgm:presLayoutVars>
      </dgm:prSet>
      <dgm:spPr/>
    </dgm:pt>
  </dgm:ptLst>
  <dgm:cxnLst>
    <dgm:cxn modelId="{75BF0A32-33C6-4CFC-91D8-57AC3436EE26}" type="presOf" srcId="{1D7B0EF9-6567-409F-AAAD-3A7EAE216DA0}" destId="{636EE04B-8574-4627-8E39-151A67F5C7DD}" srcOrd="0" destOrd="0" presId="urn:microsoft.com/office/officeart/2005/8/layout/vProcess5"/>
    <dgm:cxn modelId="{97A3A03F-CACC-4E0C-8802-44C4C26B9747}" type="presOf" srcId="{9C24373C-249A-474D-9CF7-0B3DC5A45DD1}" destId="{01977CB5-D1B3-46FD-8BD7-9CA833340F57}" srcOrd="1" destOrd="0" presId="urn:microsoft.com/office/officeart/2005/8/layout/vProcess5"/>
    <dgm:cxn modelId="{44C2C242-1016-4B70-91EC-62D1F9C48A0D}" type="presOf" srcId="{DA6CFF8E-D2BB-4D8C-86DB-240B4639A6D9}" destId="{9E8D9BC7-05FA-4473-9003-2981DFB5F0AB}" srcOrd="0" destOrd="0" presId="urn:microsoft.com/office/officeart/2005/8/layout/vProcess5"/>
    <dgm:cxn modelId="{BB66A769-90C8-4082-A918-2E7317030B4F}" srcId="{4069CA46-F02C-475E-A77D-3520BBB09C28}" destId="{9C24373C-249A-474D-9CF7-0B3DC5A45DD1}" srcOrd="0" destOrd="0" parTransId="{002F98F8-4796-4340-88E0-94F09CA3442A}" sibTransId="{B969EC7D-34C5-40F8-AE46-63C939589F8B}"/>
    <dgm:cxn modelId="{90C7D74F-FFBD-4473-A3D0-3F1082CFDDC7}" srcId="{4069CA46-F02C-475E-A77D-3520BBB09C28}" destId="{DA6CFF8E-D2BB-4D8C-86DB-240B4639A6D9}" srcOrd="2" destOrd="0" parTransId="{1754E9DD-A036-4DA1-9E8C-2E6E1A07541F}" sibTransId="{D2A0E068-BC6B-4541-9680-41646BA7D824}"/>
    <dgm:cxn modelId="{DDE73D57-5DE3-4A62-8D85-6B414B5A1C52}" type="presOf" srcId="{191FC4EB-873E-4D9D-8DCE-5CB8864DB8AB}" destId="{32D12A25-FB52-432E-94FB-89ED4E13942A}" srcOrd="0" destOrd="0" presId="urn:microsoft.com/office/officeart/2005/8/layout/vProcess5"/>
    <dgm:cxn modelId="{811D107B-9F2A-4AF9-9691-5EB5543478C1}" type="presOf" srcId="{DA6CFF8E-D2BB-4D8C-86DB-240B4639A6D9}" destId="{C7DCC538-E536-4610-BC09-2CB5BB87441C}" srcOrd="1" destOrd="0" presId="urn:microsoft.com/office/officeart/2005/8/layout/vProcess5"/>
    <dgm:cxn modelId="{3229D7A6-7958-4366-BD85-36B2DA0C2CE3}" srcId="{4069CA46-F02C-475E-A77D-3520BBB09C28}" destId="{191FC4EB-873E-4D9D-8DCE-5CB8864DB8AB}" srcOrd="1" destOrd="0" parTransId="{1D136C65-3EB5-4538-B273-B3D14E01EF41}" sibTransId="{1D7B0EF9-6567-409F-AAAD-3A7EAE216DA0}"/>
    <dgm:cxn modelId="{CDF23FB9-02C8-4866-B3C3-403B22D1C11B}" type="presOf" srcId="{9C24373C-249A-474D-9CF7-0B3DC5A45DD1}" destId="{986A313F-9B71-4BA8-A116-33EB051D3B58}" srcOrd="0" destOrd="0" presId="urn:microsoft.com/office/officeart/2005/8/layout/vProcess5"/>
    <dgm:cxn modelId="{2343D7C2-FCE2-41C1-AF32-F08089483F8C}" type="presOf" srcId="{191FC4EB-873E-4D9D-8DCE-5CB8864DB8AB}" destId="{237F1488-26FE-4468-AA05-55916A108216}" srcOrd="1" destOrd="0" presId="urn:microsoft.com/office/officeart/2005/8/layout/vProcess5"/>
    <dgm:cxn modelId="{A26D2DE2-EFA1-4016-80E6-4D92217932ED}" type="presOf" srcId="{4069CA46-F02C-475E-A77D-3520BBB09C28}" destId="{A8DA044F-C729-45D6-975F-37363CCC74A2}" srcOrd="0" destOrd="0" presId="urn:microsoft.com/office/officeart/2005/8/layout/vProcess5"/>
    <dgm:cxn modelId="{95A3A2F3-9309-4D9E-B284-53F40825F2DA}" type="presOf" srcId="{B969EC7D-34C5-40F8-AE46-63C939589F8B}" destId="{7EE116D8-3249-4A4C-AF1B-18733EB2A053}" srcOrd="0" destOrd="0" presId="urn:microsoft.com/office/officeart/2005/8/layout/vProcess5"/>
    <dgm:cxn modelId="{4B9F6000-F494-44EB-A8A2-78086AB331DE}" type="presParOf" srcId="{A8DA044F-C729-45D6-975F-37363CCC74A2}" destId="{E318D20A-F42E-41DC-AA95-A521AF9C9882}" srcOrd="0" destOrd="0" presId="urn:microsoft.com/office/officeart/2005/8/layout/vProcess5"/>
    <dgm:cxn modelId="{355BD682-6330-4BEC-9073-1896BFE44374}" type="presParOf" srcId="{A8DA044F-C729-45D6-975F-37363CCC74A2}" destId="{986A313F-9B71-4BA8-A116-33EB051D3B58}" srcOrd="1" destOrd="0" presId="urn:microsoft.com/office/officeart/2005/8/layout/vProcess5"/>
    <dgm:cxn modelId="{D7C539E9-4CA9-41E3-A973-2C67E227A0B8}" type="presParOf" srcId="{A8DA044F-C729-45D6-975F-37363CCC74A2}" destId="{32D12A25-FB52-432E-94FB-89ED4E13942A}" srcOrd="2" destOrd="0" presId="urn:microsoft.com/office/officeart/2005/8/layout/vProcess5"/>
    <dgm:cxn modelId="{DBF90A4C-AAD9-4280-880E-4F7A35E59855}" type="presParOf" srcId="{A8DA044F-C729-45D6-975F-37363CCC74A2}" destId="{9E8D9BC7-05FA-4473-9003-2981DFB5F0AB}" srcOrd="3" destOrd="0" presId="urn:microsoft.com/office/officeart/2005/8/layout/vProcess5"/>
    <dgm:cxn modelId="{AB2A6AE5-68C4-4059-AB59-DB6FB8E41152}" type="presParOf" srcId="{A8DA044F-C729-45D6-975F-37363CCC74A2}" destId="{7EE116D8-3249-4A4C-AF1B-18733EB2A053}" srcOrd="4" destOrd="0" presId="urn:microsoft.com/office/officeart/2005/8/layout/vProcess5"/>
    <dgm:cxn modelId="{73EA7AB9-C911-4766-A5AA-5777D9E07D13}" type="presParOf" srcId="{A8DA044F-C729-45D6-975F-37363CCC74A2}" destId="{636EE04B-8574-4627-8E39-151A67F5C7DD}" srcOrd="5" destOrd="0" presId="urn:microsoft.com/office/officeart/2005/8/layout/vProcess5"/>
    <dgm:cxn modelId="{613FFBC5-33AD-4FFE-9403-89CCA942DC84}" type="presParOf" srcId="{A8DA044F-C729-45D6-975F-37363CCC74A2}" destId="{01977CB5-D1B3-46FD-8BD7-9CA833340F57}" srcOrd="6" destOrd="0" presId="urn:microsoft.com/office/officeart/2005/8/layout/vProcess5"/>
    <dgm:cxn modelId="{C3D7D3E3-9B35-4AC4-B285-7925B12BA594}" type="presParOf" srcId="{A8DA044F-C729-45D6-975F-37363CCC74A2}" destId="{237F1488-26FE-4468-AA05-55916A108216}" srcOrd="7" destOrd="0" presId="urn:microsoft.com/office/officeart/2005/8/layout/vProcess5"/>
    <dgm:cxn modelId="{50E5C3B7-73C1-4E9F-AD33-3AAA62091411}" type="presParOf" srcId="{A8DA044F-C729-45D6-975F-37363CCC74A2}" destId="{C7DCC538-E536-4610-BC09-2CB5BB87441C}"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A313F-9B71-4BA8-A116-33EB051D3B58}">
      <dsp:nvSpPr>
        <dsp:cNvPr id="0" name=""/>
        <dsp:cNvSpPr/>
      </dsp:nvSpPr>
      <dsp:spPr>
        <a:xfrm>
          <a:off x="0" y="0"/>
          <a:ext cx="2525680" cy="1429527"/>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This information can be used to find out the factor which are affecting the stock market abrupt movement. </a:t>
          </a:r>
          <a:endParaRPr lang="en-US" sz="1000" kern="1200"/>
        </a:p>
      </dsp:txBody>
      <dsp:txXfrm>
        <a:off x="31247" y="31247"/>
        <a:ext cx="1004353" cy="1367033"/>
      </dsp:txXfrm>
    </dsp:sp>
    <dsp:sp modelId="{32D12A25-FB52-432E-94FB-89ED4E13942A}">
      <dsp:nvSpPr>
        <dsp:cNvPr id="0" name=""/>
        <dsp:cNvSpPr/>
      </dsp:nvSpPr>
      <dsp:spPr>
        <a:xfrm>
          <a:off x="222854" y="1667782"/>
          <a:ext cx="2525680" cy="1429527"/>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These abrupt movement are very hard to predict, and many people often must suffer by losing large sum. </a:t>
          </a:r>
          <a:endParaRPr lang="en-US" sz="1000" kern="1200"/>
        </a:p>
      </dsp:txBody>
      <dsp:txXfrm>
        <a:off x="263086" y="1708014"/>
        <a:ext cx="1293169" cy="1349063"/>
      </dsp:txXfrm>
    </dsp:sp>
    <dsp:sp modelId="{9E8D9BC7-05FA-4473-9003-2981DFB5F0AB}">
      <dsp:nvSpPr>
        <dsp:cNvPr id="0" name=""/>
        <dsp:cNvSpPr/>
      </dsp:nvSpPr>
      <dsp:spPr>
        <a:xfrm>
          <a:off x="445708" y="3335565"/>
          <a:ext cx="2525680" cy="1429527"/>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Sometimes these abrupt changes are for very short duration.</a:t>
          </a:r>
          <a:endParaRPr lang="en-US" sz="1000" kern="1200"/>
        </a:p>
      </dsp:txBody>
      <dsp:txXfrm>
        <a:off x="485940" y="3375797"/>
        <a:ext cx="1293169" cy="1349063"/>
      </dsp:txXfrm>
    </dsp:sp>
    <dsp:sp modelId="{7EE116D8-3249-4A4C-AF1B-18733EB2A053}">
      <dsp:nvSpPr>
        <dsp:cNvPr id="0" name=""/>
        <dsp:cNvSpPr/>
      </dsp:nvSpPr>
      <dsp:spPr>
        <a:xfrm>
          <a:off x="1596487" y="1084058"/>
          <a:ext cx="929193" cy="929193"/>
        </a:xfrm>
        <a:prstGeom prst="downArrow">
          <a:avLst>
            <a:gd name="adj1" fmla="val 55000"/>
            <a:gd name="adj2" fmla="val 45000"/>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805555" y="1084058"/>
        <a:ext cx="511057" cy="699218"/>
      </dsp:txXfrm>
    </dsp:sp>
    <dsp:sp modelId="{636EE04B-8574-4627-8E39-151A67F5C7DD}">
      <dsp:nvSpPr>
        <dsp:cNvPr id="0" name=""/>
        <dsp:cNvSpPr/>
      </dsp:nvSpPr>
      <dsp:spPr>
        <a:xfrm>
          <a:off x="1819341" y="2742311"/>
          <a:ext cx="929193" cy="929193"/>
        </a:xfrm>
        <a:prstGeom prst="downArrow">
          <a:avLst>
            <a:gd name="adj1" fmla="val 55000"/>
            <a:gd name="adj2" fmla="val 45000"/>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2028409" y="2742311"/>
        <a:ext cx="511057" cy="69921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83A977F-2504-E741-85B4-8F01994E1F25}"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10601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44F351F-53B1-3B4C-8CD4-15B0457E8E3F}"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9137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AB1E8F6-4F69-E448-82E4-3FF8C30628E4}"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dirty="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82957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F790BAD4-EC93-8B4C-97AE-9AB5F3271B19}"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51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E6C9050E-E079-6441-81E7-806D30677343}"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dirty="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8024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99B230AF-FFB7-DE42-B481-AAC2589869DA}"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6439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E9A7C16-FAF2-2C41-B697-563997C522AD}"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3442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A19D9EA-0687-604F-B97A-763B6765DF9F}"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3171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dirty="0"/>
              <a:t>Click to edit Master title style</a:t>
            </a:r>
          </a:p>
        </p:txBody>
      </p:sp>
      <p:sp>
        <p:nvSpPr>
          <p:cNvPr id="3" name="Content Placeholder 2"/>
          <p:cNvSpPr>
            <a:spLocks noGrp="1"/>
          </p:cNvSpPr>
          <p:nvPr>
            <p:ph idx="1"/>
          </p:nvPr>
        </p:nvSpPr>
        <p:spPr>
          <a:xfrm>
            <a:off x="1942415" y="2133600"/>
            <a:ext cx="6591985"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2B9A02F-357D-AF42-B110-A7740AFDCA1B}"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0731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ABB9B27-4D02-2940-AED5-BC8F2B3B1507}"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9867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4CF7878-2C98-7449-BB8F-764A5EA8E558}"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9059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D2F403-9584-1749-B6AB-5E1C5F94527C}" type="datetimeFigureOut">
              <a:rPr lang="en-US" dirty="0"/>
              <a:t>4/18/2022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364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A58C0351-EB03-5444-BA93-B7E778374E24}" type="datetimeFigureOut">
              <a:rPr lang="en-US" dirty="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0095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DB90-FF7E-5041-AB9F-1BC0957AB829}" type="datetimeFigureOut">
              <a:rPr lang="en-US" dirty="0"/>
              <a:t>4/18/2022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0420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1EB8CB6-48D8-4E47-B0D3-B56230F429D0}"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952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EF716D3-DCE8-CC45-8106-AE5DFCD073F9}"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6934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D9FFFB4-400D-1240-AB24-6F86C96D4DFB}" type="datetimeFigureOut">
              <a:rPr lang="en-US" dirty="0"/>
              <a:t>4/18/2022</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1296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68D6-D3CD-2BA7-6F73-32F9FB472B02}"/>
              </a:ext>
            </a:extLst>
          </p:cNvPr>
          <p:cNvSpPr>
            <a:spLocks noGrp="1"/>
          </p:cNvSpPr>
          <p:nvPr>
            <p:ph type="title"/>
          </p:nvPr>
        </p:nvSpPr>
        <p:spPr/>
        <p:txBody>
          <a:bodyPr>
            <a:normAutofit fontScale="90000"/>
          </a:bodyPr>
          <a:lstStyle/>
          <a:p>
            <a:r>
              <a:rPr lang="en-US" dirty="0">
                <a:cs typeface="Calibri"/>
              </a:rPr>
              <a:t>Correlation of Stock Market and Sentiment of Discussion on Reddit</a:t>
            </a:r>
            <a:endParaRPr lang="en-US" dirty="0"/>
          </a:p>
        </p:txBody>
      </p:sp>
      <p:sp>
        <p:nvSpPr>
          <p:cNvPr id="3" name="Content Placeholder 2">
            <a:extLst>
              <a:ext uri="{FF2B5EF4-FFF2-40B4-BE49-F238E27FC236}">
                <a16:creationId xmlns:a16="http://schemas.microsoft.com/office/drawing/2014/main" id="{1286E483-74AF-C29E-69FD-067DCBE6FF72}"/>
              </a:ext>
            </a:extLst>
          </p:cNvPr>
          <p:cNvSpPr>
            <a:spLocks noGrp="1"/>
          </p:cNvSpPr>
          <p:nvPr>
            <p:ph idx="1"/>
          </p:nvPr>
        </p:nvSpPr>
        <p:spPr/>
        <p:txBody>
          <a:bodyPr vert="horz" lIns="91440" tIns="45720" rIns="91440" bIns="45720" rtlCol="0" anchor="t">
            <a:normAutofit/>
          </a:bodyPr>
          <a:lstStyle/>
          <a:p>
            <a:pPr marL="0" indent="0" algn="r">
              <a:buNone/>
            </a:pPr>
            <a:endParaRPr lang="en-US" sz="2400" dirty="0">
              <a:cs typeface="Calibri"/>
            </a:endParaRPr>
          </a:p>
          <a:p>
            <a:pPr marL="0" indent="0" algn="r">
              <a:buNone/>
            </a:pPr>
            <a:endParaRPr lang="en-US" sz="2400" dirty="0">
              <a:cs typeface="Calibri"/>
            </a:endParaRPr>
          </a:p>
          <a:p>
            <a:pPr marL="0" indent="0" algn="r">
              <a:buNone/>
            </a:pPr>
            <a:endParaRPr lang="en-US" sz="2400" dirty="0">
              <a:cs typeface="Calibri"/>
            </a:endParaRPr>
          </a:p>
          <a:p>
            <a:pPr marL="0" indent="0" algn="r">
              <a:buNone/>
            </a:pPr>
            <a:endParaRPr lang="en-US" sz="2400" dirty="0">
              <a:cs typeface="Calibri"/>
            </a:endParaRPr>
          </a:p>
          <a:p>
            <a:pPr marL="0" indent="0" algn="r">
              <a:buNone/>
            </a:pPr>
            <a:endParaRPr lang="en-US" sz="2400" dirty="0">
              <a:cs typeface="Calibri"/>
            </a:endParaRPr>
          </a:p>
          <a:p>
            <a:pPr marL="0" indent="0" algn="r">
              <a:buNone/>
            </a:pPr>
            <a:r>
              <a:rPr lang="en-US" sz="2400" dirty="0">
                <a:cs typeface="Calibri"/>
              </a:rPr>
              <a:t>Submitted by</a:t>
            </a:r>
            <a:endParaRPr lang="en-US" dirty="0">
              <a:cs typeface="Calibri"/>
            </a:endParaRPr>
          </a:p>
          <a:p>
            <a:pPr marL="0" indent="0" algn="r">
              <a:buNone/>
            </a:pPr>
            <a:r>
              <a:rPr lang="en-US" sz="2400" dirty="0">
                <a:cs typeface="Calibri"/>
              </a:rPr>
              <a:t>Leela Venkata Rama Sai Yeluri (099719246)</a:t>
            </a:r>
          </a:p>
          <a:p>
            <a:pPr marL="0" indent="0" algn="r">
              <a:buNone/>
            </a:pPr>
            <a:r>
              <a:rPr lang="en-US" sz="2400" dirty="0">
                <a:cs typeface="Calibri"/>
              </a:rPr>
              <a:t>Geethika Chennupati (964069268)</a:t>
            </a:r>
          </a:p>
        </p:txBody>
      </p:sp>
    </p:spTree>
    <p:extLst>
      <p:ext uri="{BB962C8B-B14F-4D97-AF65-F5344CB8AC3E}">
        <p14:creationId xmlns:p14="http://schemas.microsoft.com/office/powerpoint/2010/main" val="3093170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9"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23"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9799"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05209" y="967417"/>
            <a:ext cx="2834152" cy="3943250"/>
          </a:xfrm>
        </p:spPr>
        <p:txBody>
          <a:bodyPr vert="horz" lIns="91440" tIns="45720" rIns="91440" bIns="45720" rtlCol="0" anchor="b">
            <a:normAutofit/>
          </a:bodyPr>
          <a:lstStyle/>
          <a:p>
            <a:pPr marL="0" lvl="0" indent="0"/>
            <a:r>
              <a:rPr lang="en-US" sz="3500">
                <a:solidFill>
                  <a:srgbClr val="FEFFFF"/>
                </a:solidFill>
              </a:rPr>
              <a:t>Sentiment Distribution</a:t>
            </a:r>
          </a:p>
        </p:txBody>
      </p:sp>
      <p:sp>
        <p:nvSpPr>
          <p:cNvPr id="4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4053016"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Picture 6" descr="Chart, histogram&#10;&#10;Description automatically generated">
            <a:extLst>
              <a:ext uri="{FF2B5EF4-FFF2-40B4-BE49-F238E27FC236}">
                <a16:creationId xmlns:a16="http://schemas.microsoft.com/office/drawing/2014/main" id="{0B438F67-30F7-E8BB-A501-92515A94592E}"/>
              </a:ext>
            </a:extLst>
          </p:cNvPr>
          <p:cNvPicPr>
            <a:picLocks noChangeAspect="1"/>
          </p:cNvPicPr>
          <p:nvPr/>
        </p:nvPicPr>
        <p:blipFill>
          <a:blip r:embed="rId2"/>
          <a:stretch>
            <a:fillRect/>
          </a:stretch>
        </p:blipFill>
        <p:spPr>
          <a:xfrm>
            <a:off x="4269476" y="1100618"/>
            <a:ext cx="4528781" cy="40084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28EA8E-599C-45E2-BA4F-C8B5F209AF00}"/>
              </a:ext>
            </a:extLst>
          </p:cNvPr>
          <p:cNvSpPr>
            <a:spLocks noGrp="1"/>
          </p:cNvSpPr>
          <p:nvPr>
            <p:ph type="title"/>
          </p:nvPr>
        </p:nvSpPr>
        <p:spPr>
          <a:xfrm>
            <a:off x="944919" y="3101093"/>
            <a:ext cx="1840539" cy="3029344"/>
          </a:xfrm>
        </p:spPr>
        <p:txBody>
          <a:bodyPr>
            <a:normAutofit/>
          </a:bodyPr>
          <a:lstStyle/>
          <a:p>
            <a:r>
              <a:rPr lang="en-GB" sz="2400">
                <a:solidFill>
                  <a:schemeClr val="bg1"/>
                </a:solidFill>
              </a:rPr>
              <a:t>Sentiment Distribution</a:t>
            </a:r>
            <a:endParaRPr lang="en-IN" sz="2400">
              <a:solidFill>
                <a:schemeClr val="bg1"/>
              </a:solidFill>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4A7D54-A58F-4436-999A-37327E52C68D}"/>
              </a:ext>
            </a:extLst>
          </p:cNvPr>
          <p:cNvSpPr>
            <a:spLocks noGrp="1"/>
          </p:cNvSpPr>
          <p:nvPr>
            <p:ph idx="1"/>
          </p:nvPr>
        </p:nvSpPr>
        <p:spPr>
          <a:xfrm>
            <a:off x="3529933" y="589722"/>
            <a:ext cx="5098525" cy="5321500"/>
          </a:xfrm>
        </p:spPr>
        <p:txBody>
          <a:bodyPr anchor="ctr">
            <a:normAutofit/>
          </a:bodyPr>
          <a:lstStyle/>
          <a:p>
            <a:r>
              <a:rPr lang="en-GB" dirty="0"/>
              <a:t>Sentiment Polarity are concentrated nearer to zero</a:t>
            </a:r>
          </a:p>
          <a:p>
            <a:r>
              <a:rPr lang="en-GB" dirty="0"/>
              <a:t>Lean toward positive</a:t>
            </a:r>
          </a:p>
          <a:p>
            <a:r>
              <a:rPr lang="en-GB" dirty="0"/>
              <a:t>There is no distinct side in reddit discussion</a:t>
            </a:r>
          </a:p>
          <a:p>
            <a:pPr marL="0" indent="0">
              <a:buNone/>
            </a:pPr>
            <a:endParaRPr lang="en-GB" dirty="0"/>
          </a:p>
          <a:p>
            <a:endParaRPr lang="en-IN" dirty="0"/>
          </a:p>
        </p:txBody>
      </p:sp>
    </p:spTree>
    <p:extLst>
      <p:ext uri="{BB962C8B-B14F-4D97-AF65-F5344CB8AC3E}">
        <p14:creationId xmlns:p14="http://schemas.microsoft.com/office/powerpoint/2010/main" val="3516585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9"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23"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9799"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05209" y="967417"/>
            <a:ext cx="2834152" cy="3943250"/>
          </a:xfrm>
        </p:spPr>
        <p:txBody>
          <a:bodyPr vert="horz" lIns="91440" tIns="45720" rIns="91440" bIns="45720" rtlCol="0" anchor="b">
            <a:normAutofit/>
          </a:bodyPr>
          <a:lstStyle/>
          <a:p>
            <a:pPr marL="0" lvl="0" indent="0"/>
            <a:r>
              <a:rPr lang="en-US" sz="3500">
                <a:solidFill>
                  <a:srgbClr val="FEFFFF"/>
                </a:solidFill>
              </a:rPr>
              <a:t>Sentiment Overtime</a:t>
            </a:r>
          </a:p>
        </p:txBody>
      </p:sp>
      <p:sp>
        <p:nvSpPr>
          <p:cNvPr id="4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4053016"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1" descr="SentimentPP_files/figure-pptx/eruptions-1.png"/>
          <p:cNvPicPr>
            <a:picLocks noGrp="1" noChangeAspect="1"/>
          </p:cNvPicPr>
          <p:nvPr/>
        </p:nvPicPr>
        <p:blipFill>
          <a:blip r:embed="rId2"/>
          <a:stretch>
            <a:fillRect/>
          </a:stretch>
        </p:blipFill>
        <p:spPr bwMode="auto">
          <a:xfrm>
            <a:off x="4190995" y="1740500"/>
            <a:ext cx="4230377" cy="338430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9"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23"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9799"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05209" y="967417"/>
            <a:ext cx="2834152" cy="3943250"/>
          </a:xfrm>
        </p:spPr>
        <p:txBody>
          <a:bodyPr vert="horz" lIns="91440" tIns="45720" rIns="91440" bIns="45720" rtlCol="0" anchor="b">
            <a:normAutofit/>
          </a:bodyPr>
          <a:lstStyle/>
          <a:p>
            <a:pPr marL="0" lvl="0" indent="0"/>
            <a:r>
              <a:rPr lang="en-US" sz="3500">
                <a:solidFill>
                  <a:srgbClr val="FEFFFF"/>
                </a:solidFill>
              </a:rPr>
              <a:t>Daily Average Sentiments</a:t>
            </a:r>
          </a:p>
        </p:txBody>
      </p:sp>
      <p:sp>
        <p:nvSpPr>
          <p:cNvPr id="4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4053016"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1" descr="SentimentPP_files/figure-pptx/unnamed-chunk-3-1.png"/>
          <p:cNvPicPr>
            <a:picLocks noGrp="1" noChangeAspect="1"/>
          </p:cNvPicPr>
          <p:nvPr/>
        </p:nvPicPr>
        <p:blipFill>
          <a:blip r:embed="rId2"/>
          <a:stretch>
            <a:fillRect/>
          </a:stretch>
        </p:blipFill>
        <p:spPr bwMode="auto">
          <a:xfrm>
            <a:off x="4190995" y="1476340"/>
            <a:ext cx="4545337" cy="362814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FFE2D2-B173-4BD9-83D6-A1B8C97E8E90}"/>
              </a:ext>
            </a:extLst>
          </p:cNvPr>
          <p:cNvSpPr>
            <a:spLocks noGrp="1"/>
          </p:cNvSpPr>
          <p:nvPr>
            <p:ph type="title"/>
          </p:nvPr>
        </p:nvSpPr>
        <p:spPr>
          <a:xfrm>
            <a:off x="944919" y="3101093"/>
            <a:ext cx="1840539" cy="3029344"/>
          </a:xfrm>
        </p:spPr>
        <p:txBody>
          <a:bodyPr>
            <a:normAutofit/>
          </a:bodyPr>
          <a:lstStyle/>
          <a:p>
            <a:r>
              <a:rPr lang="en-GB" sz="2600">
                <a:solidFill>
                  <a:schemeClr val="bg1"/>
                </a:solidFill>
              </a:rPr>
              <a:t>Sentiment Overtime and Daily Average</a:t>
            </a:r>
            <a:endParaRPr lang="en-IN" sz="2600">
              <a:solidFill>
                <a:schemeClr val="bg1"/>
              </a:solidFill>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35D2FB-826F-4154-8672-71665B47BDF7}"/>
              </a:ext>
            </a:extLst>
          </p:cNvPr>
          <p:cNvSpPr>
            <a:spLocks noGrp="1"/>
          </p:cNvSpPr>
          <p:nvPr>
            <p:ph idx="1"/>
          </p:nvPr>
        </p:nvSpPr>
        <p:spPr>
          <a:xfrm>
            <a:off x="3529933" y="589722"/>
            <a:ext cx="5098525" cy="5321500"/>
          </a:xfrm>
        </p:spPr>
        <p:txBody>
          <a:bodyPr anchor="ctr">
            <a:normAutofit/>
          </a:bodyPr>
          <a:lstStyle/>
          <a:p>
            <a:r>
              <a:rPr lang="en-GB" dirty="0"/>
              <a:t>Overall Positive</a:t>
            </a:r>
          </a:p>
          <a:p>
            <a:r>
              <a:rPr lang="en-GB" dirty="0"/>
              <a:t>Stationary pattern in the overtime sentiments</a:t>
            </a:r>
          </a:p>
          <a:p>
            <a:r>
              <a:rPr lang="en-GB" dirty="0"/>
              <a:t>Does not clearly seen correlating with stock price.</a:t>
            </a:r>
          </a:p>
          <a:p>
            <a:r>
              <a:rPr lang="en-GB" dirty="0"/>
              <a:t>Over the time overall positive sentiment increased.</a:t>
            </a:r>
            <a:endParaRPr lang="en-IN" dirty="0"/>
          </a:p>
        </p:txBody>
      </p:sp>
    </p:spTree>
    <p:extLst>
      <p:ext uri="{BB962C8B-B14F-4D97-AF65-F5344CB8AC3E}">
        <p14:creationId xmlns:p14="http://schemas.microsoft.com/office/powerpoint/2010/main" val="3654336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4919" y="3101093"/>
            <a:ext cx="1840539" cy="3029344"/>
          </a:xfrm>
        </p:spPr>
        <p:txBody>
          <a:bodyPr>
            <a:normAutofit/>
          </a:bodyPr>
          <a:lstStyle/>
          <a:p>
            <a:pPr marL="0" lvl="0" indent="0">
              <a:buNone/>
            </a:pPr>
            <a:r>
              <a:rPr lang="en-US" sz="2800">
                <a:solidFill>
                  <a:schemeClr val="bg1"/>
                </a:solidFill>
              </a:rPr>
              <a:t>Game Stop</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529933" y="589722"/>
            <a:ext cx="5098525" cy="5321500"/>
          </a:xfrm>
        </p:spPr>
        <p:txBody>
          <a:bodyPr anchor="ctr">
            <a:normAutofit/>
          </a:bodyPr>
          <a:lstStyle/>
          <a:p>
            <a:pPr lvl="1"/>
            <a:r>
              <a:rPr dirty="0"/>
              <a:t>It’s an American electronic Retail Company</a:t>
            </a:r>
          </a:p>
          <a:p>
            <a:pPr lvl="1"/>
            <a:r>
              <a:rPr dirty="0"/>
              <a:t>Stock is listed in New York Stock Exchange</a:t>
            </a:r>
          </a:p>
          <a:p>
            <a:pPr lvl="1"/>
            <a:r>
              <a:rPr dirty="0"/>
              <a:t>Market Cap: $12.72B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0E45DB-5612-4D6D-9757-FA334017135A}"/>
              </a:ext>
            </a:extLst>
          </p:cNvPr>
          <p:cNvSpPr>
            <a:spLocks noGrp="1"/>
          </p:cNvSpPr>
          <p:nvPr>
            <p:ph type="title"/>
          </p:nvPr>
        </p:nvSpPr>
        <p:spPr>
          <a:xfrm>
            <a:off x="944919" y="3101093"/>
            <a:ext cx="1840539" cy="3029344"/>
          </a:xfrm>
        </p:spPr>
        <p:txBody>
          <a:bodyPr>
            <a:normAutofit/>
          </a:bodyPr>
          <a:lstStyle/>
          <a:p>
            <a:r>
              <a:rPr lang="en-GB" sz="2400">
                <a:solidFill>
                  <a:schemeClr val="bg1"/>
                </a:solidFill>
              </a:rPr>
              <a:t>Short Positioning</a:t>
            </a:r>
            <a:endParaRPr lang="en-IN" sz="2400">
              <a:solidFill>
                <a:schemeClr val="bg1"/>
              </a:solidFill>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E9C4B8-00DF-4057-9721-C44E88BA8840}"/>
              </a:ext>
            </a:extLst>
          </p:cNvPr>
          <p:cNvSpPr>
            <a:spLocks noGrp="1"/>
          </p:cNvSpPr>
          <p:nvPr>
            <p:ph idx="1"/>
          </p:nvPr>
        </p:nvSpPr>
        <p:spPr>
          <a:xfrm>
            <a:off x="3529933" y="589722"/>
            <a:ext cx="5098525" cy="5321500"/>
          </a:xfrm>
        </p:spPr>
        <p:txBody>
          <a:bodyPr anchor="ctr">
            <a:normAutofit/>
          </a:bodyPr>
          <a:lstStyle/>
          <a:p>
            <a:r>
              <a:rPr lang="en-GB" dirty="0"/>
              <a:t>Opportunity</a:t>
            </a:r>
          </a:p>
          <a:p>
            <a:pPr lvl="1"/>
            <a:r>
              <a:rPr lang="en-GB" dirty="0"/>
              <a:t>Investors thinks that price of the stock may go down. </a:t>
            </a:r>
            <a:endParaRPr lang="en-IN" dirty="0"/>
          </a:p>
          <a:p>
            <a:r>
              <a:rPr lang="en-IN" dirty="0"/>
              <a:t> Open Short Position</a:t>
            </a:r>
          </a:p>
          <a:p>
            <a:pPr lvl="1"/>
            <a:r>
              <a:rPr lang="en-IN" dirty="0"/>
              <a:t>Investors borrows stocks at current price </a:t>
            </a:r>
          </a:p>
          <a:p>
            <a:r>
              <a:rPr lang="en-IN" dirty="0"/>
              <a:t>Sells The Stock</a:t>
            </a:r>
          </a:p>
          <a:p>
            <a:pPr lvl="1"/>
            <a:r>
              <a:rPr lang="en-IN" dirty="0"/>
              <a:t>Investor sells borrowed stock</a:t>
            </a:r>
          </a:p>
          <a:p>
            <a:r>
              <a:rPr lang="en-IN" dirty="0"/>
              <a:t>Closing Short position</a:t>
            </a:r>
          </a:p>
          <a:p>
            <a:pPr lvl="1"/>
            <a:r>
              <a:rPr lang="en-IN" dirty="0"/>
              <a:t>Investors wait until stock price fall, after price falls investors buys those stock again at cheaper cost. And it called holding a short position.</a:t>
            </a:r>
            <a:endParaRPr lang="en-GB" dirty="0"/>
          </a:p>
        </p:txBody>
      </p:sp>
    </p:spTree>
    <p:extLst>
      <p:ext uri="{BB962C8B-B14F-4D97-AF65-F5344CB8AC3E}">
        <p14:creationId xmlns:p14="http://schemas.microsoft.com/office/powerpoint/2010/main" val="2682136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A04186-CB14-4BC4-A237-5ABABD07E827}"/>
              </a:ext>
            </a:extLst>
          </p:cNvPr>
          <p:cNvSpPr>
            <a:spLocks noGrp="1"/>
          </p:cNvSpPr>
          <p:nvPr>
            <p:ph type="title"/>
          </p:nvPr>
        </p:nvSpPr>
        <p:spPr>
          <a:xfrm>
            <a:off x="944919" y="3101093"/>
            <a:ext cx="1840539" cy="3029344"/>
          </a:xfrm>
        </p:spPr>
        <p:txBody>
          <a:bodyPr>
            <a:normAutofit/>
          </a:bodyPr>
          <a:lstStyle/>
          <a:p>
            <a:r>
              <a:rPr lang="en-GB" sz="2400">
                <a:solidFill>
                  <a:schemeClr val="bg1"/>
                </a:solidFill>
              </a:rPr>
              <a:t>Short Positioning</a:t>
            </a:r>
            <a:endParaRPr lang="en-IN" sz="2400">
              <a:solidFill>
                <a:schemeClr val="bg1"/>
              </a:solidFill>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FFE062-7B49-45C0-8B86-11AC151523AD}"/>
              </a:ext>
            </a:extLst>
          </p:cNvPr>
          <p:cNvSpPr>
            <a:spLocks noGrp="1"/>
          </p:cNvSpPr>
          <p:nvPr>
            <p:ph idx="1"/>
          </p:nvPr>
        </p:nvSpPr>
        <p:spPr>
          <a:xfrm>
            <a:off x="3529933" y="589722"/>
            <a:ext cx="5098525" cy="5321500"/>
          </a:xfrm>
        </p:spPr>
        <p:txBody>
          <a:bodyPr anchor="ctr">
            <a:normAutofit/>
          </a:bodyPr>
          <a:lstStyle/>
          <a:p>
            <a:r>
              <a:rPr lang="en-GB" dirty="0"/>
              <a:t>Revenue</a:t>
            </a:r>
          </a:p>
          <a:p>
            <a:pPr lvl="1"/>
            <a:r>
              <a:rPr lang="en-GB" dirty="0"/>
              <a:t>Once buying back the stock, investors gives back the borrowed stock</a:t>
            </a:r>
          </a:p>
          <a:p>
            <a:pPr lvl="1"/>
            <a:r>
              <a:rPr lang="en-GB" dirty="0"/>
              <a:t>Since investor had borrowed to stock at price when it was high and sold it market and waited till it’s price had fall. And then investor had bought again at lower price than he had sold.</a:t>
            </a:r>
          </a:p>
          <a:p>
            <a:pPr lvl="1"/>
            <a:r>
              <a:rPr lang="en-GB" dirty="0"/>
              <a:t>So let’s suppose investor had sold 10 stock at 10$ each and bought 10 stock at 5$ each then investor earned 5$x10 = 50$</a:t>
            </a:r>
          </a:p>
          <a:p>
            <a:pPr lvl="1"/>
            <a:endParaRPr lang="en-IN" dirty="0"/>
          </a:p>
        </p:txBody>
      </p:sp>
    </p:spTree>
    <p:extLst>
      <p:ext uri="{BB962C8B-B14F-4D97-AF65-F5344CB8AC3E}">
        <p14:creationId xmlns:p14="http://schemas.microsoft.com/office/powerpoint/2010/main" val="171447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43C5D4-4BA9-4A03-883E-67EB315D2D56}"/>
              </a:ext>
            </a:extLst>
          </p:cNvPr>
          <p:cNvSpPr>
            <a:spLocks noGrp="1"/>
          </p:cNvSpPr>
          <p:nvPr>
            <p:ph type="title"/>
          </p:nvPr>
        </p:nvSpPr>
        <p:spPr>
          <a:xfrm>
            <a:off x="944919" y="3101093"/>
            <a:ext cx="1840539" cy="3029344"/>
          </a:xfrm>
        </p:spPr>
        <p:txBody>
          <a:bodyPr>
            <a:normAutofit/>
          </a:bodyPr>
          <a:lstStyle/>
          <a:p>
            <a:r>
              <a:rPr lang="en-GB" sz="2400">
                <a:solidFill>
                  <a:schemeClr val="bg1"/>
                </a:solidFill>
              </a:rPr>
              <a:t>Short Positioning</a:t>
            </a:r>
            <a:endParaRPr lang="en-IN" sz="2400">
              <a:solidFill>
                <a:schemeClr val="bg1"/>
              </a:solidFill>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CCF836-3FBF-419B-A3C2-371EF4BAA6C0}"/>
              </a:ext>
            </a:extLst>
          </p:cNvPr>
          <p:cNvSpPr>
            <a:spLocks noGrp="1"/>
          </p:cNvSpPr>
          <p:nvPr>
            <p:ph idx="1"/>
          </p:nvPr>
        </p:nvSpPr>
        <p:spPr>
          <a:xfrm>
            <a:off x="3529933" y="589722"/>
            <a:ext cx="5098525" cy="5321500"/>
          </a:xfrm>
        </p:spPr>
        <p:txBody>
          <a:bodyPr anchor="ctr">
            <a:normAutofit/>
          </a:bodyPr>
          <a:lstStyle/>
          <a:p>
            <a:r>
              <a:rPr lang="en-GB" dirty="0"/>
              <a:t>Shortcoming!</a:t>
            </a:r>
          </a:p>
          <a:p>
            <a:pPr lvl="1"/>
            <a:r>
              <a:rPr lang="en-GB" dirty="0"/>
              <a:t>This are usually called future contracts</a:t>
            </a:r>
          </a:p>
          <a:p>
            <a:pPr lvl="1"/>
            <a:r>
              <a:rPr lang="en-IN" dirty="0"/>
              <a:t>Instead stock price falling it may go up as well (As in the case of Game Stop)</a:t>
            </a:r>
          </a:p>
          <a:p>
            <a:pPr lvl="1"/>
            <a:r>
              <a:rPr lang="en-IN" dirty="0"/>
              <a:t>For example now the stock price is 15$ per stock then investor had lost 5$x10 = 50$ (continuing previous example)</a:t>
            </a:r>
          </a:p>
          <a:p>
            <a:pPr lvl="1"/>
            <a:r>
              <a:rPr lang="en-IN" dirty="0"/>
              <a:t>Can cause Short Squeeze!</a:t>
            </a:r>
          </a:p>
        </p:txBody>
      </p:sp>
    </p:spTree>
    <p:extLst>
      <p:ext uri="{BB962C8B-B14F-4D97-AF65-F5344CB8AC3E}">
        <p14:creationId xmlns:p14="http://schemas.microsoft.com/office/powerpoint/2010/main" val="3449799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43C5D4-4BA9-4A03-883E-67EB315D2D56}"/>
              </a:ext>
            </a:extLst>
          </p:cNvPr>
          <p:cNvSpPr>
            <a:spLocks noGrp="1"/>
          </p:cNvSpPr>
          <p:nvPr>
            <p:ph type="title"/>
          </p:nvPr>
        </p:nvSpPr>
        <p:spPr>
          <a:xfrm>
            <a:off x="944919" y="3101093"/>
            <a:ext cx="1840539" cy="3029344"/>
          </a:xfrm>
        </p:spPr>
        <p:txBody>
          <a:bodyPr>
            <a:normAutofit/>
          </a:bodyPr>
          <a:lstStyle/>
          <a:p>
            <a:r>
              <a:rPr lang="en-GB" sz="2400" dirty="0">
                <a:solidFill>
                  <a:schemeClr val="bg1"/>
                </a:solidFill>
              </a:rPr>
              <a:t>Short Squeeze</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CCF836-3FBF-419B-A3C2-371EF4BAA6C0}"/>
              </a:ext>
            </a:extLst>
          </p:cNvPr>
          <p:cNvSpPr>
            <a:spLocks noGrp="1"/>
          </p:cNvSpPr>
          <p:nvPr>
            <p:ph idx="1"/>
          </p:nvPr>
        </p:nvSpPr>
        <p:spPr>
          <a:xfrm>
            <a:off x="3529933" y="589722"/>
            <a:ext cx="4935965" cy="3167580"/>
          </a:xfrm>
        </p:spPr>
        <p:txBody>
          <a:bodyPr anchor="ctr">
            <a:normAutofit/>
          </a:bodyPr>
          <a:lstStyle/>
          <a:p>
            <a:pPr>
              <a:lnSpc>
                <a:spcPct val="90000"/>
              </a:lnSpc>
            </a:pPr>
            <a:r>
              <a:rPr lang="en-GB" dirty="0">
                <a:ea typeface="+mn-lt"/>
                <a:cs typeface="+mn-lt"/>
              </a:rPr>
              <a:t>When multiple investors had taken Short Position on any company's stock</a:t>
            </a:r>
          </a:p>
          <a:p>
            <a:pPr>
              <a:lnSpc>
                <a:spcPct val="90000"/>
              </a:lnSpc>
            </a:pPr>
            <a:r>
              <a:rPr lang="en-GB" dirty="0">
                <a:ea typeface="+mn-lt"/>
                <a:cs typeface="+mn-lt"/>
              </a:rPr>
              <a:t>Instead of falling price, stock price increase</a:t>
            </a:r>
            <a:r>
              <a:rPr lang="en-IN" dirty="0">
                <a:ea typeface="+mn-lt"/>
                <a:cs typeface="+mn-lt"/>
              </a:rPr>
              <a:t>!</a:t>
            </a:r>
          </a:p>
          <a:p>
            <a:pPr>
              <a:lnSpc>
                <a:spcPct val="90000"/>
              </a:lnSpc>
            </a:pPr>
            <a:r>
              <a:rPr lang="en-IN" dirty="0">
                <a:ea typeface="+mn-lt"/>
                <a:cs typeface="+mn-lt"/>
              </a:rPr>
              <a:t>Investors get panicked and to cover losses, they all immediately tries buy stock price</a:t>
            </a:r>
          </a:p>
          <a:p>
            <a:pPr>
              <a:lnSpc>
                <a:spcPct val="90000"/>
              </a:lnSpc>
            </a:pPr>
            <a:r>
              <a:rPr lang="en-IN" dirty="0">
                <a:ea typeface="+mn-lt"/>
                <a:cs typeface="+mn-lt"/>
              </a:rPr>
              <a:t>Causes sudden surge in the demand</a:t>
            </a:r>
          </a:p>
          <a:p>
            <a:pPr>
              <a:lnSpc>
                <a:spcPct val="90000"/>
              </a:lnSpc>
            </a:pPr>
            <a:r>
              <a:rPr lang="en-IN" dirty="0">
                <a:ea typeface="+mn-lt"/>
                <a:cs typeface="+mn-lt"/>
              </a:rPr>
              <a:t>Drives the stock price high</a:t>
            </a:r>
            <a:endParaRPr lang="en-GB" dirty="0">
              <a:ea typeface="+mn-lt"/>
              <a:cs typeface="+mn-lt"/>
            </a:endParaRPr>
          </a:p>
          <a:p>
            <a:endParaRPr lang="en-GB" dirty="0"/>
          </a:p>
        </p:txBody>
      </p:sp>
      <p:pic>
        <p:nvPicPr>
          <p:cNvPr id="4" name="Picture 3" descr="Chart, line chart&#10;&#10;Description automatically generated">
            <a:extLst>
              <a:ext uri="{FF2B5EF4-FFF2-40B4-BE49-F238E27FC236}">
                <a16:creationId xmlns:a16="http://schemas.microsoft.com/office/drawing/2014/main" id="{D8E70E7F-0678-9B72-D27A-41E071546B10}"/>
              </a:ext>
            </a:extLst>
          </p:cNvPr>
          <p:cNvPicPr>
            <a:picLocks noChangeAspect="1"/>
          </p:cNvPicPr>
          <p:nvPr/>
        </p:nvPicPr>
        <p:blipFill>
          <a:blip r:embed="rId2"/>
          <a:stretch>
            <a:fillRect/>
          </a:stretch>
        </p:blipFill>
        <p:spPr>
          <a:xfrm>
            <a:off x="4040617" y="3570733"/>
            <a:ext cx="4434160" cy="2932173"/>
          </a:xfrm>
          <a:prstGeom prst="rect">
            <a:avLst/>
          </a:prstGeom>
        </p:spPr>
      </p:pic>
    </p:spTree>
    <p:extLst>
      <p:ext uri="{BB962C8B-B14F-4D97-AF65-F5344CB8AC3E}">
        <p14:creationId xmlns:p14="http://schemas.microsoft.com/office/powerpoint/2010/main" val="943020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4919" y="3101093"/>
            <a:ext cx="1840539" cy="3029344"/>
          </a:xfrm>
        </p:spPr>
        <p:txBody>
          <a:bodyPr>
            <a:normAutofit/>
          </a:bodyPr>
          <a:lstStyle/>
          <a:p>
            <a:pPr marL="0" lvl="0" indent="0">
              <a:buNone/>
            </a:pPr>
            <a:r>
              <a:rPr lang="en-US" sz="2800">
                <a:solidFill>
                  <a:schemeClr val="bg1"/>
                </a:solidFill>
              </a:rPr>
              <a:t>Content</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529933" y="589722"/>
            <a:ext cx="5098525" cy="5321500"/>
          </a:xfrm>
        </p:spPr>
        <p:txBody>
          <a:bodyPr anchor="ctr">
            <a:normAutofit/>
          </a:bodyPr>
          <a:lstStyle/>
          <a:p>
            <a:pPr lvl="1"/>
            <a:r>
              <a:rPr dirty="0"/>
              <a:t>Introduction</a:t>
            </a:r>
          </a:p>
          <a:p>
            <a:pPr lvl="1"/>
            <a:r>
              <a:rPr lang="en-US" dirty="0"/>
              <a:t>Project Objectives</a:t>
            </a:r>
          </a:p>
          <a:p>
            <a:pPr lvl="1"/>
            <a:r>
              <a:rPr lang="en-US" dirty="0"/>
              <a:t>Design Overview</a:t>
            </a:r>
          </a:p>
          <a:p>
            <a:pPr lvl="1"/>
            <a:r>
              <a:rPr dirty="0"/>
              <a:t>Sentiment Analysis</a:t>
            </a:r>
          </a:p>
          <a:p>
            <a:pPr lvl="1"/>
            <a:r>
              <a:rPr dirty="0"/>
              <a:t>Reddit </a:t>
            </a:r>
            <a:r>
              <a:rPr lang="en-US" dirty="0"/>
              <a:t>Wall Street Bets</a:t>
            </a:r>
            <a:r>
              <a:rPr dirty="0"/>
              <a:t> Dataset</a:t>
            </a:r>
          </a:p>
          <a:p>
            <a:pPr lvl="1"/>
            <a:r>
              <a:rPr dirty="0"/>
              <a:t>GameStop Share Dataset</a:t>
            </a:r>
          </a:p>
          <a:p>
            <a:pPr lvl="1"/>
            <a:r>
              <a:rPr dirty="0"/>
              <a:t>Sentiment and Share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9"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23"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9799"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05209" y="967417"/>
            <a:ext cx="2834152" cy="3943250"/>
          </a:xfrm>
        </p:spPr>
        <p:txBody>
          <a:bodyPr vert="horz" lIns="91440" tIns="45720" rIns="91440" bIns="45720" rtlCol="0" anchor="b">
            <a:normAutofit/>
          </a:bodyPr>
          <a:lstStyle/>
          <a:p>
            <a:pPr marL="0" lvl="0" indent="0"/>
            <a:r>
              <a:rPr lang="en-US" sz="3500">
                <a:solidFill>
                  <a:srgbClr val="FEFFFF"/>
                </a:solidFill>
              </a:rPr>
              <a:t>Stock price Overview</a:t>
            </a:r>
          </a:p>
        </p:txBody>
      </p:sp>
      <p:sp>
        <p:nvSpPr>
          <p:cNvPr id="4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4053016"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1" descr="SentimentPP_files/figure-pptx/GME-1.png"/>
          <p:cNvPicPr>
            <a:picLocks noGrp="1" noChangeAspect="1"/>
          </p:cNvPicPr>
          <p:nvPr/>
        </p:nvPicPr>
        <p:blipFill>
          <a:blip r:embed="rId2"/>
          <a:stretch>
            <a:fillRect/>
          </a:stretch>
        </p:blipFill>
        <p:spPr bwMode="auto">
          <a:xfrm>
            <a:off x="4190995" y="1740500"/>
            <a:ext cx="4230377" cy="3384302"/>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9"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23"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9799"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05209" y="967417"/>
            <a:ext cx="2834152" cy="3943250"/>
          </a:xfrm>
        </p:spPr>
        <p:txBody>
          <a:bodyPr vert="horz" lIns="91440" tIns="45720" rIns="91440" bIns="45720" rtlCol="0" anchor="b">
            <a:normAutofit/>
          </a:bodyPr>
          <a:lstStyle/>
          <a:p>
            <a:pPr marL="0" lvl="0" indent="0"/>
            <a:r>
              <a:rPr lang="en-US" sz="3500">
                <a:solidFill>
                  <a:srgbClr val="FEFFFF"/>
                </a:solidFill>
              </a:rPr>
              <a:t>Price and Sentiments</a:t>
            </a:r>
          </a:p>
        </p:txBody>
      </p:sp>
      <p:sp>
        <p:nvSpPr>
          <p:cNvPr id="4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4053016"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1" descr="SentimentPP_files/figure-pptx/unnamed-chunk-5-1.png"/>
          <p:cNvPicPr>
            <a:picLocks noGrp="1" noChangeAspect="1"/>
          </p:cNvPicPr>
          <p:nvPr/>
        </p:nvPicPr>
        <p:blipFill>
          <a:blip r:embed="rId2"/>
          <a:stretch>
            <a:fillRect/>
          </a:stretch>
        </p:blipFill>
        <p:spPr bwMode="auto">
          <a:xfrm>
            <a:off x="4190995" y="1740500"/>
            <a:ext cx="4230377" cy="3384302"/>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9"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23"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9799"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05209" y="967417"/>
            <a:ext cx="2834152" cy="3943250"/>
          </a:xfrm>
        </p:spPr>
        <p:txBody>
          <a:bodyPr vert="horz" lIns="91440" tIns="45720" rIns="91440" bIns="45720" rtlCol="0" anchor="b">
            <a:normAutofit/>
          </a:bodyPr>
          <a:lstStyle/>
          <a:p>
            <a:pPr marL="0" lvl="0" indent="0"/>
            <a:r>
              <a:rPr lang="en-US" sz="3500">
                <a:solidFill>
                  <a:srgbClr val="FEFFFF"/>
                </a:solidFill>
              </a:rPr>
              <a:t>Scatter Plot</a:t>
            </a:r>
          </a:p>
        </p:txBody>
      </p:sp>
      <p:sp>
        <p:nvSpPr>
          <p:cNvPr id="4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4053016"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1" descr="SentimentPP_files/figure-pptx/unnamed-chunk-6-1.png"/>
          <p:cNvPicPr>
            <a:picLocks noGrp="1" noChangeAspect="1"/>
          </p:cNvPicPr>
          <p:nvPr/>
        </p:nvPicPr>
        <p:blipFill>
          <a:blip r:embed="rId2"/>
          <a:stretch>
            <a:fillRect/>
          </a:stretch>
        </p:blipFill>
        <p:spPr bwMode="auto">
          <a:xfrm>
            <a:off x="4190995" y="1740500"/>
            <a:ext cx="4230377" cy="3384302"/>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529933" y="589722"/>
            <a:ext cx="5098525" cy="5321500"/>
          </a:xfrm>
        </p:spPr>
        <p:txBody>
          <a:bodyPr anchor="ctr">
            <a:normAutofit/>
          </a:bodyPr>
          <a:lstStyle/>
          <a:p>
            <a:pPr marL="0" lvl="0" indent="0">
              <a:buNone/>
            </a:pPr>
            <a:r>
              <a:rPr dirty="0"/>
              <a:t> ## Correlation</a:t>
            </a:r>
          </a:p>
          <a:p>
            <a:pPr lvl="0" indent="0">
              <a:buNone/>
            </a:pPr>
            <a:r>
              <a:rPr dirty="0">
                <a:latin typeface="Courier"/>
              </a:rPr>
              <a:t>## [1] "Correlation:"</a:t>
            </a:r>
          </a:p>
          <a:p>
            <a:pPr lvl="0" indent="0">
              <a:buNone/>
            </a:pPr>
            <a:r>
              <a:rPr dirty="0">
                <a:latin typeface="Courier"/>
              </a:rPr>
              <a:t>## [1] 0.2399713</a:t>
            </a:r>
            <a:endParaRPr lang="en-GB" dirty="0">
              <a:latin typeface="Courier"/>
            </a:endParaRPr>
          </a:p>
          <a:p>
            <a:pPr marL="800100" indent="-457200"/>
            <a:r>
              <a:rPr lang="en-IN" dirty="0">
                <a:latin typeface="Courier"/>
              </a:rPr>
              <a:t>It has low correlation</a:t>
            </a:r>
          </a:p>
          <a:p>
            <a:pPr indent="0">
              <a:buNone/>
            </a:pPr>
            <a:endParaRPr dirty="0">
              <a:latin typeface="Courie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4919" y="3101093"/>
            <a:ext cx="1840539" cy="3029344"/>
          </a:xfrm>
        </p:spPr>
        <p:txBody>
          <a:bodyPr>
            <a:normAutofit/>
          </a:bodyPr>
          <a:lstStyle/>
          <a:p>
            <a:pPr marL="0" lvl="0" indent="0">
              <a:buNone/>
            </a:pPr>
            <a:r>
              <a:rPr lang="en-US" sz="2400">
                <a:solidFill>
                  <a:schemeClr val="bg1"/>
                </a:solidFill>
              </a:rPr>
              <a:t>Liner Regression</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529933" y="589722"/>
            <a:ext cx="5098525" cy="5321500"/>
          </a:xfrm>
        </p:spPr>
        <p:txBody>
          <a:bodyPr vert="horz" lIns="91440" tIns="45720" rIns="91440" bIns="45720" rtlCol="0" anchor="ctr">
            <a:noAutofit/>
          </a:bodyPr>
          <a:lstStyle/>
          <a:p>
            <a:pPr indent="0">
              <a:lnSpc>
                <a:spcPct val="90000"/>
              </a:lnSpc>
              <a:buNone/>
            </a:pPr>
            <a:r>
              <a:rPr lang="en-US" sz="1200" dirty="0">
                <a:latin typeface="Courier"/>
              </a:rPr>
              <a:t>## 
## Call:
## </a:t>
            </a:r>
            <a:r>
              <a:rPr lang="en-US" sz="1200" dirty="0" err="1">
                <a:latin typeface="Courier"/>
              </a:rPr>
              <a:t>lm</a:t>
            </a:r>
            <a:r>
              <a:rPr lang="en-US" sz="1200" dirty="0">
                <a:latin typeface="Courier"/>
              </a:rPr>
              <a:t>(formula = </a:t>
            </a:r>
            <a:r>
              <a:rPr lang="en-US" sz="1200" dirty="0" err="1">
                <a:latin typeface="Courier"/>
              </a:rPr>
              <a:t>GME.Open</a:t>
            </a:r>
            <a:r>
              <a:rPr lang="en-US" sz="1200" dirty="0">
                <a:latin typeface="Courier"/>
              </a:rPr>
              <a:t> ~ </a:t>
            </a:r>
            <a:r>
              <a:rPr lang="en-US" sz="1200" dirty="0" err="1">
                <a:latin typeface="Courier"/>
              </a:rPr>
              <a:t>title_sentiment</a:t>
            </a:r>
            <a:r>
              <a:rPr lang="en-US" sz="1200" dirty="0">
                <a:latin typeface="Courier"/>
              </a:rPr>
              <a:t>, data = </a:t>
            </a:r>
            <a:r>
              <a:rPr lang="en-US" sz="1200" dirty="0" err="1">
                <a:latin typeface="Courier"/>
              </a:rPr>
              <a:t>new_merged</a:t>
            </a:r>
            <a:r>
              <a:rPr lang="en-US" sz="1200" dirty="0">
                <a:latin typeface="Courier"/>
              </a:rPr>
              <a:t>)
## 
## Residuals:
##      Min       1Q   Median       3Q      Max 
## -134.257  -21.606    0.018   27.656  232.049 
## 
## Coefficients:
##                 Estimate Std. Error t value </a:t>
            </a:r>
            <a:r>
              <a:rPr lang="en-US" sz="1200" dirty="0" err="1">
                <a:latin typeface="Courier"/>
              </a:rPr>
              <a:t>Pr</a:t>
            </a:r>
            <a:r>
              <a:rPr lang="en-US" sz="1200" dirty="0">
                <a:latin typeface="Courier"/>
              </a:rPr>
              <a:t>(&gt;|t|)    
## (Intercept)      154.817      7.614  20.334  &lt; 2e-16 ***
## </a:t>
            </a:r>
            <a:r>
              <a:rPr lang="en-US" sz="1200" dirty="0" err="1">
                <a:latin typeface="Courier"/>
              </a:rPr>
              <a:t>title_sentiment</a:t>
            </a:r>
            <a:r>
              <a:rPr lang="en-US" sz="1200" dirty="0">
                <a:latin typeface="Courier"/>
              </a:rPr>
              <a:t>  444.479    164.143   2.708  0.00776 ** 
## ---
## </a:t>
            </a:r>
            <a:r>
              <a:rPr lang="en-US" sz="1200" dirty="0" err="1">
                <a:latin typeface="Courier"/>
              </a:rPr>
              <a:t>Signif</a:t>
            </a:r>
            <a:r>
              <a:rPr lang="en-US" sz="1200" dirty="0">
                <a:latin typeface="Courier"/>
              </a:rPr>
              <a:t>. codes:  0 '***' 0.001 '**' 0.01 '*' 0.05 '.' 0.1 ' ' 1
## 
## Residual standard error: 57.18 on 120 degrees of freedom
## Multiple R-squared:  0.05759,    Adjusted R-squared:  0.04973 
## F-statistic: 7.333 on 1 and 120 DF,  p-value: 0.007761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6D7D2-9A76-4AC1-8878-CCBC36BCE1A0}"/>
              </a:ext>
            </a:extLst>
          </p:cNvPr>
          <p:cNvSpPr>
            <a:spLocks noGrp="1"/>
          </p:cNvSpPr>
          <p:nvPr>
            <p:ph type="title"/>
          </p:nvPr>
        </p:nvSpPr>
        <p:spPr>
          <a:xfrm>
            <a:off x="944919" y="3101093"/>
            <a:ext cx="1840539" cy="3029344"/>
          </a:xfrm>
        </p:spPr>
        <p:txBody>
          <a:bodyPr>
            <a:normAutofit/>
          </a:bodyPr>
          <a:lstStyle/>
          <a:p>
            <a:r>
              <a:rPr lang="en-GB" sz="2400">
                <a:solidFill>
                  <a:schemeClr val="bg1"/>
                </a:solidFill>
              </a:rPr>
              <a:t>Linear Regression</a:t>
            </a:r>
            <a:endParaRPr lang="en-IN" sz="2400">
              <a:solidFill>
                <a:schemeClr val="bg1"/>
              </a:solidFill>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3230E0-3CD2-4286-8374-672BC5A84671}"/>
              </a:ext>
            </a:extLst>
          </p:cNvPr>
          <p:cNvSpPr>
            <a:spLocks noGrp="1"/>
          </p:cNvSpPr>
          <p:nvPr>
            <p:ph idx="1"/>
          </p:nvPr>
        </p:nvSpPr>
        <p:spPr>
          <a:xfrm>
            <a:off x="3529933" y="589722"/>
            <a:ext cx="5098525" cy="5321500"/>
          </a:xfrm>
        </p:spPr>
        <p:txBody>
          <a:bodyPr anchor="ctr">
            <a:normAutofit/>
          </a:bodyPr>
          <a:lstStyle/>
          <a:p>
            <a:r>
              <a:rPr lang="en-GB" dirty="0"/>
              <a:t>Based on the P-value of </a:t>
            </a:r>
            <a:r>
              <a:rPr lang="en-IN" dirty="0">
                <a:latin typeface="Courier"/>
              </a:rPr>
              <a:t>sentiment </a:t>
            </a:r>
            <a:r>
              <a:rPr lang="en-IN" dirty="0">
                <a:latin typeface="+mj-lt"/>
              </a:rPr>
              <a:t>It is significant features.</a:t>
            </a:r>
          </a:p>
          <a:p>
            <a:r>
              <a:rPr lang="en-IN" dirty="0">
                <a:latin typeface="Courier"/>
              </a:rPr>
              <a:t> 0.00776 &lt; 0.05 </a:t>
            </a:r>
            <a:r>
              <a:rPr lang="en-IN" dirty="0">
                <a:latin typeface="+mj-lt"/>
              </a:rPr>
              <a:t>So here that feature is significant at significance level 5%</a:t>
            </a:r>
          </a:p>
          <a:p>
            <a:r>
              <a:rPr lang="en-IN" dirty="0">
                <a:latin typeface="+mj-lt"/>
              </a:rPr>
              <a:t>There is some relation between Reddit Sentiments and </a:t>
            </a:r>
            <a:r>
              <a:rPr lang="en-GB" dirty="0">
                <a:latin typeface="+mj-lt"/>
              </a:rPr>
              <a:t> </a:t>
            </a:r>
            <a:r>
              <a:rPr lang="en-GB" dirty="0"/>
              <a:t>Stock price </a:t>
            </a:r>
            <a:endParaRPr lang="en-IN" dirty="0"/>
          </a:p>
        </p:txBody>
      </p:sp>
    </p:spTree>
    <p:extLst>
      <p:ext uri="{BB962C8B-B14F-4D97-AF65-F5344CB8AC3E}">
        <p14:creationId xmlns:p14="http://schemas.microsoft.com/office/powerpoint/2010/main" val="1469484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6D7D2-9A76-4AC1-8878-CCBC36BCE1A0}"/>
              </a:ext>
            </a:extLst>
          </p:cNvPr>
          <p:cNvSpPr>
            <a:spLocks noGrp="1"/>
          </p:cNvSpPr>
          <p:nvPr>
            <p:ph type="title"/>
          </p:nvPr>
        </p:nvSpPr>
        <p:spPr>
          <a:xfrm>
            <a:off x="944919" y="3101093"/>
            <a:ext cx="1840539" cy="3029344"/>
          </a:xfrm>
        </p:spPr>
        <p:txBody>
          <a:bodyPr>
            <a:normAutofit/>
          </a:bodyPr>
          <a:lstStyle/>
          <a:p>
            <a:r>
              <a:rPr lang="en-GB" sz="2400" dirty="0">
                <a:solidFill>
                  <a:schemeClr val="bg1"/>
                </a:solidFill>
              </a:rPr>
              <a:t>Conclusion</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3230E0-3CD2-4286-8374-672BC5A84671}"/>
              </a:ext>
            </a:extLst>
          </p:cNvPr>
          <p:cNvSpPr>
            <a:spLocks noGrp="1"/>
          </p:cNvSpPr>
          <p:nvPr>
            <p:ph idx="1"/>
          </p:nvPr>
        </p:nvSpPr>
        <p:spPr>
          <a:xfrm>
            <a:off x="3529933" y="589722"/>
            <a:ext cx="5098525" cy="5321500"/>
          </a:xfrm>
        </p:spPr>
        <p:txBody>
          <a:bodyPr anchor="ctr">
            <a:normAutofit/>
          </a:bodyPr>
          <a:lstStyle/>
          <a:p>
            <a:r>
              <a:rPr lang="en-IN" dirty="0">
                <a:ea typeface="+mn-lt"/>
                <a:cs typeface="+mn-lt"/>
              </a:rPr>
              <a:t>Reddit sentiments and Stock price are linearly dependent and there is significant evidence of after using p-test.</a:t>
            </a:r>
          </a:p>
          <a:p>
            <a:r>
              <a:rPr lang="en-IN" dirty="0">
                <a:latin typeface="Courier"/>
              </a:rPr>
              <a:t> </a:t>
            </a:r>
            <a:r>
              <a:rPr lang="en-US" dirty="0">
                <a:ea typeface="+mn-lt"/>
                <a:cs typeface="+mn-lt"/>
              </a:rPr>
              <a:t>So, this answers that, yes, there is some relationship between the Reddit sentiment and the game stop stock price.</a:t>
            </a:r>
          </a:p>
          <a:p>
            <a:r>
              <a:rPr lang="en-GB" dirty="0">
                <a:ea typeface="+mn-lt"/>
                <a:cs typeface="+mn-lt"/>
              </a:rPr>
              <a:t>We have p-values which we got after doing hypothesis testing to justify the correlation.</a:t>
            </a:r>
            <a:r>
              <a:rPr lang="en-GB" dirty="0"/>
              <a:t> </a:t>
            </a:r>
            <a:endParaRPr lang="en-IN" dirty="0"/>
          </a:p>
        </p:txBody>
      </p:sp>
    </p:spTree>
    <p:extLst>
      <p:ext uri="{BB962C8B-B14F-4D97-AF65-F5344CB8AC3E}">
        <p14:creationId xmlns:p14="http://schemas.microsoft.com/office/powerpoint/2010/main" val="1458658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1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2"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2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9799"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5F5224E-9318-4AFE-813D-1529B4A2D0A7}"/>
              </a:ext>
            </a:extLst>
          </p:cNvPr>
          <p:cNvSpPr>
            <a:spLocks noGrp="1"/>
          </p:cNvSpPr>
          <p:nvPr>
            <p:ph type="title"/>
          </p:nvPr>
        </p:nvSpPr>
        <p:spPr>
          <a:xfrm>
            <a:off x="405209" y="967417"/>
            <a:ext cx="2834152" cy="3943250"/>
          </a:xfrm>
        </p:spPr>
        <p:txBody>
          <a:bodyPr vert="horz" lIns="91440" tIns="45720" rIns="91440" bIns="45720" rtlCol="0" anchor="b">
            <a:normAutofit/>
          </a:bodyPr>
          <a:lstStyle/>
          <a:p>
            <a:r>
              <a:rPr lang="en-US" sz="3500">
                <a:solidFill>
                  <a:srgbClr val="FEFFFF"/>
                </a:solidFill>
              </a:rPr>
              <a:t>Thank you</a:t>
            </a:r>
          </a:p>
        </p:txBody>
      </p:sp>
      <p:sp>
        <p:nvSpPr>
          <p:cNvPr id="45"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4053016"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Graphic 5" descr="Smiling Face with No Fill">
            <a:extLst>
              <a:ext uri="{FF2B5EF4-FFF2-40B4-BE49-F238E27FC236}">
                <a16:creationId xmlns:a16="http://schemas.microsoft.com/office/drawing/2014/main" id="{3F1B04D4-1D9B-708E-4860-4F0D3FD1B3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0995" y="1317462"/>
            <a:ext cx="4230377" cy="4230377"/>
          </a:xfrm>
          <a:prstGeom prst="rect">
            <a:avLst/>
          </a:prstGeom>
        </p:spPr>
      </p:pic>
    </p:spTree>
    <p:extLst>
      <p:ext uri="{BB962C8B-B14F-4D97-AF65-F5344CB8AC3E}">
        <p14:creationId xmlns:p14="http://schemas.microsoft.com/office/powerpoint/2010/main" val="292844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4919" y="3101093"/>
            <a:ext cx="1840539" cy="3029344"/>
          </a:xfrm>
        </p:spPr>
        <p:txBody>
          <a:bodyPr>
            <a:normAutofit/>
          </a:bodyPr>
          <a:lstStyle/>
          <a:p>
            <a:pPr marL="0" lvl="0" indent="0">
              <a:buNone/>
            </a:pPr>
            <a:r>
              <a:rPr lang="en-US" sz="2200">
                <a:solidFill>
                  <a:schemeClr val="bg1"/>
                </a:solidFill>
              </a:rPr>
              <a:t>Introduction</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529933" y="589722"/>
            <a:ext cx="5098525" cy="5321500"/>
          </a:xfrm>
        </p:spPr>
        <p:txBody>
          <a:bodyPr anchor="ctr">
            <a:normAutofit/>
          </a:bodyPr>
          <a:lstStyle/>
          <a:p>
            <a:r>
              <a:rPr lang="en-US" dirty="0"/>
              <a:t>There had been instances where an online discussion group can impact the real world. For example, the reddit group had raised the stock price of the “game stop” by asking community to buy share. </a:t>
            </a:r>
            <a:endParaRPr lang="en-US"/>
          </a:p>
          <a:p>
            <a:r>
              <a:rPr lang="en-US" dirty="0"/>
              <a:t>Large hedge fund companies who had taken the short position has bearer the large sum of loss. </a:t>
            </a:r>
          </a:p>
          <a:p>
            <a:r>
              <a:rPr lang="en-US" dirty="0"/>
              <a:t>Likewise there are studies which shows correlation between the crypto price and the Elon musk’s tweet. </a:t>
            </a:r>
          </a:p>
          <a:p>
            <a:r>
              <a:rPr lang="en-US" dirty="0"/>
              <a:t>So, with the help of this study, sentiment of the reddit discussion is correlated with stock market movement.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7" name="Group 1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2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8"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9"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4" name="Group 3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3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4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4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8" name="Rectangle 4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714375"/>
            <a:ext cx="1191394"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52" name="Rectangle 5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F57A7FD2-C010-48CF-B643-588AFAB795CF}"/>
              </a:ext>
            </a:extLst>
          </p:cNvPr>
          <p:cNvPicPr>
            <a:picLocks noChangeAspect="1"/>
          </p:cNvPicPr>
          <p:nvPr/>
        </p:nvPicPr>
        <p:blipFill>
          <a:blip r:embed="rId2"/>
          <a:stretch>
            <a:fillRect/>
          </a:stretch>
        </p:blipFill>
        <p:spPr>
          <a:xfrm>
            <a:off x="3464657" y="1497574"/>
            <a:ext cx="5215183" cy="3537784"/>
          </a:xfrm>
          <a:prstGeom prst="rect">
            <a:avLst/>
          </a:prstGeom>
        </p:spPr>
      </p:pic>
      <p:sp>
        <p:nvSpPr>
          <p:cNvPr id="5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4AEBDCB-7661-4F8D-B3FF-C7E430C8412A}"/>
              </a:ext>
            </a:extLst>
          </p:cNvPr>
          <p:cNvSpPr/>
          <p:nvPr/>
        </p:nvSpPr>
        <p:spPr>
          <a:xfrm>
            <a:off x="5970496" y="4289612"/>
            <a:ext cx="416858" cy="54563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7" name="Oval 6">
            <a:extLst>
              <a:ext uri="{FF2B5EF4-FFF2-40B4-BE49-F238E27FC236}">
                <a16:creationId xmlns:a16="http://schemas.microsoft.com/office/drawing/2014/main" id="{CF5E9791-9224-4C56-BAB7-0A8FC2BC0715}"/>
              </a:ext>
            </a:extLst>
          </p:cNvPr>
          <p:cNvSpPr/>
          <p:nvPr/>
        </p:nvSpPr>
        <p:spPr>
          <a:xfrm>
            <a:off x="6246161" y="5692588"/>
            <a:ext cx="416858" cy="545634"/>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graphicFrame>
        <p:nvGraphicFramePr>
          <p:cNvPr id="15" name="Content Placeholder 2">
            <a:extLst>
              <a:ext uri="{FF2B5EF4-FFF2-40B4-BE49-F238E27FC236}">
                <a16:creationId xmlns:a16="http://schemas.microsoft.com/office/drawing/2014/main" id="{D7B334F0-FC1E-3F42-BC97-DC0643C852FF}"/>
              </a:ext>
            </a:extLst>
          </p:cNvPr>
          <p:cNvGraphicFramePr>
            <a:graphicFrameLocks noGrp="1"/>
          </p:cNvGraphicFramePr>
          <p:nvPr>
            <p:ph idx="4294967295"/>
            <p:extLst>
              <p:ext uri="{D42A27DB-BD31-4B8C-83A1-F6EECF244321}">
                <p14:modId xmlns:p14="http://schemas.microsoft.com/office/powerpoint/2010/main" val="2999283952"/>
              </p:ext>
            </p:extLst>
          </p:nvPr>
        </p:nvGraphicFramePr>
        <p:xfrm>
          <a:off x="486918" y="1127760"/>
          <a:ext cx="2971389" cy="4765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9831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4919" y="3101093"/>
            <a:ext cx="1840539" cy="3029344"/>
          </a:xfrm>
        </p:spPr>
        <p:txBody>
          <a:bodyPr>
            <a:normAutofit/>
          </a:bodyPr>
          <a:lstStyle/>
          <a:p>
            <a:r>
              <a:rPr lang="en-US" sz="2200" dirty="0">
                <a:solidFill>
                  <a:schemeClr val="bg1"/>
                </a:solidFill>
              </a:rPr>
              <a:t>Project Objectives</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529933" y="589722"/>
            <a:ext cx="5098525" cy="5321500"/>
          </a:xfrm>
        </p:spPr>
        <p:txBody>
          <a:bodyPr anchor="ctr">
            <a:normAutofit/>
          </a:bodyPr>
          <a:lstStyle/>
          <a:p>
            <a:pPr>
              <a:buFont typeface="Wingdings 3"/>
              <a:buChar char=""/>
            </a:pPr>
            <a:r>
              <a:rPr lang="en-US" dirty="0">
                <a:ea typeface="+mn-lt"/>
                <a:cs typeface="+mn-lt"/>
              </a:rPr>
              <a:t>Explore NLP tools for R</a:t>
            </a:r>
          </a:p>
          <a:p>
            <a:pPr>
              <a:buFont typeface="Wingdings 3"/>
              <a:buChar char=""/>
            </a:pPr>
            <a:r>
              <a:rPr lang="en-US" dirty="0">
                <a:ea typeface="+mn-lt"/>
                <a:cs typeface="+mn-lt"/>
              </a:rPr>
              <a:t>Perform Literature review</a:t>
            </a:r>
          </a:p>
          <a:p>
            <a:pPr>
              <a:buFont typeface="Wingdings 3"/>
              <a:buChar char=""/>
            </a:pPr>
            <a:r>
              <a:rPr lang="en-US" dirty="0">
                <a:ea typeface="+mn-lt"/>
                <a:cs typeface="+mn-lt"/>
              </a:rPr>
              <a:t>Collect data from reddit</a:t>
            </a:r>
          </a:p>
          <a:p>
            <a:pPr>
              <a:buFont typeface="Wingdings 3"/>
              <a:buChar char=""/>
            </a:pPr>
            <a:r>
              <a:rPr lang="en-US" dirty="0">
                <a:ea typeface="+mn-lt"/>
                <a:cs typeface="+mn-lt"/>
              </a:rPr>
              <a:t>Collect stock market data</a:t>
            </a:r>
          </a:p>
          <a:p>
            <a:pPr>
              <a:buFont typeface="Wingdings 3"/>
              <a:buChar char=""/>
            </a:pPr>
            <a:r>
              <a:rPr lang="en-US" dirty="0"/>
              <a:t>Perform NLP on reddit data</a:t>
            </a:r>
          </a:p>
          <a:p>
            <a:pPr>
              <a:buFont typeface="Wingdings 3"/>
              <a:buChar char=""/>
            </a:pPr>
            <a:r>
              <a:rPr lang="en-US" dirty="0"/>
              <a:t>Perform correlation analysis</a:t>
            </a:r>
          </a:p>
          <a:p>
            <a:pPr>
              <a:buFont typeface="Wingdings 3"/>
              <a:buChar char=""/>
            </a:pPr>
            <a:r>
              <a:rPr lang="en-US" dirty="0"/>
              <a:t>Finding any relationship between the sentiments and market movement</a:t>
            </a:r>
          </a:p>
          <a:p>
            <a:pPr marL="0" indent="0">
              <a:buNone/>
            </a:pPr>
            <a:endParaRPr lang="en-US" dirty="0"/>
          </a:p>
        </p:txBody>
      </p:sp>
      <p:sp>
        <p:nvSpPr>
          <p:cNvPr id="4" name="TextBox 3">
            <a:extLst>
              <a:ext uri="{FF2B5EF4-FFF2-40B4-BE49-F238E27FC236}">
                <a16:creationId xmlns:a16="http://schemas.microsoft.com/office/drawing/2014/main" id="{A49085B2-7D5A-19E2-B3F7-B7C08B5F6165}"/>
              </a:ext>
            </a:extLst>
          </p:cNvPr>
          <p:cNvSpPr txBox="1"/>
          <p:nvPr/>
        </p:nvSpPr>
        <p:spPr>
          <a:xfrm>
            <a:off x="3189026" y="857534"/>
            <a:ext cx="27545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0"/>
              </a:spcBef>
            </a:pPr>
            <a:endParaRPr lang="en-US" dirty="0"/>
          </a:p>
        </p:txBody>
      </p:sp>
    </p:spTree>
    <p:extLst>
      <p:ext uri="{BB962C8B-B14F-4D97-AF65-F5344CB8AC3E}">
        <p14:creationId xmlns:p14="http://schemas.microsoft.com/office/powerpoint/2010/main" val="3922061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4919" y="3101093"/>
            <a:ext cx="1840539" cy="3029344"/>
          </a:xfrm>
        </p:spPr>
        <p:txBody>
          <a:bodyPr>
            <a:normAutofit/>
          </a:bodyPr>
          <a:lstStyle/>
          <a:p>
            <a:r>
              <a:rPr lang="en-US" sz="2200" dirty="0">
                <a:solidFill>
                  <a:schemeClr val="bg1"/>
                </a:solidFill>
              </a:rPr>
              <a:t>Design Overview</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BBCED793-AE2C-58C8-4224-F95CA104D2ED}"/>
              </a:ext>
            </a:extLst>
          </p:cNvPr>
          <p:cNvPicPr>
            <a:picLocks noGrp="1" noChangeAspect="1"/>
          </p:cNvPicPr>
          <p:nvPr>
            <p:ph idx="1"/>
          </p:nvPr>
        </p:nvPicPr>
        <p:blipFill>
          <a:blip r:embed="rId2"/>
          <a:stretch>
            <a:fillRect/>
          </a:stretch>
        </p:blipFill>
        <p:spPr>
          <a:xfrm>
            <a:off x="3268352" y="1325554"/>
            <a:ext cx="5644433" cy="3497267"/>
          </a:xfrm>
        </p:spPr>
      </p:pic>
      <p:sp>
        <p:nvSpPr>
          <p:cNvPr id="4" name="TextBox 3">
            <a:extLst>
              <a:ext uri="{FF2B5EF4-FFF2-40B4-BE49-F238E27FC236}">
                <a16:creationId xmlns:a16="http://schemas.microsoft.com/office/drawing/2014/main" id="{A49085B2-7D5A-19E2-B3F7-B7C08B5F6165}"/>
              </a:ext>
            </a:extLst>
          </p:cNvPr>
          <p:cNvSpPr txBox="1"/>
          <p:nvPr/>
        </p:nvSpPr>
        <p:spPr>
          <a:xfrm>
            <a:off x="3189026" y="857534"/>
            <a:ext cx="27545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0"/>
              </a:spcBef>
            </a:pPr>
            <a:endParaRPr lang="en-US" dirty="0"/>
          </a:p>
        </p:txBody>
      </p:sp>
    </p:spTree>
    <p:extLst>
      <p:ext uri="{BB962C8B-B14F-4D97-AF65-F5344CB8AC3E}">
        <p14:creationId xmlns:p14="http://schemas.microsoft.com/office/powerpoint/2010/main" val="299825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4919" y="3101093"/>
            <a:ext cx="1840539" cy="3029344"/>
          </a:xfrm>
        </p:spPr>
        <p:txBody>
          <a:bodyPr>
            <a:normAutofit/>
          </a:bodyPr>
          <a:lstStyle/>
          <a:p>
            <a:r>
              <a:rPr lang="en-US" sz="2200" dirty="0">
                <a:solidFill>
                  <a:schemeClr val="bg1"/>
                </a:solidFill>
              </a:rPr>
              <a:t>What is Sentiment Analysis?</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9085B2-7D5A-19E2-B3F7-B7C08B5F6165}"/>
              </a:ext>
            </a:extLst>
          </p:cNvPr>
          <p:cNvSpPr txBox="1"/>
          <p:nvPr/>
        </p:nvSpPr>
        <p:spPr>
          <a:xfrm>
            <a:off x="3189026" y="857534"/>
            <a:ext cx="27545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0"/>
              </a:spcBef>
            </a:pPr>
            <a:endParaRPr lang="en-US" dirty="0"/>
          </a:p>
        </p:txBody>
      </p:sp>
      <p:sp>
        <p:nvSpPr>
          <p:cNvPr id="6" name="Content Placeholder 5">
            <a:extLst>
              <a:ext uri="{FF2B5EF4-FFF2-40B4-BE49-F238E27FC236}">
                <a16:creationId xmlns:a16="http://schemas.microsoft.com/office/drawing/2014/main" id="{B8DF0539-D2E8-2039-DF43-F37ACAF29DE6}"/>
              </a:ext>
            </a:extLst>
          </p:cNvPr>
          <p:cNvSpPr>
            <a:spLocks noGrp="1"/>
          </p:cNvSpPr>
          <p:nvPr>
            <p:ph idx="1"/>
          </p:nvPr>
        </p:nvSpPr>
        <p:spPr>
          <a:xfrm>
            <a:off x="3466414" y="1053153"/>
            <a:ext cx="5067986" cy="4858069"/>
          </a:xfrm>
        </p:spPr>
        <p:txBody>
          <a:bodyPr vert="horz" lIns="91440" tIns="45720" rIns="91440" bIns="45720" rtlCol="0" anchor="t">
            <a:normAutofit/>
          </a:bodyPr>
          <a:lstStyle/>
          <a:p>
            <a:r>
              <a:rPr lang="en-US" dirty="0"/>
              <a:t>Sentiment Analysis looks at how a piece of writing express emotion.</a:t>
            </a:r>
          </a:p>
          <a:p>
            <a:r>
              <a:rPr lang="en-US" dirty="0"/>
              <a:t>It is nothing but analyzing the data and classifying the data into different classes based on the emotion that data has.</a:t>
            </a:r>
          </a:p>
          <a:p>
            <a:r>
              <a:rPr lang="en-US" dirty="0"/>
              <a:t>These classes can be binary in nature like positive or negative, it can also have multiple classes like human emotion as joy , sad , fear etc.</a:t>
            </a:r>
          </a:p>
        </p:txBody>
      </p:sp>
    </p:spTree>
    <p:extLst>
      <p:ext uri="{BB962C8B-B14F-4D97-AF65-F5344CB8AC3E}">
        <p14:creationId xmlns:p14="http://schemas.microsoft.com/office/powerpoint/2010/main" val="223412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4919" y="3101093"/>
            <a:ext cx="1840539" cy="3029344"/>
          </a:xfrm>
        </p:spPr>
        <p:txBody>
          <a:bodyPr>
            <a:normAutofit/>
          </a:bodyPr>
          <a:lstStyle/>
          <a:p>
            <a:r>
              <a:rPr lang="en-US" sz="2200" dirty="0">
                <a:solidFill>
                  <a:schemeClr val="bg1"/>
                </a:solidFill>
              </a:rPr>
              <a:t>Why Sentiment Analysis?</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9085B2-7D5A-19E2-B3F7-B7C08B5F6165}"/>
              </a:ext>
            </a:extLst>
          </p:cNvPr>
          <p:cNvSpPr txBox="1"/>
          <p:nvPr/>
        </p:nvSpPr>
        <p:spPr>
          <a:xfrm>
            <a:off x="3189026" y="857534"/>
            <a:ext cx="27545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0"/>
              </a:spcBef>
            </a:pPr>
            <a:endParaRPr lang="en-US" dirty="0"/>
          </a:p>
        </p:txBody>
      </p:sp>
      <p:sp>
        <p:nvSpPr>
          <p:cNvPr id="6" name="Content Placeholder 5">
            <a:extLst>
              <a:ext uri="{FF2B5EF4-FFF2-40B4-BE49-F238E27FC236}">
                <a16:creationId xmlns:a16="http://schemas.microsoft.com/office/drawing/2014/main" id="{34685B93-7965-5544-69C4-A707687E463F}"/>
              </a:ext>
            </a:extLst>
          </p:cNvPr>
          <p:cNvSpPr>
            <a:spLocks noGrp="1"/>
          </p:cNvSpPr>
          <p:nvPr>
            <p:ph idx="1"/>
          </p:nvPr>
        </p:nvSpPr>
        <p:spPr>
          <a:xfrm>
            <a:off x="3432295" y="757451"/>
            <a:ext cx="5102105" cy="5153771"/>
          </a:xfrm>
        </p:spPr>
        <p:txBody>
          <a:bodyPr vert="horz" lIns="91440" tIns="45720" rIns="91440" bIns="45720" rtlCol="0" anchor="t">
            <a:normAutofit/>
          </a:bodyPr>
          <a:lstStyle/>
          <a:p>
            <a:r>
              <a:rPr lang="en-US" dirty="0"/>
              <a:t>Sentiment Analysis is a powerful </a:t>
            </a:r>
            <a:r>
              <a:rPr lang="en-US" dirty="0" err="1"/>
              <a:t>tooll</a:t>
            </a:r>
            <a:r>
              <a:rPr lang="en-US" dirty="0"/>
              <a:t> and it has a wide variety of applications.</a:t>
            </a:r>
          </a:p>
          <a:p>
            <a:r>
              <a:rPr lang="en-US" dirty="0"/>
              <a:t>It helps </a:t>
            </a:r>
            <a:r>
              <a:rPr lang="en-US" dirty="0" err="1"/>
              <a:t>Bussiness</a:t>
            </a:r>
            <a:r>
              <a:rPr lang="en-US" dirty="0"/>
              <a:t> in identifying information and better understand their customers.</a:t>
            </a:r>
          </a:p>
          <a:p>
            <a:r>
              <a:rPr lang="en-US" dirty="0"/>
              <a:t>It is applicable in brand monitoring , customer service , social media monitoring and many more .</a:t>
            </a:r>
          </a:p>
          <a:p>
            <a:r>
              <a:rPr lang="en-US" dirty="0"/>
              <a:t>So, choosing sentiment analysis will help us in better understanding how the </a:t>
            </a:r>
            <a:r>
              <a:rPr lang="en-US" dirty="0" err="1"/>
              <a:t>organisations</a:t>
            </a:r>
            <a:r>
              <a:rPr lang="en-US" dirty="0"/>
              <a:t> run and what they expect from future data </a:t>
            </a:r>
            <a:r>
              <a:rPr lang="en-US" dirty="0" err="1"/>
              <a:t>scientits</a:t>
            </a:r>
            <a:r>
              <a:rPr lang="en-US" dirty="0"/>
              <a:t>.</a:t>
            </a:r>
          </a:p>
        </p:txBody>
      </p:sp>
    </p:spTree>
    <p:extLst>
      <p:ext uri="{BB962C8B-B14F-4D97-AF65-F5344CB8AC3E}">
        <p14:creationId xmlns:p14="http://schemas.microsoft.com/office/powerpoint/2010/main" val="3203635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4919" y="3101093"/>
            <a:ext cx="1840539" cy="3029344"/>
          </a:xfrm>
        </p:spPr>
        <p:txBody>
          <a:bodyPr>
            <a:normAutofit/>
          </a:bodyPr>
          <a:lstStyle/>
          <a:p>
            <a:pPr marL="0" lvl="0" indent="0">
              <a:buNone/>
            </a:pPr>
            <a:r>
              <a:rPr lang="en-US" sz="2600">
                <a:solidFill>
                  <a:schemeClr val="bg1"/>
                </a:solidFill>
              </a:rPr>
              <a:t>Sentiment Analysis</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529933" y="589722"/>
            <a:ext cx="5098525" cy="5321500"/>
          </a:xfrm>
        </p:spPr>
        <p:txBody>
          <a:bodyPr anchor="ctr">
            <a:normAutofit/>
          </a:bodyPr>
          <a:lstStyle/>
          <a:p>
            <a:pPr lvl="1"/>
            <a:r>
              <a:rPr dirty="0"/>
              <a:t>Extracts the public opinion</a:t>
            </a:r>
          </a:p>
          <a:p>
            <a:pPr lvl="1"/>
            <a:r>
              <a:rPr dirty="0"/>
              <a:t>Based on type of word used (lexicon based)</a:t>
            </a:r>
          </a:p>
          <a:p>
            <a:pPr lvl="1"/>
            <a:r>
              <a:rPr dirty="0"/>
              <a:t>From the movie/Hottel reviews and rating(machine learning based)</a:t>
            </a:r>
          </a:p>
          <a:p>
            <a:pPr lvl="1"/>
            <a:r>
              <a:rPr dirty="0"/>
              <a:t>“</a:t>
            </a:r>
            <a:r>
              <a:rPr u="sng" dirty="0"/>
              <a:t>sentimentr</a:t>
            </a:r>
            <a:r>
              <a:rPr dirty="0"/>
              <a:t>” library is used to calculate the sentiment of the reddit post titles -library</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41</TotalTime>
  <Words>752</Words>
  <Application>Microsoft Office PowerPoint</Application>
  <PresentationFormat>On-screen Show (4:3)</PresentationFormat>
  <Paragraphs>78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Wisp</vt:lpstr>
      <vt:lpstr>Correlation of Stock Market and Sentiment of Discussion on Reddit</vt:lpstr>
      <vt:lpstr>Content</vt:lpstr>
      <vt:lpstr>Introduction</vt:lpstr>
      <vt:lpstr>PowerPoint Presentation</vt:lpstr>
      <vt:lpstr>Project Objectives</vt:lpstr>
      <vt:lpstr>Design Overview</vt:lpstr>
      <vt:lpstr>What is Sentiment Analysis?</vt:lpstr>
      <vt:lpstr>Why Sentiment Analysis?</vt:lpstr>
      <vt:lpstr>Sentiment Analysis</vt:lpstr>
      <vt:lpstr>Sentiment Distribution</vt:lpstr>
      <vt:lpstr>Sentiment Distribution</vt:lpstr>
      <vt:lpstr>Sentiment Overtime</vt:lpstr>
      <vt:lpstr>Daily Average Sentiments</vt:lpstr>
      <vt:lpstr>Sentiment Overtime and Daily Average</vt:lpstr>
      <vt:lpstr>Game Stop</vt:lpstr>
      <vt:lpstr>Short Positioning</vt:lpstr>
      <vt:lpstr>Short Positioning</vt:lpstr>
      <vt:lpstr>Short Positioning</vt:lpstr>
      <vt:lpstr>Short Squeeze</vt:lpstr>
      <vt:lpstr>Stock price Overview</vt:lpstr>
      <vt:lpstr>Price and Sentiments</vt:lpstr>
      <vt:lpstr>Scatter Plot</vt:lpstr>
      <vt:lpstr>PowerPoint Presentation</vt:lpstr>
      <vt:lpstr>Liner Regression</vt:lpstr>
      <vt:lpstr>Linear Regression</vt:lpstr>
      <vt:lpstr>Conclusion</vt:lpstr>
      <vt:lpstr>Thank you</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Pinakinkumar Chaudhari</dc:creator>
  <cp:keywords/>
  <cp:lastModifiedBy>Pinakinkumar Chaudhari</cp:lastModifiedBy>
  <cp:revision>363</cp:revision>
  <dcterms:created xsi:type="dcterms:W3CDTF">2022-04-03T02:53:30Z</dcterms:created>
  <dcterms:modified xsi:type="dcterms:W3CDTF">2022-04-18T23:18:53Z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