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377" r:id="rId5"/>
    <p:sldId id="388" r:id="rId6"/>
    <p:sldId id="389" r:id="rId7"/>
    <p:sldId id="394" r:id="rId8"/>
    <p:sldId id="405" r:id="rId9"/>
    <p:sldId id="406" r:id="rId10"/>
    <p:sldId id="379" r:id="rId11"/>
    <p:sldId id="397" r:id="rId12"/>
    <p:sldId id="407" r:id="rId13"/>
    <p:sldId id="409" r:id="rId14"/>
    <p:sldId id="3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6E50"/>
    <a:srgbClr val="E1C9C1"/>
    <a:srgbClr val="C16548"/>
    <a:srgbClr val="ECECEC"/>
    <a:srgbClr val="EF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3CD47-24C6-46DC-936F-86FD02A34845}" v="34" dt="2023-08-28T09:19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44" autoAdjust="0"/>
  </p:normalViewPr>
  <p:slideViewPr>
    <p:cSldViewPr snapToGrid="0">
      <p:cViewPr>
        <p:scale>
          <a:sx n="38" d="100"/>
          <a:sy n="38" d="100"/>
        </p:scale>
        <p:origin x="1756" y="8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1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florence03-my.sharepoint.com/personal/geethikashine_florence03_onmicrosoft_com/Documents/Project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florence03-my.sharepoint.com/personal/geethikashine_florence03_onmicrosoft_com/Documents/Project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lorence03-my.sharepoint.com/personal/geethikashine_florence03_onmicrosoft_com/Documents/Projec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176152477584596E-2"/>
          <c:y val="0.76768656283895109"/>
          <c:w val="8.9066215716324046E-3"/>
          <c:h val="6.0356856023911838E-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2A-2A47-8540-B61EF21EC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313984"/>
        <c:axId val="262302192"/>
      </c:lineChart>
      <c:catAx>
        <c:axId val="18931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50" baseline="0">
                <a:solidFill>
                  <a:schemeClr val="accen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262302192"/>
        <c:crosses val="autoZero"/>
        <c:auto val="1"/>
        <c:lblAlgn val="ctr"/>
        <c:lblOffset val="100"/>
        <c:noMultiLvlLbl val="0"/>
      </c:catAx>
      <c:valAx>
        <c:axId val="26230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1893139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50" baseline="0">
              <a:solidFill>
                <a:schemeClr val="accent1"/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Purchase!$D$1</c:f>
              <c:strCache>
                <c:ptCount val="1"/>
                <c:pt idx="0">
                  <c:v>Amount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Purchase!$A$2:$B$7</c:f>
              <c:multiLvlStrCache>
                <c:ptCount val="6"/>
                <c:lvl>
                  <c:pt idx="0">
                    <c:v>Teddy doll</c:v>
                  </c:pt>
                  <c:pt idx="1">
                    <c:v>Doll</c:v>
                  </c:pt>
                  <c:pt idx="2">
                    <c:v>Toys</c:v>
                  </c:pt>
                  <c:pt idx="3">
                    <c:v>Teddy doll</c:v>
                  </c:pt>
                  <c:pt idx="4">
                    <c:v>Doll</c:v>
                  </c:pt>
                  <c:pt idx="5">
                    <c:v>Teddy doll</c:v>
                  </c:pt>
                </c:lvl>
                <c:lvl>
                  <c:pt idx="0">
                    <c:v>March</c:v>
                  </c:pt>
                  <c:pt idx="3">
                    <c:v>April</c:v>
                  </c:pt>
                  <c:pt idx="5">
                    <c:v>May</c:v>
                  </c:pt>
                </c:lvl>
              </c:multiLvlStrCache>
            </c:multiLvlStrRef>
          </c:cat>
          <c:val>
            <c:numRef>
              <c:f>Purchase!$D$2:$D$7</c:f>
              <c:numCache>
                <c:formatCode>#,##0</c:formatCode>
                <c:ptCount val="6"/>
                <c:pt idx="0">
                  <c:v>46142</c:v>
                </c:pt>
                <c:pt idx="1">
                  <c:v>91600</c:v>
                </c:pt>
                <c:pt idx="2">
                  <c:v>25706</c:v>
                </c:pt>
                <c:pt idx="3">
                  <c:v>179205</c:v>
                </c:pt>
                <c:pt idx="4">
                  <c:v>3360</c:v>
                </c:pt>
                <c:pt idx="5">
                  <c:v>91099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9C-4BFD-B218-FF4690E134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9274928"/>
        <c:axId val="1143998031"/>
      </c:barChart>
      <c:catAx>
        <c:axId val="41927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Particulars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998031"/>
        <c:crosses val="autoZero"/>
        <c:auto val="1"/>
        <c:lblAlgn val="ctr"/>
        <c:lblOffset val="100"/>
        <c:noMultiLvlLbl val="0"/>
      </c:catAx>
      <c:valAx>
        <c:axId val="1143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74928"/>
        <c:crosses val="autoZero"/>
        <c:crossBetween val="between"/>
      </c:valAx>
      <c:spPr>
        <a:noFill/>
        <a:ln>
          <a:solidFill>
            <a:schemeClr val="accent6">
              <a:lumMod val="7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6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</a:t>
            </a:r>
            <a:r>
              <a:rPr lang="en-IN" baseline="0"/>
              <a:t> 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Sales'!$C$1</c:f>
              <c:strCache>
                <c:ptCount val="1"/>
                <c:pt idx="0">
                  <c:v>Amount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'Total Sales'!$A$2:$B$8</c:f>
              <c:multiLvlStrCache>
                <c:ptCount val="7"/>
                <c:lvl>
                  <c:pt idx="0">
                    <c:v>Doll</c:v>
                  </c:pt>
                  <c:pt idx="1">
                    <c:v>Teddy doll</c:v>
                  </c:pt>
                  <c:pt idx="2">
                    <c:v>Doll</c:v>
                  </c:pt>
                  <c:pt idx="3">
                    <c:v>Teddy doll</c:v>
                  </c:pt>
                  <c:pt idx="4">
                    <c:v>Doll</c:v>
                  </c:pt>
                  <c:pt idx="5">
                    <c:v>Teddy doll</c:v>
                  </c:pt>
                  <c:pt idx="6">
                    <c:v>Toys</c:v>
                  </c:pt>
                </c:lvl>
                <c:lvl>
                  <c:pt idx="0">
                    <c:v>March</c:v>
                  </c:pt>
                  <c:pt idx="2">
                    <c:v>April</c:v>
                  </c:pt>
                  <c:pt idx="4">
                    <c:v>May</c:v>
                  </c:pt>
                </c:lvl>
              </c:multiLvlStrCache>
            </c:multiLvlStrRef>
          </c:cat>
          <c:val>
            <c:numRef>
              <c:f>'Total Sales'!$C$2:$C$8</c:f>
              <c:numCache>
                <c:formatCode>#,##0.00</c:formatCode>
                <c:ptCount val="7"/>
                <c:pt idx="0">
                  <c:v>247702</c:v>
                </c:pt>
                <c:pt idx="1">
                  <c:v>67262</c:v>
                </c:pt>
                <c:pt idx="2" formatCode="#,##0">
                  <c:v>175607</c:v>
                </c:pt>
                <c:pt idx="3" formatCode="#,##0">
                  <c:v>215804</c:v>
                </c:pt>
                <c:pt idx="4" formatCode="#,##0">
                  <c:v>259846</c:v>
                </c:pt>
                <c:pt idx="5" formatCode="#,##0">
                  <c:v>92225</c:v>
                </c:pt>
                <c:pt idx="6" formatCode="#,##0">
                  <c:v>5490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7-4716-9526-7BBF4CD87E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5471840"/>
        <c:axId val="473827807"/>
      </c:barChart>
      <c:catAx>
        <c:axId val="2254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827807"/>
        <c:crosses val="autoZero"/>
        <c:auto val="1"/>
        <c:lblAlgn val="ctr"/>
        <c:lblOffset val="100"/>
        <c:noMultiLvlLbl val="0"/>
      </c:catAx>
      <c:valAx>
        <c:axId val="47382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47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Profit!$B$1</c:f>
              <c:strCache>
                <c:ptCount val="1"/>
                <c:pt idx="0">
                  <c:v>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Profit!$A$2:$A$4</c:f>
              <c:strCache>
                <c:ptCount val="3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</c:strCache>
            </c:strRef>
          </c:cat>
          <c:val>
            <c:numRef>
              <c:f>Profit!$B$2:$B$4</c:f>
              <c:numCache>
                <c:formatCode>#,##0</c:formatCode>
                <c:ptCount val="3"/>
                <c:pt idx="0">
                  <c:v>151516</c:v>
                </c:pt>
                <c:pt idx="1">
                  <c:v>208846</c:v>
                </c:pt>
                <c:pt idx="2">
                  <c:v>266462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C6-4369-AC86-87BC51AD27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8884352"/>
        <c:axId val="223801472"/>
      </c:lineChart>
      <c:catAx>
        <c:axId val="52888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Particulars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801472"/>
        <c:crosses val="autoZero"/>
        <c:auto val="1"/>
        <c:lblAlgn val="ctr"/>
        <c:lblOffset val="100"/>
        <c:noMultiLvlLbl val="0"/>
      </c:catAx>
      <c:valAx>
        <c:axId val="22380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88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6A25-0569-0BFE-AB1C-FC206CC5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834" y="666554"/>
            <a:ext cx="5962964" cy="5729276"/>
          </a:xfrm>
        </p:spPr>
        <p:txBody>
          <a:bodyPr vert="horz" lIns="0" tIns="0" rIns="0" bIns="0" rtlCol="0" anchor="t">
            <a:normAutofit/>
          </a:bodyPr>
          <a:lstStyle/>
          <a:p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endParaRPr lang="en-US" sz="1400" b="1" i="0" kern="1200" spc="5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2F2E9A2-84BE-47C8-5049-0EAE2994E1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462169"/>
            <a:ext cx="5189034" cy="5815967"/>
          </a:xfrm>
        </p:spPr>
        <p:txBody>
          <a:bodyPr/>
          <a:lstStyle/>
          <a:p>
            <a:r>
              <a:rPr lang="en-US" sz="3200" b="1" i="0" kern="1200" spc="500" baseline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DATA-DRIVEN DECISION MAKING</a:t>
            </a:r>
            <a:br>
              <a:rPr lang="en-US" sz="3200" b="1" i="0" kern="1200" spc="500" baseline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spc="500" baseline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FOR DOLL STORE SUCCESS</a:t>
            </a:r>
            <a:br>
              <a:rPr lang="en-US" sz="1400" b="1" i="0" kern="1200" spc="500" baseline="0" dirty="0"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DF8AB9A-0C90-F1AB-E85F-FA3B2E27BB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9941" y="3000733"/>
            <a:ext cx="4979020" cy="2996309"/>
          </a:xfrm>
        </p:spPr>
        <p:txBody>
          <a:bodyPr/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BDM CAPSTONE PROJECT</a:t>
            </a:r>
          </a:p>
        </p:txBody>
      </p:sp>
      <p:sp>
        <p:nvSpPr>
          <p:cNvPr id="30" name="Slide Number Placeholder 12">
            <a:extLst>
              <a:ext uri="{FF2B5EF4-FFF2-40B4-BE49-F238E27FC236}">
                <a16:creationId xmlns:a16="http://schemas.microsoft.com/office/drawing/2014/main" id="{C7500045-465D-F335-98A6-ED9F03354F9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7936396" y="5396948"/>
            <a:ext cx="3771900" cy="132452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GEETHIKA K SHINE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21f3001788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860E4-9D20-E0B6-4067-ECCAC8052944}"/>
              </a:ext>
            </a:extLst>
          </p:cNvPr>
          <p:cNvSpPr/>
          <p:nvPr/>
        </p:nvSpPr>
        <p:spPr>
          <a:xfrm>
            <a:off x="1085720" y="4511922"/>
            <a:ext cx="2188729" cy="4931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700" b="1" i="0" kern="1200" cap="none" spc="50" baseline="0" dirty="0">
              <a:ln w="0"/>
              <a:solidFill>
                <a:srgbClr val="C1654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Marketing outline">
            <a:extLst>
              <a:ext uri="{FF2B5EF4-FFF2-40B4-BE49-F238E27FC236}">
                <a16:creationId xmlns:a16="http://schemas.microsoft.com/office/drawing/2014/main" id="{C3E86499-DB7E-73C8-4804-589EA987382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 descr="Flying Money outline">
            <a:extLst>
              <a:ext uri="{FF2B5EF4-FFF2-40B4-BE49-F238E27FC236}">
                <a16:creationId xmlns:a16="http://schemas.microsoft.com/office/drawing/2014/main" id="{47A3F87D-E26D-9EB8-55BD-B7C5D5A47A1E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Picture Placeholder 22" descr="Treasure chest outline">
            <a:extLst>
              <a:ext uri="{FF2B5EF4-FFF2-40B4-BE49-F238E27FC236}">
                <a16:creationId xmlns:a16="http://schemas.microsoft.com/office/drawing/2014/main" id="{7CC0D08F-9036-F176-EB49-BA1D043C2123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Bar graph with upward trend outline">
            <a:extLst>
              <a:ext uri="{FF2B5EF4-FFF2-40B4-BE49-F238E27FC236}">
                <a16:creationId xmlns:a16="http://schemas.microsoft.com/office/drawing/2014/main" id="{609596E7-DDA5-F54A-A44F-5C18243B98C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78BBCE-0648-7901-94C5-A80183435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1" y="3397603"/>
            <a:ext cx="2522909" cy="430688"/>
          </a:xfrm>
        </p:spPr>
        <p:txBody>
          <a:bodyPr/>
          <a:lstStyle/>
          <a:p>
            <a:r>
              <a:rPr lang="en-IN" dirty="0"/>
              <a:t>Improve marketing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725166-FA02-21FD-55D7-977A4675B55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Price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DA3F97-94A4-9EFD-4D9C-7FDEA7A6B59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IN" dirty="0"/>
              <a:t>Discounts and promotions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5EDF6D-C144-9415-60F7-D9C8C87EA7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 dirty="0"/>
              <a:t>Keep up with trends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5C5EC3-BD55-295E-23F6-AA1319572E1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400" dirty="0"/>
              <a:t>This could include using different channels or creating more targeted campaigns.</a:t>
            </a:r>
          </a:p>
          <a:p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7A3C53-1A42-435E-74B0-DF01253D8C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400" dirty="0"/>
              <a:t>Lowering prices will draw more customers. 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9C0BABD-6159-093B-97AA-1691033BD55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400" dirty="0"/>
              <a:t>This can be an effective method of getting people to try their products or services for the first time.</a:t>
            </a:r>
          </a:p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6E4C2A2-8803-5922-27FE-F180A1F0FF3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 dirty="0"/>
              <a:t>To ensure that their products or services are meeting the needs of their target market.</a:t>
            </a:r>
          </a:p>
          <a:p>
            <a:endParaRPr lang="en-I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535D6-4F34-2E71-6FF2-297CA7EEC92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60A39-E4D1-0B24-9651-8AF22AB31BC1}"/>
              </a:ext>
            </a:extLst>
          </p:cNvPr>
          <p:cNvSpPr txBox="1"/>
          <p:nvPr/>
        </p:nvSpPr>
        <p:spPr>
          <a:xfrm>
            <a:off x="638460" y="1394314"/>
            <a:ext cx="609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spc="500" dirty="0">
                <a:solidFill>
                  <a:schemeClr val="tx2">
                    <a:lumMod val="75000"/>
                  </a:schemeClr>
                </a:solidFill>
                <a:latin typeface="Felix Titling"/>
              </a:rPr>
              <a:t>DECREASE IN BUYERS</a:t>
            </a:r>
          </a:p>
        </p:txBody>
      </p:sp>
    </p:spTree>
    <p:extLst>
      <p:ext uri="{BB962C8B-B14F-4D97-AF65-F5344CB8AC3E}">
        <p14:creationId xmlns:p14="http://schemas.microsoft.com/office/powerpoint/2010/main" val="131647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C5D4E-F481-B17C-DFEF-7F9F7D414F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10014" y="507380"/>
            <a:ext cx="8752356" cy="7592758"/>
          </a:xfrm>
        </p:spPr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Thank you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  <a:p>
            <a:r>
              <a:rPr lang="en-US" dirty="0"/>
              <a:t>Thank You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B71A9C-F374-B122-4E3F-6FED019092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10014" y="2264374"/>
            <a:ext cx="7936809" cy="242077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0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84AE-BD2E-60E8-D843-BB0B7BCB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556" y="1188358"/>
            <a:ext cx="6376874" cy="1335273"/>
          </a:xfrm>
        </p:spPr>
        <p:txBody>
          <a:bodyPr/>
          <a:lstStyle/>
          <a:p>
            <a:r>
              <a:rPr lang="en-US" dirty="0"/>
              <a:t>Details of organization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1506EC-0924-5261-B6EA-746D20E0C5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205" y="3202877"/>
            <a:ext cx="3832210" cy="2579029"/>
          </a:xfrm>
        </p:spPr>
        <p:txBody>
          <a:bodyPr/>
          <a:lstStyle/>
          <a:p>
            <a:r>
              <a:rPr lang="en-US" sz="1600" dirty="0"/>
              <a:t>Kerala Doll House, located in Thrissur, sells around 600 varieties of dolls, including imported ones. </a:t>
            </a:r>
          </a:p>
          <a:p>
            <a:r>
              <a:rPr lang="en-US" sz="1600" dirty="0"/>
              <a:t>The company started functioning in 2018 and consists of five staff members.</a:t>
            </a:r>
          </a:p>
          <a:p>
            <a:r>
              <a:rPr lang="en-US" sz="1600" dirty="0"/>
              <a:t>It has both B2B and B2C Sales.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1866-CCAA-E4BC-90F2-F3D61AF0324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4036C47-C00D-F02D-0BEF-1E388FCA6D0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t="10959" b="10959"/>
          <a:stretch>
            <a:fillRect/>
          </a:stretch>
        </p:blipFill>
        <p:spPr>
          <a:xfrm>
            <a:off x="938481" y="731922"/>
            <a:ext cx="3884344" cy="5415673"/>
          </a:xfrm>
        </p:spPr>
      </p:pic>
    </p:spTree>
    <p:extLst>
      <p:ext uri="{BB962C8B-B14F-4D97-AF65-F5344CB8AC3E}">
        <p14:creationId xmlns:p14="http://schemas.microsoft.com/office/powerpoint/2010/main" val="231950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7C6EF11-357E-8A93-285C-59B3852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EAA7FA9-24BD-2BA0-F17C-08F63F9481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7898FC-371F-7E4F-C3C6-AFEB85699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6929" y="2547295"/>
            <a:ext cx="2227344" cy="677817"/>
          </a:xfrm>
        </p:spPr>
        <p:txBody>
          <a:bodyPr/>
          <a:lstStyle/>
          <a:p>
            <a:r>
              <a:rPr lang="en-US" dirty="0"/>
              <a:t>Stock shortages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BAEC9BA-7C60-FAB5-0D08-1FB166610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8234" y="2547295"/>
            <a:ext cx="2895906" cy="677817"/>
          </a:xfrm>
        </p:spPr>
        <p:txBody>
          <a:bodyPr/>
          <a:lstStyle/>
          <a:p>
            <a:r>
              <a:rPr lang="en-US" dirty="0"/>
              <a:t>Increased market prices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214355B-5C62-1D27-29FF-D84FC1938B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04050" y="2547295"/>
            <a:ext cx="2227344" cy="677817"/>
          </a:xfrm>
        </p:spPr>
        <p:txBody>
          <a:bodyPr/>
          <a:lstStyle/>
          <a:p>
            <a:r>
              <a:rPr lang="en-US" dirty="0"/>
              <a:t>Decrease in buyers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3071AE5-A6F1-987E-4F1E-1CF23D25C6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96929" y="3225113"/>
            <a:ext cx="2227344" cy="2707233"/>
          </a:xfrm>
        </p:spPr>
        <p:txBody>
          <a:bodyPr/>
          <a:lstStyle/>
          <a:p>
            <a:r>
              <a:rPr lang="en-US" dirty="0"/>
              <a:t>The company faces common issues with stock shortages during the season while taking stock from different parts of the country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F0AEEE-C884-E10B-AC85-FBC33CD6EA5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08234" y="3225112"/>
            <a:ext cx="2227344" cy="2707233"/>
          </a:xfrm>
        </p:spPr>
        <p:txBody>
          <a:bodyPr/>
          <a:lstStyle/>
          <a:p>
            <a:r>
              <a:rPr lang="en-US" dirty="0"/>
              <a:t>Stock shortages increase demand for products, leading to a hike in market prices, especially during peak seasons.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2078356-1669-E822-DB88-A1AE583DA17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04050" y="3225111"/>
            <a:ext cx="2227344" cy="2707233"/>
          </a:xfrm>
        </p:spPr>
        <p:txBody>
          <a:bodyPr/>
          <a:lstStyle/>
          <a:p>
            <a:r>
              <a:rPr lang="en-US" dirty="0"/>
              <a:t>COVID-19 pandemic has significantly impacted the market and led to a decline in consumer spending.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4E7C3B-A91C-B4AB-16D7-E44D99954A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E613-9A3F-405C-D8F5-1BA9A713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ANALYSIS</a:t>
            </a:r>
          </a:p>
        </p:txBody>
      </p:sp>
      <p:graphicFrame>
        <p:nvGraphicFramePr>
          <p:cNvPr id="14" name="Content Placeholder 13" descr="Line chart">
            <a:extLst>
              <a:ext uri="{FF2B5EF4-FFF2-40B4-BE49-F238E27FC236}">
                <a16:creationId xmlns:a16="http://schemas.microsoft.com/office/drawing/2014/main" id="{0FCAF48E-A023-465C-A99C-CD63E0E67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71874"/>
              </p:ext>
            </p:extLst>
          </p:nvPr>
        </p:nvGraphicFramePr>
        <p:xfrm>
          <a:off x="3841595" y="3429000"/>
          <a:ext cx="3897352" cy="142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2A28A5-546C-FBDB-90AD-09A8FB34F3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72%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62886F-3D00-2C7F-9422-DB9AB56FE4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21%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5F3CC0-4C16-7DF4-3A39-F7C5B43780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.05%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AF370-D804-0260-FA82-F28349BBD5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41%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2F90FA-2E7F-9322-E8C2-E45944AEA29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Teddy Dolls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974DB4-C5F6-391F-EC09-36D3DA048C5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Dolls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54FFD3-FA73-24CC-E88D-FFBA2B3A67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Toys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0DE366-F9CC-48C6-AE52-EEF2760CDAF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April Purchase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D2109-7E70-58F1-F37E-D9D99ABA3D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AC6977-9033-183C-8C45-816231896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97869"/>
              </p:ext>
            </p:extLst>
          </p:nvPr>
        </p:nvGraphicFramePr>
        <p:xfrm>
          <a:off x="2596016" y="1472514"/>
          <a:ext cx="6768790" cy="338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060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DFBA-0743-79F6-267E-913B5983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CEF5F-09F8-E0FD-4E49-071DFDEF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37%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A32A7-04AE-10F7-21FC-F474B74EBA6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IN" dirty="0"/>
              <a:t>29%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57E507-CB24-AD22-20D2-C9321B93497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IN" sz="2800" dirty="0"/>
              <a:t>Wholesale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EB6A8-A6E4-0080-7FE8-D9B35B43576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IN" sz="2800" dirty="0"/>
              <a:t>Retail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7D5E4D-4994-9AA5-5D7A-78AC968BECA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IN" dirty="0"/>
              <a:t>Highest- April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947516-7024-E12E-F542-75AA6004A2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Lowest- March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F8EBED-7FE2-EFE1-8F61-119525A4DB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Teddy dolls- 98%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A2C716-E5B2-8805-B9AD-B05774C129C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IN" dirty="0"/>
              <a:t>Dolls – 97%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3231E28-8180-C0A3-E88C-7459DABF48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A93F9FCD-6E89-8897-47E0-A1321FCD38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100" y="1838325"/>
          <a:ext cx="11353800" cy="301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096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361E-95D9-E478-3E87-AC1FB57B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7F9E-EB6D-5CDB-B770-C8D740EA5F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459" y="5314873"/>
            <a:ext cx="2188729" cy="493151"/>
          </a:xfrm>
        </p:spPr>
        <p:txBody>
          <a:bodyPr/>
          <a:lstStyle/>
          <a:p>
            <a:r>
              <a:rPr lang="en-IN" sz="2800" dirty="0"/>
              <a:t>Highest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9440C-1C0F-FB87-3D49-9AB1206654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17094" y="5314874"/>
            <a:ext cx="2188728" cy="493151"/>
          </a:xfrm>
        </p:spPr>
        <p:txBody>
          <a:bodyPr/>
          <a:lstStyle/>
          <a:p>
            <a:r>
              <a:rPr lang="en-IN" sz="2800" dirty="0"/>
              <a:t>Lowest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95B195-9D57-37E7-CA7E-4C4C9C26211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808025"/>
            <a:ext cx="2188729" cy="369332"/>
          </a:xfrm>
        </p:spPr>
        <p:txBody>
          <a:bodyPr/>
          <a:lstStyle/>
          <a:p>
            <a:r>
              <a:rPr lang="en-IN" sz="2000" dirty="0"/>
              <a:t>May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218381-120D-FF16-2853-862FA857AB1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781095" y="5808025"/>
            <a:ext cx="2188729" cy="369332"/>
          </a:xfrm>
        </p:spPr>
        <p:txBody>
          <a:bodyPr/>
          <a:lstStyle/>
          <a:p>
            <a:r>
              <a:rPr lang="en-IN" sz="2000" dirty="0"/>
              <a:t>March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6E56B5-0083-0FE2-67FD-0A626DCA21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98704" y="5316192"/>
            <a:ext cx="2188729" cy="1053817"/>
          </a:xfrm>
        </p:spPr>
        <p:txBody>
          <a:bodyPr/>
          <a:lstStyle/>
          <a:p>
            <a:r>
              <a:rPr lang="en-IN" dirty="0"/>
              <a:t>April and May is expected to grow more given it is a peak season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1A87BD-3EA0-DE75-0559-DECF88182F6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7" y="5369942"/>
            <a:ext cx="2188729" cy="1115149"/>
          </a:xfrm>
        </p:spPr>
        <p:txBody>
          <a:bodyPr/>
          <a:lstStyle/>
          <a:p>
            <a:r>
              <a:rPr lang="en-IN" dirty="0"/>
              <a:t>March has low profits as it marks the end of fiscal year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E510E2-3AA8-1F53-19F7-C785A0FA92D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A700A3BF-AB54-444B-426D-6AD61EBB52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100" y="1838325"/>
          <a:ext cx="11353800" cy="301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8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7B8C-65D0-EA39-A5A8-A5EFE8FE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719C3-FD37-F3DD-A9B1-950D1F388FD6}"/>
              </a:ext>
            </a:extLst>
          </p:cNvPr>
          <p:cNvSpPr txBox="1"/>
          <p:nvPr/>
        </p:nvSpPr>
        <p:spPr>
          <a:xfrm>
            <a:off x="1064941" y="2207941"/>
            <a:ext cx="7543800" cy="348475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Avenir Next LT Pro" panose="020B0504020202020204" pitchFamily="34" charset="0"/>
              </a:rPr>
              <a:t>Indian producers are currently unable to keep up with product demand. This clarifies the issues with inventory shortages and rising market prices.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i="0" u="none" strike="noStrike" dirty="0">
              <a:solidFill>
                <a:schemeClr val="tx2">
                  <a:lumMod val="75000"/>
                </a:schemeClr>
              </a:solidFill>
              <a:effectLst/>
              <a:latin typeface="Avenir Next LT Pro" panose="020B05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Avenir Next LT Pro" panose="020B0504020202020204" pitchFamily="34" charset="0"/>
              </a:rPr>
              <a:t>The COVID-19 pandemic has had a significant impact on the market. It has caused economic uncertainty, job losses, and supply chain disruptions, leading to decreased consumer spending.</a:t>
            </a:r>
          </a:p>
        </p:txBody>
      </p:sp>
    </p:spTree>
    <p:extLst>
      <p:ext uri="{BB962C8B-B14F-4D97-AF65-F5344CB8AC3E}">
        <p14:creationId xmlns:p14="http://schemas.microsoft.com/office/powerpoint/2010/main" val="37748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DE7D47-0AA4-4FAF-E6F6-290D0E8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8" name="Picture Placeholder 17" descr="Tag outline">
            <a:extLst>
              <a:ext uri="{FF2B5EF4-FFF2-40B4-BE49-F238E27FC236}">
                <a16:creationId xmlns:a16="http://schemas.microsoft.com/office/drawing/2014/main" id="{CD187774-6ADB-4DE4-13DC-40D123E4636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48986" y="2543950"/>
            <a:ext cx="685800" cy="685800"/>
          </a:xfrm>
        </p:spPr>
      </p:pic>
      <p:pic>
        <p:nvPicPr>
          <p:cNvPr id="20" name="Picture Placeholder 19" descr="Packing Box Open outline">
            <a:extLst>
              <a:ext uri="{FF2B5EF4-FFF2-40B4-BE49-F238E27FC236}">
                <a16:creationId xmlns:a16="http://schemas.microsoft.com/office/drawing/2014/main" id="{7E440645-225C-A495-3796-F50752D488B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66346" y="2524127"/>
            <a:ext cx="685800" cy="685800"/>
          </a:xfrm>
        </p:spPr>
      </p:pic>
      <p:pic>
        <p:nvPicPr>
          <p:cNvPr id="22" name="Picture Placeholder 21" descr="Marker outline">
            <a:extLst>
              <a:ext uri="{FF2B5EF4-FFF2-40B4-BE49-F238E27FC236}">
                <a16:creationId xmlns:a16="http://schemas.microsoft.com/office/drawing/2014/main" id="{C734FDE2-A083-C196-BF74-7659F6F4F08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67725" y="2524127"/>
            <a:ext cx="685800" cy="6858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DD750-113F-552A-76BE-A45D3B116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8083" y="3416301"/>
            <a:ext cx="2227263" cy="431800"/>
          </a:xfrm>
        </p:spPr>
        <p:txBody>
          <a:bodyPr/>
          <a:lstStyle/>
          <a:p>
            <a:r>
              <a:rPr lang="en-US" dirty="0"/>
              <a:t>Demand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957189-E242-4F90-CEC8-0EF4553201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82368" y="3397250"/>
            <a:ext cx="2227263" cy="431800"/>
          </a:xfrm>
        </p:spPr>
        <p:txBody>
          <a:bodyPr/>
          <a:lstStyle/>
          <a:p>
            <a:r>
              <a:rPr lang="en-US" dirty="0"/>
              <a:t>Increase inventory levels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B93739-F3CF-F1AC-5988-DAA79642D8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58225" y="3393068"/>
            <a:ext cx="2649112" cy="431800"/>
          </a:xfrm>
        </p:spPr>
        <p:txBody>
          <a:bodyPr/>
          <a:lstStyle/>
          <a:p>
            <a:r>
              <a:rPr lang="en-US" dirty="0"/>
              <a:t>Alternate suppliers 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1A9913-E5BA-DDA1-AB45-909320CBD6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848082" y="3990974"/>
            <a:ext cx="2227263" cy="2079625"/>
          </a:xfrm>
        </p:spPr>
        <p:txBody>
          <a:bodyPr/>
          <a:lstStyle/>
          <a:p>
            <a:r>
              <a:rPr lang="en-US" sz="1400" dirty="0"/>
              <a:t>It accurately forecast the amount of inventory they will need on hand to satisfy demand.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0708AD-D572-3817-A65B-4D7F9E4C48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83297" y="3990973"/>
            <a:ext cx="2227263" cy="2079625"/>
          </a:xfrm>
        </p:spPr>
        <p:txBody>
          <a:bodyPr/>
          <a:lstStyle/>
          <a:p>
            <a:r>
              <a:rPr lang="en-US" sz="1400" dirty="0"/>
              <a:t>The company can increase inventory levels in the run-up to the peak season. 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26266B-8E80-C7BD-6CCC-6F97E7AE78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58225" y="3982610"/>
            <a:ext cx="2227262" cy="2079625"/>
          </a:xfrm>
        </p:spPr>
        <p:txBody>
          <a:bodyPr/>
          <a:lstStyle/>
          <a:p>
            <a:r>
              <a:rPr lang="en-US" sz="1400" dirty="0"/>
              <a:t>Increasing the number of suppliers can help reduce delays and production issues.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334967C-4062-035D-128C-30BF3F70BE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93EA4-ADA3-5220-BB00-52821F87DC0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/>
          <a:lstStyle/>
          <a:p>
            <a:fld id="{295C7AAE-A677-454A-8BDB-62A0650ACE9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8A259-9EFB-F03B-7FC9-9FBB96F95C6F}"/>
              </a:ext>
            </a:extLst>
          </p:cNvPr>
          <p:cNvSpPr txBox="1"/>
          <p:nvPr/>
        </p:nvSpPr>
        <p:spPr>
          <a:xfrm>
            <a:off x="818434" y="1853385"/>
            <a:ext cx="3753566" cy="54769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spc="500" dirty="0">
                <a:solidFill>
                  <a:schemeClr val="tx2">
                    <a:lumMod val="75000"/>
                  </a:schemeClr>
                </a:solidFill>
                <a:latin typeface="Felix Titling"/>
              </a:rPr>
              <a:t>STOCK SHORTAGES</a:t>
            </a:r>
          </a:p>
        </p:txBody>
      </p:sp>
    </p:spTree>
    <p:extLst>
      <p:ext uri="{BB962C8B-B14F-4D97-AF65-F5344CB8AC3E}">
        <p14:creationId xmlns:p14="http://schemas.microsoft.com/office/powerpoint/2010/main" val="182072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Box outline">
            <a:extLst>
              <a:ext uri="{FF2B5EF4-FFF2-40B4-BE49-F238E27FC236}">
                <a16:creationId xmlns:a16="http://schemas.microsoft.com/office/drawing/2014/main" id="{BBAD942C-D9C3-B9AA-EE11-AF9286A1F009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195888" y="2355850"/>
            <a:ext cx="685800" cy="685800"/>
          </a:xfrm>
        </p:spPr>
      </p:pic>
      <p:pic>
        <p:nvPicPr>
          <p:cNvPr id="23" name="Picture Placeholder 22" descr="Bank outline">
            <a:extLst>
              <a:ext uri="{FF2B5EF4-FFF2-40B4-BE49-F238E27FC236}">
                <a16:creationId xmlns:a16="http://schemas.microsoft.com/office/drawing/2014/main" id="{A7C203A5-0ABB-B19E-7D90-1600B3D19A5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94763" y="2355850"/>
            <a:ext cx="685800" cy="685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B68223-82C6-4E4C-69E3-067227CBF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5314" y="3182258"/>
            <a:ext cx="2227344" cy="430688"/>
          </a:xfrm>
        </p:spPr>
        <p:txBody>
          <a:bodyPr/>
          <a:lstStyle/>
          <a:p>
            <a:r>
              <a:rPr lang="en-IN" dirty="0"/>
              <a:t>Finding best prices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26E891-83CA-7DD3-321E-585785FC26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95904" y="3182259"/>
            <a:ext cx="2637828" cy="430688"/>
          </a:xfrm>
        </p:spPr>
        <p:txBody>
          <a:bodyPr/>
          <a:lstStyle/>
          <a:p>
            <a:r>
              <a:rPr lang="en-IN" dirty="0"/>
              <a:t>Think about substitutes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6D2DF0-4D2E-439E-31CD-F12CB3D5C4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94021" y="3182259"/>
            <a:ext cx="2227344" cy="430688"/>
          </a:xfrm>
        </p:spPr>
        <p:txBody>
          <a:bodyPr/>
          <a:lstStyle/>
          <a:p>
            <a:r>
              <a:rPr lang="en-IN" dirty="0"/>
              <a:t>Better investment strategy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EF6D32-7BE7-D801-509B-9A0585525A7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85314" y="3778631"/>
            <a:ext cx="2227344" cy="2078744"/>
          </a:xfrm>
        </p:spPr>
        <p:txBody>
          <a:bodyPr/>
          <a:lstStyle/>
          <a:p>
            <a:r>
              <a:rPr lang="en-US" sz="1400" dirty="0"/>
              <a:t>Search for the best deals on products and services by doing some comparison shopping. </a:t>
            </a:r>
            <a:endParaRPr lang="en-IN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8D62AF-6CCA-5E72-E5BE-2FBFDCDBE29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95904" y="3754073"/>
            <a:ext cx="2227344" cy="2078744"/>
          </a:xfrm>
        </p:spPr>
        <p:txBody>
          <a:bodyPr/>
          <a:lstStyle/>
          <a:p>
            <a:r>
              <a:rPr lang="en-US" sz="1400" dirty="0"/>
              <a:t>The company might be able to locate substitutes for their current products that are less expensive.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049DD1E-4EEB-291F-0128-BE77EC1A129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894020" y="3753556"/>
            <a:ext cx="2424467" cy="2078744"/>
          </a:xfrm>
        </p:spPr>
        <p:txBody>
          <a:bodyPr/>
          <a:lstStyle/>
          <a:p>
            <a:r>
              <a:rPr lang="en-US" sz="1400" dirty="0"/>
              <a:t>A better investment plan would be to set aside seasonal months' profits and use them to stock up on more in-demand goods. </a:t>
            </a:r>
          </a:p>
          <a:p>
            <a:endParaRPr lang="en-I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E35B82F-0BA7-3940-6720-3C367C4DECD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36734-5D20-A521-5199-963CA02DC85A}"/>
              </a:ext>
            </a:extLst>
          </p:cNvPr>
          <p:cNvSpPr txBox="1"/>
          <p:nvPr/>
        </p:nvSpPr>
        <p:spPr>
          <a:xfrm>
            <a:off x="680405" y="1458761"/>
            <a:ext cx="609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spc="500" dirty="0">
                <a:solidFill>
                  <a:schemeClr val="tx2">
                    <a:lumMod val="75000"/>
                  </a:schemeClr>
                </a:solidFill>
                <a:latin typeface="Felix Titling"/>
              </a:rPr>
              <a:t>INCREASED MARKET PRICES</a:t>
            </a:r>
            <a:endParaRPr lang="en-IN" sz="1800" b="1" spc="500" dirty="0">
              <a:solidFill>
                <a:schemeClr val="tx2">
                  <a:lumMod val="75000"/>
                </a:schemeClr>
              </a:solidFill>
              <a:latin typeface="Felix Titling"/>
            </a:endParaRPr>
          </a:p>
        </p:txBody>
      </p:sp>
      <p:pic>
        <p:nvPicPr>
          <p:cNvPr id="19" name="Picture Placeholder 23" descr="Loan outline">
            <a:extLst>
              <a:ext uri="{FF2B5EF4-FFF2-40B4-BE49-F238E27FC236}">
                <a16:creationId xmlns:a16="http://schemas.microsoft.com/office/drawing/2014/main" id="{7BF1CBDE-2BD2-0E2E-CD2D-F7B1EF74B3C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85314" y="2413000"/>
            <a:ext cx="685800" cy="685800"/>
          </a:xfrm>
        </p:spPr>
      </p:pic>
    </p:spTree>
    <p:extLst>
      <p:ext uri="{BB962C8B-B14F-4D97-AF65-F5344CB8AC3E}">
        <p14:creationId xmlns:p14="http://schemas.microsoft.com/office/powerpoint/2010/main" val="33770846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533EF844-D82C-49D2-B528-5E94B4E2DB9C}" vid="{7D7EB7DD-FDD7-4FB3-9337-228B3BC8F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E906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30AEEE62E40E48840F44639E697B05" ma:contentTypeVersion="3" ma:contentTypeDescription="Create a new document." ma:contentTypeScope="" ma:versionID="a8af6cc5d72cb4fef53d9bb5e7d40b93">
  <xsd:schema xmlns:xsd="http://www.w3.org/2001/XMLSchema" xmlns:xs="http://www.w3.org/2001/XMLSchema" xmlns:p="http://schemas.microsoft.com/office/2006/metadata/properties" xmlns:ns3="71111dbb-687b-451d-a2af-b65d8cfe56fc" targetNamespace="http://schemas.microsoft.com/office/2006/metadata/properties" ma:root="true" ma:fieldsID="039035a13be34ff821ff3adb1b169ba1" ns3:_="">
    <xsd:import namespace="71111dbb-687b-451d-a2af-b65d8cfe56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11dbb-687b-451d-a2af-b65d8cfe56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B3982F-6AC2-4C0F-AF3D-F6703F33A1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F3835D-CDCD-4C16-BA1F-392E8181263C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71111dbb-687b-451d-a2af-b65d8cfe56f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84FCDD-486B-469E-BF05-B0CFC38A24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111dbb-687b-451d-a2af-b65d8cfe56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2331</TotalTime>
  <Words>484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Book</vt:lpstr>
      <vt:lpstr>Avenir Next LT Pro</vt:lpstr>
      <vt:lpstr>Calibri</vt:lpstr>
      <vt:lpstr>Felix Titling</vt:lpstr>
      <vt:lpstr>Custom Design</vt:lpstr>
      <vt:lpstr>            </vt:lpstr>
      <vt:lpstr>Details of organization</vt:lpstr>
      <vt:lpstr>Problem statements</vt:lpstr>
      <vt:lpstr>PURCHASE ANALYSIS</vt:lpstr>
      <vt:lpstr>SALES ANALYSIS</vt:lpstr>
      <vt:lpstr>PROFIT ANALYSIS</vt:lpstr>
      <vt:lpstr>results</vt:lpstr>
      <vt:lpstr>recommendations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DECISION MAKING FOR DOLL STORE SUCCESS</dc:title>
  <dc:creator>Geethika Shine</dc:creator>
  <cp:lastModifiedBy>Geethika Shine</cp:lastModifiedBy>
  <cp:revision>3</cp:revision>
  <cp:lastPrinted>2023-08-28T09:19:41Z</cp:lastPrinted>
  <dcterms:created xsi:type="dcterms:W3CDTF">2023-08-26T18:29:42Z</dcterms:created>
  <dcterms:modified xsi:type="dcterms:W3CDTF">2024-11-16T15:32:28Z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0x010100C830AEEE62E40E48840F44639E697B05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2024-11-16T15:32:27Z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d6ca707c-28e6-4a9d-acc1-f5df8b65a6e6</vt:lpwstr>
  </property>
  <property fmtid="{D5CDD505-2E9C-101B-9397-08002B2CF9AE}" pid="8" name="MSIP_Label_defa4170-0d19-0005-0004-bc88714345d2_ActionId">
    <vt:lpwstr>a2d79569-fe43-4809-bde1-578e0f21ca5d</vt:lpwstr>
  </property>
  <property fmtid="{D5CDD505-2E9C-101B-9397-08002B2CF9AE}" pid="9" name="MSIP_Label_defa4170-0d19-0005-0004-bc88714345d2_ContentBits">
    <vt:lpwstr>0</vt:lpwstr>
  </property>
</Properties>
</file>