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p:scale>
          <a:sx n="70" d="100"/>
          <a:sy n="70" d="100"/>
        </p:scale>
        <p:origin x="500" y="1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58E8EC6-A6F6-4C21-B1B8-93B8AF6A809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FF258E-8351-4A0D-B3D9-D3694876BCEA}"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D58E8EC6-A6F6-4C21-B1B8-93B8AF6A809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FF258E-8351-4A0D-B3D9-D3694876BCEA}"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D58E8EC6-A6F6-4C21-B1B8-93B8AF6A809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FF258E-8351-4A0D-B3D9-D3694876BCEA}"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D58E8EC6-A6F6-4C21-B1B8-93B8AF6A809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FF258E-8351-4A0D-B3D9-D3694876BCEA}"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58E8EC6-A6F6-4C21-B1B8-93B8AF6A809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FF258E-8351-4A0D-B3D9-D3694876BCEA}"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D58E8EC6-A6F6-4C21-B1B8-93B8AF6A809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FF258E-8351-4A0D-B3D9-D3694876BCEA}"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D58E8EC6-A6F6-4C21-B1B8-93B8AF6A8098}"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6FF258E-8351-4A0D-B3D9-D3694876BCEA}"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58E8EC6-A6F6-4C21-B1B8-93B8AF6A8098}"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6FF258E-8351-4A0D-B3D9-D3694876BCEA}"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8E8EC6-A6F6-4C21-B1B8-93B8AF6A8098}"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6FF258E-8351-4A0D-B3D9-D3694876BCEA}"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58E8EC6-A6F6-4C21-B1B8-93B8AF6A809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FF258E-8351-4A0D-B3D9-D3694876BCEA}"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58E8EC6-A6F6-4C21-B1B8-93B8AF6A809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FF258E-8351-4A0D-B3D9-D3694876BCEA}"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8E8EC6-A6F6-4C21-B1B8-93B8AF6A8098}"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FF258E-8351-4A0D-B3D9-D3694876BCEA}"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65177"/>
            <a:ext cx="9144000" cy="1783079"/>
          </a:xfrm>
        </p:spPr>
        <p:txBody>
          <a:bodyPr/>
          <a:lstStyle/>
          <a:p>
            <a:r>
              <a:rPr lang="en-IN" b="1" i="1" dirty="0">
                <a:latin typeface="Times New Roman" panose="02020603050405020304" pitchFamily="18" charset="0"/>
                <a:cs typeface="Times New Roman" panose="02020603050405020304" pitchFamily="18" charset="0"/>
              </a:rPr>
              <a:t>OCU MENTCARE</a:t>
            </a:r>
            <a:endParaRPr lang="en-IN" b="1" i="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8022566" y="4632384"/>
            <a:ext cx="3079630" cy="1431986"/>
          </a:xfrm>
        </p:spPr>
        <p:txBody>
          <a:bodyPr>
            <a:normAutofit fontScale="92500" lnSpcReduction="20000"/>
          </a:bodyPr>
          <a:lstStyle/>
          <a:p>
            <a:pPr algn="l">
              <a:lnSpc>
                <a:spcPct val="110000"/>
              </a:lnSpc>
            </a:pPr>
            <a:r>
              <a:rPr lang="en-IN" sz="1800" dirty="0">
                <a:latin typeface="Times New Roman" panose="02020603050405020304" pitchFamily="18" charset="0"/>
                <a:cs typeface="Times New Roman" panose="02020603050405020304" pitchFamily="18" charset="0"/>
              </a:rPr>
              <a:t>From</a:t>
            </a:r>
            <a:endParaRPr lang="en-IN" sz="1800" dirty="0">
              <a:latin typeface="Times New Roman" panose="02020603050405020304" pitchFamily="18" charset="0"/>
              <a:cs typeface="Times New Roman" panose="02020603050405020304" pitchFamily="18" charset="0"/>
            </a:endParaRPr>
          </a:p>
          <a:p>
            <a:pPr algn="l">
              <a:lnSpc>
                <a:spcPct val="110000"/>
              </a:lnSpc>
            </a:pPr>
            <a:r>
              <a:rPr lang="en-IN" sz="1800" dirty="0">
                <a:latin typeface="Times New Roman" panose="02020603050405020304" pitchFamily="18" charset="0"/>
                <a:cs typeface="Times New Roman" panose="02020603050405020304" pitchFamily="18" charset="0"/>
              </a:rPr>
              <a:t>Geethika </a:t>
            </a:r>
            <a:r>
              <a:rPr lang="en-IN" sz="1800" dirty="0" err="1">
                <a:latin typeface="Times New Roman" panose="02020603050405020304" pitchFamily="18" charset="0"/>
                <a:cs typeface="Times New Roman" panose="02020603050405020304" pitchFamily="18" charset="0"/>
              </a:rPr>
              <a:t>Sreya</a:t>
            </a:r>
            <a:endParaRPr lang="en-IN" sz="1800" dirty="0">
              <a:latin typeface="Times New Roman" panose="02020603050405020304" pitchFamily="18" charset="0"/>
              <a:cs typeface="Times New Roman" panose="02020603050405020304" pitchFamily="18" charset="0"/>
            </a:endParaRPr>
          </a:p>
          <a:p>
            <a:pPr algn="l">
              <a:lnSpc>
                <a:spcPct val="110000"/>
              </a:lnSpc>
            </a:pPr>
            <a:r>
              <a:rPr lang="en-IN" sz="1800" dirty="0">
                <a:latin typeface="Times New Roman" panose="02020603050405020304" pitchFamily="18" charset="0"/>
                <a:cs typeface="Times New Roman" panose="02020603050405020304" pitchFamily="18" charset="0"/>
              </a:rPr>
              <a:t>Jahnavi</a:t>
            </a:r>
            <a:endParaRPr lang="en-IN" sz="1800" dirty="0">
              <a:latin typeface="Times New Roman" panose="02020603050405020304" pitchFamily="18" charset="0"/>
              <a:cs typeface="Times New Roman" panose="02020603050405020304" pitchFamily="18" charset="0"/>
            </a:endParaRPr>
          </a:p>
          <a:p>
            <a:pPr algn="l">
              <a:lnSpc>
                <a:spcPct val="110000"/>
              </a:lnSpc>
            </a:pPr>
            <a:r>
              <a:rPr lang="en-IN" sz="1800" dirty="0" err="1">
                <a:latin typeface="Times New Roman" panose="02020603050405020304" pitchFamily="18" charset="0"/>
                <a:cs typeface="Times New Roman" panose="02020603050405020304" pitchFamily="18" charset="0"/>
              </a:rPr>
              <a:t>Hanumantha</a:t>
            </a:r>
            <a:r>
              <a:rPr lang="en-IN" sz="1800" dirty="0">
                <a:latin typeface="Times New Roman" panose="02020603050405020304" pitchFamily="18" charset="0"/>
                <a:cs typeface="Times New Roman" panose="02020603050405020304" pitchFamily="18" charset="0"/>
              </a:rPr>
              <a:t> Rao</a:t>
            </a:r>
            <a:endParaRPr lang="en-IN" sz="1800" dirty="0">
              <a:latin typeface="Times New Roman" panose="02020603050405020304" pitchFamily="18" charset="0"/>
              <a:cs typeface="Times New Roman" panose="02020603050405020304" pitchFamily="18" charset="0"/>
            </a:endParaRPr>
          </a:p>
        </p:txBody>
      </p:sp>
      <p:pic>
        <p:nvPicPr>
          <p:cNvPr id="1028" name="Picture 4" descr="world mental health day, cartoon brain heart and earth vector illustration  Stock Vector Image &amp; Art - Alamy"/>
          <p:cNvPicPr>
            <a:picLocks noChangeAspect="1" noChangeArrowheads="1"/>
          </p:cNvPicPr>
          <p:nvPr/>
        </p:nvPicPr>
        <p:blipFill rotWithShape="1">
          <a:blip r:embed="rId1">
            <a:extLst>
              <a:ext uri="{28A0092B-C50C-407E-A947-70E740481C1C}">
                <a14:useLocalDpi xmlns:a14="http://schemas.microsoft.com/office/drawing/2010/main" val="0"/>
              </a:ext>
            </a:extLst>
          </a:blip>
          <a:srcRect l="12261" t="6780" r="10459" b="11404"/>
          <a:stretch>
            <a:fillRect/>
          </a:stretch>
        </p:blipFill>
        <p:spPr bwMode="auto">
          <a:xfrm>
            <a:off x="1524000" y="2935224"/>
            <a:ext cx="5196840" cy="35685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Conclusion</a:t>
            </a:r>
            <a:endParaRPr lang="en-IN" sz="4000" b="1"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lstStyle/>
          <a:p>
            <a:pPr algn="just">
              <a:lnSpc>
                <a:spcPct val="150000"/>
              </a:lnSpc>
              <a:spcAft>
                <a:spcPts val="0"/>
              </a:spcAft>
            </a:pPr>
            <a:r>
              <a:rPr lang="en-US" sz="1800" kern="0" dirty="0">
                <a:solidFill>
                  <a:srgbClr val="000000"/>
                </a:solidFill>
                <a:effectLst/>
                <a:latin typeface="Times New Roman" panose="02020603050405020304" pitchFamily="18" charset="0"/>
                <a:cs typeface="Times New Roman" panose="02020603050405020304" pitchFamily="18" charset="0"/>
              </a:rPr>
              <a:t>The </a:t>
            </a:r>
            <a:r>
              <a:rPr lang="en-US" sz="1800" b="1" kern="0" dirty="0">
                <a:solidFill>
                  <a:srgbClr val="000000"/>
                </a:solidFill>
                <a:effectLst/>
                <a:latin typeface="Times New Roman" panose="02020603050405020304" pitchFamily="18" charset="0"/>
                <a:cs typeface="Times New Roman" panose="02020603050405020304" pitchFamily="18" charset="0"/>
              </a:rPr>
              <a:t>OCU Clinics </a:t>
            </a:r>
            <a:r>
              <a:rPr lang="en-US" sz="1800" b="1" kern="0" dirty="0" err="1">
                <a:solidFill>
                  <a:srgbClr val="000000"/>
                </a:solidFill>
                <a:effectLst/>
                <a:latin typeface="Times New Roman" panose="02020603050405020304" pitchFamily="18" charset="0"/>
                <a:cs typeface="Times New Roman" panose="02020603050405020304" pitchFamily="18" charset="0"/>
              </a:rPr>
              <a:t>MentCare</a:t>
            </a:r>
            <a:r>
              <a:rPr lang="en-US" sz="1800" kern="0" dirty="0">
                <a:solidFill>
                  <a:srgbClr val="000000"/>
                </a:solidFill>
                <a:effectLst/>
                <a:latin typeface="Times New Roman" panose="02020603050405020304" pitchFamily="18" charset="0"/>
                <a:cs typeface="Times New Roman" panose="02020603050405020304" pitchFamily="18" charset="0"/>
              </a:rPr>
              <a:t> project successfully addresses the need for a streamlined appointment booking system at OCU Clinics. Using HTML, CSS, and JavaScript, the platform provides an intuitive interface that allows patients to schedule, reschedule, and manage their doctor appointments with ease. By automating the appointment process, the system reduces the workload for clinic staff and minimizes manual errors, leading to a more efficient healthcare management solution.</a:t>
            </a:r>
            <a:endParaRPr lang="en-US" sz="1800" kern="100" dirty="0">
              <a:effectLst/>
              <a:latin typeface="Times New Roman" panose="02020603050405020304" pitchFamily="18" charset="0"/>
              <a:cs typeface="Times New Roman" panose="02020603050405020304" pitchFamily="18" charset="0"/>
            </a:endParaRPr>
          </a:p>
          <a:p>
            <a:pPr algn="just">
              <a:lnSpc>
                <a:spcPct val="150000"/>
              </a:lnSpc>
              <a:spcAft>
                <a:spcPts val="0"/>
              </a:spcAft>
            </a:pPr>
            <a:r>
              <a:rPr lang="en-US" sz="1800" kern="0" dirty="0">
                <a:solidFill>
                  <a:srgbClr val="000000"/>
                </a:solidFill>
                <a:effectLst/>
                <a:latin typeface="Times New Roman" panose="02020603050405020304" pitchFamily="18" charset="0"/>
                <a:cs typeface="Times New Roman" panose="02020603050405020304" pitchFamily="18" charset="0"/>
              </a:rPr>
              <a:t>Overall, the project achieves its primary goals of simplifying patient-doctor interactions, improving the user experience, and ensuring that patients can conveniently access healthcare services. Future enhancements, such as incorporating automated reminders and integrating telehealth options, can further improve the platform’s usability and impact on patient care.</a:t>
            </a:r>
            <a:endParaRPr lang="en-US" sz="1800" kern="100" dirty="0">
              <a:effectLst/>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91056" y="1591056"/>
            <a:ext cx="9473184" cy="352044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IN" sz="7200" b="1" i="1" u="sng" dirty="0">
                <a:latin typeface="Times New Roman" panose="02020603050405020304" pitchFamily="18" charset="0"/>
                <a:cs typeface="Times New Roman" panose="02020603050405020304" pitchFamily="18" charset="0"/>
              </a:rPr>
              <a:t>THANK YOU</a:t>
            </a:r>
            <a:endParaRPr lang="en-IN" sz="7200" b="1" i="1" u="sng"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15619"/>
          </a:xfrm>
        </p:spPr>
        <p:txBody>
          <a:bodyPr>
            <a:normAutofit/>
          </a:bodyPr>
          <a:lstStyle/>
          <a:p>
            <a:r>
              <a:rPr lang="en-IN" sz="4000" b="1" dirty="0">
                <a:latin typeface="Times New Roman" panose="02020603050405020304" pitchFamily="18" charset="0"/>
                <a:cs typeface="Times New Roman" panose="02020603050405020304" pitchFamily="18" charset="0"/>
              </a:rPr>
              <a:t>Abstract of the Project</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71270"/>
            <a:ext cx="10515600" cy="4812665"/>
          </a:xfrm>
        </p:spPr>
        <p:txBody>
          <a:bodyPr>
            <a:normAutofit/>
          </a:bodyPr>
          <a:lstStyle/>
          <a:p>
            <a:pPr>
              <a:lnSpc>
                <a:spcPct val="150000"/>
              </a:lnSpc>
            </a:pPr>
            <a:r>
              <a:rPr lang="en-US" sz="2000" dirty="0">
                <a:latin typeface="Times New Roman" panose="02020603050405020304" pitchFamily="18" charset="0"/>
                <a:cs typeface="Times New Roman" panose="02020603050405020304" pitchFamily="18" charset="0"/>
              </a:rPr>
              <a:t>The OCU Clinics </a:t>
            </a:r>
            <a:r>
              <a:rPr lang="en-US" sz="2000" dirty="0" err="1">
                <a:latin typeface="Times New Roman" panose="02020603050405020304" pitchFamily="18" charset="0"/>
                <a:cs typeface="Times New Roman" panose="02020603050405020304" pitchFamily="18" charset="0"/>
              </a:rPr>
              <a:t>MentCare</a:t>
            </a:r>
            <a:r>
              <a:rPr lang="en-US" sz="2000" dirty="0">
                <a:latin typeface="Times New Roman" panose="02020603050405020304" pitchFamily="18" charset="0"/>
                <a:cs typeface="Times New Roman" panose="02020603050405020304" pitchFamily="18" charset="0"/>
              </a:rPr>
              <a:t> project is a web platform designed to make it easier for patients to book appointments with doctors at OCU Clinics. It uses HTML, CSS, and JavaScript to create a user-friendly system that lets patients quickly choose doctors and pick available time slots. This helps reduce waiting times and the need for manual scheduling, making it easy for patients to get the care they need.</a:t>
            </a: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The main goal is to provide a smooth process where patients can see which doctors are available, pick a suitable time, and confirm their appointments with just a few clicks. The system is also responsive, meaning it works well on laptops, tablets, and smartphones. Overall, it improves the patient experience and helps clinics manage schedules more efficiently.</a:t>
            </a:r>
            <a:endParaRPr lang="en-US" sz="20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sz="2400" kern="0" dirty="0">
                <a:solidFill>
                  <a:srgbClr val="FF0000"/>
                </a:solidFill>
                <a:effectLst/>
                <a:latin typeface="Times New Roman" panose="02020603050405020304" pitchFamily="18" charset="0"/>
                <a:cs typeface="Times New Roman" panose="02020603050405020304" pitchFamily="18" charset="0"/>
              </a:rPr>
            </a:br>
            <a:br>
              <a:rPr lang="en-IN" sz="2400" kern="0" dirty="0">
                <a:solidFill>
                  <a:srgbClr val="FF0000"/>
                </a:solidFill>
                <a:effectLst/>
                <a:latin typeface="Times New Roman" panose="02020603050405020304" pitchFamily="18" charset="0"/>
                <a:cs typeface="Times New Roman" panose="02020603050405020304" pitchFamily="18" charset="0"/>
              </a:rPr>
            </a:br>
            <a:r>
              <a:rPr lang="en-IN" b="1" kern="0" dirty="0">
                <a:effectLst/>
                <a:latin typeface="Times New Roman" panose="02020603050405020304" pitchFamily="18" charset="0"/>
                <a:cs typeface="Times New Roman" panose="02020603050405020304" pitchFamily="18" charset="0"/>
              </a:rPr>
              <a:t>Project Objectives</a:t>
            </a:r>
            <a:br>
              <a:rPr lang="en-IN" sz="1800" kern="100" dirty="0">
                <a:effectLst/>
                <a:latin typeface="Calibri" panose="020F0502020204030204" pitchFamily="34" charset="0"/>
                <a:cs typeface="Times New Roman" panose="02020603050405020304" pitchFamily="18" charset="0"/>
              </a:rPr>
            </a:br>
            <a:endParaRPr lang="en-IN" dirty="0"/>
          </a:p>
        </p:txBody>
      </p:sp>
      <p:sp>
        <p:nvSpPr>
          <p:cNvPr id="3" name="Content Placeholder 2"/>
          <p:cNvSpPr>
            <a:spLocks noGrp="1"/>
          </p:cNvSpPr>
          <p:nvPr>
            <p:ph idx="1"/>
          </p:nvPr>
        </p:nvSpPr>
        <p:spPr/>
        <p:txBody>
          <a:bodyPr>
            <a:normAutofit lnSpcReduction="10000"/>
          </a:bodyPr>
          <a:lstStyle/>
          <a:p>
            <a:pPr marL="342900" lvl="0" indent="-342900" algn="just">
              <a:lnSpc>
                <a:spcPct val="150000"/>
              </a:lnSpc>
              <a:spcBef>
                <a:spcPts val="500"/>
              </a:spcBef>
              <a:spcAft>
                <a:spcPts val="500"/>
              </a:spcAft>
              <a:buFont typeface="Times New Roman" panose="02020603050405020304" pitchFamily="18" charset="0"/>
              <a:buAutoNum type="arabicPeriod"/>
            </a:pPr>
            <a:r>
              <a:rPr lang="en-US" sz="1900" b="1" dirty="0">
                <a:effectLst/>
                <a:latin typeface="Times New Roman" panose="02020603050405020304" pitchFamily="18" charset="0"/>
              </a:rPr>
              <a:t>Simplify Appointment Booking</a:t>
            </a:r>
            <a:r>
              <a:rPr lang="en-US" sz="1900" kern="0" dirty="0">
                <a:effectLst/>
                <a:latin typeface="Times New Roman" panose="02020603050405020304" pitchFamily="18" charset="0"/>
              </a:rPr>
              <a:t>: Create an easy-to-use system for patients to book doctor appointments online.</a:t>
            </a:r>
            <a:endParaRPr lang="en-US" sz="1900" dirty="0">
              <a:effectLst/>
              <a:latin typeface="Times New Roman" panose="02020603050405020304" pitchFamily="18" charset="0"/>
            </a:endParaRPr>
          </a:p>
          <a:p>
            <a:pPr marL="342900" lvl="0" indent="-342900" algn="just">
              <a:lnSpc>
                <a:spcPct val="150000"/>
              </a:lnSpc>
              <a:spcBef>
                <a:spcPts val="500"/>
              </a:spcBef>
              <a:spcAft>
                <a:spcPts val="500"/>
              </a:spcAft>
              <a:buFont typeface="Times New Roman" panose="02020603050405020304" pitchFamily="18" charset="0"/>
              <a:buAutoNum type="arabicPeriod"/>
            </a:pPr>
            <a:r>
              <a:rPr lang="en-US" sz="1900" b="1" dirty="0">
                <a:effectLst/>
                <a:latin typeface="Times New Roman" panose="02020603050405020304" pitchFamily="18" charset="0"/>
              </a:rPr>
              <a:t>Reduce Manual Work</a:t>
            </a:r>
            <a:r>
              <a:rPr lang="en-US" sz="1900" kern="0" dirty="0">
                <a:effectLst/>
                <a:latin typeface="Times New Roman" panose="02020603050405020304" pitchFamily="18" charset="0"/>
              </a:rPr>
              <a:t>: Automate the scheduling process to minimize the need for manual appointment handling.</a:t>
            </a:r>
            <a:endParaRPr lang="en-US" sz="1900" dirty="0">
              <a:effectLst/>
              <a:latin typeface="Times New Roman" panose="02020603050405020304" pitchFamily="18" charset="0"/>
            </a:endParaRPr>
          </a:p>
          <a:p>
            <a:pPr marL="342900" lvl="0" indent="-342900" algn="just">
              <a:lnSpc>
                <a:spcPct val="150000"/>
              </a:lnSpc>
              <a:spcBef>
                <a:spcPts val="500"/>
              </a:spcBef>
              <a:spcAft>
                <a:spcPts val="500"/>
              </a:spcAft>
              <a:buFont typeface="Times New Roman" panose="02020603050405020304" pitchFamily="18" charset="0"/>
              <a:buAutoNum type="arabicPeriod"/>
            </a:pPr>
            <a:r>
              <a:rPr lang="en-US" sz="1900" b="1" dirty="0">
                <a:effectLst/>
                <a:latin typeface="Times New Roman" panose="02020603050405020304" pitchFamily="18" charset="0"/>
              </a:rPr>
              <a:t>Enhance Patient Experience</a:t>
            </a:r>
            <a:r>
              <a:rPr lang="en-US" sz="1900" kern="0" dirty="0">
                <a:effectLst/>
                <a:latin typeface="Times New Roman" panose="02020603050405020304" pitchFamily="18" charset="0"/>
              </a:rPr>
              <a:t>: Provide a user-friendly platform that makes it simple for patients to find available doctors and choose preferred time slots.</a:t>
            </a:r>
            <a:endParaRPr lang="en-US" sz="1900" dirty="0">
              <a:effectLst/>
              <a:latin typeface="Times New Roman" panose="02020603050405020304" pitchFamily="18" charset="0"/>
            </a:endParaRPr>
          </a:p>
          <a:p>
            <a:pPr marL="342900" lvl="0" indent="-342900" algn="just">
              <a:lnSpc>
                <a:spcPct val="150000"/>
              </a:lnSpc>
              <a:spcBef>
                <a:spcPts val="500"/>
              </a:spcBef>
              <a:spcAft>
                <a:spcPts val="500"/>
              </a:spcAft>
              <a:buFont typeface="Times New Roman" panose="02020603050405020304" pitchFamily="18" charset="0"/>
              <a:buAutoNum type="arabicPeriod"/>
            </a:pPr>
            <a:r>
              <a:rPr lang="en-US" sz="1900" b="1" dirty="0">
                <a:effectLst/>
                <a:latin typeface="Times New Roman" panose="02020603050405020304" pitchFamily="18" charset="0"/>
              </a:rPr>
              <a:t>Improve Efficiency</a:t>
            </a:r>
            <a:r>
              <a:rPr lang="en-US" sz="1900" kern="0" dirty="0">
                <a:effectLst/>
                <a:latin typeface="Times New Roman" panose="02020603050405020304" pitchFamily="18" charset="0"/>
              </a:rPr>
              <a:t>: Ensure quick and efficient appointment management for both patients and clinic staff.</a:t>
            </a:r>
            <a:endParaRPr lang="en-US" sz="1900" dirty="0">
              <a:effectLst/>
              <a:latin typeface="Times New Roman" panose="02020603050405020304" pitchFamily="18" charset="0"/>
            </a:endParaRPr>
          </a:p>
          <a:p>
            <a:pPr marL="342900" lvl="0" indent="-342900" algn="just">
              <a:lnSpc>
                <a:spcPct val="150000"/>
              </a:lnSpc>
              <a:spcBef>
                <a:spcPts val="500"/>
              </a:spcBef>
              <a:spcAft>
                <a:spcPts val="500"/>
              </a:spcAft>
              <a:buFont typeface="Times New Roman" panose="02020603050405020304" pitchFamily="18" charset="0"/>
              <a:buAutoNum type="arabicPeriod"/>
            </a:pPr>
            <a:r>
              <a:rPr lang="en-US" sz="1900" b="1" dirty="0">
                <a:effectLst/>
                <a:latin typeface="Times New Roman" panose="02020603050405020304" pitchFamily="18" charset="0"/>
              </a:rPr>
              <a:t>Responsive Design</a:t>
            </a:r>
            <a:r>
              <a:rPr lang="en-US" sz="1900" kern="0" dirty="0">
                <a:effectLst/>
                <a:latin typeface="Times New Roman" panose="02020603050405020304" pitchFamily="18" charset="0"/>
              </a:rPr>
              <a:t>: Develop a platform that works seamlessly on laptops, tablets, and smartphones</a:t>
            </a:r>
            <a:r>
              <a:rPr lang="en-US" sz="1800" kern="0" dirty="0">
                <a:effectLst/>
                <a:latin typeface="Times New Roman" panose="02020603050405020304" pitchFamily="18" charset="0"/>
              </a:rPr>
              <a:t>.</a:t>
            </a:r>
            <a:endParaRPr lang="en-US" sz="1800" dirty="0">
              <a:effectLst/>
              <a:latin typeface="Times New Roman" panose="02020603050405020304" pitchFamily="18" charset="0"/>
            </a:endParaRP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Software Requirements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342900" lvl="0" indent="-342900" algn="just">
              <a:lnSpc>
                <a:spcPct val="150000"/>
              </a:lnSpc>
              <a:spcAft>
                <a:spcPts val="0"/>
              </a:spcAft>
              <a:buFont typeface="Symbol" panose="05050102010706020507" pitchFamily="18" charset="2"/>
              <a:buChar char=""/>
            </a:pPr>
            <a:r>
              <a:rPr lang="en-IN" sz="1900" b="1" kern="0" dirty="0">
                <a:effectLst/>
                <a:latin typeface="Times New Roman" panose="02020603050405020304" pitchFamily="18" charset="0"/>
                <a:cs typeface="Times New Roman" panose="02020603050405020304" pitchFamily="18" charset="0"/>
              </a:rPr>
              <a:t>Frontend Technologies</a:t>
            </a:r>
            <a:r>
              <a:rPr lang="en-IN" sz="1900" kern="0" dirty="0">
                <a:effectLst/>
                <a:latin typeface="Times New Roman" panose="02020603050405020304" pitchFamily="18" charset="0"/>
                <a:cs typeface="Times New Roman" panose="02020603050405020304" pitchFamily="18" charset="0"/>
              </a:rPr>
              <a:t>: HTML, CSS, JavaScript for building the user interface.</a:t>
            </a:r>
            <a:endParaRPr lang="en-IN" sz="1900" kern="100" dirty="0">
              <a:effectLst/>
              <a:latin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pPr>
            <a:r>
              <a:rPr lang="en-IN" sz="1900" b="1" kern="0" dirty="0">
                <a:effectLst/>
                <a:latin typeface="Times New Roman" panose="02020603050405020304" pitchFamily="18" charset="0"/>
                <a:cs typeface="Times New Roman" panose="02020603050405020304" pitchFamily="18" charset="0"/>
              </a:rPr>
              <a:t>Browser Compatibility</a:t>
            </a:r>
            <a:r>
              <a:rPr lang="en-IN" sz="1900" kern="0" dirty="0">
                <a:effectLst/>
                <a:latin typeface="Times New Roman" panose="02020603050405020304" pitchFamily="18" charset="0"/>
                <a:cs typeface="Times New Roman" panose="02020603050405020304" pitchFamily="18" charset="0"/>
              </a:rPr>
              <a:t>: The application should be compatible with all major browsers (Chrome, Firefox, Safari, Edge).</a:t>
            </a:r>
            <a:endParaRPr lang="en-IN" sz="1900" kern="100" dirty="0">
              <a:effectLst/>
              <a:latin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pPr>
            <a:r>
              <a:rPr lang="en-IN" sz="1900" b="1" kern="0" dirty="0">
                <a:effectLst/>
                <a:latin typeface="Times New Roman" panose="02020603050405020304" pitchFamily="18" charset="0"/>
                <a:cs typeface="Times New Roman" panose="02020603050405020304" pitchFamily="18" charset="0"/>
              </a:rPr>
              <a:t>Version Control</a:t>
            </a:r>
            <a:r>
              <a:rPr lang="en-IN" sz="1900" kern="0" dirty="0">
                <a:effectLst/>
                <a:latin typeface="Times New Roman" panose="02020603050405020304" pitchFamily="18" charset="0"/>
                <a:cs typeface="Times New Roman" panose="02020603050405020304" pitchFamily="18" charset="0"/>
              </a:rPr>
              <a:t>: Git for code management and collaboration.</a:t>
            </a:r>
            <a:endParaRPr lang="en-IN" sz="1900" kern="100" dirty="0">
              <a:effectLst/>
              <a:latin typeface="Calibri" panose="020F0502020204030204" pitchFamily="34" charset="0"/>
              <a:cs typeface="Times New Roman" panose="02020603050405020304" pitchFamily="18" charset="0"/>
            </a:endParaRP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6401"/>
          </a:xfrm>
        </p:spPr>
        <p:txBody>
          <a:bodyPr>
            <a:normAutofit/>
          </a:bodyPr>
          <a:lstStyle/>
          <a:p>
            <a:r>
              <a:rPr lang="en-IN" sz="4000" b="1" dirty="0">
                <a:latin typeface="Times New Roman" panose="02020603050405020304" pitchFamily="18" charset="0"/>
                <a:cs typeface="Times New Roman" panose="02020603050405020304" pitchFamily="18" charset="0"/>
              </a:rPr>
              <a:t>UML Diagram</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26464"/>
            <a:ext cx="10515600" cy="4750499"/>
          </a:xfrm>
        </p:spPr>
        <p:txBody>
          <a:bodyPr/>
          <a:lstStyle/>
          <a:p>
            <a:r>
              <a:rPr lang="en-IN" dirty="0"/>
              <a:t>Class Diagram 1:</a:t>
            </a:r>
            <a:endParaRPr lang="en-IN" dirty="0"/>
          </a:p>
          <a:p>
            <a:pPr marL="0" indent="0">
              <a:buNone/>
            </a:pPr>
            <a:endParaRPr lang="en-IN"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350008" y="2020824"/>
            <a:ext cx="7607808" cy="429107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04672"/>
            <a:ext cx="10515600" cy="5372291"/>
          </a:xfrm>
        </p:spPr>
        <p:txBody>
          <a:bodyPr/>
          <a:lstStyle/>
          <a:p>
            <a:r>
              <a:rPr lang="en-IN" dirty="0"/>
              <a:t>Class Diagram 2:</a:t>
            </a:r>
            <a:endParaRPr lang="en-IN" dirty="0"/>
          </a:p>
          <a:p>
            <a:pPr marL="0" indent="0">
              <a:buNone/>
            </a:pPr>
            <a:endParaRPr lang="en-IN" dirty="0"/>
          </a:p>
          <a:p>
            <a:endParaRPr lang="en-IN"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41448" y="1472184"/>
            <a:ext cx="7370064" cy="470477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96112"/>
            <a:ext cx="10515600" cy="5280851"/>
          </a:xfrm>
        </p:spPr>
        <p:txBody>
          <a:bodyPr/>
          <a:lstStyle/>
          <a:p>
            <a:r>
              <a:rPr lang="en-IN" dirty="0"/>
              <a:t>Class Diagram 3:</a:t>
            </a:r>
            <a:endParaRPr lang="en-IN" dirty="0"/>
          </a:p>
          <a:p>
            <a:pPr marL="0" indent="0">
              <a:buNone/>
            </a:pPr>
            <a:endParaRPr lang="en-IN"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752344" y="1426463"/>
            <a:ext cx="6492239" cy="502196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53363"/>
          </a:xfrm>
        </p:spPr>
        <p:txBody>
          <a:bodyPr>
            <a:normAutofit/>
          </a:bodyPr>
          <a:lstStyle/>
          <a:p>
            <a:r>
              <a:rPr lang="en-IN" sz="4000" b="1" dirty="0">
                <a:latin typeface="Times New Roman" panose="02020603050405020304" pitchFamily="18" charset="0"/>
                <a:cs typeface="Times New Roman" panose="02020603050405020304" pitchFamily="18" charset="0"/>
              </a:rPr>
              <a:t>Outputs of the Project</a:t>
            </a:r>
            <a:endParaRPr lang="en-IN" sz="4000" b="1" dirty="0">
              <a:latin typeface="Times New Roman" panose="02020603050405020304" pitchFamily="18" charset="0"/>
              <a:cs typeface="Times New Roman" panose="02020603050405020304" pitchFamily="18" charset="0"/>
            </a:endParaRPr>
          </a:p>
        </p:txBody>
      </p:sp>
      <p:pic>
        <p:nvPicPr>
          <p:cNvPr id="4" name="Content Placeholder 3" descr="WhatsApp Image 2024-10-05 at 11.22.21 PM"/>
          <p:cNvPicPr>
            <a:picLocks noGrp="1" noChangeAspect="1"/>
          </p:cNvPicPr>
          <p:nvPr>
            <p:ph idx="1"/>
          </p:nvPr>
        </p:nvPicPr>
        <p:blipFill>
          <a:blip r:embed="rId1"/>
          <a:srcRect t="14401"/>
          <a:stretch>
            <a:fillRect/>
          </a:stretch>
        </p:blipFill>
        <p:spPr>
          <a:xfrm>
            <a:off x="1575217" y="1825625"/>
            <a:ext cx="9041565" cy="3596767"/>
          </a:xfrm>
          <a:prstGeom prst="rect">
            <a:avLst/>
          </a:prstGeom>
        </p:spPr>
      </p:pic>
      <p:sp>
        <p:nvSpPr>
          <p:cNvPr id="5" name="Rectangle 4"/>
          <p:cNvSpPr/>
          <p:nvPr/>
        </p:nvSpPr>
        <p:spPr>
          <a:xfrm>
            <a:off x="1975104" y="5522976"/>
            <a:ext cx="8330184" cy="74066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Patients can book, reschedule, and view their appointments.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hatsApp Image 2024-10-07 at 5.18.10 PM"/>
          <p:cNvPicPr>
            <a:picLocks noChangeAspect="1"/>
          </p:cNvPicPr>
          <p:nvPr/>
        </p:nvPicPr>
        <p:blipFill>
          <a:blip r:embed="rId1"/>
          <a:srcRect t="17301"/>
          <a:stretch>
            <a:fillRect/>
          </a:stretch>
        </p:blipFill>
        <p:spPr>
          <a:xfrm>
            <a:off x="1773936" y="1353312"/>
            <a:ext cx="9079992" cy="4142232"/>
          </a:xfrm>
          <a:prstGeom prst="rect">
            <a:avLst/>
          </a:prstGeom>
        </p:spPr>
      </p:pic>
      <p:sp>
        <p:nvSpPr>
          <p:cNvPr id="5" name="Rectangle 4"/>
          <p:cNvSpPr/>
          <p:nvPr/>
        </p:nvSpPr>
        <p:spPr>
          <a:xfrm>
            <a:off x="1975104" y="5522976"/>
            <a:ext cx="8330184" cy="74066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t>Appointment confirmations are displayed</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2738</Words>
  <Application>WPS Presentation</Application>
  <PresentationFormat>Widescreen</PresentationFormat>
  <Paragraphs>55</Paragraphs>
  <Slides>11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Arial</vt:lpstr>
      <vt:lpstr>SimSun</vt:lpstr>
      <vt:lpstr>Wingdings</vt:lpstr>
      <vt:lpstr>Times New Roman</vt:lpstr>
      <vt:lpstr>Calibri</vt:lpstr>
      <vt:lpstr>Symbol</vt:lpstr>
      <vt:lpstr>Microsoft YaHei</vt:lpstr>
      <vt:lpstr>Arial Unicode MS</vt:lpstr>
      <vt:lpstr>Calibri Light</vt:lpstr>
      <vt:lpstr>Office Theme</vt:lpstr>
      <vt:lpstr>OCU MENTCARE</vt:lpstr>
      <vt:lpstr>Abstract of the Project</vt:lpstr>
      <vt:lpstr>  Project Objectives </vt:lpstr>
      <vt:lpstr>Software Requirements</vt:lpstr>
      <vt:lpstr>UML Diagram</vt:lpstr>
      <vt:lpstr>PowerPoint 演示文稿</vt:lpstr>
      <vt:lpstr>PowerPoint 演示文稿</vt:lpstr>
      <vt:lpstr>Outputs of the Project</vt:lpstr>
      <vt:lpstr>PowerPoint 演示文稿</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Poojitha Gundaboni</dc:creator>
  <cp:lastModifiedBy>poojitha puji</cp:lastModifiedBy>
  <cp:revision>2</cp:revision>
  <dcterms:created xsi:type="dcterms:W3CDTF">2024-10-08T00:29:00Z</dcterms:created>
  <dcterms:modified xsi:type="dcterms:W3CDTF">2024-10-08T00:30:29Z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CBE9F25E0BD944D6A9CFE82B30C0C1AE_12</vt:lpwstr>
  </property>
  <property fmtid="{D5CDD505-2E9C-101B-9397-08002B2CF9AE}" pid="3" name="KSOProductBuildVer">
    <vt:lpwstr>1033-12.2.0.18586</vt:lpwstr>
  </property>
</Properties>
</file>