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9" r:id="rId3"/>
    <p:sldId id="260" r:id="rId4"/>
    <p:sldId id="262" r:id="rId5"/>
    <p:sldId id="261" r:id="rId6"/>
    <p:sldId id="298" r:id="rId7"/>
    <p:sldId id="263" r:id="rId8"/>
    <p:sldId id="264" r:id="rId9"/>
    <p:sldId id="286" r:id="rId10"/>
    <p:sldId id="287" r:id="rId11"/>
    <p:sldId id="295" r:id="rId12"/>
    <p:sldId id="294" r:id="rId13"/>
    <p:sldId id="265" r:id="rId14"/>
    <p:sldId id="267" r:id="rId15"/>
    <p:sldId id="268" r:id="rId16"/>
    <p:sldId id="292" r:id="rId17"/>
    <p:sldId id="293" r:id="rId18"/>
    <p:sldId id="291" r:id="rId19"/>
    <p:sldId id="274" r:id="rId20"/>
    <p:sldId id="280" r:id="rId21"/>
    <p:sldId id="281" r:id="rId22"/>
    <p:sldId id="279" r:id="rId23"/>
    <p:sldId id="299" r:id="rId24"/>
    <p:sldId id="285" r:id="rId25"/>
    <p:sldId id="282" r:id="rId26"/>
    <p:sldId id="283" r:id="rId27"/>
    <p:sldId id="296" r:id="rId28"/>
    <p:sldId id="300" r:id="rId29"/>
    <p:sldId id="288" r:id="rId30"/>
    <p:sldId id="289" r:id="rId31"/>
    <p:sldId id="29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6C45F-3E77-41B6-8485-86A79AEFE13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72D36-1264-4A63-9BC6-B35E1EF08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9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10BA-4AA2-43FA-818D-42FBC48344B0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9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777-735B-449B-B90D-5315A9AC6E0B}" type="datetime1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0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6CE8-8DC1-4A6F-AD8E-59B966B0932D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07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3B8D-048C-445A-A68E-28DA3D7EAE9B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49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520-6393-4A0F-984C-AE6C1409DC7C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77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4109-3BEB-49C7-BFC9-66D2C199E695}" type="datetime1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6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DAA7-426B-4D21-83C3-20103F9AE752}" type="datetime1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2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43BB-5E57-4B1E-B8D6-D7E4C871104E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1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9E85-71F5-45C9-9E7D-DD7B97CFEAE0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97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219E-C1AC-405F-956E-AE3162C65C75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1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994-80F8-477C-9D60-DB8AB3C361CC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4464-459C-484B-8754-4064254FEE0B}" type="datetime1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2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51F2-173E-4843-946D-A55CA1B4BF13}" type="datetime1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0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7DDD-A6B1-471A-A5B8-3E1DC830B57A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4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36E1-F2CE-4B6B-A715-E12D50648535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0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94B1-6518-44B5-A17C-D5AE0922A401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3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8233-2B86-48E4-921F-7945FA7FB2AB}" type="datetime1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EB8FCD-C5E3-4BE8-9EBC-01D6FF5393D6}" type="datetime1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C95D-1604-49EE-9454-A09140B92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5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FF18-3A47-9E72-C95D-BB254A9B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8" y="-2035875"/>
            <a:ext cx="9920749" cy="3329581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WINE QUALITY DATASET USING MACHINE LEARNING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AF2D5-E181-BF4B-14A2-BE0C5744A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0332" y="3599381"/>
            <a:ext cx="4414684" cy="222504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80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US" sz="80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(GROUP-9)</a:t>
            </a:r>
          </a:p>
          <a:p>
            <a:pPr algn="ctr"/>
            <a:endParaRPr lang="en-US" sz="80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7200" b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GeethaMounika</a:t>
            </a:r>
            <a:endParaRPr lang="en-US" sz="7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K.SAHITHI</a:t>
            </a:r>
          </a:p>
          <a:p>
            <a:pPr algn="ctr"/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S.ALEKHYA</a:t>
            </a:r>
          </a:p>
          <a:p>
            <a:pPr algn="ctr"/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</a:t>
            </a:r>
            <a:endParaRPr lang="en-IN" sz="7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E6CBC-684E-CF35-31DE-AF073C8A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7" y="1828799"/>
            <a:ext cx="7226711" cy="42180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41625-701C-453F-A9A0-0617B6C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4BCCF-9F74-E210-CA13-AEA16A6A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B1A24-8882-A0C1-4422-F2566A63AA21}"/>
              </a:ext>
            </a:extLst>
          </p:cNvPr>
          <p:cNvSpPr txBox="1"/>
          <p:nvPr/>
        </p:nvSpPr>
        <p:spPr>
          <a:xfrm>
            <a:off x="737419" y="1750142"/>
            <a:ext cx="115823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MACHINE LEARNING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ALOGRITHMS</a:t>
            </a:r>
          </a:p>
          <a:p>
            <a:br>
              <a:rPr lang="en-US" dirty="0"/>
            </a:br>
            <a:r>
              <a:rPr lang="en-US" dirty="0"/>
              <a:t>                                    </a:t>
            </a:r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3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C219A-E74E-125C-FB71-783C13A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6D928F-3E84-E034-8E4A-9E8D17EA5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93641"/>
              </p:ext>
            </p:extLst>
          </p:nvPr>
        </p:nvGraphicFramePr>
        <p:xfrm>
          <a:off x="511278" y="875071"/>
          <a:ext cx="9841262" cy="568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420">
                  <a:extLst>
                    <a:ext uri="{9D8B030D-6E8A-4147-A177-3AD203B41FA5}">
                      <a16:colId xmlns:a16="http://schemas.microsoft.com/office/drawing/2014/main" val="215509310"/>
                    </a:ext>
                  </a:extLst>
                </a:gridCol>
                <a:gridCol w="2724562">
                  <a:extLst>
                    <a:ext uri="{9D8B030D-6E8A-4147-A177-3AD203B41FA5}">
                      <a16:colId xmlns:a16="http://schemas.microsoft.com/office/drawing/2014/main" val="4261714873"/>
                    </a:ext>
                  </a:extLst>
                </a:gridCol>
                <a:gridCol w="3836280">
                  <a:extLst>
                    <a:ext uri="{9D8B030D-6E8A-4147-A177-3AD203B41FA5}">
                      <a16:colId xmlns:a16="http://schemas.microsoft.com/office/drawing/2014/main" val="172834278"/>
                    </a:ext>
                  </a:extLst>
                </a:gridCol>
              </a:tblGrid>
              <a:tr h="529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29188"/>
                  </a:ext>
                </a:extLst>
              </a:tr>
              <a:tr h="52904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07591"/>
                  </a:ext>
                </a:extLst>
              </a:tr>
              <a:tr h="52904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8232"/>
                  </a:ext>
                </a:extLst>
              </a:tr>
              <a:tr h="52904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8.67%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5723"/>
                  </a:ext>
                </a:extLst>
              </a:tr>
              <a:tr h="52904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7.79%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78455"/>
                  </a:ext>
                </a:extLst>
              </a:tr>
              <a:tr h="529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9.82%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46797"/>
                  </a:ext>
                </a:extLst>
              </a:tr>
              <a:tr h="92582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bayes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429"/>
                  </a:ext>
                </a:extLst>
              </a:tr>
              <a:tr h="529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regressor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682927"/>
                  </a:ext>
                </a:extLst>
              </a:tr>
              <a:tr h="529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daboost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9.14%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20052"/>
                  </a:ext>
                </a:extLst>
              </a:tr>
              <a:tr h="5290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8.11%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112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819AA9-5CEE-8DB3-6B85-0A4EDEACF1A0}"/>
              </a:ext>
            </a:extLst>
          </p:cNvPr>
          <p:cNvSpPr txBox="1"/>
          <p:nvPr/>
        </p:nvSpPr>
        <p:spPr>
          <a:xfrm>
            <a:off x="3844412" y="115218"/>
            <a:ext cx="6410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80-20 RATIO </a:t>
            </a:r>
          </a:p>
        </p:txBody>
      </p:sp>
    </p:spTree>
    <p:extLst>
      <p:ext uri="{BB962C8B-B14F-4D97-AF65-F5344CB8AC3E}">
        <p14:creationId xmlns:p14="http://schemas.microsoft.com/office/powerpoint/2010/main" val="425879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4C121-FEC6-A64E-4C45-4C85EB23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48D69E-DEC9-4075-92C6-08E7754A1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77818"/>
              </p:ext>
            </p:extLst>
          </p:nvPr>
        </p:nvGraphicFramePr>
        <p:xfrm>
          <a:off x="618607" y="880505"/>
          <a:ext cx="9733933" cy="568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644">
                  <a:extLst>
                    <a:ext uri="{9D8B030D-6E8A-4147-A177-3AD203B41FA5}">
                      <a16:colId xmlns:a16="http://schemas.microsoft.com/office/drawing/2014/main" val="3894602795"/>
                    </a:ext>
                  </a:extLst>
                </a:gridCol>
                <a:gridCol w="2694848">
                  <a:extLst>
                    <a:ext uri="{9D8B030D-6E8A-4147-A177-3AD203B41FA5}">
                      <a16:colId xmlns:a16="http://schemas.microsoft.com/office/drawing/2014/main" val="1897273964"/>
                    </a:ext>
                  </a:extLst>
                </a:gridCol>
                <a:gridCol w="3794441">
                  <a:extLst>
                    <a:ext uri="{9D8B030D-6E8A-4147-A177-3AD203B41FA5}">
                      <a16:colId xmlns:a16="http://schemas.microsoft.com/office/drawing/2014/main" val="1489801458"/>
                    </a:ext>
                  </a:extLst>
                </a:gridCol>
              </a:tblGrid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12701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37001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58135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02575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7.95%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16330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93186"/>
                  </a:ext>
                </a:extLst>
              </a:tr>
              <a:tr h="91430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Navie bayes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9.51%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80434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regressor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13341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daboost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9.37%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123787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8.44%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1146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255ACD-63DB-88E0-9EB5-AB5E31B4001C}"/>
              </a:ext>
            </a:extLst>
          </p:cNvPr>
          <p:cNvSpPr txBox="1"/>
          <p:nvPr/>
        </p:nvSpPr>
        <p:spPr>
          <a:xfrm>
            <a:off x="3932905" y="173110"/>
            <a:ext cx="6971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75-35 RATIO </a:t>
            </a:r>
          </a:p>
        </p:txBody>
      </p:sp>
    </p:spTree>
    <p:extLst>
      <p:ext uri="{BB962C8B-B14F-4D97-AF65-F5344CB8AC3E}">
        <p14:creationId xmlns:p14="http://schemas.microsoft.com/office/powerpoint/2010/main" val="89321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C4C96-8B1D-A05F-A2B8-4CFF2891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13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4D982-E1BC-51D2-24BE-E8BD37D75648}"/>
              </a:ext>
            </a:extLst>
          </p:cNvPr>
          <p:cNvSpPr txBox="1"/>
          <p:nvPr/>
        </p:nvSpPr>
        <p:spPr>
          <a:xfrm>
            <a:off x="3853508" y="196081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70-30 RATIO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954CD7-1849-D2B2-BBDC-1E049BA3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1356"/>
              </p:ext>
            </p:extLst>
          </p:nvPr>
        </p:nvGraphicFramePr>
        <p:xfrm>
          <a:off x="521110" y="890337"/>
          <a:ext cx="9831432" cy="568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782">
                  <a:extLst>
                    <a:ext uri="{9D8B030D-6E8A-4147-A177-3AD203B41FA5}">
                      <a16:colId xmlns:a16="http://schemas.microsoft.com/office/drawing/2014/main" val="3036533768"/>
                    </a:ext>
                  </a:extLst>
                </a:gridCol>
                <a:gridCol w="3277825">
                  <a:extLst>
                    <a:ext uri="{9D8B030D-6E8A-4147-A177-3AD203B41FA5}">
                      <a16:colId xmlns:a16="http://schemas.microsoft.com/office/drawing/2014/main" val="54002031"/>
                    </a:ext>
                  </a:extLst>
                </a:gridCol>
                <a:gridCol w="3277825">
                  <a:extLst>
                    <a:ext uri="{9D8B030D-6E8A-4147-A177-3AD203B41FA5}">
                      <a16:colId xmlns:a16="http://schemas.microsoft.com/office/drawing/2014/main" val="2472940627"/>
                    </a:ext>
                  </a:extLst>
                </a:gridCol>
              </a:tblGrid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72738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9.99%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117952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40345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01537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8.70%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72257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26766"/>
                  </a:ext>
                </a:extLst>
              </a:tr>
              <a:tr h="91430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Navie bayes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774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regressor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9.59%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0016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daboost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87828"/>
                  </a:ext>
                </a:extLst>
              </a:tr>
              <a:tr h="5297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0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3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6F1B7-4C38-1EAA-84B2-898D6D88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14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16F71-EFE8-7EE4-9802-36B6B3B44FDF}"/>
              </a:ext>
            </a:extLst>
          </p:cNvPr>
          <p:cNvSpPr txBox="1"/>
          <p:nvPr/>
        </p:nvSpPr>
        <p:spPr>
          <a:xfrm>
            <a:off x="1001261" y="47864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C56C0-5925-3BD6-97AE-1FB77C4EC859}"/>
              </a:ext>
            </a:extLst>
          </p:cNvPr>
          <p:cNvSpPr txBox="1"/>
          <p:nvPr/>
        </p:nvSpPr>
        <p:spPr>
          <a:xfrm>
            <a:off x="608882" y="122087"/>
            <a:ext cx="98133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REGRESSION PERFORMANCE 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A4DE48-6EB0-603D-F398-629EEFFF8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50191"/>
              </p:ext>
            </p:extLst>
          </p:nvPr>
        </p:nvGraphicFramePr>
        <p:xfrm>
          <a:off x="608883" y="1199305"/>
          <a:ext cx="10398320" cy="550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580">
                  <a:extLst>
                    <a:ext uri="{9D8B030D-6E8A-4147-A177-3AD203B41FA5}">
                      <a16:colId xmlns:a16="http://schemas.microsoft.com/office/drawing/2014/main" val="1589727763"/>
                    </a:ext>
                  </a:extLst>
                </a:gridCol>
                <a:gridCol w="2599580">
                  <a:extLst>
                    <a:ext uri="{9D8B030D-6E8A-4147-A177-3AD203B41FA5}">
                      <a16:colId xmlns:a16="http://schemas.microsoft.com/office/drawing/2014/main" val="778653657"/>
                    </a:ext>
                  </a:extLst>
                </a:gridCol>
                <a:gridCol w="2599580">
                  <a:extLst>
                    <a:ext uri="{9D8B030D-6E8A-4147-A177-3AD203B41FA5}">
                      <a16:colId xmlns:a16="http://schemas.microsoft.com/office/drawing/2014/main" val="2111597050"/>
                    </a:ext>
                  </a:extLst>
                </a:gridCol>
                <a:gridCol w="2599580">
                  <a:extLst>
                    <a:ext uri="{9D8B030D-6E8A-4147-A177-3AD203B41FA5}">
                      <a16:colId xmlns:a16="http://schemas.microsoft.com/office/drawing/2014/main" val="2714352984"/>
                    </a:ext>
                  </a:extLst>
                </a:gridCol>
              </a:tblGrid>
              <a:tr h="352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70-30(MAPE)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75-35(MAPE)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80-20(MAPE)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45521"/>
                  </a:ext>
                </a:extLst>
              </a:tr>
              <a:tr h="56780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9.99%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16698"/>
                  </a:ext>
                </a:extLst>
              </a:tr>
              <a:tr h="35287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67397"/>
                  </a:ext>
                </a:extLst>
              </a:tr>
              <a:tr h="56780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8.67%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15291"/>
                  </a:ext>
                </a:extLst>
              </a:tr>
              <a:tr h="61752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8.70%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7.95%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7.79%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66154"/>
                  </a:ext>
                </a:extLst>
              </a:tr>
              <a:tr h="6175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9.82%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1189"/>
                  </a:ext>
                </a:extLst>
              </a:tr>
              <a:tr h="8111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bayes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9.51%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5223"/>
                  </a:ext>
                </a:extLst>
              </a:tr>
              <a:tr h="8111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regressor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9.59%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6593"/>
                  </a:ext>
                </a:extLst>
              </a:tr>
              <a:tr h="352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daboost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10.26%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9.37%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9.14%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01800"/>
                  </a:ext>
                </a:extLst>
              </a:tr>
              <a:tr h="3528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8.44%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8.11%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33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06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26A71-3FF6-06F4-299B-E651CB27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15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9A3EA-3819-E78E-CC88-130A4AA0BE56}"/>
              </a:ext>
            </a:extLst>
          </p:cNvPr>
          <p:cNvSpPr txBox="1"/>
          <p:nvPr/>
        </p:nvSpPr>
        <p:spPr>
          <a:xfrm>
            <a:off x="3215149" y="51786"/>
            <a:ext cx="58590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3739F-1153-DC1D-F264-716452252A05}"/>
              </a:ext>
            </a:extLst>
          </p:cNvPr>
          <p:cNvSpPr txBox="1"/>
          <p:nvPr/>
        </p:nvSpPr>
        <p:spPr>
          <a:xfrm>
            <a:off x="4088252" y="80180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70-30 RATIO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A3C722-1723-D919-67F9-E15E9C2D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1233"/>
              </p:ext>
            </p:extLst>
          </p:nvPr>
        </p:nvGraphicFramePr>
        <p:xfrm>
          <a:off x="530942" y="1500103"/>
          <a:ext cx="10990498" cy="4654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9745">
                  <a:extLst>
                    <a:ext uri="{9D8B030D-6E8A-4147-A177-3AD203B41FA5}">
                      <a16:colId xmlns:a16="http://schemas.microsoft.com/office/drawing/2014/main" val="260546307"/>
                    </a:ext>
                  </a:extLst>
                </a:gridCol>
                <a:gridCol w="2205886">
                  <a:extLst>
                    <a:ext uri="{9D8B030D-6E8A-4147-A177-3AD203B41FA5}">
                      <a16:colId xmlns:a16="http://schemas.microsoft.com/office/drawing/2014/main" val="1116734913"/>
                    </a:ext>
                  </a:extLst>
                </a:gridCol>
                <a:gridCol w="1230324">
                  <a:extLst>
                    <a:ext uri="{9D8B030D-6E8A-4147-A177-3AD203B41FA5}">
                      <a16:colId xmlns:a16="http://schemas.microsoft.com/office/drawing/2014/main" val="171739931"/>
                    </a:ext>
                  </a:extLst>
                </a:gridCol>
                <a:gridCol w="2155005">
                  <a:extLst>
                    <a:ext uri="{9D8B030D-6E8A-4147-A177-3AD203B41FA5}">
                      <a16:colId xmlns:a16="http://schemas.microsoft.com/office/drawing/2014/main" val="2564547273"/>
                    </a:ext>
                  </a:extLst>
                </a:gridCol>
                <a:gridCol w="1739769">
                  <a:extLst>
                    <a:ext uri="{9D8B030D-6E8A-4147-A177-3AD203B41FA5}">
                      <a16:colId xmlns:a16="http://schemas.microsoft.com/office/drawing/2014/main" val="502881096"/>
                    </a:ext>
                  </a:extLst>
                </a:gridCol>
                <a:gridCol w="1739769">
                  <a:extLst>
                    <a:ext uri="{9D8B030D-6E8A-4147-A177-3AD203B41FA5}">
                      <a16:colId xmlns:a16="http://schemas.microsoft.com/office/drawing/2014/main" val="3340804019"/>
                    </a:ext>
                  </a:extLst>
                </a:gridCol>
              </a:tblGrid>
              <a:tr h="640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 RATIO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1380057"/>
                  </a:ext>
                </a:extLst>
              </a:tr>
              <a:tr h="363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13.46%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9940260"/>
                  </a:ext>
                </a:extLst>
              </a:tr>
              <a:tr h="640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128,64,32,1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9.93%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8894683"/>
                  </a:ext>
                </a:extLst>
              </a:tr>
              <a:tr h="363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10.80%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23302773"/>
                  </a:ext>
                </a:extLst>
              </a:tr>
              <a:tr h="640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128, 64, 32, 1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10.64%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0812716"/>
                  </a:ext>
                </a:extLst>
              </a:tr>
              <a:tr h="363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11.48%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3493316"/>
                  </a:ext>
                </a:extLst>
              </a:tr>
              <a:tr h="640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128, 64, 32, 1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11.84%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11959017"/>
                  </a:ext>
                </a:extLst>
              </a:tr>
              <a:tr h="363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9.91%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9460159"/>
                  </a:ext>
                </a:extLst>
              </a:tr>
              <a:tr h="640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128, 64, 32, 1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16.93%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751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15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3596DE-3E13-FB92-CD2F-21E15B30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16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C36EE-468C-2E6B-5CF3-F03205AECDEE}"/>
              </a:ext>
            </a:extLst>
          </p:cNvPr>
          <p:cNvSpPr txBox="1"/>
          <p:nvPr/>
        </p:nvSpPr>
        <p:spPr>
          <a:xfrm>
            <a:off x="4090219" y="38718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75-25 RATIO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56737A-DBE0-0263-A8EC-8D2EA8690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13576"/>
              </p:ext>
            </p:extLst>
          </p:nvPr>
        </p:nvGraphicFramePr>
        <p:xfrm>
          <a:off x="380499" y="1356851"/>
          <a:ext cx="10810240" cy="4857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2319">
                  <a:extLst>
                    <a:ext uri="{9D8B030D-6E8A-4147-A177-3AD203B41FA5}">
                      <a16:colId xmlns:a16="http://schemas.microsoft.com/office/drawing/2014/main" val="2024725311"/>
                    </a:ext>
                  </a:extLst>
                </a:gridCol>
                <a:gridCol w="2419075">
                  <a:extLst>
                    <a:ext uri="{9D8B030D-6E8A-4147-A177-3AD203B41FA5}">
                      <a16:colId xmlns:a16="http://schemas.microsoft.com/office/drawing/2014/main" val="3593435015"/>
                    </a:ext>
                  </a:extLst>
                </a:gridCol>
                <a:gridCol w="1486723">
                  <a:extLst>
                    <a:ext uri="{9D8B030D-6E8A-4147-A177-3AD203B41FA5}">
                      <a16:colId xmlns:a16="http://schemas.microsoft.com/office/drawing/2014/main" val="698614269"/>
                    </a:ext>
                  </a:extLst>
                </a:gridCol>
                <a:gridCol w="1915101">
                  <a:extLst>
                    <a:ext uri="{9D8B030D-6E8A-4147-A177-3AD203B41FA5}">
                      <a16:colId xmlns:a16="http://schemas.microsoft.com/office/drawing/2014/main" val="3159324939"/>
                    </a:ext>
                  </a:extLst>
                </a:gridCol>
                <a:gridCol w="1713511">
                  <a:extLst>
                    <a:ext uri="{9D8B030D-6E8A-4147-A177-3AD203B41FA5}">
                      <a16:colId xmlns:a16="http://schemas.microsoft.com/office/drawing/2014/main" val="2805704560"/>
                    </a:ext>
                  </a:extLst>
                </a:gridCol>
                <a:gridCol w="1713511">
                  <a:extLst>
                    <a:ext uri="{9D8B030D-6E8A-4147-A177-3AD203B41FA5}">
                      <a16:colId xmlns:a16="http://schemas.microsoft.com/office/drawing/2014/main" val="2701999275"/>
                    </a:ext>
                  </a:extLst>
                </a:gridCol>
              </a:tblGrid>
              <a:tr h="877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 RATIO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5959250"/>
                  </a:ext>
                </a:extLst>
              </a:tr>
              <a:tr h="4974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9.98%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63998078"/>
                  </a:ext>
                </a:extLst>
              </a:tr>
              <a:tr h="4974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128, 64, 32, 1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13.21%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1455729"/>
                  </a:ext>
                </a:extLst>
              </a:tr>
              <a:tr h="4974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11.68%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6982110"/>
                  </a:ext>
                </a:extLst>
              </a:tr>
              <a:tr h="4974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128, 64, 32, 1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10.41%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30951457"/>
                  </a:ext>
                </a:extLst>
              </a:tr>
              <a:tr h="4974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9.88%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3246861"/>
                  </a:ext>
                </a:extLst>
              </a:tr>
              <a:tr h="4974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128, 64, 32, 1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29.51%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3694094"/>
                  </a:ext>
                </a:extLst>
              </a:tr>
              <a:tr h="4974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11.83%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1600378"/>
                  </a:ext>
                </a:extLst>
              </a:tr>
              <a:tr h="4974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128, 64, 32, 1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9.74%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2966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53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20E239-6632-0738-951D-94D0E21B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47F522-17C8-5FDB-AA76-5A4B28E9A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36649"/>
              </p:ext>
            </p:extLst>
          </p:nvPr>
        </p:nvGraphicFramePr>
        <p:xfrm>
          <a:off x="422787" y="1238864"/>
          <a:ext cx="10767951" cy="4945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6154">
                  <a:extLst>
                    <a:ext uri="{9D8B030D-6E8A-4147-A177-3AD203B41FA5}">
                      <a16:colId xmlns:a16="http://schemas.microsoft.com/office/drawing/2014/main" val="3693334430"/>
                    </a:ext>
                  </a:extLst>
                </a:gridCol>
                <a:gridCol w="2270967">
                  <a:extLst>
                    <a:ext uri="{9D8B030D-6E8A-4147-A177-3AD203B41FA5}">
                      <a16:colId xmlns:a16="http://schemas.microsoft.com/office/drawing/2014/main" val="2071538219"/>
                    </a:ext>
                  </a:extLst>
                </a:gridCol>
                <a:gridCol w="1684087">
                  <a:extLst>
                    <a:ext uri="{9D8B030D-6E8A-4147-A177-3AD203B41FA5}">
                      <a16:colId xmlns:a16="http://schemas.microsoft.com/office/drawing/2014/main" val="2818552053"/>
                    </a:ext>
                  </a:extLst>
                </a:gridCol>
                <a:gridCol w="1862703">
                  <a:extLst>
                    <a:ext uri="{9D8B030D-6E8A-4147-A177-3AD203B41FA5}">
                      <a16:colId xmlns:a16="http://schemas.microsoft.com/office/drawing/2014/main" val="1380594392"/>
                    </a:ext>
                  </a:extLst>
                </a:gridCol>
                <a:gridCol w="1582020">
                  <a:extLst>
                    <a:ext uri="{9D8B030D-6E8A-4147-A177-3AD203B41FA5}">
                      <a16:colId xmlns:a16="http://schemas.microsoft.com/office/drawing/2014/main" val="3858607047"/>
                    </a:ext>
                  </a:extLst>
                </a:gridCol>
                <a:gridCol w="1582020">
                  <a:extLst>
                    <a:ext uri="{9D8B030D-6E8A-4147-A177-3AD203B41FA5}">
                      <a16:colId xmlns:a16="http://schemas.microsoft.com/office/drawing/2014/main" val="3917307245"/>
                    </a:ext>
                  </a:extLst>
                </a:gridCol>
              </a:tblGrid>
              <a:tr h="959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 RATIO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2591128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11.80%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8798990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128, 64, 32, 1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11.49%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3292347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9.63%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09634036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128, 64, 32, 1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9.01%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2092358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12.21%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23973243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128, 64, 32, 1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9.43%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399418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64, 32, 1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8.80%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15543830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128, 64, 32, 1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8.74%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0313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E792FC-173C-0603-514E-F9D3CD1014A2}"/>
              </a:ext>
            </a:extLst>
          </p:cNvPr>
          <p:cNvSpPr txBox="1"/>
          <p:nvPr/>
        </p:nvSpPr>
        <p:spPr>
          <a:xfrm>
            <a:off x="4395020" y="41061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80-20 RATIO </a:t>
            </a:r>
          </a:p>
        </p:txBody>
      </p:sp>
    </p:spTree>
    <p:extLst>
      <p:ext uri="{BB962C8B-B14F-4D97-AF65-F5344CB8AC3E}">
        <p14:creationId xmlns:p14="http://schemas.microsoft.com/office/powerpoint/2010/main" val="113710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A151F4-1ADC-4F4D-50FA-A5D2EF8E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18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E77C7-7D38-4649-6106-F1C732B27075}"/>
              </a:ext>
            </a:extLst>
          </p:cNvPr>
          <p:cNvSpPr txBox="1"/>
          <p:nvPr/>
        </p:nvSpPr>
        <p:spPr>
          <a:xfrm>
            <a:off x="619432" y="295729"/>
            <a:ext cx="348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08470-7262-4937-FC94-633DC88E59D2}"/>
              </a:ext>
            </a:extLst>
          </p:cNvPr>
          <p:cNvSpPr txBox="1"/>
          <p:nvPr/>
        </p:nvSpPr>
        <p:spPr>
          <a:xfrm>
            <a:off x="619432" y="1063416"/>
            <a:ext cx="984209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that the train test ratio 80-20 performed slightly better than other ratios.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observed that among the all machine learning algorithms the </a:t>
            </a:r>
            <a:r>
              <a:rPr lang="en-IN" sz="24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giving us  the best results , as the MAPE is minimum.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that in most of the cases the KNN Regressor is giving the high MAPE value.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higher MAPE indicates a less accurate forecasting model, so it is not better in terms of predictive 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low MAPE indicates that the percentage difference between predicted and actual values is small, suggesting high accuracy in forecasting or prediction models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all the train-test split ratios for neural network the 80-20 ratio is giving us the best results , as the MAPE value is minimal for all different parameters.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776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E3D810-CE7F-8183-A9A2-4490C9E5B175}"/>
              </a:ext>
            </a:extLst>
          </p:cNvPr>
          <p:cNvSpPr txBox="1"/>
          <p:nvPr/>
        </p:nvSpPr>
        <p:spPr>
          <a:xfrm>
            <a:off x="2222089" y="2576051"/>
            <a:ext cx="80132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14388-4428-1D11-A4D0-10D02682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5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68D792-D963-60D1-85FA-8517AB89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261968"/>
            <a:ext cx="209704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D5654"/>
                </a:solidFill>
                <a:effectLst/>
                <a:latin typeface="Century Gothic" panose="020B0502020202020204" pitchFamily="34" charset="0"/>
              </a:rPr>
              <a:t>  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rgbClr val="ED5654"/>
                </a:solidFill>
                <a:effectLst/>
                <a:latin typeface="Century Gothic" panose="020B0502020202020204" pitchFamily="34" charset="0"/>
              </a:rPr>
              <a:t> 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D5654"/>
                </a:solidFill>
                <a:effectLst/>
                <a:latin typeface="Century Gothic" panose="020B050202020202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3863D-CD50-427F-BBA6-F0721668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204C2-0B27-567E-A713-BA506BD51A16}"/>
              </a:ext>
            </a:extLst>
          </p:cNvPr>
          <p:cNvSpPr txBox="1"/>
          <p:nvPr/>
        </p:nvSpPr>
        <p:spPr>
          <a:xfrm>
            <a:off x="1001261" y="3359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EAAB8A-794C-A033-89AA-FE7939382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89989"/>
              </p:ext>
            </p:extLst>
          </p:nvPr>
        </p:nvGraphicFramePr>
        <p:xfrm>
          <a:off x="1001261" y="1209368"/>
          <a:ext cx="9263616" cy="4939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1808">
                  <a:extLst>
                    <a:ext uri="{9D8B030D-6E8A-4147-A177-3AD203B41FA5}">
                      <a16:colId xmlns:a16="http://schemas.microsoft.com/office/drawing/2014/main" val="1845039864"/>
                    </a:ext>
                  </a:extLst>
                </a:gridCol>
                <a:gridCol w="4631808">
                  <a:extLst>
                    <a:ext uri="{9D8B030D-6E8A-4147-A177-3AD203B41FA5}">
                      <a16:colId xmlns:a16="http://schemas.microsoft.com/office/drawing/2014/main" val="3891634343"/>
                    </a:ext>
                  </a:extLst>
                </a:gridCol>
              </a:tblGrid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NO.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18274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BACKGROUND,OBJECTIVE,PATH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3925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94399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CLEANING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9566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99516"/>
                  </a:ext>
                </a:extLst>
              </a:tr>
              <a:tr h="834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10-17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94607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58432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65657"/>
                  </a:ext>
                </a:extLst>
              </a:tr>
              <a:tr h="7204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OBSEVATIONS,CONCLUSION,APPENDIX AND APPLICATIONS.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1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51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35C45-30DD-03A6-554C-2ED98FD0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20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F22353-E956-E756-16F7-66FA5D37A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80211"/>
              </p:ext>
            </p:extLst>
          </p:nvPr>
        </p:nvGraphicFramePr>
        <p:xfrm>
          <a:off x="796412" y="1573161"/>
          <a:ext cx="9556128" cy="469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064">
                  <a:extLst>
                    <a:ext uri="{9D8B030D-6E8A-4147-A177-3AD203B41FA5}">
                      <a16:colId xmlns:a16="http://schemas.microsoft.com/office/drawing/2014/main" val="1953338924"/>
                    </a:ext>
                  </a:extLst>
                </a:gridCol>
                <a:gridCol w="4778064">
                  <a:extLst>
                    <a:ext uri="{9D8B030D-6E8A-4147-A177-3AD203B41FA5}">
                      <a16:colId xmlns:a16="http://schemas.microsoft.com/office/drawing/2014/main" val="4050710938"/>
                    </a:ext>
                  </a:extLst>
                </a:gridCol>
              </a:tblGrid>
              <a:tr h="5874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07261"/>
                  </a:ext>
                </a:extLst>
              </a:tr>
              <a:tr h="5874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21955"/>
                  </a:ext>
                </a:extLst>
              </a:tr>
              <a:tr h="5874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70.72%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79163"/>
                  </a:ext>
                </a:extLst>
              </a:tr>
              <a:tr h="5874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80.37%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97582"/>
                  </a:ext>
                </a:extLst>
              </a:tr>
              <a:tr h="5874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76.95%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770646"/>
                  </a:ext>
                </a:extLst>
              </a:tr>
              <a:tr h="5874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61.99%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99790"/>
                  </a:ext>
                </a:extLst>
              </a:tr>
              <a:tr h="5874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63.24%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89109"/>
                  </a:ext>
                </a:extLst>
              </a:tr>
              <a:tr h="5874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NB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71.03%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36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A279A0-574D-2595-3DF1-1123973331E0}"/>
              </a:ext>
            </a:extLst>
          </p:cNvPr>
          <p:cNvSpPr txBox="1"/>
          <p:nvPr/>
        </p:nvSpPr>
        <p:spPr>
          <a:xfrm>
            <a:off x="3990268" y="38718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80-20 RATIO </a:t>
            </a:r>
          </a:p>
        </p:txBody>
      </p:sp>
    </p:spTree>
    <p:extLst>
      <p:ext uri="{BB962C8B-B14F-4D97-AF65-F5344CB8AC3E}">
        <p14:creationId xmlns:p14="http://schemas.microsoft.com/office/powerpoint/2010/main" val="651079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11514-4731-064C-1D0B-17F6A349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21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4467C-801B-FD00-CC9C-C83D8C0FFCE4}"/>
              </a:ext>
            </a:extLst>
          </p:cNvPr>
          <p:cNvSpPr txBox="1"/>
          <p:nvPr/>
        </p:nvSpPr>
        <p:spPr>
          <a:xfrm>
            <a:off x="4001728" y="440073"/>
            <a:ext cx="6428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75-25 RATIO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52540-8806-C7D9-A5D9-E43805C08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32512"/>
              </p:ext>
            </p:extLst>
          </p:nvPr>
        </p:nvGraphicFramePr>
        <p:xfrm>
          <a:off x="629265" y="1632155"/>
          <a:ext cx="9910915" cy="458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88">
                  <a:extLst>
                    <a:ext uri="{9D8B030D-6E8A-4147-A177-3AD203B41FA5}">
                      <a16:colId xmlns:a16="http://schemas.microsoft.com/office/drawing/2014/main" val="2449444779"/>
                    </a:ext>
                  </a:extLst>
                </a:gridCol>
                <a:gridCol w="4986227">
                  <a:extLst>
                    <a:ext uri="{9D8B030D-6E8A-4147-A177-3AD203B41FA5}">
                      <a16:colId xmlns:a16="http://schemas.microsoft.com/office/drawing/2014/main" val="1168361378"/>
                    </a:ext>
                  </a:extLst>
                </a:gridCol>
              </a:tblGrid>
              <a:tr h="29742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35770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352893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27849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93164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09231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82737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446227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NB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9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268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4FA63E-094F-9293-3ED1-BE08195A9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20272"/>
              </p:ext>
            </p:extLst>
          </p:nvPr>
        </p:nvGraphicFramePr>
        <p:xfrm>
          <a:off x="1381760" y="1778000"/>
          <a:ext cx="3220720" cy="538480"/>
        </p:xfrm>
        <a:graphic>
          <a:graphicData uri="http://schemas.openxmlformats.org/drawingml/2006/table">
            <a:tbl>
              <a:tblPr/>
              <a:tblGrid>
                <a:gridCol w="3220720">
                  <a:extLst>
                    <a:ext uri="{9D8B030D-6E8A-4147-A177-3AD203B41FA5}">
                      <a16:colId xmlns:a16="http://schemas.microsoft.com/office/drawing/2014/main" val="3218959526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8524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C0AE3-C51D-D0BE-F1F5-DCCE608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22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CDB9A8-B0A5-7894-0272-BA5D9E311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71560"/>
              </p:ext>
            </p:extLst>
          </p:nvPr>
        </p:nvGraphicFramePr>
        <p:xfrm>
          <a:off x="747252" y="1376516"/>
          <a:ext cx="9694606" cy="47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7303">
                  <a:extLst>
                    <a:ext uri="{9D8B030D-6E8A-4147-A177-3AD203B41FA5}">
                      <a16:colId xmlns:a16="http://schemas.microsoft.com/office/drawing/2014/main" val="764192890"/>
                    </a:ext>
                  </a:extLst>
                </a:gridCol>
                <a:gridCol w="4847303">
                  <a:extLst>
                    <a:ext uri="{9D8B030D-6E8A-4147-A177-3AD203B41FA5}">
                      <a16:colId xmlns:a16="http://schemas.microsoft.com/office/drawing/2014/main" val="1447337743"/>
                    </a:ext>
                  </a:extLst>
                </a:gridCol>
              </a:tblGrid>
              <a:tr h="5973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0116"/>
                  </a:ext>
                </a:extLst>
              </a:tr>
              <a:tr h="5973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7204"/>
                  </a:ext>
                </a:extLst>
              </a:tr>
              <a:tr h="5973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68.61%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26703"/>
                  </a:ext>
                </a:extLst>
              </a:tr>
              <a:tr h="5973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80.25%</a:t>
                      </a:r>
                      <a:endParaRPr lang="en-IN" dirty="0">
                        <a:solidFill>
                          <a:schemeClr val="bg2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30793"/>
                  </a:ext>
                </a:extLst>
              </a:tr>
              <a:tr h="5973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75.47%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6250"/>
                  </a:ext>
                </a:extLst>
              </a:tr>
              <a:tr h="5973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58.84%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090822"/>
                  </a:ext>
                </a:extLst>
              </a:tr>
              <a:tr h="5973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64.45%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81958"/>
                  </a:ext>
                </a:extLst>
              </a:tr>
              <a:tr h="5973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NB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70.48%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411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2BE7EA5-67DB-C153-D611-E32C142F6D2F}"/>
              </a:ext>
            </a:extLst>
          </p:cNvPr>
          <p:cNvSpPr txBox="1"/>
          <p:nvPr/>
        </p:nvSpPr>
        <p:spPr>
          <a:xfrm>
            <a:off x="3905036" y="295729"/>
            <a:ext cx="6536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70-30 RATIO </a:t>
            </a:r>
          </a:p>
        </p:txBody>
      </p:sp>
    </p:spTree>
    <p:extLst>
      <p:ext uri="{BB962C8B-B14F-4D97-AF65-F5344CB8AC3E}">
        <p14:creationId xmlns:p14="http://schemas.microsoft.com/office/powerpoint/2010/main" val="311019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ADB9C-CEF9-8410-9BDE-E3883C9C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23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58EA3-D69B-6298-2D0B-B3AC2F6C4F9A}"/>
              </a:ext>
            </a:extLst>
          </p:cNvPr>
          <p:cNvSpPr txBox="1"/>
          <p:nvPr/>
        </p:nvSpPr>
        <p:spPr>
          <a:xfrm>
            <a:off x="548639" y="295729"/>
            <a:ext cx="93327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ACCURACIES FOR VARIOUS CLASSIFICATION MODELS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6C027F-DB9B-7F58-157F-D4B3758A7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13739"/>
              </p:ext>
            </p:extLst>
          </p:nvPr>
        </p:nvGraphicFramePr>
        <p:xfrm>
          <a:off x="467360" y="1382078"/>
          <a:ext cx="10962640" cy="479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660">
                  <a:extLst>
                    <a:ext uri="{9D8B030D-6E8A-4147-A177-3AD203B41FA5}">
                      <a16:colId xmlns:a16="http://schemas.microsoft.com/office/drawing/2014/main" val="3963074212"/>
                    </a:ext>
                  </a:extLst>
                </a:gridCol>
                <a:gridCol w="2740660">
                  <a:extLst>
                    <a:ext uri="{9D8B030D-6E8A-4147-A177-3AD203B41FA5}">
                      <a16:colId xmlns:a16="http://schemas.microsoft.com/office/drawing/2014/main" val="4134979422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1790707981"/>
                    </a:ext>
                  </a:extLst>
                </a:gridCol>
                <a:gridCol w="2783840">
                  <a:extLst>
                    <a:ext uri="{9D8B030D-6E8A-4147-A177-3AD203B41FA5}">
                      <a16:colId xmlns:a16="http://schemas.microsoft.com/office/drawing/2014/main" val="846762628"/>
                    </a:ext>
                  </a:extLst>
                </a:gridCol>
              </a:tblGrid>
              <a:tr h="5862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5991"/>
                  </a:ext>
                </a:extLst>
              </a:tr>
              <a:tr h="586248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94851"/>
                  </a:ext>
                </a:extLst>
              </a:tr>
              <a:tr h="5862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30325"/>
                  </a:ext>
                </a:extLst>
              </a:tr>
              <a:tr h="5862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51244"/>
                  </a:ext>
                </a:extLst>
              </a:tr>
              <a:tr h="5862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66541"/>
                  </a:ext>
                </a:extLst>
              </a:tr>
              <a:tr h="5862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25628"/>
                  </a:ext>
                </a:extLst>
              </a:tr>
              <a:tr h="5862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9620"/>
                  </a:ext>
                </a:extLst>
              </a:tr>
              <a:tr h="5862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NB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1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40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595B6-073A-44DF-5B3F-FF909C38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24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240CE-CBAE-0A23-4AFF-0751A7474729}"/>
              </a:ext>
            </a:extLst>
          </p:cNvPr>
          <p:cNvSpPr txBox="1"/>
          <p:nvPr/>
        </p:nvSpPr>
        <p:spPr>
          <a:xfrm>
            <a:off x="3421625" y="47704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80-20 RATIO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5839A2-CFAC-1CF1-D3AB-00592F2A5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72610"/>
              </p:ext>
            </p:extLst>
          </p:nvPr>
        </p:nvGraphicFramePr>
        <p:xfrm>
          <a:off x="530942" y="1228207"/>
          <a:ext cx="10659798" cy="5576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105">
                  <a:extLst>
                    <a:ext uri="{9D8B030D-6E8A-4147-A177-3AD203B41FA5}">
                      <a16:colId xmlns:a16="http://schemas.microsoft.com/office/drawing/2014/main" val="751352788"/>
                    </a:ext>
                  </a:extLst>
                </a:gridCol>
                <a:gridCol w="2001839">
                  <a:extLst>
                    <a:ext uri="{9D8B030D-6E8A-4147-A177-3AD203B41FA5}">
                      <a16:colId xmlns:a16="http://schemas.microsoft.com/office/drawing/2014/main" val="2582218969"/>
                    </a:ext>
                  </a:extLst>
                </a:gridCol>
                <a:gridCol w="1201105">
                  <a:extLst>
                    <a:ext uri="{9D8B030D-6E8A-4147-A177-3AD203B41FA5}">
                      <a16:colId xmlns:a16="http://schemas.microsoft.com/office/drawing/2014/main" val="3400808350"/>
                    </a:ext>
                  </a:extLst>
                </a:gridCol>
                <a:gridCol w="2327138">
                  <a:extLst>
                    <a:ext uri="{9D8B030D-6E8A-4147-A177-3AD203B41FA5}">
                      <a16:colId xmlns:a16="http://schemas.microsoft.com/office/drawing/2014/main" val="2821334501"/>
                    </a:ext>
                  </a:extLst>
                </a:gridCol>
                <a:gridCol w="2101933">
                  <a:extLst>
                    <a:ext uri="{9D8B030D-6E8A-4147-A177-3AD203B41FA5}">
                      <a16:colId xmlns:a16="http://schemas.microsoft.com/office/drawing/2014/main" val="2376922441"/>
                    </a:ext>
                  </a:extLst>
                </a:gridCol>
                <a:gridCol w="1826678">
                  <a:extLst>
                    <a:ext uri="{9D8B030D-6E8A-4147-A177-3AD203B41FA5}">
                      <a16:colId xmlns:a16="http://schemas.microsoft.com/office/drawing/2014/main" val="2863902025"/>
                    </a:ext>
                  </a:extLst>
                </a:gridCol>
              </a:tblGrid>
              <a:tr h="3380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 RATIO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1153542993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62.93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2221665744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67.93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4174936972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69.16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3531136040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67.29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1325316093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66.98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923559946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62.93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3914699734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66.67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4258410913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70.09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1818408316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59.19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4138718514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57.63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1575513579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61.06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1052826668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60.75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86406128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62.62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4278174236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63.55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4030679361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62.31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2844064307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4138125780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65.42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1923808260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62.31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2793973079"/>
                  </a:ext>
                </a:extLst>
              </a:tr>
              <a:tr h="236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58.57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487209907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65.73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1425682679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58.57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1954404785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60.44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1590676977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58.88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1098490434"/>
                  </a:ext>
                </a:extLst>
              </a:tr>
              <a:tr h="190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67.91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18" marR="60318" marT="0" marB="0" anchor="b"/>
                </a:tc>
                <a:extLst>
                  <a:ext uri="{0D108BD9-81ED-4DB2-BD59-A6C34878D82A}">
                    <a16:rowId xmlns:a16="http://schemas.microsoft.com/office/drawing/2014/main" val="12406843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C7AE73-DE64-67D1-2F92-4F015734CE5C}"/>
              </a:ext>
            </a:extLst>
          </p:cNvPr>
          <p:cNvSpPr txBox="1"/>
          <p:nvPr/>
        </p:nvSpPr>
        <p:spPr>
          <a:xfrm>
            <a:off x="3097161" y="-107730"/>
            <a:ext cx="642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84583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2CD3B-6BDE-C737-88E8-D4884417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25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80E18-9C21-B8B4-A8AD-75FB21624726}"/>
              </a:ext>
            </a:extLst>
          </p:cNvPr>
          <p:cNvSpPr txBox="1"/>
          <p:nvPr/>
        </p:nvSpPr>
        <p:spPr>
          <a:xfrm>
            <a:off x="4274773" y="125055"/>
            <a:ext cx="6302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70-30 RATIO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03376C-B4E2-775A-8FD4-C973EED3B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02992"/>
              </p:ext>
            </p:extLst>
          </p:nvPr>
        </p:nvGraphicFramePr>
        <p:xfrm>
          <a:off x="322206" y="993058"/>
          <a:ext cx="10788246" cy="5566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372">
                  <a:extLst>
                    <a:ext uri="{9D8B030D-6E8A-4147-A177-3AD203B41FA5}">
                      <a16:colId xmlns:a16="http://schemas.microsoft.com/office/drawing/2014/main" val="3235088774"/>
                    </a:ext>
                  </a:extLst>
                </a:gridCol>
                <a:gridCol w="2364174">
                  <a:extLst>
                    <a:ext uri="{9D8B030D-6E8A-4147-A177-3AD203B41FA5}">
                      <a16:colId xmlns:a16="http://schemas.microsoft.com/office/drawing/2014/main" val="2555937122"/>
                    </a:ext>
                  </a:extLst>
                </a:gridCol>
                <a:gridCol w="1304372">
                  <a:extLst>
                    <a:ext uri="{9D8B030D-6E8A-4147-A177-3AD203B41FA5}">
                      <a16:colId xmlns:a16="http://schemas.microsoft.com/office/drawing/2014/main" val="3062757167"/>
                    </a:ext>
                  </a:extLst>
                </a:gridCol>
                <a:gridCol w="2038083">
                  <a:extLst>
                    <a:ext uri="{9D8B030D-6E8A-4147-A177-3AD203B41FA5}">
                      <a16:colId xmlns:a16="http://schemas.microsoft.com/office/drawing/2014/main" val="2760433611"/>
                    </a:ext>
                  </a:extLst>
                </a:gridCol>
                <a:gridCol w="1847861">
                  <a:extLst>
                    <a:ext uri="{9D8B030D-6E8A-4147-A177-3AD203B41FA5}">
                      <a16:colId xmlns:a16="http://schemas.microsoft.com/office/drawing/2014/main" val="3689137078"/>
                    </a:ext>
                  </a:extLst>
                </a:gridCol>
                <a:gridCol w="1929384">
                  <a:extLst>
                    <a:ext uri="{9D8B030D-6E8A-4147-A177-3AD203B41FA5}">
                      <a16:colId xmlns:a16="http://schemas.microsoft.com/office/drawing/2014/main" val="3294446669"/>
                    </a:ext>
                  </a:extLst>
                </a:gridCol>
              </a:tblGrid>
              <a:tr h="577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 RATIO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1153309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66.32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123182"/>
                  </a:ext>
                </a:extLst>
              </a:tr>
              <a:tr h="2637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65.49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0701343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4944455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61.12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9522710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67.98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9298467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54.05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07425858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50.94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7089774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57.38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3647472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8642243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59.67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9995843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6512393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60.71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1542636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59.67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467342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56.96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1876995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64.24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7767062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62.79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8059787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53.64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0889612"/>
                  </a:ext>
                </a:extLst>
              </a:tr>
              <a:tr h="277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59.88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66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5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50307-FCF8-0B2C-404E-338FC94E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26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77E3-51CE-EBD6-2948-86EC86EFA2B6}"/>
              </a:ext>
            </a:extLst>
          </p:cNvPr>
          <p:cNvSpPr txBox="1"/>
          <p:nvPr/>
        </p:nvSpPr>
        <p:spPr>
          <a:xfrm>
            <a:off x="4178710" y="272995"/>
            <a:ext cx="6497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75-25 RATIO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EA58A0-42E4-7548-6079-3B0CB5C1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74842"/>
              </p:ext>
            </p:extLst>
          </p:nvPr>
        </p:nvGraphicFramePr>
        <p:xfrm>
          <a:off x="727586" y="1236898"/>
          <a:ext cx="10463153" cy="5161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186">
                  <a:extLst>
                    <a:ext uri="{9D8B030D-6E8A-4147-A177-3AD203B41FA5}">
                      <a16:colId xmlns:a16="http://schemas.microsoft.com/office/drawing/2014/main" val="2137971245"/>
                    </a:ext>
                  </a:extLst>
                </a:gridCol>
                <a:gridCol w="2080252">
                  <a:extLst>
                    <a:ext uri="{9D8B030D-6E8A-4147-A177-3AD203B41FA5}">
                      <a16:colId xmlns:a16="http://schemas.microsoft.com/office/drawing/2014/main" val="207177205"/>
                    </a:ext>
                  </a:extLst>
                </a:gridCol>
                <a:gridCol w="1432599">
                  <a:extLst>
                    <a:ext uri="{9D8B030D-6E8A-4147-A177-3AD203B41FA5}">
                      <a16:colId xmlns:a16="http://schemas.microsoft.com/office/drawing/2014/main" val="3106656237"/>
                    </a:ext>
                  </a:extLst>
                </a:gridCol>
                <a:gridCol w="2119051">
                  <a:extLst>
                    <a:ext uri="{9D8B030D-6E8A-4147-A177-3AD203B41FA5}">
                      <a16:colId xmlns:a16="http://schemas.microsoft.com/office/drawing/2014/main" val="2626117745"/>
                    </a:ext>
                  </a:extLst>
                </a:gridCol>
                <a:gridCol w="1531090">
                  <a:extLst>
                    <a:ext uri="{9D8B030D-6E8A-4147-A177-3AD203B41FA5}">
                      <a16:colId xmlns:a16="http://schemas.microsoft.com/office/drawing/2014/main" val="2754493226"/>
                    </a:ext>
                  </a:extLst>
                </a:gridCol>
                <a:gridCol w="1939975">
                  <a:extLst>
                    <a:ext uri="{9D8B030D-6E8A-4147-A177-3AD203B41FA5}">
                      <a16:colId xmlns:a16="http://schemas.microsoft.com/office/drawing/2014/main" val="2527659428"/>
                    </a:ext>
                  </a:extLst>
                </a:gridCol>
              </a:tblGrid>
              <a:tr h="489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 RATIO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357220080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60.71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1826857793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65.90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3203290992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69.65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2438676410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61.33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2639441079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67.15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1419504113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70.27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1879153201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59.88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2193681281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50.94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3684150511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59.25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1085836516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52.39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3333953002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55.93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987007370"/>
                  </a:ext>
                </a:extLst>
              </a:tr>
              <a:tr h="236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59.88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3562796668"/>
                  </a:ext>
                </a:extLst>
              </a:tr>
              <a:tr h="306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60.08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1094418977"/>
                  </a:ext>
                </a:extLst>
              </a:tr>
              <a:tr h="306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66.11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1156254826"/>
                  </a:ext>
                </a:extLst>
              </a:tr>
              <a:tr h="306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62.37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2195106523"/>
                  </a:ext>
                </a:extLst>
              </a:tr>
              <a:tr h="306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50.94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28772822"/>
                  </a:ext>
                </a:extLst>
              </a:tr>
              <a:tr h="306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60.91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3117657049"/>
                  </a:ext>
                </a:extLst>
              </a:tr>
              <a:tr h="306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75-25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128-64-32-1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73" marR="616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64.66</a:t>
                      </a:r>
                    </a:p>
                  </a:txBody>
                  <a:tcPr marL="61673" marR="61673" marT="0" marB="0" anchor="b"/>
                </a:tc>
                <a:extLst>
                  <a:ext uri="{0D108BD9-81ED-4DB2-BD59-A6C34878D82A}">
                    <a16:rowId xmlns:a16="http://schemas.microsoft.com/office/drawing/2014/main" val="2796674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71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37FC3-CC18-281B-07BC-D6653D58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27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21626-EF4E-7834-07DF-DD53508E7262}"/>
              </a:ext>
            </a:extLst>
          </p:cNvPr>
          <p:cNvSpPr txBox="1"/>
          <p:nvPr/>
        </p:nvSpPr>
        <p:spPr>
          <a:xfrm>
            <a:off x="481780" y="387184"/>
            <a:ext cx="372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515C4-98EC-DE97-7FC1-B88441CC7CF7}"/>
              </a:ext>
            </a:extLst>
          </p:cNvPr>
          <p:cNvSpPr txBox="1"/>
          <p:nvPr/>
        </p:nvSpPr>
        <p:spPr>
          <a:xfrm>
            <a:off x="481779" y="1256942"/>
            <a:ext cx="109826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that the train test ratio 80-20 performed slightly better than other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ratios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observed that among the all machine learning algorithms the </a:t>
            </a:r>
            <a:r>
              <a:rPr lang="en-IN" sz="24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giving us  the best Accuracy,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u="sng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that in most of the cases the SVC Classifier is giving the low Accuracy.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accuracy in a classification algorithm indicates a higher rate of incorrect predictions, diminishing the model's effectiveness and potentially leading to unreliable decision-making.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in a classification algorithm reflects a low rate of incorrect predictions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all the train-test split ratios for neural network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75-25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ratio is giving us the best results ,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giving high accuracy. Highest accuracy is achieved with the Adam optimizer with learning rate 0.01 and at 50 epochs.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76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A120B3-CDA3-F8CA-BFB1-18266E0C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28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CB181-7F4C-0551-267C-58DC10AB12EC}"/>
              </a:ext>
            </a:extLst>
          </p:cNvPr>
          <p:cNvSpPr txBox="1"/>
          <p:nvPr/>
        </p:nvSpPr>
        <p:spPr>
          <a:xfrm>
            <a:off x="580103" y="501445"/>
            <a:ext cx="884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485AB-EF29-9A17-E047-945F49C13D57}"/>
              </a:ext>
            </a:extLst>
          </p:cNvPr>
          <p:cNvSpPr txBox="1"/>
          <p:nvPr/>
        </p:nvSpPr>
        <p:spPr>
          <a:xfrm>
            <a:off x="717755" y="1366684"/>
            <a:ext cx="10274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Regression and Classification,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is best fit for this wine quality-red dataset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Regression, Random forest is the giving low MAPE value. As we know, 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 MAPE indicates that the percentage difference between predicted and actual values is small, suggesting high accuracy in forecasting or prediction models.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 also Random forest is giving High Accuracy.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know Low accuracy in a classification algorithm indicates a higher rate of incorrect predictions.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both Regression and classification models, RANDOM FOREST algorithm is maintaining high accuracy in terms of classification and low MAPE in terms of regression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06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18FE8-7B86-20DF-ECE0-87EB0DE1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29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7CC8A-2066-E69B-EF58-B83BD8D85517}"/>
              </a:ext>
            </a:extLst>
          </p:cNvPr>
          <p:cNvSpPr txBox="1"/>
          <p:nvPr/>
        </p:nvSpPr>
        <p:spPr>
          <a:xfrm>
            <a:off x="540775" y="1373376"/>
            <a:ext cx="10067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Wine Production: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Winemakers use quality assessments to monitor and improve their production processes. Understanding the factors that contribute to high-quality wine helps in refining cultivation, harvesting, and fermentation methods.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Choices: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Consumers often rely on wine quality ratings and reviews to make informed purchasing decisions. These assessments can influence market trends and consumer preferences.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Strategies: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Wineries may set prices based on the perceived quality of their wines. High-quality wines may command higher prices in the market, contributing to revenue and brand image.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DD69F-217A-B741-C424-646790E28E29}"/>
              </a:ext>
            </a:extLst>
          </p:cNvPr>
          <p:cNvSpPr txBox="1"/>
          <p:nvPr/>
        </p:nvSpPr>
        <p:spPr>
          <a:xfrm>
            <a:off x="540775" y="481781"/>
            <a:ext cx="431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19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0E590-893A-2F5F-7385-13F987A1FC0A}"/>
              </a:ext>
            </a:extLst>
          </p:cNvPr>
          <p:cNvSpPr txBox="1"/>
          <p:nvPr/>
        </p:nvSpPr>
        <p:spPr>
          <a:xfrm>
            <a:off x="391968" y="495460"/>
            <a:ext cx="6571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u="sng" spc="-5" dirty="0">
                <a:latin typeface="Times New Roman"/>
                <a:cs typeface="Times New Roman"/>
              </a:rPr>
              <a:t>BACKGROUND:</a:t>
            </a:r>
            <a:endParaRPr lang="en-IN" sz="3200" b="1" u="sng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1759-5F68-2B18-8450-B5EBE0A84708}"/>
              </a:ext>
            </a:extLst>
          </p:cNvPr>
          <p:cNvSpPr txBox="1"/>
          <p:nvPr/>
        </p:nvSpPr>
        <p:spPr>
          <a:xfrm>
            <a:off x="391967" y="1399735"/>
            <a:ext cx="114598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Wine quality depends on the vinification process and the geographical origin of the grapes but also highly relies on the varietal composition of the grape must; for this reason, wine traceability is important in relation to quality control and consumer information.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DF010-0F5F-BD9F-7DFC-F512596C66B5}"/>
              </a:ext>
            </a:extLst>
          </p:cNvPr>
          <p:cNvSpPr txBox="1"/>
          <p:nvPr/>
        </p:nvSpPr>
        <p:spPr>
          <a:xfrm>
            <a:off x="53903" y="2710935"/>
            <a:ext cx="6571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05BE5-6F91-8B40-CE4D-81D7803512D9}"/>
              </a:ext>
            </a:extLst>
          </p:cNvPr>
          <p:cNvSpPr txBox="1"/>
          <p:nvPr/>
        </p:nvSpPr>
        <p:spPr>
          <a:xfrm>
            <a:off x="337561" y="3504699"/>
            <a:ext cx="114598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whether a wine is of good or bad quality based on factors such as chemical composition and other relevant  attributes.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7B0B9-36B0-6BE6-21C3-569B1A7C4247}"/>
              </a:ext>
            </a:extLst>
          </p:cNvPr>
          <p:cNvSpPr txBox="1"/>
          <p:nvPr/>
        </p:nvSpPr>
        <p:spPr>
          <a:xfrm>
            <a:off x="337561" y="4519486"/>
            <a:ext cx="6530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42416-46ED-F550-07C3-CA974BFD4914}"/>
              </a:ext>
            </a:extLst>
          </p:cNvPr>
          <p:cNvSpPr txBox="1"/>
          <p:nvPr/>
        </p:nvSpPr>
        <p:spPr>
          <a:xfrm>
            <a:off x="160311" y="5256940"/>
            <a:ext cx="116914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lang="en-US" sz="20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000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00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C21B3-698D-8505-56E6-C57C0C3C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6264" y="295729"/>
            <a:ext cx="874476" cy="767687"/>
          </a:xfrm>
        </p:spPr>
        <p:txBody>
          <a:bodyPr/>
          <a:lstStyle/>
          <a:p>
            <a:fld id="{0833C95D-1604-49EE-9454-A09140B92A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068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02283-FAAD-FD8D-D601-3EBD5095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30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E1396-C1B8-A7FD-5F7A-CCA06A6C2A69}"/>
              </a:ext>
            </a:extLst>
          </p:cNvPr>
          <p:cNvSpPr txBox="1"/>
          <p:nvPr/>
        </p:nvSpPr>
        <p:spPr>
          <a:xfrm>
            <a:off x="560439" y="560439"/>
            <a:ext cx="27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87B96-AB2D-5F30-9C24-E8EC769F3DC4}"/>
              </a:ext>
            </a:extLst>
          </p:cNvPr>
          <p:cNvSpPr txBox="1"/>
          <p:nvPr/>
        </p:nvSpPr>
        <p:spPr>
          <a:xfrm>
            <a:off x="6705600" y="2045110"/>
            <a:ext cx="3982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COLLAB NOTEBOOK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DA179-87D2-3CEC-BF35-1050136970CA}"/>
              </a:ext>
            </a:extLst>
          </p:cNvPr>
          <p:cNvSpPr txBox="1"/>
          <p:nvPr/>
        </p:nvSpPr>
        <p:spPr>
          <a:xfrm>
            <a:off x="914400" y="2045110"/>
            <a:ext cx="4060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COLLAB NOTEBOOK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8A23-9840-AEE0-E4C1-85392F089CB0}"/>
              </a:ext>
            </a:extLst>
          </p:cNvPr>
          <p:cNvSpPr txBox="1"/>
          <p:nvPr/>
        </p:nvSpPr>
        <p:spPr>
          <a:xfrm>
            <a:off x="1288026" y="3529781"/>
            <a:ext cx="3932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https://colab.research.google.com/drive/1tXxY2twQYn9oktXZxvReI1kIPuMmRwV4?usp=drive_link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2796E-4BFF-E539-2350-B4FAF7331B17}"/>
              </a:ext>
            </a:extLst>
          </p:cNvPr>
          <p:cNvSpPr txBox="1"/>
          <p:nvPr/>
        </p:nvSpPr>
        <p:spPr>
          <a:xfrm>
            <a:off x="6705600" y="3500663"/>
            <a:ext cx="41442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https://colab.research.google.com/drive/1ttcrkifHSi4q6DP-QwhzbXYJ_D3D93qI?usp=drive_link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FC55180-5557-0BEB-3F8E-732770008A91}"/>
              </a:ext>
            </a:extLst>
          </p:cNvPr>
          <p:cNvSpPr/>
          <p:nvPr/>
        </p:nvSpPr>
        <p:spPr>
          <a:xfrm>
            <a:off x="2753032" y="2999217"/>
            <a:ext cx="462116" cy="53056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579C9CE-A492-F7E5-2DC5-820F84D2AD6A}"/>
              </a:ext>
            </a:extLst>
          </p:cNvPr>
          <p:cNvSpPr/>
          <p:nvPr/>
        </p:nvSpPr>
        <p:spPr>
          <a:xfrm>
            <a:off x="8327923" y="2999217"/>
            <a:ext cx="462116" cy="50144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9055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FC41E-B58D-67E9-9E08-19344056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31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31729-6B89-9E6B-EA11-123876034E3E}"/>
              </a:ext>
            </a:extLst>
          </p:cNvPr>
          <p:cNvSpPr txBox="1"/>
          <p:nvPr/>
        </p:nvSpPr>
        <p:spPr>
          <a:xfrm>
            <a:off x="2378579" y="2644170"/>
            <a:ext cx="7973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31621C-1598-93EE-1302-56EE677A7C18}"/>
              </a:ext>
            </a:extLst>
          </p:cNvPr>
          <p:cNvSpPr txBox="1"/>
          <p:nvPr/>
        </p:nvSpPr>
        <p:spPr>
          <a:xfrm>
            <a:off x="211392" y="387184"/>
            <a:ext cx="63449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u="sng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="1" u="sng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3200" b="1" u="sng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b="1" u="sng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IN" sz="3200" b="1" u="sng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E150A-6B3F-508E-A50C-D674C0D0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05285-D305-AED8-5B0B-0EF6E2E0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9" y="1209369"/>
            <a:ext cx="11430001" cy="49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3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5D7D4-4C99-E21F-7A57-04ABCD3C3C3A}"/>
              </a:ext>
            </a:extLst>
          </p:cNvPr>
          <p:cNvSpPr txBox="1"/>
          <p:nvPr/>
        </p:nvSpPr>
        <p:spPr>
          <a:xfrm>
            <a:off x="216310" y="308317"/>
            <a:ext cx="6422104" cy="371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35"/>
              </a:lnSpc>
            </a:pPr>
            <a:r>
              <a:rPr lang="en-IN" sz="3200" b="1" u="sng" spc="-5" dirty="0">
                <a:latin typeface="Times New Roman"/>
                <a:cs typeface="Times New Roman"/>
              </a:rPr>
              <a:t>D</a:t>
            </a:r>
            <a:r>
              <a:rPr lang="en-IN" sz="3200" b="1" u="sng" spc="-220" dirty="0">
                <a:latin typeface="Times New Roman"/>
                <a:cs typeface="Times New Roman"/>
              </a:rPr>
              <a:t>A</a:t>
            </a:r>
            <a:r>
              <a:rPr lang="en-IN" sz="3200" b="1" u="sng" spc="-145" dirty="0">
                <a:latin typeface="Times New Roman"/>
                <a:cs typeface="Times New Roman"/>
              </a:rPr>
              <a:t>T</a:t>
            </a:r>
            <a:r>
              <a:rPr lang="en-IN" sz="3200" b="1" u="sng" spc="-5" dirty="0">
                <a:latin typeface="Times New Roman"/>
                <a:cs typeface="Times New Roman"/>
              </a:rPr>
              <a:t>A</a:t>
            </a:r>
            <a:r>
              <a:rPr lang="en-IN" sz="3200" b="1" u="sng" spc="-100" dirty="0">
                <a:latin typeface="Times New Roman"/>
                <a:cs typeface="Times New Roman"/>
              </a:rPr>
              <a:t> </a:t>
            </a:r>
            <a:r>
              <a:rPr lang="en-IN" sz="3200" b="1" u="sng" dirty="0">
                <a:latin typeface="Times New Roman"/>
                <a:cs typeface="Times New Roman"/>
              </a:rPr>
              <a:t>CL</a:t>
            </a:r>
            <a:r>
              <a:rPr lang="en-IN" sz="3200" b="1" u="sng" spc="5" dirty="0">
                <a:latin typeface="Times New Roman"/>
                <a:cs typeface="Times New Roman"/>
              </a:rPr>
              <a:t>E</a:t>
            </a:r>
            <a:r>
              <a:rPr lang="en-IN" sz="3200" b="1" u="sng" spc="-5" dirty="0">
                <a:latin typeface="Times New Roman"/>
                <a:cs typeface="Times New Roman"/>
              </a:rPr>
              <a:t>A</a:t>
            </a:r>
            <a:r>
              <a:rPr lang="en-IN" sz="3200" b="1" u="sng" spc="-15" dirty="0">
                <a:latin typeface="Times New Roman"/>
                <a:cs typeface="Times New Roman"/>
              </a:rPr>
              <a:t>N</a:t>
            </a:r>
            <a:r>
              <a:rPr lang="en-IN" sz="3200" b="1" u="sng" spc="-5" dirty="0">
                <a:latin typeface="Times New Roman"/>
                <a:cs typeface="Times New Roman"/>
              </a:rPr>
              <a:t>ING:</a:t>
            </a:r>
            <a:endParaRPr lang="en-IN" sz="3200" b="1" u="sng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4579F-643E-1B05-28D1-962066F0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646B2-87C5-3CDD-E1A2-DA9EEB205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9"/>
          <a:stretch/>
        </p:blipFill>
        <p:spPr>
          <a:xfrm>
            <a:off x="562078" y="1567224"/>
            <a:ext cx="4938188" cy="3333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25812-D51F-B24D-D8FF-79E77E6A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76" y="3094871"/>
            <a:ext cx="4229467" cy="34674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23D3ABE-77C7-1248-091D-A9A5086C761E}"/>
              </a:ext>
            </a:extLst>
          </p:cNvPr>
          <p:cNvSpPr/>
          <p:nvPr/>
        </p:nvSpPr>
        <p:spPr>
          <a:xfrm>
            <a:off x="5624052" y="3736258"/>
            <a:ext cx="1396180" cy="6980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2D02-6B59-6886-D61F-9A1365E6E3BF}"/>
              </a:ext>
            </a:extLst>
          </p:cNvPr>
          <p:cNvSpPr txBox="1"/>
          <p:nvPr/>
        </p:nvSpPr>
        <p:spPr>
          <a:xfrm>
            <a:off x="324465" y="894735"/>
            <a:ext cx="7767483" cy="37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OBJECT TYPE INTO FLOAT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94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7569C-A97B-5C08-94D2-118D578F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ACD2C-2C2A-0638-D214-EDC1E0633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2"/>
          <a:stretch/>
        </p:blipFill>
        <p:spPr>
          <a:xfrm>
            <a:off x="6558116" y="3077497"/>
            <a:ext cx="5112773" cy="3254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4BB29-A75B-8C8F-A8C7-16824D6A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317523"/>
            <a:ext cx="4758814" cy="351994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56DD59B-DF8D-1C87-D8EA-5D3E811161EA}"/>
              </a:ext>
            </a:extLst>
          </p:cNvPr>
          <p:cNvSpPr/>
          <p:nvPr/>
        </p:nvSpPr>
        <p:spPr>
          <a:xfrm>
            <a:off x="5368413" y="3746090"/>
            <a:ext cx="1189703" cy="5506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581B2-FB97-4B4F-4093-E8E8134EC29C}"/>
              </a:ext>
            </a:extLst>
          </p:cNvPr>
          <p:cNvSpPr txBox="1"/>
          <p:nvPr/>
        </p:nvSpPr>
        <p:spPr>
          <a:xfrm>
            <a:off x="334296" y="373626"/>
            <a:ext cx="908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IDENTIFYING NULL VALUES AND REPLACING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84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C443BA-09C0-1DA3-6ED6-33A5FAD79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6" y="1855409"/>
            <a:ext cx="5410669" cy="4221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F38D-FC38-3249-5B1A-196DD5E0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24A5A-5BB6-672D-C8EE-FCE8D088B26F}"/>
              </a:ext>
            </a:extLst>
          </p:cNvPr>
          <p:cNvSpPr txBox="1"/>
          <p:nvPr/>
        </p:nvSpPr>
        <p:spPr>
          <a:xfrm>
            <a:off x="488686" y="234073"/>
            <a:ext cx="7466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A46B4-7FDA-5029-73CC-E7CE109E5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23" y="1855409"/>
            <a:ext cx="4442845" cy="4183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4E1425-DF19-2A4D-2CE7-128A13FFD397}"/>
              </a:ext>
            </a:extLst>
          </p:cNvPr>
          <p:cNvSpPr txBox="1"/>
          <p:nvPr/>
        </p:nvSpPr>
        <p:spPr>
          <a:xfrm>
            <a:off x="2228996" y="1063416"/>
            <a:ext cx="367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FC0F4-5BD4-5C1C-7B06-97285489F690}"/>
              </a:ext>
            </a:extLst>
          </p:cNvPr>
          <p:cNvSpPr txBox="1"/>
          <p:nvPr/>
        </p:nvSpPr>
        <p:spPr>
          <a:xfrm>
            <a:off x="7325032" y="1063416"/>
            <a:ext cx="295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9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14029-5994-D2F4-660C-554BAC1449B7}"/>
              </a:ext>
            </a:extLst>
          </p:cNvPr>
          <p:cNvSpPr txBox="1"/>
          <p:nvPr/>
        </p:nvSpPr>
        <p:spPr>
          <a:xfrm>
            <a:off x="489647" y="41796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800" b="1" u="sng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800" b="1" u="sng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b="1" u="sng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2800" b="1" u="sng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800" b="1" u="sng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b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94C20-7575-4A85-F4A4-AB07629C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6" y="1232163"/>
            <a:ext cx="9556954" cy="53380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8FA40-9943-45BC-81B5-364ED9E5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470B3-B07F-3287-FB39-AB99D26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C95D-1604-49EE-9454-A09140B92A4D}" type="slidenum">
              <a:rPr lang="en-IN" smtClean="0"/>
              <a:t>9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26E65C-4ED5-3A47-09A3-99DE6B52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8" y="1063416"/>
            <a:ext cx="9664282" cy="544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11793-8CB0-E50F-CD0A-1D987F5F0BF7}"/>
              </a:ext>
            </a:extLst>
          </p:cNvPr>
          <p:cNvSpPr txBox="1"/>
          <p:nvPr/>
        </p:nvSpPr>
        <p:spPr>
          <a:xfrm>
            <a:off x="580103" y="295729"/>
            <a:ext cx="3539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9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1157</TotalTime>
  <Words>1900</Words>
  <Application>Microsoft Office PowerPoint</Application>
  <PresentationFormat>Widescreen</PresentationFormat>
  <Paragraphs>876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Söhne</vt:lpstr>
      <vt:lpstr>Times New Roman</vt:lpstr>
      <vt:lpstr>Wingdings</vt:lpstr>
      <vt:lpstr>Wingdings 3</vt:lpstr>
      <vt:lpstr>Ion</vt:lpstr>
      <vt:lpstr>ANALYSIS OF WINE QUALITY DATASET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PROJECT(REGRESSION)</dc:title>
  <dc:creator>Anki Reddy</dc:creator>
  <cp:lastModifiedBy>geetha mounika</cp:lastModifiedBy>
  <cp:revision>21</cp:revision>
  <dcterms:created xsi:type="dcterms:W3CDTF">2024-01-03T01:50:53Z</dcterms:created>
  <dcterms:modified xsi:type="dcterms:W3CDTF">2024-05-28T10:27:57Z</dcterms:modified>
</cp:coreProperties>
</file>