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4" r:id="rId5"/>
    <p:sldId id="304" r:id="rId6"/>
    <p:sldId id="286" r:id="rId7"/>
    <p:sldId id="287" r:id="rId8"/>
    <p:sldId id="297" r:id="rId9"/>
    <p:sldId id="298" r:id="rId10"/>
    <p:sldId id="306" r:id="rId11"/>
    <p:sldId id="307" r:id="rId12"/>
    <p:sldId id="308" r:id="rId13"/>
    <p:sldId id="300" r:id="rId14"/>
    <p:sldId id="303" r:id="rId15"/>
    <p:sldId id="299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04" y="5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718" y="1427584"/>
            <a:ext cx="5003074" cy="2522624"/>
          </a:xfrm>
        </p:spPr>
        <p:txBody>
          <a:bodyPr/>
          <a:lstStyle/>
          <a:p>
            <a:r>
              <a:rPr lang="en-US" dirty="0"/>
              <a:t>CN Mini Project : MQTT Broker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5003074" cy="8936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2D2D3FA-655B-72DA-F555-051608297B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702" r="16702"/>
          <a:stretch>
            <a:fillRect/>
          </a:stretch>
        </p:blipFill>
        <p:spPr>
          <a:xfrm>
            <a:off x="7483151" y="812292"/>
            <a:ext cx="3598256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9B9A5AF-BD54-4B36-C8DE-14EB2557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6" y="190427"/>
            <a:ext cx="10206072" cy="1960548"/>
          </a:xfrm>
        </p:spPr>
        <p:txBody>
          <a:bodyPr/>
          <a:lstStyle/>
          <a:p>
            <a:r>
              <a:rPr lang="en-IN" dirty="0"/>
              <a:t>MQTT </a:t>
            </a:r>
            <a:r>
              <a:rPr lang="en-IN" dirty="0" err="1"/>
              <a:t>Communiction</a:t>
            </a:r>
            <a:r>
              <a:rPr lang="en-IN" dirty="0"/>
              <a:t>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EB40CB-8180-D7F0-298C-15BFD484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Publish/Subscribe Model: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MQTT operates on a publish/subscribe messaging pattern, where publishers send messages to specific topics, and subscribers receive messages based on their topic subscriptions.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This decoupled model allows for flexible communication between devices without direct connections.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13E1-C77A-E8C8-537B-F8C7749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06A14-6F53-6DA8-A9CE-34D88251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BC6C8C-6FE5-AC6F-C207-E666DAC7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42158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BE5F-6F9D-B5C3-94E9-763F3A81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3"/>
            <a:ext cx="9912096" cy="1848581"/>
          </a:xfrm>
        </p:spPr>
        <p:txBody>
          <a:bodyPr/>
          <a:lstStyle/>
          <a:p>
            <a:r>
              <a:rPr lang="en-IN" sz="4800" dirty="0"/>
              <a:t>MQTT Message 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55A3C-AF5F-F05A-F8C9-0DBB852B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A114-94EE-2CC7-61C1-9400A7B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DBD2E4-6E6A-0261-C478-3294BB4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026" name="Picture 2" descr="MQTT Working, Types, Applications">
            <a:extLst>
              <a:ext uri="{FF2B5EF4-FFF2-40B4-BE49-F238E27FC236}">
                <a16:creationId xmlns:a16="http://schemas.microsoft.com/office/drawing/2014/main" id="{295285DE-D589-FA90-7ED4-2CA97DCCC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828" y="1560359"/>
            <a:ext cx="5916245" cy="4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0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8CD-FF4C-2710-0A72-E5B3BC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E478-CB9F-28EC-7280-6D6FC226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Broker: The central hub that receives messages from publishers and routes them to subscribers based on topic subscriptions.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Clients: Devices or applications that connect to the broker to publish or subscribe to topics.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Topics: Logical channels through which messages are exchanged. Clients subscribe to specific topics to receive relevant messages.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0C73-DB0A-10AE-2B70-B898117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F608-8AAF-2A0E-A836-9E1414D0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E105C9-D83F-783B-FCCF-809292C2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26312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5AE-BC62-DE21-94DB-FCB972CB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MQTT used Cases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C3D39-E687-C5BB-67CE-5444E1FE6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AE97-DCAC-E48D-C2ED-5A833565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IOT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0ACFA-F0EE-0B1A-F831-E910BA51DB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EC2090-C95F-ECEF-F18F-451289D727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C70068-38EC-C190-01E1-72D2BAC24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i="0" dirty="0">
                <a:effectLst/>
                <a:latin typeface="Söhne"/>
              </a:rPr>
              <a:t>Smart Home Automation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AC0196-28D2-FC87-B5A8-DBACD7563B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A25904-7EFF-7D1B-3293-119AEDFA9D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936445-92CD-D6F4-8AC8-1589B8329A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i="0" dirty="0">
                <a:effectLst/>
                <a:latin typeface="Söhne"/>
              </a:rPr>
              <a:t>Industrial Automation and Control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861913-6690-DD06-603D-D10866A13D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1C32C0A-104D-270B-EB40-7C9291E668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330466-A9D6-66FA-8E55-03C68145D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i="0" dirty="0">
                <a:effectLst/>
                <a:latin typeface="Söhne"/>
              </a:rPr>
              <a:t>Environmental Monitoring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28A7F9-1FE6-2032-4462-3DE1DDECE5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FB1092-29F2-F470-ACD8-B58C3B89C8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3999DF-249C-B77F-B3EB-DCF5CF447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i="0" dirty="0">
                <a:effectLst/>
                <a:latin typeface="Söhne"/>
              </a:rPr>
              <a:t>Healthcare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2603C8-A5CD-A2A6-049E-648E2140C9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4E8B-BB60-8351-4ADC-ABF77ACE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6065-EA8B-512C-1523-564549B8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61100A-1F90-C2CE-69D8-EB3231826F6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D18F29-A400-FA94-19D4-31797A5B9C7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4EE14C-708C-2299-555E-E567A64383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76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70D9-7F90-EA18-BDB0-8136D271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B10C1-C1B0-C62D-CC15-A285BC7F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MQTT Broker equivalent with the following functionalities,&gt;</a:t>
            </a:r>
          </a:p>
          <a:p>
            <a:r>
              <a:rPr lang="en-US" dirty="0"/>
              <a:t> Support multiple subscribers and publishers&gt;</a:t>
            </a:r>
          </a:p>
          <a:p>
            <a:r>
              <a:rPr lang="en-US" dirty="0"/>
              <a:t> Supports nested topics</a:t>
            </a:r>
          </a:p>
          <a:p>
            <a:r>
              <a:rPr lang="en-US" dirty="0"/>
              <a:t> Supports Authentication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5BA641-0E70-C690-2546-5B3B5D54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319B06-901A-6D34-4EDD-E47CB07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101482-04AE-247C-F5F0-4FB3E819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092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320" y="4325112"/>
            <a:ext cx="1947672" cy="630936"/>
          </a:xfrm>
        </p:spPr>
        <p:txBody>
          <a:bodyPr/>
          <a:lstStyle/>
          <a:p>
            <a:r>
              <a:rPr lang="en-US" dirty="0"/>
              <a:t>Introduction to MQTT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MQTT Architecture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MQTT Message Flow 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MQTT used Cases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02" y="987738"/>
            <a:ext cx="4706112" cy="1462667"/>
          </a:xfrm>
        </p:spPr>
        <p:txBody>
          <a:bodyPr/>
          <a:lstStyle/>
          <a:p>
            <a:r>
              <a:rPr lang="en-US" dirty="0"/>
              <a:t>Introduction to MQTT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3" y="2733869"/>
            <a:ext cx="5980923" cy="2752531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(Message Queuing Telemetry Transport) is a lightweight messaging protocol designed for constrained devices and low-bandwidth, high-latency, or unreliable networks.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Plays a crucial role in the realm of computer networks, particularly in the Internet of Things (IoT), where it facilitates communication between device-to-device and device-to-server communication.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>
          <a:xfrm flipH="1">
            <a:off x="12191999" y="0"/>
            <a:ext cx="45719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DCDE-6C2E-1620-DD91-D8F91D72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68566"/>
            <a:ext cx="5038344" cy="1709928"/>
          </a:xfrm>
        </p:spPr>
        <p:txBody>
          <a:bodyPr/>
          <a:lstStyle/>
          <a:p>
            <a:r>
              <a:rPr lang="en-IN" dirty="0"/>
              <a:t>Key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0A10-EF49-3E12-2A37-A7750217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04" y="2363724"/>
            <a:ext cx="5211800" cy="3187990"/>
          </a:xfrm>
        </p:spPr>
        <p:txBody>
          <a:bodyPr/>
          <a:lstStyle/>
          <a:p>
            <a:pPr marL="340614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Lightweight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Designed for efficient use of network bandwidth and system resources.</a:t>
            </a:r>
          </a:p>
          <a:p>
            <a:pPr marL="340614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Asynchronous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asynchronous communication, enabling decoupling of producers and consumers.</a:t>
            </a:r>
          </a:p>
          <a:p>
            <a:pPr marL="340614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Quality of Service (QoS) levels to ensure message delivery.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Scales well from small-scale deployments to large-scale IoT ecosystems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A02C-1737-9E8E-5843-21D7C2F8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398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8459-613B-BBF6-56E4-DD7F6C9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MQTT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A5F1-C131-2E20-41EC-4EE9C6709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70584"/>
            <a:ext cx="5048882" cy="3986784"/>
          </a:xfrm>
        </p:spPr>
        <p:txBody>
          <a:bodyPr/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Client-Server Architecture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8ED8B-E9E4-6A9F-14BB-1512C1DB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036" y="3561396"/>
            <a:ext cx="4604512" cy="2785100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follows a client-server architecture, where clients connect to a central broker to exchange messages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can act as publishers, subscribers, or both, depending on their role in the system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039D-CBCF-2CFA-D8E7-3866D12103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endParaRPr lang="en-IN" sz="3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78B30C-CD1C-2476-0D87-AEAF2F8ED64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8740" y="3629800"/>
            <a:ext cx="4608576" cy="2785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Broker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Topics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7AD5-A65F-2F73-AF91-B7F9643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9C40A0A-5CCD-FB85-C47E-ECB5FA5B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562852-18A4-56EC-BFE9-3FC2AD4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6439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23C7-1A9E-DEBB-123B-99156C1E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478F7-E954-F04B-0E30-3F75039E44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3DD4-1076-D754-02DA-B5E285609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Foundation for network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processes to communicate over a </a:t>
            </a:r>
            <a:r>
              <a:rPr lang="en-US" dirty="0" err="1"/>
              <a:t>network.Involves</a:t>
            </a:r>
            <a:r>
              <a:rPr lang="en-US" dirty="0"/>
              <a:t> creating sockets, binding them to specific addresses, and listening for connections.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8454F9-C44A-3ABF-420F-537291E7BD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D896F-E322-432A-BE6A-2CF4CAAD4DD4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in MQTT </a:t>
            </a:r>
            <a:r>
              <a:rPr lang="en-US" dirty="0" err="1"/>
              <a:t>Broker:Utilize</a:t>
            </a:r>
            <a:r>
              <a:rPr lang="en-US" dirty="0"/>
              <a:t> socket programming to establish communication between MQTT clients and the broker.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socket functions for handling incoming connections, data transmission, and disconnection events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CC6B1-B279-7E5E-2FED-C9C597D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59F-6BDD-2150-2382-2FE78C1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16FD2F-6E18-9545-E058-05CFF43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960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8E0E0C3-5294-275D-E5BF-9DCFC2E0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Secure Sockets Layer (SSL)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62BDC2-B34D-434F-DB1C-D4E00248B1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69B1D-B538-7DE4-CE82-6F71F7CC6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Secure Sockets Layer (SSL) : Protocols for securing communication over a </a:t>
            </a:r>
            <a:r>
              <a:rPr lang="en-IN" dirty="0" err="1"/>
              <a:t>network.Provide</a:t>
            </a:r>
            <a:r>
              <a:rPr lang="en-IN" dirty="0"/>
              <a:t> encryption, data integrity, and authentication.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8A886A-A777-23CF-D437-C701B810A6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657DF7-5942-54DE-27E2-A089F867C104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IN" dirty="0"/>
              <a:t>Implementation in MQTT </a:t>
            </a:r>
            <a:r>
              <a:rPr lang="en-IN" dirty="0" err="1"/>
              <a:t>Broker:Integrate</a:t>
            </a:r>
            <a:r>
              <a:rPr lang="en-IN" dirty="0"/>
              <a:t> SSL support to encrypt data transmitted between clients and the broker.</a:t>
            </a:r>
          </a:p>
          <a:p>
            <a:r>
              <a:rPr lang="en-IN" dirty="0"/>
              <a:t>Secure communication channels to prevent eavesdropping and data tampering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76A2-2C54-C4A6-3107-CD27E56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0292F-A2D8-3AE4-E5DE-333C8A64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7A2B3DE-4680-53F2-2FA1-9F00A4A9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54549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E875-F1C5-CB0F-AF86-1B3E7947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2733-33FD-18AB-F1FA-9FD797F3F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MQTT Protocol Overview: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7DBA-B61E-67C2-C58D-81ED1A2E59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Publish-Subscribe messaging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Quality of Service (QoS) levels for message delivery assurance.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Topics for organizing messages.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8B7B-A859-CDA8-7454-6921FBE65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B20F-2E7D-ACC8-6260-0163EA1359A3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Advanced Protocol </a:t>
            </a:r>
            <a:r>
              <a:rPr lang="en-IN" dirty="0" err="1"/>
              <a:t>Features:Extended</a:t>
            </a:r>
            <a:r>
              <a:rPr lang="en-IN" dirty="0"/>
              <a:t> to support nested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Implementation of authentication mechanisms within the protocol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A53C4-BBD1-D39D-FE96-80E164F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7DA23-2415-BBE5-715E-D1CD5ECF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A4584F-54CF-2FD1-DE09-2430A095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96329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{92667CC6-718D-4C1B-993F-45B85284539F}tf11429527_win32</Template>
  <TotalTime>223</TotalTime>
  <Words>546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DM Sans Medium</vt:lpstr>
      <vt:lpstr>Karla</vt:lpstr>
      <vt:lpstr>Söhne</vt:lpstr>
      <vt:lpstr>Univers Condensed Light</vt:lpstr>
      <vt:lpstr>Office Theme</vt:lpstr>
      <vt:lpstr>CN Mini Project : MQTT Broker</vt:lpstr>
      <vt:lpstr>Problem Statement</vt:lpstr>
      <vt:lpstr>About this Presentation</vt:lpstr>
      <vt:lpstr>Introduction to MQTT </vt:lpstr>
      <vt:lpstr>Key Features </vt:lpstr>
      <vt:lpstr>MQTT Architecture</vt:lpstr>
      <vt:lpstr>Socket Programming</vt:lpstr>
      <vt:lpstr>Secure Sockets Layer (SSL)</vt:lpstr>
      <vt:lpstr>Protocol Details</vt:lpstr>
      <vt:lpstr>MQTT Communiction Model</vt:lpstr>
      <vt:lpstr>MQTT Message Flow Diagram</vt:lpstr>
      <vt:lpstr>Components</vt:lpstr>
      <vt:lpstr>MQTT used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Mini Project : MQTT </dc:title>
  <dc:creator>Roshni Raju</dc:creator>
  <cp:lastModifiedBy>sri geethika S</cp:lastModifiedBy>
  <cp:revision>3</cp:revision>
  <dcterms:created xsi:type="dcterms:W3CDTF">2024-03-12T02:03:12Z</dcterms:created>
  <dcterms:modified xsi:type="dcterms:W3CDTF">2024-03-24T04:41:28Z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