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84" r:id="rId1"/>
  </p:sldMasterIdLst>
  <p:notesMasterIdLst>
    <p:notesMasterId r:id="rId30"/>
  </p:notesMasterIdLst>
  <p:sldIdLst>
    <p:sldId id="256" r:id="rId2"/>
    <p:sldId id="257" r:id="rId3"/>
    <p:sldId id="260" r:id="rId4"/>
    <p:sldId id="259" r:id="rId5"/>
    <p:sldId id="264" r:id="rId6"/>
    <p:sldId id="276" r:id="rId7"/>
    <p:sldId id="265" r:id="rId8"/>
    <p:sldId id="267" r:id="rId9"/>
    <p:sldId id="266" r:id="rId10"/>
    <p:sldId id="269" r:id="rId11"/>
    <p:sldId id="268" r:id="rId12"/>
    <p:sldId id="270" r:id="rId13"/>
    <p:sldId id="271" r:id="rId14"/>
    <p:sldId id="275" r:id="rId15"/>
    <p:sldId id="272" r:id="rId16"/>
    <p:sldId id="273" r:id="rId17"/>
    <p:sldId id="274" r:id="rId18"/>
    <p:sldId id="277" r:id="rId19"/>
    <p:sldId id="278" r:id="rId20"/>
    <p:sldId id="279" r:id="rId21"/>
    <p:sldId id="280" r:id="rId22"/>
    <p:sldId id="281" r:id="rId23"/>
    <p:sldId id="282" r:id="rId24"/>
    <p:sldId id="283" r:id="rId25"/>
    <p:sldId id="284" r:id="rId26"/>
    <p:sldId id="285" r:id="rId27"/>
    <p:sldId id="286" r:id="rId28"/>
    <p:sldId id="287" r:id="rId29"/>
  </p:sldIdLst>
  <p:sldSz cx="9144000" cy="6858000" type="screen4x3"/>
  <p:notesSz cx="6858000" cy="9144000"/>
  <p:embeddedFontLst>
    <p:embeddedFont>
      <p:font typeface="Calibri"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2" d="100"/>
          <a:sy n="82" d="100"/>
        </p:scale>
        <p:origin x="-1330"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555E27-A0E6-45CF-BAB7-E5FC8A47E6EB}" type="datetimeFigureOut">
              <a:rPr lang="en-US" smtClean="0"/>
              <a:t>3/18/2024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979F0-220C-4DB9-9B82-AC6077A364EF}" type="slidenum">
              <a:rPr lang="en-US" smtClean="0"/>
              <a:t>‹#›</a:t>
            </a:fld>
            <a:endParaRPr lang="en-US"/>
          </a:p>
        </p:txBody>
      </p:sp>
    </p:spTree>
    <p:extLst>
      <p:ext uri="{BB962C8B-B14F-4D97-AF65-F5344CB8AC3E}">
        <p14:creationId xmlns:p14="http://schemas.microsoft.com/office/powerpoint/2010/main" val="9083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CEAB37-77E4-4394-A68D-67472D772DBF}"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2C901-0239-4A9C-B3D1-E7055AB0F60E}" type="slidenum">
              <a:rPr lang="en-IN" smtClean="0"/>
              <a:t>‹#›</a:t>
            </a:fld>
            <a:endParaRPr lang="en-IN"/>
          </a:p>
        </p:txBody>
      </p:sp>
    </p:spTree>
    <p:extLst>
      <p:ext uri="{BB962C8B-B14F-4D97-AF65-F5344CB8AC3E}">
        <p14:creationId xmlns:p14="http://schemas.microsoft.com/office/powerpoint/2010/main" val="40071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eaLnBrk="1" latinLnBrk="0" hangingPunct="1"/>
            <a:fld id="{016B1E20-C6ED-4249-B237-A398811F5FC6}" type="datetime1">
              <a:rPr lang="en-US" smtClean="0"/>
              <a:t>3/18/2024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307684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eaLnBrk="1" latinLnBrk="0" hangingPunct="1"/>
            <a:fld id="{88395858-7EBD-497F-A158-BFA317996A89}" type="datetime1">
              <a:rPr lang="en-US" smtClean="0"/>
              <a:t>3/18/2024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1830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eaLnBrk="1" latinLnBrk="0" hangingPunct="1"/>
            <a:fld id="{8A804A70-A8F6-4E5C-BB1A-F47142DFA4D9}" type="datetime1">
              <a:rPr lang="en-US" smtClean="0"/>
              <a:t>3/18/2024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214872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FF67A79-8D1E-4E4E-BB0B-E54E3690DCBF}" type="datetime1">
              <a:rPr lang="en-US" smtClean="0"/>
              <a:t>3/18/2024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296239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eaLnBrk="1" latinLnBrk="0" hangingPunct="1"/>
            <a:fld id="{5AF81D7E-8132-4C92-8ACF-1E7306883854}" type="datetime1">
              <a:rPr lang="en-US" smtClean="0"/>
              <a:t>3/18/2024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13017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eaLnBrk="1" latinLnBrk="0" hangingPunct="1"/>
            <a:fld id="{539C1B12-81CC-45A0-A757-4F4335AD3B17}" type="datetime1">
              <a:rPr lang="en-US" smtClean="0"/>
              <a:t>3/18/2024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23918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eaLnBrk="1" latinLnBrk="0" hangingPunct="1"/>
            <a:fld id="{6B42E639-1B06-4816-BA8D-1E1953CDF492}" type="datetime1">
              <a:rPr lang="en-US" smtClean="0"/>
              <a:t>3/18/2024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19671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91E4F34-E988-4288-B03F-887ED94F99D9}" type="datetime1">
              <a:rPr lang="en-US" smtClean="0"/>
              <a:t>3/18/2024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296919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6359E3C-798A-4C50-9F89-017062E65D70}" type="datetime1">
              <a:rPr lang="en-US" smtClean="0"/>
              <a:t>3/18/2024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44013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EED07EF3-C3D4-4227-BC31-9DBECDD5042E}" type="datetime1">
              <a:rPr lang="en-US" smtClean="0"/>
              <a:t>3/18/2024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343329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66F928FD-753C-4628-81F2-F9AF39E16452}" type="datetime1">
              <a:rPr lang="en-US" smtClean="0"/>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57653-3E58-4892-A7ED-712530ACC680}" type="slidenum">
              <a:rPr kumimoji="0" lang="en-US" smtClean="0"/>
              <a:pPr eaLnBrk="1" latinLnBrk="0" hangingPunct="1"/>
              <a:t>‹#›</a:t>
            </a:fld>
            <a:endParaRPr kumimoji="0" lang="en-US"/>
          </a:p>
        </p:txBody>
      </p:sp>
    </p:spTree>
    <p:extLst>
      <p:ext uri="{BB962C8B-B14F-4D97-AF65-F5344CB8AC3E}">
        <p14:creationId xmlns:p14="http://schemas.microsoft.com/office/powerpoint/2010/main" val="16104655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https://aws.amazon.com/fre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143000"/>
            <a:ext cx="71692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24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Lambda</a:t>
            </a:r>
            <a:endParaRPr lang="en-IN" dirty="0"/>
          </a:p>
        </p:txBody>
      </p:sp>
      <p:sp>
        <p:nvSpPr>
          <p:cNvPr id="3" name="Content Placeholder 2"/>
          <p:cNvSpPr>
            <a:spLocks noGrp="1"/>
          </p:cNvSpPr>
          <p:nvPr>
            <p:ph idx="1"/>
          </p:nvPr>
        </p:nvSpPr>
        <p:spPr/>
        <p:txBody>
          <a:bodyPr>
            <a:normAutofit/>
          </a:bodyPr>
          <a:lstStyle/>
          <a:p>
            <a:pPr marL="0" indent="0">
              <a:buNone/>
            </a:pPr>
            <a:r>
              <a:rPr lang="en-GB" sz="2400" dirty="0" smtClean="0"/>
              <a:t>Amazon </a:t>
            </a:r>
            <a:r>
              <a:rPr lang="en-GB" sz="2400" dirty="0"/>
              <a:t>Lambda, commonly referred to as AWS Lambda, is a </a:t>
            </a:r>
            <a:r>
              <a:rPr lang="en-GB" sz="2400" dirty="0" err="1"/>
              <a:t>serverless</a:t>
            </a:r>
            <a:r>
              <a:rPr lang="en-GB" sz="2400" dirty="0"/>
              <a:t> computing service provided by Amazon Web Services (AWS). It allows developers to run code without provisioning or managing servers. Lambda automatically scales and manages the infrastructure required to run the code based on the incoming request volume.</a:t>
            </a:r>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10</a:t>
            </a:fld>
            <a:endParaRPr kumimoji="0"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038600"/>
            <a:ext cx="21526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10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EC2 Application</a:t>
            </a:r>
            <a:endParaRPr lang="en-IN" dirty="0"/>
          </a:p>
        </p:txBody>
      </p:sp>
      <p:sp>
        <p:nvSpPr>
          <p:cNvPr id="3" name="Content Placeholder 2"/>
          <p:cNvSpPr>
            <a:spLocks noGrp="1"/>
          </p:cNvSpPr>
          <p:nvPr>
            <p:ph idx="1"/>
          </p:nvPr>
        </p:nvSpPr>
        <p:spPr/>
        <p:txBody>
          <a:bodyPr>
            <a:normAutofit/>
          </a:bodyPr>
          <a:lstStyle/>
          <a:p>
            <a:pPr marL="0" indent="0">
              <a:buNone/>
            </a:pPr>
            <a:r>
              <a:rPr lang="en-GB" sz="2400" dirty="0" smtClean="0"/>
              <a:t>1. Web hosting</a:t>
            </a:r>
          </a:p>
          <a:p>
            <a:pPr marL="0" indent="0">
              <a:buNone/>
            </a:pPr>
            <a:r>
              <a:rPr lang="en-GB" sz="2400" dirty="0" smtClean="0"/>
              <a:t>2. Development and testing</a:t>
            </a:r>
          </a:p>
          <a:p>
            <a:pPr marL="0" indent="0">
              <a:buNone/>
            </a:pPr>
            <a:r>
              <a:rPr lang="en-GB" sz="2400" dirty="0" smtClean="0"/>
              <a:t>3. Data processing</a:t>
            </a:r>
          </a:p>
          <a:p>
            <a:pPr marL="0" indent="0">
              <a:buNone/>
            </a:pPr>
            <a:r>
              <a:rPr lang="en-GB" sz="2400" dirty="0" smtClean="0"/>
              <a:t>4. Content delivery</a:t>
            </a:r>
          </a:p>
          <a:p>
            <a:pPr marL="0" indent="0">
              <a:buNone/>
            </a:pPr>
            <a:r>
              <a:rPr lang="en-GB" sz="2400" dirty="0" smtClean="0"/>
              <a:t>5. High-performance computing (HPC)</a:t>
            </a:r>
          </a:p>
          <a:p>
            <a:pPr marL="0" indent="0">
              <a:buNone/>
            </a:pPr>
            <a:r>
              <a:rPr lang="en-GB" sz="2400" dirty="0" smtClean="0"/>
              <a:t>6. Machine learning and AI</a:t>
            </a:r>
          </a:p>
          <a:p>
            <a:pPr marL="0" indent="0">
              <a:buNone/>
            </a:pPr>
            <a:r>
              <a:rPr lang="en-GB" sz="2400" dirty="0" smtClean="0"/>
              <a:t>7. Enterprise applications</a:t>
            </a:r>
          </a:p>
          <a:p>
            <a:pPr marL="0" indent="0">
              <a:buNone/>
            </a:pPr>
            <a:r>
              <a:rPr lang="en-GB" sz="2400" dirty="0" smtClean="0"/>
              <a:t>8. Media processing</a:t>
            </a:r>
          </a:p>
          <a:p>
            <a:pPr marL="0" indent="0">
              <a:buNone/>
            </a:pPr>
            <a:r>
              <a:rPr lang="en-GB" sz="2400" dirty="0" smtClean="0"/>
              <a:t>9. Game servers</a:t>
            </a:r>
          </a:p>
          <a:p>
            <a:pPr marL="0" indent="0">
              <a:buNone/>
            </a:pPr>
            <a:r>
              <a:rPr lang="en-GB" sz="2400" dirty="0" smtClean="0"/>
              <a:t>10. Backup and disaster recovery. </a:t>
            </a:r>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11</a:t>
            </a:fld>
            <a:endParaRPr kumimoji="0" lang="en-US"/>
          </a:p>
        </p:txBody>
      </p:sp>
    </p:spTree>
    <p:extLst>
      <p:ext uri="{BB962C8B-B14F-4D97-AF65-F5344CB8AC3E}">
        <p14:creationId xmlns:p14="http://schemas.microsoft.com/office/powerpoint/2010/main" val="147048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 Features </a:t>
            </a:r>
            <a:endParaRPr lang="en-IN" dirty="0"/>
          </a:p>
        </p:txBody>
      </p:sp>
      <p:sp>
        <p:nvSpPr>
          <p:cNvPr id="3" name="Content Placeholder 2"/>
          <p:cNvSpPr>
            <a:spLocks noGrp="1"/>
          </p:cNvSpPr>
          <p:nvPr>
            <p:ph idx="1"/>
          </p:nvPr>
        </p:nvSpPr>
        <p:spPr>
          <a:xfrm>
            <a:off x="457200" y="1600201"/>
            <a:ext cx="8229600" cy="4114800"/>
          </a:xfrm>
        </p:spPr>
        <p:txBody>
          <a:bodyPr>
            <a:normAutofit fontScale="92500" lnSpcReduction="10000"/>
          </a:bodyPr>
          <a:lstStyle/>
          <a:p>
            <a:r>
              <a:rPr lang="en-GB" sz="2600" b="1" dirty="0" err="1"/>
              <a:t>Serverless</a:t>
            </a:r>
            <a:r>
              <a:rPr lang="en-GB" sz="2600" b="1" dirty="0"/>
              <a:t> Computing</a:t>
            </a:r>
            <a:r>
              <a:rPr lang="en-GB" sz="2600" dirty="0"/>
              <a:t>: No need to manage servers.</a:t>
            </a:r>
          </a:p>
          <a:p>
            <a:r>
              <a:rPr lang="en-GB" sz="2600" b="1" dirty="0"/>
              <a:t>Event-Driven Execution</a:t>
            </a:r>
            <a:r>
              <a:rPr lang="en-GB" sz="2600" dirty="0"/>
              <a:t>: Triggered by various AWS events.</a:t>
            </a:r>
          </a:p>
          <a:p>
            <a:r>
              <a:rPr lang="en-GB" sz="2600" b="1" dirty="0"/>
              <a:t>Multiple Language Support</a:t>
            </a:r>
            <a:r>
              <a:rPr lang="en-GB" sz="2600" dirty="0"/>
              <a:t>: Node.js, Python, Java, etc.</a:t>
            </a:r>
          </a:p>
          <a:p>
            <a:r>
              <a:rPr lang="en-GB" sz="2600" b="1" dirty="0"/>
              <a:t>Granular Billing</a:t>
            </a:r>
            <a:r>
              <a:rPr lang="en-GB" sz="2600" dirty="0"/>
              <a:t>: Pay for execution time and resources used.</a:t>
            </a:r>
          </a:p>
          <a:p>
            <a:r>
              <a:rPr lang="en-GB" sz="2600" b="1" dirty="0"/>
              <a:t>Integration with AWS Services</a:t>
            </a:r>
            <a:r>
              <a:rPr lang="en-GB" sz="2600" dirty="0"/>
              <a:t>: Seamlessly integrates with other AWS services.</a:t>
            </a:r>
          </a:p>
          <a:p>
            <a:r>
              <a:rPr lang="en-GB" sz="2600" b="1" dirty="0"/>
              <a:t>Stateless Execution</a:t>
            </a:r>
            <a:r>
              <a:rPr lang="en-GB" sz="2600" dirty="0"/>
              <a:t>: Each invocation is independent.</a:t>
            </a:r>
          </a:p>
          <a:p>
            <a:r>
              <a:rPr lang="en-GB" sz="2600" b="1" dirty="0"/>
              <a:t>Versioning and Aliases</a:t>
            </a:r>
            <a:r>
              <a:rPr lang="en-GB" sz="2600" dirty="0"/>
              <a:t>: Manage multiple function versions.</a:t>
            </a:r>
          </a:p>
          <a:p>
            <a:r>
              <a:rPr lang="en-GB" sz="2600" b="1" dirty="0"/>
              <a:t>Monitoring and Logging</a:t>
            </a:r>
            <a:r>
              <a:rPr lang="en-GB" sz="2600" dirty="0"/>
              <a:t>: Built-in monitoring and logging with </a:t>
            </a:r>
            <a:r>
              <a:rPr lang="en-GB" sz="2600" dirty="0" err="1"/>
              <a:t>CloudWatch</a:t>
            </a:r>
            <a:r>
              <a:rPr lang="en-GB" sz="2600" dirty="0"/>
              <a:t>.</a:t>
            </a:r>
          </a:p>
          <a:p>
            <a:endParaRPr lang="en-IN"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12</a:t>
            </a:fld>
            <a:endParaRPr kumimoji="0" lang="en-US"/>
          </a:p>
        </p:txBody>
      </p:sp>
    </p:spTree>
    <p:extLst>
      <p:ext uri="{BB962C8B-B14F-4D97-AF65-F5344CB8AC3E}">
        <p14:creationId xmlns:p14="http://schemas.microsoft.com/office/powerpoint/2010/main" val="253823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 Applications</a:t>
            </a:r>
            <a:endParaRPr lang="en-IN" dirty="0"/>
          </a:p>
        </p:txBody>
      </p:sp>
      <p:sp>
        <p:nvSpPr>
          <p:cNvPr id="3" name="Content Placeholder 2"/>
          <p:cNvSpPr>
            <a:spLocks noGrp="1"/>
          </p:cNvSpPr>
          <p:nvPr>
            <p:ph idx="1"/>
          </p:nvPr>
        </p:nvSpPr>
        <p:spPr/>
        <p:txBody>
          <a:bodyPr>
            <a:normAutofit/>
          </a:bodyPr>
          <a:lstStyle/>
          <a:p>
            <a:r>
              <a:rPr lang="en-IN" sz="2400" b="1" dirty="0"/>
              <a:t>Data Processing</a:t>
            </a:r>
            <a:r>
              <a:rPr lang="en-IN" sz="2400" dirty="0"/>
              <a:t>: Real-time data processing, image resizing, etc.</a:t>
            </a:r>
          </a:p>
          <a:p>
            <a:r>
              <a:rPr lang="en-IN" sz="2400" b="1" dirty="0"/>
              <a:t>Backend Services</a:t>
            </a:r>
            <a:r>
              <a:rPr lang="en-IN" sz="2400" dirty="0"/>
              <a:t>: Building </a:t>
            </a:r>
            <a:r>
              <a:rPr lang="en-IN" sz="2400" dirty="0" err="1"/>
              <a:t>serverless</a:t>
            </a:r>
            <a:r>
              <a:rPr lang="en-IN" sz="2400" dirty="0"/>
              <a:t> APIs and </a:t>
            </a:r>
            <a:r>
              <a:rPr lang="en-IN" sz="2400" dirty="0" err="1"/>
              <a:t>microservices</a:t>
            </a:r>
            <a:r>
              <a:rPr lang="en-IN" sz="2400" dirty="0"/>
              <a:t>.</a:t>
            </a:r>
          </a:p>
          <a:p>
            <a:r>
              <a:rPr lang="en-IN" sz="2400" b="1" dirty="0" err="1"/>
              <a:t>IoT</a:t>
            </a:r>
            <a:r>
              <a:rPr lang="en-IN" sz="2400" dirty="0"/>
              <a:t>: Processing </a:t>
            </a:r>
            <a:r>
              <a:rPr lang="en-IN" sz="2400" dirty="0" err="1"/>
              <a:t>IoT</a:t>
            </a:r>
            <a:r>
              <a:rPr lang="en-IN" sz="2400" dirty="0"/>
              <a:t> device data.</a:t>
            </a:r>
          </a:p>
          <a:p>
            <a:r>
              <a:rPr lang="en-IN" sz="2400" b="1" dirty="0"/>
              <a:t>Event-Driven Automation</a:t>
            </a:r>
            <a:r>
              <a:rPr lang="en-IN" sz="2400" dirty="0"/>
              <a:t>: Automating workflows based on events.</a:t>
            </a:r>
          </a:p>
          <a:p>
            <a:r>
              <a:rPr lang="en-IN" sz="2400" b="1" dirty="0"/>
              <a:t>Scheduled Tasks</a:t>
            </a:r>
            <a:r>
              <a:rPr lang="en-IN" sz="2400" dirty="0"/>
              <a:t>: Running tasks on a schedule.</a:t>
            </a:r>
          </a:p>
          <a:p>
            <a:r>
              <a:rPr lang="en-IN" sz="2400" b="1" dirty="0" err="1"/>
              <a:t>Chatbots</a:t>
            </a:r>
            <a:r>
              <a:rPr lang="en-IN" sz="2400" dirty="0"/>
              <a:t>: Building </a:t>
            </a:r>
            <a:r>
              <a:rPr lang="en-IN" sz="2400" dirty="0" err="1"/>
              <a:t>serverless</a:t>
            </a:r>
            <a:r>
              <a:rPr lang="en-IN" sz="2400" dirty="0"/>
              <a:t> </a:t>
            </a:r>
            <a:r>
              <a:rPr lang="en-IN" sz="2400" dirty="0" err="1"/>
              <a:t>chatbot</a:t>
            </a:r>
            <a:r>
              <a:rPr lang="en-IN" sz="2400" dirty="0"/>
              <a:t> </a:t>
            </a:r>
            <a:r>
              <a:rPr lang="en-IN" sz="2400" dirty="0" err="1"/>
              <a:t>backends</a:t>
            </a:r>
            <a:r>
              <a:rPr lang="en-IN" sz="2400" dirty="0"/>
              <a:t>.</a:t>
            </a:r>
          </a:p>
          <a:p>
            <a:r>
              <a:rPr lang="en-IN" sz="2400" b="1" dirty="0"/>
              <a:t>Web Applications</a:t>
            </a:r>
            <a:r>
              <a:rPr lang="en-IN" sz="2400" dirty="0"/>
              <a:t>: Handling backend logic for web apps.</a:t>
            </a:r>
          </a:p>
          <a:p>
            <a:r>
              <a:rPr lang="en-IN" sz="2400" b="1" dirty="0"/>
              <a:t>File Processing</a:t>
            </a:r>
            <a:r>
              <a:rPr lang="en-IN" sz="2400" dirty="0"/>
              <a:t>: Processing files uploaded to S3.</a:t>
            </a:r>
          </a:p>
          <a:p>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13</a:t>
            </a:fld>
            <a:endParaRPr kumimoji="0" lang="en-US"/>
          </a:p>
        </p:txBody>
      </p:sp>
    </p:spTree>
    <p:extLst>
      <p:ext uri="{BB962C8B-B14F-4D97-AF65-F5344CB8AC3E}">
        <p14:creationId xmlns:p14="http://schemas.microsoft.com/office/powerpoint/2010/main" val="205559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Storage Services</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Amazon S3</a:t>
            </a:r>
            <a:r>
              <a:rPr lang="en-IN" dirty="0"/>
              <a:t>: Scalable object storage.</a:t>
            </a:r>
          </a:p>
          <a:p>
            <a:r>
              <a:rPr lang="en-IN" b="1" dirty="0"/>
              <a:t>Amazon EBS</a:t>
            </a:r>
            <a:r>
              <a:rPr lang="en-IN" dirty="0"/>
              <a:t>: Persistent block storage for EC2 instances.</a:t>
            </a:r>
          </a:p>
          <a:p>
            <a:r>
              <a:rPr lang="en-IN" b="1" dirty="0"/>
              <a:t>Amazon EFS</a:t>
            </a:r>
            <a:r>
              <a:rPr lang="en-IN" dirty="0"/>
              <a:t>: Managed file storage for EC2 instances.</a:t>
            </a:r>
          </a:p>
          <a:p>
            <a:r>
              <a:rPr lang="en-IN" b="1" dirty="0"/>
              <a:t>Amazon Glacier</a:t>
            </a:r>
            <a:r>
              <a:rPr lang="en-IN" dirty="0"/>
              <a:t>: Low-cost storage for archiving.</a:t>
            </a:r>
          </a:p>
          <a:p>
            <a:r>
              <a:rPr lang="en-IN" b="1" dirty="0"/>
              <a:t>Amazon Storage Gateway</a:t>
            </a:r>
            <a:r>
              <a:rPr lang="en-IN" dirty="0"/>
              <a:t>: Hybrid cloud storage service.</a:t>
            </a:r>
          </a:p>
          <a:p>
            <a:r>
              <a:rPr lang="en-IN" b="1" dirty="0"/>
              <a:t>AWS Backup</a:t>
            </a:r>
            <a:r>
              <a:rPr lang="en-IN" dirty="0"/>
              <a:t>: Centralized backup management.</a:t>
            </a:r>
          </a:p>
          <a:p>
            <a:r>
              <a:rPr lang="en-IN" b="1" dirty="0"/>
              <a:t>Amazon </a:t>
            </a:r>
            <a:r>
              <a:rPr lang="en-IN" b="1" dirty="0" err="1"/>
              <a:t>FSx</a:t>
            </a:r>
            <a:r>
              <a:rPr lang="en-IN" dirty="0"/>
              <a:t>: Managed file storage for Windows and Lustre.</a:t>
            </a:r>
          </a:p>
          <a:p>
            <a:r>
              <a:rPr lang="en-IN" b="1" dirty="0"/>
              <a:t>AWS Snow Family</a:t>
            </a:r>
            <a:r>
              <a:rPr lang="en-IN" dirty="0"/>
              <a:t>: Physical devices for data transfer.</a:t>
            </a:r>
          </a:p>
          <a:p>
            <a:r>
              <a:rPr lang="en-IN" b="1" dirty="0"/>
              <a:t>Amazon RDS Storage</a:t>
            </a:r>
            <a:r>
              <a:rPr lang="en-IN" dirty="0"/>
              <a:t>: Storage volumes for RDS databases.</a:t>
            </a:r>
          </a:p>
          <a:p>
            <a:pPr marL="0" indent="0">
              <a:buNone/>
            </a:pPr>
            <a:endParaRPr lang="en-IN"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14</a:t>
            </a:fld>
            <a:endParaRPr kumimoji="0" lang="en-US"/>
          </a:p>
        </p:txBody>
      </p:sp>
    </p:spTree>
    <p:extLst>
      <p:ext uri="{BB962C8B-B14F-4D97-AF65-F5344CB8AC3E}">
        <p14:creationId xmlns:p14="http://schemas.microsoft.com/office/powerpoint/2010/main" val="222447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S3</a:t>
            </a:r>
            <a:endParaRPr lang="en-IN" dirty="0"/>
          </a:p>
        </p:txBody>
      </p:sp>
      <p:sp>
        <p:nvSpPr>
          <p:cNvPr id="3" name="Content Placeholder 2"/>
          <p:cNvSpPr>
            <a:spLocks noGrp="1"/>
          </p:cNvSpPr>
          <p:nvPr>
            <p:ph idx="1"/>
          </p:nvPr>
        </p:nvSpPr>
        <p:spPr/>
        <p:txBody>
          <a:bodyPr>
            <a:normAutofit/>
          </a:bodyPr>
          <a:lstStyle/>
          <a:p>
            <a:pPr marL="0" indent="0">
              <a:buNone/>
            </a:pPr>
            <a:r>
              <a:rPr lang="en-GB" sz="2400" dirty="0"/>
              <a:t>Amazon S3 (Simple Storage Service) is a scalable, durable, and secure object storage service provided by Amazon Web Services (AWS). It allows users to store and retrieve any amount of data from anywhere on the web</a:t>
            </a:r>
            <a:r>
              <a:rPr lang="en-GB" sz="2400" dirty="0" smtClean="0"/>
              <a:t>.</a:t>
            </a:r>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15</a:t>
            </a:fld>
            <a:endParaRPr kumimoji="0"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86200"/>
            <a:ext cx="36480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47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S3 Features </a:t>
            </a:r>
            <a:endParaRPr lang="en-IN" dirty="0"/>
          </a:p>
        </p:txBody>
      </p:sp>
      <p:sp>
        <p:nvSpPr>
          <p:cNvPr id="3" name="Content Placeholder 2"/>
          <p:cNvSpPr>
            <a:spLocks noGrp="1"/>
          </p:cNvSpPr>
          <p:nvPr>
            <p:ph idx="1"/>
          </p:nvPr>
        </p:nvSpPr>
        <p:spPr>
          <a:xfrm>
            <a:off x="457200" y="1600201"/>
            <a:ext cx="8229600" cy="4114800"/>
          </a:xfrm>
        </p:spPr>
        <p:txBody>
          <a:bodyPr>
            <a:normAutofit/>
          </a:bodyPr>
          <a:lstStyle/>
          <a:p>
            <a:r>
              <a:rPr lang="en-GB" sz="2400" b="1" dirty="0"/>
              <a:t>Scalability</a:t>
            </a:r>
            <a:r>
              <a:rPr lang="en-GB" sz="2400" dirty="0"/>
              <a:t>: Scales effortlessly to handle any amount of data.</a:t>
            </a:r>
          </a:p>
          <a:p>
            <a:r>
              <a:rPr lang="en-GB" sz="2400" b="1" dirty="0"/>
              <a:t>Durability</a:t>
            </a:r>
            <a:r>
              <a:rPr lang="en-GB" sz="2400" dirty="0"/>
              <a:t>: Highly reliable, designed for 99.999999999% durability.</a:t>
            </a:r>
          </a:p>
          <a:p>
            <a:r>
              <a:rPr lang="en-GB" sz="2400" b="1" dirty="0"/>
              <a:t>Security</a:t>
            </a:r>
            <a:r>
              <a:rPr lang="en-GB" sz="2400" dirty="0"/>
              <a:t>: Provides robust security controls and encryption options.</a:t>
            </a:r>
          </a:p>
          <a:p>
            <a:r>
              <a:rPr lang="en-GB" sz="2400" b="1" dirty="0"/>
              <a:t>Versatility</a:t>
            </a:r>
            <a:r>
              <a:rPr lang="en-GB" sz="2400" dirty="0"/>
              <a:t>: Supports diverse use cases like website hosting, backup, and data lakes.</a:t>
            </a:r>
          </a:p>
          <a:p>
            <a:r>
              <a:rPr lang="en-GB" sz="2400" b="1" dirty="0"/>
              <a:t>Integration</a:t>
            </a:r>
            <a:r>
              <a:rPr lang="en-GB" sz="2400" dirty="0"/>
              <a:t>: Easily integrates with other AWS services for building scalable solutions.</a:t>
            </a:r>
          </a:p>
          <a:p>
            <a:r>
              <a:rPr lang="en-GB" sz="2400" b="1" dirty="0"/>
              <a:t>Cost-Effective</a:t>
            </a:r>
            <a:r>
              <a:rPr lang="en-GB" sz="2400" dirty="0"/>
              <a:t>: Pay-as-you-go pricing with no upfront costs.</a:t>
            </a:r>
          </a:p>
          <a:p>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16</a:t>
            </a:fld>
            <a:endParaRPr kumimoji="0" lang="en-US"/>
          </a:p>
        </p:txBody>
      </p:sp>
    </p:spTree>
    <p:extLst>
      <p:ext uri="{BB962C8B-B14F-4D97-AF65-F5344CB8AC3E}">
        <p14:creationId xmlns:p14="http://schemas.microsoft.com/office/powerpoint/2010/main" val="180854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S3 Applications</a:t>
            </a:r>
            <a:endParaRPr lang="en-IN" dirty="0"/>
          </a:p>
        </p:txBody>
      </p:sp>
      <p:sp>
        <p:nvSpPr>
          <p:cNvPr id="3" name="Content Placeholder 2"/>
          <p:cNvSpPr>
            <a:spLocks noGrp="1"/>
          </p:cNvSpPr>
          <p:nvPr>
            <p:ph idx="1"/>
          </p:nvPr>
        </p:nvSpPr>
        <p:spPr/>
        <p:txBody>
          <a:bodyPr>
            <a:normAutofit/>
          </a:bodyPr>
          <a:lstStyle/>
          <a:p>
            <a:r>
              <a:rPr lang="en-GB" sz="2400" dirty="0"/>
              <a:t>Website Hosting</a:t>
            </a:r>
          </a:p>
          <a:p>
            <a:r>
              <a:rPr lang="en-GB" sz="2400" dirty="0"/>
              <a:t>Backup and Recovery</a:t>
            </a:r>
          </a:p>
          <a:p>
            <a:r>
              <a:rPr lang="en-GB" sz="2400" dirty="0"/>
              <a:t>Content Distribution</a:t>
            </a:r>
          </a:p>
          <a:p>
            <a:r>
              <a:rPr lang="en-GB" sz="2400" dirty="0"/>
              <a:t>Data Lakes</a:t>
            </a:r>
          </a:p>
          <a:p>
            <a:r>
              <a:rPr lang="en-GB" sz="2400" dirty="0"/>
              <a:t>Application Data Storage</a:t>
            </a:r>
          </a:p>
          <a:p>
            <a:r>
              <a:rPr lang="en-GB" sz="2400" dirty="0"/>
              <a:t>Media Storage</a:t>
            </a:r>
          </a:p>
          <a:p>
            <a:r>
              <a:rPr lang="en-GB" sz="2400" dirty="0"/>
              <a:t>Log Storage</a:t>
            </a:r>
          </a:p>
          <a:p>
            <a:r>
              <a:rPr lang="en-GB" sz="2400" dirty="0"/>
              <a:t>Archival Storage</a:t>
            </a:r>
          </a:p>
          <a:p>
            <a:pPr marL="0" indent="0">
              <a:buNone/>
            </a:pPr>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17</a:t>
            </a:fld>
            <a:endParaRPr kumimoji="0" lang="en-US"/>
          </a:p>
        </p:txBody>
      </p:sp>
    </p:spTree>
    <p:extLst>
      <p:ext uri="{BB962C8B-B14F-4D97-AF65-F5344CB8AC3E}">
        <p14:creationId xmlns:p14="http://schemas.microsoft.com/office/powerpoint/2010/main" val="125866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Services</a:t>
            </a:r>
            <a:endParaRPr lang="en-IN" dirty="0"/>
          </a:p>
        </p:txBody>
      </p:sp>
      <p:sp>
        <p:nvSpPr>
          <p:cNvPr id="3" name="Content Placeholder 2"/>
          <p:cNvSpPr>
            <a:spLocks noGrp="1"/>
          </p:cNvSpPr>
          <p:nvPr>
            <p:ph idx="1"/>
          </p:nvPr>
        </p:nvSpPr>
        <p:spPr/>
        <p:txBody>
          <a:bodyPr>
            <a:normAutofit fontScale="62500" lnSpcReduction="20000"/>
          </a:bodyPr>
          <a:lstStyle/>
          <a:p>
            <a:r>
              <a:rPr lang="en-IN" b="1" dirty="0"/>
              <a:t>Amazon RDS</a:t>
            </a:r>
            <a:r>
              <a:rPr lang="en-IN" dirty="0"/>
              <a:t>: Managed relational databases (MySQL, </a:t>
            </a:r>
            <a:r>
              <a:rPr lang="en-IN" dirty="0" err="1"/>
              <a:t>PostgreSQL</a:t>
            </a:r>
            <a:r>
              <a:rPr lang="en-IN" dirty="0"/>
              <a:t>, Oracle, SQL Server, </a:t>
            </a:r>
            <a:r>
              <a:rPr lang="en-IN" dirty="0" err="1"/>
              <a:t>MariaDB</a:t>
            </a:r>
            <a:r>
              <a:rPr lang="en-IN" dirty="0"/>
              <a:t>).</a:t>
            </a:r>
          </a:p>
          <a:p>
            <a:r>
              <a:rPr lang="en-IN" b="1" dirty="0"/>
              <a:t>Amazon </a:t>
            </a:r>
            <a:r>
              <a:rPr lang="en-IN" b="1" dirty="0" err="1"/>
              <a:t>DynamoDB</a:t>
            </a:r>
            <a:r>
              <a:rPr lang="en-IN" dirty="0"/>
              <a:t>: Fully managed </a:t>
            </a:r>
            <a:r>
              <a:rPr lang="en-IN" dirty="0" err="1"/>
              <a:t>NoSQL</a:t>
            </a:r>
            <a:r>
              <a:rPr lang="en-IN" dirty="0"/>
              <a:t> database.</a:t>
            </a:r>
          </a:p>
          <a:p>
            <a:r>
              <a:rPr lang="en-IN" b="1" dirty="0"/>
              <a:t>Amazon Aurora</a:t>
            </a:r>
            <a:r>
              <a:rPr lang="en-IN" dirty="0"/>
              <a:t>: High-performance relational database compatible with MySQL and </a:t>
            </a:r>
            <a:r>
              <a:rPr lang="en-IN" dirty="0" err="1"/>
              <a:t>PostgreSQL</a:t>
            </a:r>
            <a:r>
              <a:rPr lang="en-IN" dirty="0"/>
              <a:t>.</a:t>
            </a:r>
          </a:p>
          <a:p>
            <a:r>
              <a:rPr lang="en-IN" b="1" dirty="0"/>
              <a:t>Amazon Redshift</a:t>
            </a:r>
            <a:r>
              <a:rPr lang="en-IN" dirty="0"/>
              <a:t>: Fully managed data warehousing service.</a:t>
            </a:r>
          </a:p>
          <a:p>
            <a:r>
              <a:rPr lang="en-IN" b="1" dirty="0"/>
              <a:t>Amazon </a:t>
            </a:r>
            <a:r>
              <a:rPr lang="en-IN" b="1" dirty="0" err="1"/>
              <a:t>DocumentDB</a:t>
            </a:r>
            <a:r>
              <a:rPr lang="en-IN" dirty="0"/>
              <a:t>: Managed document database compatible with </a:t>
            </a:r>
            <a:r>
              <a:rPr lang="en-IN" dirty="0" err="1"/>
              <a:t>MongoDB</a:t>
            </a:r>
            <a:r>
              <a:rPr lang="en-IN" dirty="0"/>
              <a:t>.</a:t>
            </a:r>
          </a:p>
          <a:p>
            <a:r>
              <a:rPr lang="en-IN" b="1" dirty="0"/>
              <a:t>Amazon Neptune</a:t>
            </a:r>
            <a:r>
              <a:rPr lang="en-IN" dirty="0"/>
              <a:t>: Managed graph database.</a:t>
            </a:r>
          </a:p>
          <a:p>
            <a:r>
              <a:rPr lang="en-IN" b="1" dirty="0"/>
              <a:t>Amazon </a:t>
            </a:r>
            <a:r>
              <a:rPr lang="en-IN" b="1" dirty="0" err="1"/>
              <a:t>ElastiCache</a:t>
            </a:r>
            <a:r>
              <a:rPr lang="en-IN" dirty="0"/>
              <a:t>: Managed in-memory caching service.</a:t>
            </a:r>
          </a:p>
          <a:p>
            <a:r>
              <a:rPr lang="en-IN" b="1" dirty="0"/>
              <a:t>Amazon Quantum Ledger Database (QLDB)</a:t>
            </a:r>
            <a:r>
              <a:rPr lang="en-IN" dirty="0"/>
              <a:t>: Managed ledger database.</a:t>
            </a:r>
          </a:p>
          <a:p>
            <a:r>
              <a:rPr lang="en-IN" b="1" dirty="0"/>
              <a:t>Amazon </a:t>
            </a:r>
            <a:r>
              <a:rPr lang="en-IN" b="1" dirty="0" err="1"/>
              <a:t>Timestream</a:t>
            </a:r>
            <a:r>
              <a:rPr lang="en-IN" dirty="0"/>
              <a:t>: Managed time-series database.</a:t>
            </a:r>
          </a:p>
          <a:p>
            <a:r>
              <a:rPr lang="en-IN" b="1" dirty="0"/>
              <a:t>Amazon </a:t>
            </a:r>
            <a:r>
              <a:rPr lang="en-IN" b="1" dirty="0" err="1"/>
              <a:t>Keyspaces</a:t>
            </a:r>
            <a:r>
              <a:rPr lang="en-IN" b="1" dirty="0"/>
              <a:t> (for Apache Cassandra)</a:t>
            </a:r>
            <a:r>
              <a:rPr lang="en-IN" dirty="0"/>
              <a:t>: Managed Cassandra-compatible database.</a:t>
            </a:r>
          </a:p>
          <a:p>
            <a:pPr marL="0" indent="0">
              <a:buNone/>
            </a:pPr>
            <a:endParaRPr lang="en-IN"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18</a:t>
            </a:fld>
            <a:endParaRPr kumimoji="0" lang="en-US"/>
          </a:p>
        </p:txBody>
      </p:sp>
    </p:spTree>
    <p:extLst>
      <p:ext uri="{BB962C8B-B14F-4D97-AF65-F5344CB8AC3E}">
        <p14:creationId xmlns:p14="http://schemas.microsoft.com/office/powerpoint/2010/main" val="69734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Amazon RDS </a:t>
            </a:r>
          </a:p>
        </p:txBody>
      </p:sp>
      <p:sp>
        <p:nvSpPr>
          <p:cNvPr id="3" name="Content Placeholder 2"/>
          <p:cNvSpPr>
            <a:spLocks noGrp="1"/>
          </p:cNvSpPr>
          <p:nvPr>
            <p:ph idx="1"/>
          </p:nvPr>
        </p:nvSpPr>
        <p:spPr/>
        <p:txBody>
          <a:bodyPr>
            <a:normAutofit/>
          </a:bodyPr>
          <a:lstStyle/>
          <a:p>
            <a:r>
              <a:rPr lang="en-GB" sz="2400" dirty="0"/>
              <a:t>Amazon RDS (Relational Database Service) is a managed AWS service simplifying the setup, management, and scaling of relational databases in the cloud. It supports popular databases like MySQL, </a:t>
            </a:r>
            <a:r>
              <a:rPr lang="en-GB" sz="2400" dirty="0" err="1"/>
              <a:t>PostgreSQL</a:t>
            </a:r>
            <a:r>
              <a:rPr lang="en-GB" sz="2400" dirty="0"/>
              <a:t>, and SQL Server. With features like high availability, scalability, security, and automated backups, Amazon RDS finds applications across web apps, e-commerce, analytics, mobile apps, and more, streamlining database </a:t>
            </a:r>
            <a:r>
              <a:rPr lang="en-GB" sz="2400" dirty="0" smtClean="0"/>
              <a:t>operations </a:t>
            </a:r>
            <a:r>
              <a:rPr lang="en-GB" sz="2400" dirty="0"/>
              <a:t>for businesses.</a:t>
            </a:r>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19</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800600"/>
            <a:ext cx="3248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68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Indie Flower" panose="02000000000000000000" pitchFamily="2" charset="0"/>
              </a:rPr>
              <a:t>AMAZON?</a:t>
            </a:r>
            <a:endParaRPr lang="en-US" dirty="0">
              <a:latin typeface="Indie Flower" panose="02000000000000000000" pitchFamily="2" charset="0"/>
            </a:endParaRPr>
          </a:p>
        </p:txBody>
      </p:sp>
      <p:sp>
        <p:nvSpPr>
          <p:cNvPr id="3" name="Content Placeholder 2"/>
          <p:cNvSpPr>
            <a:spLocks noGrp="1"/>
          </p:cNvSpPr>
          <p:nvPr>
            <p:ph idx="1"/>
          </p:nvPr>
        </p:nvSpPr>
        <p:spPr>
          <a:xfrm>
            <a:off x="304800" y="1447800"/>
            <a:ext cx="8534400" cy="5029200"/>
          </a:xfrm>
        </p:spPr>
        <p:txBody>
          <a:bodyPr>
            <a:normAutofit/>
          </a:bodyPr>
          <a:lstStyle/>
          <a:p>
            <a:pPr marL="0" indent="0" algn="just">
              <a:buNone/>
            </a:pPr>
            <a:r>
              <a:rPr lang="en-GB" sz="2400" dirty="0" smtClean="0">
                <a:latin typeface="Indie Flower" panose="02000000000000000000" pitchFamily="2" charset="0"/>
              </a:rPr>
              <a:t>Amazon is a multinational technology company founded by </a:t>
            </a:r>
            <a:r>
              <a:rPr lang="en-GB" sz="2400" b="1" dirty="0" smtClean="0">
                <a:latin typeface="Indie Flower" panose="02000000000000000000" pitchFamily="2" charset="0"/>
              </a:rPr>
              <a:t>Jeff Bezos </a:t>
            </a:r>
            <a:r>
              <a:rPr lang="en-GB" sz="2400" dirty="0" smtClean="0">
                <a:latin typeface="Indie Flower" panose="02000000000000000000" pitchFamily="2" charset="0"/>
              </a:rPr>
              <a:t>in 1994. Originally an online bookstore, it has expanded into various sectors including e-commerce, cloud computing (Amazon Web Services), digital streaming (Amazon Prime Video), and consumer electronics (Kindle, Echo devices). Headquartered in Seattle, Washington, Amazon is one of the largest e-commerce platforms globally, known for its customer-centric approach, fast shipping via programs like Amazon Prime, and innovative initiatives. Jeff Bezos served as CEO until July 2021 when </a:t>
            </a:r>
            <a:r>
              <a:rPr lang="en-GB" sz="2400" b="1" dirty="0" smtClean="0">
                <a:latin typeface="Indie Flower" panose="02000000000000000000" pitchFamily="2" charset="0"/>
              </a:rPr>
              <a:t>Andy </a:t>
            </a:r>
            <a:r>
              <a:rPr lang="en-GB" sz="2400" b="1" dirty="0" err="1" smtClean="0">
                <a:latin typeface="Indie Flower" panose="02000000000000000000" pitchFamily="2" charset="0"/>
              </a:rPr>
              <a:t>Jassy</a:t>
            </a:r>
            <a:r>
              <a:rPr lang="en-GB" sz="2400" b="1" dirty="0" smtClean="0">
                <a:latin typeface="Indie Flower" panose="02000000000000000000" pitchFamily="2" charset="0"/>
              </a:rPr>
              <a:t> </a:t>
            </a:r>
            <a:r>
              <a:rPr lang="en-GB" sz="2400" dirty="0" smtClean="0">
                <a:latin typeface="Indie Flower" panose="02000000000000000000" pitchFamily="2" charset="0"/>
              </a:rPr>
              <a:t>took over. Amazon operates globally, focusing on innovation, customer satisfaction, and creating a unified shopping experience.</a:t>
            </a:r>
            <a:endParaRPr lang="en-US" sz="2400" dirty="0">
              <a:latin typeface="Indie Flower" panose="02000000000000000000" pitchFamily="2" charset="0"/>
            </a:endParaRPr>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a:t>
            </a:fld>
            <a:endParaRPr kumimoji="0" lang="en-US"/>
          </a:p>
        </p:txBody>
      </p:sp>
    </p:spTree>
    <p:extLst>
      <p:ext uri="{BB962C8B-B14F-4D97-AF65-F5344CB8AC3E}">
        <p14:creationId xmlns:p14="http://schemas.microsoft.com/office/powerpoint/2010/main" val="28592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RDS Features</a:t>
            </a:r>
            <a:endParaRPr lang="en-IN" dirty="0"/>
          </a:p>
        </p:txBody>
      </p:sp>
      <p:sp>
        <p:nvSpPr>
          <p:cNvPr id="3" name="Content Placeholder 2"/>
          <p:cNvSpPr>
            <a:spLocks noGrp="1"/>
          </p:cNvSpPr>
          <p:nvPr>
            <p:ph idx="1"/>
          </p:nvPr>
        </p:nvSpPr>
        <p:spPr/>
        <p:txBody>
          <a:bodyPr>
            <a:normAutofit/>
          </a:bodyPr>
          <a:lstStyle/>
          <a:p>
            <a:r>
              <a:rPr lang="en-IN" sz="2400" b="1" dirty="0"/>
              <a:t>Managed Service</a:t>
            </a:r>
            <a:r>
              <a:rPr lang="en-IN" sz="2400" dirty="0"/>
              <a:t>: Simplifies setup, management, and scaling of relational databases.</a:t>
            </a:r>
          </a:p>
          <a:p>
            <a:r>
              <a:rPr lang="en-IN" sz="2400" b="1" dirty="0"/>
              <a:t>Multiple Database Engines</a:t>
            </a:r>
            <a:r>
              <a:rPr lang="en-IN" sz="2400" dirty="0"/>
              <a:t>: Supports MySQL, </a:t>
            </a:r>
            <a:r>
              <a:rPr lang="en-IN" sz="2400" dirty="0" err="1"/>
              <a:t>PostgreSQL</a:t>
            </a:r>
            <a:r>
              <a:rPr lang="en-IN" sz="2400" dirty="0"/>
              <a:t>, SQL Server, etc.</a:t>
            </a:r>
          </a:p>
          <a:p>
            <a:r>
              <a:rPr lang="en-IN" sz="2400" b="1" dirty="0"/>
              <a:t>High Availability</a:t>
            </a:r>
            <a:r>
              <a:rPr lang="en-IN" sz="2400" dirty="0"/>
              <a:t>: Offers automated backups and Multi-AZ deployments.</a:t>
            </a:r>
          </a:p>
          <a:p>
            <a:r>
              <a:rPr lang="en-IN" sz="2400" b="1" dirty="0"/>
              <a:t>Scalability</a:t>
            </a:r>
            <a:r>
              <a:rPr lang="en-IN" sz="2400" dirty="0"/>
              <a:t>: Easily scales compute and storage resources.</a:t>
            </a:r>
          </a:p>
          <a:p>
            <a:r>
              <a:rPr lang="en-IN" sz="2400" b="1" dirty="0"/>
              <a:t>Security</a:t>
            </a:r>
            <a:r>
              <a:rPr lang="en-IN" sz="2400" dirty="0"/>
              <a:t>: Provides encryption, IAM integration, and network isolation.</a:t>
            </a:r>
          </a:p>
          <a:p>
            <a:r>
              <a:rPr lang="en-IN" sz="2400" b="1" dirty="0"/>
              <a:t>Monitoring</a:t>
            </a:r>
            <a:r>
              <a:rPr lang="en-IN" sz="2400" dirty="0"/>
              <a:t>: Integrated with Amazon </a:t>
            </a:r>
            <a:r>
              <a:rPr lang="en-IN" sz="2400" dirty="0" err="1"/>
              <a:t>CloudWatch</a:t>
            </a:r>
            <a:r>
              <a:rPr lang="en-IN" sz="2400" dirty="0"/>
              <a:t> for performance monitoring.</a:t>
            </a:r>
          </a:p>
          <a:p>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20</a:t>
            </a:fld>
            <a:endParaRPr kumimoji="0" lang="en-US"/>
          </a:p>
        </p:txBody>
      </p:sp>
    </p:spTree>
    <p:extLst>
      <p:ext uri="{BB962C8B-B14F-4D97-AF65-F5344CB8AC3E}">
        <p14:creationId xmlns:p14="http://schemas.microsoft.com/office/powerpoint/2010/main" val="256562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RDS Applications</a:t>
            </a:r>
            <a:endParaRPr lang="en-IN" dirty="0"/>
          </a:p>
        </p:txBody>
      </p:sp>
      <p:sp>
        <p:nvSpPr>
          <p:cNvPr id="3" name="Content Placeholder 2"/>
          <p:cNvSpPr>
            <a:spLocks noGrp="1"/>
          </p:cNvSpPr>
          <p:nvPr>
            <p:ph idx="1"/>
          </p:nvPr>
        </p:nvSpPr>
        <p:spPr/>
        <p:txBody>
          <a:bodyPr>
            <a:noAutofit/>
          </a:bodyPr>
          <a:lstStyle/>
          <a:p>
            <a:r>
              <a:rPr lang="en-IN" sz="2400" b="1" dirty="0"/>
              <a:t>Web Apps</a:t>
            </a:r>
            <a:r>
              <a:rPr lang="en-IN" sz="2400" dirty="0"/>
              <a:t>: Stores user data and session information.</a:t>
            </a:r>
          </a:p>
          <a:p>
            <a:r>
              <a:rPr lang="en-IN" sz="2400" b="1" dirty="0"/>
              <a:t>E-commerce</a:t>
            </a:r>
            <a:r>
              <a:rPr lang="en-IN" sz="2400" dirty="0"/>
              <a:t>: Manages product </a:t>
            </a:r>
            <a:r>
              <a:rPr lang="en-IN" sz="2400" dirty="0" err="1"/>
              <a:t>catalogs</a:t>
            </a:r>
            <a:r>
              <a:rPr lang="en-IN" sz="2400" dirty="0"/>
              <a:t> and customer data.</a:t>
            </a:r>
          </a:p>
          <a:p>
            <a:r>
              <a:rPr lang="en-IN" sz="2400" b="1" dirty="0"/>
              <a:t>Analytics</a:t>
            </a:r>
            <a:r>
              <a:rPr lang="en-IN" sz="2400" dirty="0"/>
              <a:t>: Stores and </a:t>
            </a:r>
            <a:r>
              <a:rPr lang="en-IN" sz="2400" dirty="0" err="1"/>
              <a:t>analyzes</a:t>
            </a:r>
            <a:r>
              <a:rPr lang="en-IN" sz="2400" dirty="0"/>
              <a:t> business data for insights.</a:t>
            </a:r>
          </a:p>
          <a:p>
            <a:r>
              <a:rPr lang="en-IN" sz="2400" b="1" dirty="0"/>
              <a:t>Content Management</a:t>
            </a:r>
            <a:r>
              <a:rPr lang="en-IN" sz="2400" dirty="0"/>
              <a:t>: Stores website content and media files.</a:t>
            </a:r>
          </a:p>
          <a:p>
            <a:r>
              <a:rPr lang="en-IN" sz="2400" b="1" dirty="0"/>
              <a:t>Mobile Apps</a:t>
            </a:r>
            <a:r>
              <a:rPr lang="en-IN" sz="2400" dirty="0"/>
              <a:t>: Backend databases for user data and preferences.</a:t>
            </a:r>
          </a:p>
          <a:p>
            <a:r>
              <a:rPr lang="en-IN" sz="2400" b="1" dirty="0"/>
              <a:t>Gaming Platforms</a:t>
            </a:r>
            <a:r>
              <a:rPr lang="en-IN" sz="2400" dirty="0"/>
              <a:t>: Manages player profiles and game progress.</a:t>
            </a:r>
          </a:p>
          <a:p>
            <a:r>
              <a:rPr lang="en-IN" sz="2400" b="1" dirty="0" err="1"/>
              <a:t>Dev</a:t>
            </a:r>
            <a:r>
              <a:rPr lang="en-IN" sz="2400" b="1" dirty="0"/>
              <a:t>/Test Environments</a:t>
            </a:r>
            <a:r>
              <a:rPr lang="en-IN" sz="2400" dirty="0"/>
              <a:t>: Creates temporary databases for development and testing.</a:t>
            </a:r>
          </a:p>
          <a:p>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21</a:t>
            </a:fld>
            <a:endParaRPr kumimoji="0" lang="en-US"/>
          </a:p>
        </p:txBody>
      </p:sp>
    </p:spTree>
    <p:extLst>
      <p:ext uri="{BB962C8B-B14F-4D97-AF65-F5344CB8AC3E}">
        <p14:creationId xmlns:p14="http://schemas.microsoft.com/office/powerpoint/2010/main" val="33429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Services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Amazon VPC</a:t>
            </a:r>
            <a:r>
              <a:rPr lang="en-IN" dirty="0"/>
              <a:t>: Virtual private networks for AWS resources.</a:t>
            </a:r>
          </a:p>
          <a:p>
            <a:r>
              <a:rPr lang="en-IN" b="1" dirty="0"/>
              <a:t>Amazon Route 53</a:t>
            </a:r>
            <a:r>
              <a:rPr lang="en-IN" dirty="0"/>
              <a:t>: Scalable DNS service.</a:t>
            </a:r>
          </a:p>
          <a:p>
            <a:r>
              <a:rPr lang="en-IN" b="1" dirty="0"/>
              <a:t>AWS Direct Connect</a:t>
            </a:r>
            <a:r>
              <a:rPr lang="en-IN" dirty="0"/>
              <a:t>: Dedicated network connections to AWS.</a:t>
            </a:r>
          </a:p>
          <a:p>
            <a:r>
              <a:rPr lang="en-IN" b="1" dirty="0"/>
              <a:t>AWS Transit Gateway</a:t>
            </a:r>
            <a:r>
              <a:rPr lang="en-IN" dirty="0"/>
              <a:t>: Centralized hub for network connectivity.</a:t>
            </a:r>
          </a:p>
          <a:p>
            <a:r>
              <a:rPr lang="en-IN" b="1" dirty="0"/>
              <a:t>AWS Global Accelerator</a:t>
            </a:r>
            <a:r>
              <a:rPr lang="en-IN" dirty="0"/>
              <a:t>: Improve global application performance.</a:t>
            </a:r>
          </a:p>
          <a:p>
            <a:r>
              <a:rPr lang="en-IN" b="1" dirty="0"/>
              <a:t>Amazon </a:t>
            </a:r>
            <a:r>
              <a:rPr lang="en-IN" b="1" dirty="0" err="1"/>
              <a:t>CloudFront</a:t>
            </a:r>
            <a:r>
              <a:rPr lang="en-IN" dirty="0"/>
              <a:t>: Content delivery network (CDN) service.</a:t>
            </a:r>
          </a:p>
          <a:p>
            <a:r>
              <a:rPr lang="en-IN" b="1" dirty="0"/>
              <a:t>Amazon API Gateway</a:t>
            </a:r>
            <a:r>
              <a:rPr lang="en-IN" dirty="0"/>
              <a:t>: Create, publish, and manage APIs.</a:t>
            </a:r>
          </a:p>
          <a:p>
            <a:r>
              <a:rPr lang="en-IN" b="1" dirty="0"/>
              <a:t>AWS VPN</a:t>
            </a:r>
            <a:r>
              <a:rPr lang="en-IN" dirty="0"/>
              <a:t>: Secure connections to AWS via VPN.</a:t>
            </a:r>
          </a:p>
          <a:p>
            <a:r>
              <a:rPr lang="en-IN" b="1" dirty="0"/>
              <a:t>Amazon ELB</a:t>
            </a:r>
            <a:r>
              <a:rPr lang="en-IN" dirty="0"/>
              <a:t>: Load balancing for distributing traffic.</a:t>
            </a:r>
          </a:p>
          <a:p>
            <a:r>
              <a:rPr lang="en-IN" b="1" dirty="0"/>
              <a:t>Amazon VPN</a:t>
            </a:r>
            <a:r>
              <a:rPr lang="en-IN" dirty="0"/>
              <a:t>: Secure connections for remote workforces.</a:t>
            </a:r>
          </a:p>
          <a:p>
            <a:pPr marL="0" indent="0">
              <a:buNone/>
            </a:pPr>
            <a:endParaRPr lang="en-IN"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22</a:t>
            </a:fld>
            <a:endParaRPr kumimoji="0" lang="en-US"/>
          </a:p>
        </p:txBody>
      </p:sp>
    </p:spTree>
    <p:extLst>
      <p:ext uri="{BB962C8B-B14F-4D97-AF65-F5344CB8AC3E}">
        <p14:creationId xmlns:p14="http://schemas.microsoft.com/office/powerpoint/2010/main" val="347016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Route 53</a:t>
            </a:r>
            <a:endParaRPr lang="en-IN" dirty="0"/>
          </a:p>
        </p:txBody>
      </p:sp>
      <p:sp>
        <p:nvSpPr>
          <p:cNvPr id="3" name="Content Placeholder 2"/>
          <p:cNvSpPr>
            <a:spLocks noGrp="1"/>
          </p:cNvSpPr>
          <p:nvPr>
            <p:ph idx="1"/>
          </p:nvPr>
        </p:nvSpPr>
        <p:spPr/>
        <p:txBody>
          <a:bodyPr>
            <a:normAutofit/>
          </a:bodyPr>
          <a:lstStyle/>
          <a:p>
            <a:pPr marL="0" indent="0">
              <a:buNone/>
            </a:pPr>
            <a:r>
              <a:rPr lang="en-GB" sz="2400" dirty="0" smtClean="0"/>
              <a:t>Amazon </a:t>
            </a:r>
            <a:r>
              <a:rPr lang="en-GB" sz="2400" dirty="0"/>
              <a:t>Route 53 is a scalable and highly available Domain Name System (DNS) web service provided by Amazon Web Services (AWS). It effectively routes users' internet requests to the appropriate resources, such as web servers or load balancers, based on various factors like geographic location, latency, health checks, and routing policies.</a:t>
            </a:r>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23</a:t>
            </a:fld>
            <a:endParaRPr kumimoji="0"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191000"/>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48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24</a:t>
            </a:fld>
            <a:endParaRPr kumimoji="0"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066800"/>
            <a:ext cx="858289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87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Route 53 Features</a:t>
            </a:r>
            <a:endParaRPr lang="en-IN" dirty="0"/>
          </a:p>
        </p:txBody>
      </p:sp>
      <p:sp>
        <p:nvSpPr>
          <p:cNvPr id="3" name="Content Placeholder 2"/>
          <p:cNvSpPr>
            <a:spLocks noGrp="1"/>
          </p:cNvSpPr>
          <p:nvPr>
            <p:ph idx="1"/>
          </p:nvPr>
        </p:nvSpPr>
        <p:spPr>
          <a:xfrm>
            <a:off x="457200" y="1600200"/>
            <a:ext cx="8229600" cy="4953000"/>
          </a:xfrm>
        </p:spPr>
        <p:txBody>
          <a:bodyPr>
            <a:noAutofit/>
          </a:bodyPr>
          <a:lstStyle/>
          <a:p>
            <a:r>
              <a:rPr lang="en-GB" sz="2400" b="1" dirty="0"/>
              <a:t>Domain Registration</a:t>
            </a:r>
            <a:r>
              <a:rPr lang="en-GB" sz="2400" dirty="0"/>
              <a:t>: Register and manage domain names.</a:t>
            </a:r>
          </a:p>
          <a:p>
            <a:r>
              <a:rPr lang="en-GB" sz="2400" b="1" dirty="0"/>
              <a:t>DNS Service</a:t>
            </a:r>
            <a:r>
              <a:rPr lang="en-GB" sz="2400" dirty="0"/>
              <a:t>: Provides reliable DNS resolution for domains.</a:t>
            </a:r>
          </a:p>
          <a:p>
            <a:r>
              <a:rPr lang="en-GB" sz="2400" b="1" dirty="0"/>
              <a:t>Traffic Management</a:t>
            </a:r>
            <a:r>
              <a:rPr lang="en-GB" sz="2400" dirty="0"/>
              <a:t>: Offers routing policies for distributing traffic across resources.</a:t>
            </a:r>
          </a:p>
          <a:p>
            <a:r>
              <a:rPr lang="en-GB" sz="2400" b="1" dirty="0"/>
              <a:t>Health Checks</a:t>
            </a:r>
            <a:r>
              <a:rPr lang="en-GB" sz="2400" dirty="0"/>
              <a:t>: Monitors resource health and redirects traffic from unhealthy endpoints.</a:t>
            </a:r>
          </a:p>
          <a:p>
            <a:r>
              <a:rPr lang="en-GB" sz="2400" b="1" dirty="0"/>
              <a:t>Monitoring and Logging</a:t>
            </a:r>
            <a:r>
              <a:rPr lang="en-GB" sz="2400" dirty="0"/>
              <a:t>: Integrates with Amazon </a:t>
            </a:r>
            <a:r>
              <a:rPr lang="en-GB" sz="2400" dirty="0" err="1"/>
              <a:t>CloudWatch</a:t>
            </a:r>
            <a:r>
              <a:rPr lang="en-GB" sz="2400" dirty="0"/>
              <a:t> for monitoring DNS queries.</a:t>
            </a:r>
          </a:p>
          <a:p>
            <a:r>
              <a:rPr lang="en-GB" sz="2400" b="1" dirty="0"/>
              <a:t>Global Coverage</a:t>
            </a:r>
            <a:r>
              <a:rPr lang="en-GB" sz="2400" dirty="0"/>
              <a:t>: Operates DNS servers worldwide for low-latency resolution.</a:t>
            </a:r>
          </a:p>
          <a:p>
            <a:r>
              <a:rPr lang="en-GB" sz="2400" b="1" dirty="0"/>
              <a:t>Integration with AWS Services</a:t>
            </a:r>
            <a:r>
              <a:rPr lang="en-GB" sz="2400" dirty="0"/>
              <a:t>: Easily integrates with other AWS services like S3, EC2, ELB, and </a:t>
            </a:r>
            <a:r>
              <a:rPr lang="en-GB" sz="2400" dirty="0" err="1"/>
              <a:t>CloudFront</a:t>
            </a:r>
            <a:r>
              <a:rPr lang="en-GB" sz="2400" dirty="0"/>
              <a:t>.</a:t>
            </a:r>
          </a:p>
          <a:p>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25</a:t>
            </a:fld>
            <a:endParaRPr kumimoji="0" lang="en-US"/>
          </a:p>
        </p:txBody>
      </p:sp>
    </p:spTree>
    <p:extLst>
      <p:ext uri="{BB962C8B-B14F-4D97-AF65-F5344CB8AC3E}">
        <p14:creationId xmlns:p14="http://schemas.microsoft.com/office/powerpoint/2010/main" val="82525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Route 53 Applications</a:t>
            </a:r>
            <a:endParaRPr lang="en-IN" dirty="0"/>
          </a:p>
        </p:txBody>
      </p:sp>
      <p:sp>
        <p:nvSpPr>
          <p:cNvPr id="3" name="Content Placeholder 2"/>
          <p:cNvSpPr>
            <a:spLocks noGrp="1"/>
          </p:cNvSpPr>
          <p:nvPr>
            <p:ph idx="1"/>
          </p:nvPr>
        </p:nvSpPr>
        <p:spPr/>
        <p:txBody>
          <a:bodyPr>
            <a:normAutofit/>
          </a:bodyPr>
          <a:lstStyle/>
          <a:p>
            <a:r>
              <a:rPr lang="en-GB" sz="2400" dirty="0"/>
              <a:t>Domain Management</a:t>
            </a:r>
          </a:p>
          <a:p>
            <a:r>
              <a:rPr lang="en-GB" sz="2400" dirty="0"/>
              <a:t>Traffic Distribution</a:t>
            </a:r>
          </a:p>
          <a:p>
            <a:r>
              <a:rPr lang="en-GB" sz="2400" dirty="0"/>
              <a:t>Load Balancing</a:t>
            </a:r>
          </a:p>
          <a:p>
            <a:r>
              <a:rPr lang="en-GB" sz="2400" dirty="0"/>
              <a:t>Disaster Recovery</a:t>
            </a:r>
          </a:p>
          <a:p>
            <a:r>
              <a:rPr lang="en-GB" sz="2400" dirty="0"/>
              <a:t>Global Applications</a:t>
            </a:r>
          </a:p>
          <a:p>
            <a:r>
              <a:rPr lang="en-GB" sz="2400" dirty="0"/>
              <a:t>Hybrid Cloud</a:t>
            </a:r>
          </a:p>
          <a:p>
            <a:r>
              <a:rPr lang="en-GB" sz="2400" dirty="0"/>
              <a:t>Content Delivery</a:t>
            </a:r>
          </a:p>
          <a:p>
            <a:endParaRPr lang="en-IN" sz="2400"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26</a:t>
            </a:fld>
            <a:endParaRPr kumimoji="0" lang="en-US"/>
          </a:p>
        </p:txBody>
      </p:sp>
    </p:spTree>
    <p:extLst>
      <p:ext uri="{BB962C8B-B14F-4D97-AF65-F5344CB8AC3E}">
        <p14:creationId xmlns:p14="http://schemas.microsoft.com/office/powerpoint/2010/main" val="322263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ML,AI,Analytics</a:t>
            </a:r>
            <a:r>
              <a:rPr lang="en-GB" dirty="0" smtClean="0"/>
              <a:t> Services</a:t>
            </a:r>
            <a:endParaRPr lang="en-IN" dirty="0"/>
          </a:p>
        </p:txBody>
      </p:sp>
      <p:sp>
        <p:nvSpPr>
          <p:cNvPr id="3" name="Content Placeholder 2"/>
          <p:cNvSpPr>
            <a:spLocks noGrp="1"/>
          </p:cNvSpPr>
          <p:nvPr>
            <p:ph idx="1"/>
          </p:nvPr>
        </p:nvSpPr>
        <p:spPr/>
        <p:txBody>
          <a:bodyPr>
            <a:normAutofit fontScale="77500" lnSpcReduction="20000"/>
          </a:bodyPr>
          <a:lstStyle/>
          <a:p>
            <a:pPr marL="457200" lvl="1" indent="0">
              <a:buNone/>
            </a:pPr>
            <a:r>
              <a:rPr lang="en-GB" b="1" dirty="0" smtClean="0"/>
              <a:t>Amazon </a:t>
            </a:r>
            <a:r>
              <a:rPr lang="en-GB" b="1" dirty="0" err="1"/>
              <a:t>SageMaker</a:t>
            </a:r>
            <a:r>
              <a:rPr lang="en-GB" b="1" dirty="0"/>
              <a:t>: </a:t>
            </a:r>
            <a:r>
              <a:rPr lang="en-GB" dirty="0"/>
              <a:t>Fully managed service that provides developers and data scientists with tools to build, train, and deploy machine learning models.</a:t>
            </a:r>
          </a:p>
          <a:p>
            <a:pPr marL="457200" lvl="1" indent="0">
              <a:buNone/>
            </a:pPr>
            <a:r>
              <a:rPr lang="en-GB" b="1" dirty="0"/>
              <a:t>Amazon Comprehend: </a:t>
            </a:r>
            <a:r>
              <a:rPr lang="en-GB" dirty="0"/>
              <a:t>Natural language processing (NLP) service for extracting insights and relationships from text.</a:t>
            </a:r>
          </a:p>
          <a:p>
            <a:pPr marL="457200" lvl="1" indent="0">
              <a:buNone/>
            </a:pPr>
            <a:r>
              <a:rPr lang="en-GB" b="1" dirty="0"/>
              <a:t>Amazon </a:t>
            </a:r>
            <a:r>
              <a:rPr lang="en-GB" b="1" dirty="0" err="1"/>
              <a:t>Rekognition</a:t>
            </a:r>
            <a:r>
              <a:rPr lang="en-GB" b="1" dirty="0"/>
              <a:t>: </a:t>
            </a:r>
            <a:r>
              <a:rPr lang="en-GB" dirty="0"/>
              <a:t>Deep learning-based image and video analysis service for object and scene detection, facial recognition, and more.</a:t>
            </a:r>
          </a:p>
          <a:p>
            <a:pPr marL="457200" lvl="1" indent="0">
              <a:buNone/>
            </a:pPr>
            <a:r>
              <a:rPr lang="en-GB" b="1" dirty="0" smtClean="0"/>
              <a:t>Amazon </a:t>
            </a:r>
            <a:r>
              <a:rPr lang="en-GB" b="1" dirty="0"/>
              <a:t>Redshift:</a:t>
            </a:r>
            <a:r>
              <a:rPr lang="en-GB" dirty="0"/>
              <a:t> Fully managed data warehouse service for analytics.</a:t>
            </a:r>
          </a:p>
          <a:p>
            <a:pPr marL="457200" lvl="1" indent="0">
              <a:buNone/>
            </a:pPr>
            <a:r>
              <a:rPr lang="en-GB" b="1" dirty="0"/>
              <a:t>Amazon Athena: </a:t>
            </a:r>
            <a:r>
              <a:rPr lang="en-GB" dirty="0"/>
              <a:t>Interactive query service that makes it easy to </a:t>
            </a:r>
            <a:r>
              <a:rPr lang="en-GB" dirty="0" err="1"/>
              <a:t>analyze</a:t>
            </a:r>
            <a:r>
              <a:rPr lang="en-GB" dirty="0"/>
              <a:t> data in Amazon S3 using standard SQL.</a:t>
            </a:r>
          </a:p>
          <a:p>
            <a:pPr marL="457200" lvl="1" indent="0">
              <a:buNone/>
            </a:pPr>
            <a:r>
              <a:rPr lang="en-GB" b="1" dirty="0"/>
              <a:t>Amazon EMR (Elastic </a:t>
            </a:r>
            <a:r>
              <a:rPr lang="en-GB" b="1" dirty="0" err="1"/>
              <a:t>MapReduce</a:t>
            </a:r>
            <a:r>
              <a:rPr lang="en-GB" b="1" dirty="0"/>
              <a:t>): </a:t>
            </a:r>
            <a:r>
              <a:rPr lang="en-GB" dirty="0"/>
              <a:t>Managed big data platform for processing large-scale data using Apache </a:t>
            </a:r>
            <a:r>
              <a:rPr lang="en-GB" dirty="0" err="1"/>
              <a:t>Hadoop</a:t>
            </a:r>
            <a:r>
              <a:rPr lang="en-GB" dirty="0"/>
              <a:t>, Spark, and other frameworks.</a:t>
            </a:r>
          </a:p>
          <a:p>
            <a:endParaRPr lang="en-IN"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27</a:t>
            </a:fld>
            <a:endParaRPr kumimoji="0" lang="en-US"/>
          </a:p>
        </p:txBody>
      </p:sp>
    </p:spTree>
    <p:extLst>
      <p:ext uri="{BB962C8B-B14F-4D97-AF65-F5344CB8AC3E}">
        <p14:creationId xmlns:p14="http://schemas.microsoft.com/office/powerpoint/2010/main" val="20262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more…..</a:t>
            </a:r>
            <a:endParaRPr lang="en-IN" dirty="0"/>
          </a:p>
        </p:txBody>
      </p:sp>
      <p:sp>
        <p:nvSpPr>
          <p:cNvPr id="3" name="Content Placeholder 2"/>
          <p:cNvSpPr>
            <a:spLocks noGrp="1"/>
          </p:cNvSpPr>
          <p:nvPr>
            <p:ph idx="1"/>
          </p:nvPr>
        </p:nvSpPr>
        <p:spPr/>
        <p:txBody>
          <a:bodyPr/>
          <a:lstStyle/>
          <a:p>
            <a:pPr marL="0" indent="0">
              <a:buNone/>
            </a:pPr>
            <a:r>
              <a:rPr lang="en-GB" dirty="0" smtClean="0"/>
              <a:t>                                Free tier</a:t>
            </a:r>
          </a:p>
          <a:p>
            <a:pPr marL="0" indent="0">
              <a:buNone/>
            </a:pPr>
            <a:r>
              <a:rPr lang="en-GB" dirty="0" smtClean="0"/>
              <a:t>      </a:t>
            </a:r>
            <a:endParaRPr lang="en-GB"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28</a:t>
            </a:fld>
            <a:endParaRPr kumimoji="0" lang="en-US"/>
          </a:p>
        </p:txBody>
      </p:sp>
      <p:sp>
        <p:nvSpPr>
          <p:cNvPr id="5" name="Explosion 1 4"/>
          <p:cNvSpPr/>
          <p:nvPr/>
        </p:nvSpPr>
        <p:spPr>
          <a:xfrm>
            <a:off x="1752600" y="1981200"/>
            <a:ext cx="5334000" cy="2819400"/>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2933700" y="3130029"/>
            <a:ext cx="2971800" cy="369332"/>
          </a:xfrm>
          <a:prstGeom prst="rect">
            <a:avLst/>
          </a:prstGeom>
          <a:noFill/>
        </p:spPr>
        <p:txBody>
          <a:bodyPr wrap="square" rtlCol="0">
            <a:spAutoFit/>
          </a:bodyPr>
          <a:lstStyle/>
          <a:p>
            <a:endParaRPr lang="en-IN" dirty="0"/>
          </a:p>
        </p:txBody>
      </p:sp>
      <p:sp>
        <p:nvSpPr>
          <p:cNvPr id="9" name="Rectangle 8"/>
          <p:cNvSpPr/>
          <p:nvPr/>
        </p:nvSpPr>
        <p:spPr>
          <a:xfrm>
            <a:off x="2933700" y="3130029"/>
            <a:ext cx="2986395" cy="369332"/>
          </a:xfrm>
          <a:prstGeom prst="rect">
            <a:avLst/>
          </a:prstGeom>
        </p:spPr>
        <p:txBody>
          <a:bodyPr wrap="none">
            <a:spAutoFit/>
          </a:bodyPr>
          <a:lstStyle/>
          <a:p>
            <a:r>
              <a:rPr lang="en-IN" dirty="0">
                <a:solidFill>
                  <a:schemeClr val="tx1">
                    <a:lumMod val="95000"/>
                    <a:lumOff val="5000"/>
                  </a:schemeClr>
                </a:solidFill>
                <a:hlinkClick r:id="rId2"/>
              </a:rPr>
              <a:t>https://aws.amazon.com/free</a:t>
            </a:r>
            <a:endParaRPr lang="en-IN" dirty="0">
              <a:solidFill>
                <a:schemeClr val="tx1">
                  <a:lumMod val="95000"/>
                  <a:lumOff val="5000"/>
                </a:schemeClr>
              </a:solidFill>
            </a:endParaRPr>
          </a:p>
        </p:txBody>
      </p:sp>
    </p:spTree>
    <p:extLst>
      <p:ext uri="{BB962C8B-B14F-4D97-AF65-F5344CB8AC3E}">
        <p14:creationId xmlns:p14="http://schemas.microsoft.com/office/powerpoint/2010/main" val="85575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latin typeface="Indie Flower" panose="02000000000000000000" pitchFamily="2" charset="0"/>
              </a:rPr>
              <a:t>Amazon Web Services ?</a:t>
            </a:r>
            <a:endParaRPr lang="en-US" dirty="0">
              <a:latin typeface="Indie Flower" panose="02000000000000000000" pitchFamily="2" charset="0"/>
            </a:endParaRPr>
          </a:p>
        </p:txBody>
      </p:sp>
      <p:sp>
        <p:nvSpPr>
          <p:cNvPr id="3" name="Content Placeholder 2"/>
          <p:cNvSpPr>
            <a:spLocks noGrp="1"/>
          </p:cNvSpPr>
          <p:nvPr>
            <p:ph idx="1"/>
          </p:nvPr>
        </p:nvSpPr>
        <p:spPr>
          <a:xfrm>
            <a:off x="304800" y="1676400"/>
            <a:ext cx="8534400" cy="5638800"/>
          </a:xfrm>
        </p:spPr>
        <p:txBody>
          <a:bodyPr>
            <a:normAutofit fontScale="47500" lnSpcReduction="20000"/>
          </a:bodyPr>
          <a:lstStyle/>
          <a:p>
            <a:pPr algn="just"/>
            <a:r>
              <a:rPr lang="en-GB" sz="4200" dirty="0" smtClean="0">
                <a:latin typeface="Indie Flower" panose="02000000000000000000" pitchFamily="2" charset="0"/>
              </a:rPr>
              <a:t>AWS is a subsidiary of Amazon providing </a:t>
            </a:r>
            <a:r>
              <a:rPr lang="en-GB" sz="4200" b="1" dirty="0" smtClean="0">
                <a:latin typeface="Indie Flower" panose="02000000000000000000" pitchFamily="2" charset="0"/>
              </a:rPr>
              <a:t>cloud computing services.</a:t>
            </a:r>
          </a:p>
          <a:p>
            <a:pPr algn="just"/>
            <a:r>
              <a:rPr lang="en-GB" sz="4200" dirty="0" smtClean="0">
                <a:latin typeface="Indie Flower" panose="02000000000000000000" pitchFamily="2" charset="0"/>
              </a:rPr>
              <a:t>Offers </a:t>
            </a:r>
            <a:r>
              <a:rPr lang="en-GB" sz="4200" b="1" dirty="0" smtClean="0">
                <a:latin typeface="Indie Flower" panose="02000000000000000000" pitchFamily="2" charset="0"/>
              </a:rPr>
              <a:t>on-demand </a:t>
            </a:r>
            <a:r>
              <a:rPr lang="en-GB" sz="4200" dirty="0" smtClean="0">
                <a:latin typeface="Indie Flower" panose="02000000000000000000" pitchFamily="2" charset="0"/>
              </a:rPr>
              <a:t>computing power, storage, and other resources.</a:t>
            </a:r>
          </a:p>
          <a:p>
            <a:pPr algn="just"/>
            <a:r>
              <a:rPr lang="en-GB" sz="4200" dirty="0" smtClean="0">
                <a:latin typeface="Indie Flower" panose="02000000000000000000" pitchFamily="2" charset="0"/>
              </a:rPr>
              <a:t>Provides a wide range of services including computing, storage, networking, databases, and more.</a:t>
            </a:r>
          </a:p>
          <a:p>
            <a:pPr algn="just"/>
            <a:r>
              <a:rPr lang="en-GB" sz="4200" b="1" dirty="0" smtClean="0">
                <a:latin typeface="Indie Flower" panose="02000000000000000000" pitchFamily="2" charset="0"/>
              </a:rPr>
              <a:t>Pay-as-you-go pricing model </a:t>
            </a:r>
            <a:r>
              <a:rPr lang="en-GB" sz="4200" dirty="0" smtClean="0">
                <a:latin typeface="Indie Flower" panose="02000000000000000000" pitchFamily="2" charset="0"/>
              </a:rPr>
              <a:t>allows customers to pay only for what they use.</a:t>
            </a:r>
          </a:p>
          <a:p>
            <a:pPr algn="just"/>
            <a:r>
              <a:rPr lang="en-GB" sz="4200" dirty="0" smtClean="0">
                <a:latin typeface="Indie Flower" panose="02000000000000000000" pitchFamily="2" charset="0"/>
              </a:rPr>
              <a:t>Global presence with data </a:t>
            </a:r>
            <a:r>
              <a:rPr lang="en-GB" sz="4200" dirty="0" err="1" smtClean="0">
                <a:latin typeface="Indie Flower" panose="02000000000000000000" pitchFamily="2" charset="0"/>
              </a:rPr>
              <a:t>centers</a:t>
            </a:r>
            <a:r>
              <a:rPr lang="en-GB" sz="4200" dirty="0" smtClean="0">
                <a:latin typeface="Indie Flower" panose="02000000000000000000" pitchFamily="2" charset="0"/>
              </a:rPr>
              <a:t> in multiple regions around the world.</a:t>
            </a:r>
          </a:p>
          <a:p>
            <a:pPr algn="just"/>
            <a:r>
              <a:rPr lang="en-GB" sz="4200" dirty="0" smtClean="0">
                <a:latin typeface="Indie Flower" panose="02000000000000000000" pitchFamily="2" charset="0"/>
              </a:rPr>
              <a:t>Enables businesses to deploy applications and services at scale.</a:t>
            </a:r>
          </a:p>
          <a:p>
            <a:pPr algn="just"/>
            <a:r>
              <a:rPr lang="en-GB" sz="4200" dirty="0" smtClean="0">
                <a:latin typeface="Indie Flower" panose="02000000000000000000" pitchFamily="2" charset="0"/>
              </a:rPr>
              <a:t>Widely used for its </a:t>
            </a:r>
            <a:r>
              <a:rPr lang="en-GB" sz="4200" b="1" dirty="0" smtClean="0">
                <a:latin typeface="Indie Flower" panose="02000000000000000000" pitchFamily="2" charset="0"/>
              </a:rPr>
              <a:t>flexibility, scalability, and reliability</a:t>
            </a:r>
            <a:r>
              <a:rPr lang="en-GB" sz="4200" dirty="0" smtClean="0">
                <a:latin typeface="Indie Flower" panose="02000000000000000000" pitchFamily="2" charset="0"/>
              </a:rPr>
              <a:t>.</a:t>
            </a:r>
          </a:p>
          <a:p>
            <a:pPr algn="just"/>
            <a:r>
              <a:rPr lang="en-GB" sz="4200" dirty="0" smtClean="0">
                <a:latin typeface="Indie Flower" panose="02000000000000000000" pitchFamily="2" charset="0"/>
              </a:rPr>
              <a:t>Offers security, compliance, and governance features.</a:t>
            </a:r>
          </a:p>
          <a:p>
            <a:pPr algn="just"/>
            <a:r>
              <a:rPr lang="en-GB" sz="4200" dirty="0" smtClean="0">
                <a:latin typeface="Indie Flower" panose="02000000000000000000" pitchFamily="2" charset="0"/>
              </a:rPr>
              <a:t>Supports various industries including </a:t>
            </a:r>
            <a:r>
              <a:rPr lang="en-GB" sz="4200" dirty="0" err="1" smtClean="0">
                <a:latin typeface="Indie Flower" panose="02000000000000000000" pitchFamily="2" charset="0"/>
              </a:rPr>
              <a:t>startups</a:t>
            </a:r>
            <a:r>
              <a:rPr lang="en-GB" sz="4200" dirty="0" smtClean="0">
                <a:latin typeface="Indie Flower" panose="02000000000000000000" pitchFamily="2" charset="0"/>
              </a:rPr>
              <a:t>, enterprises, and government agencies.</a:t>
            </a:r>
          </a:p>
          <a:p>
            <a:pPr algn="just"/>
            <a:r>
              <a:rPr lang="en-GB" sz="4200" dirty="0" smtClean="0">
                <a:latin typeface="Indie Flower" panose="02000000000000000000" pitchFamily="2" charset="0"/>
              </a:rPr>
              <a:t>Continuously innovates with new services and features to meet evolving customer needs.</a:t>
            </a:r>
          </a:p>
          <a:p>
            <a:pPr algn="just"/>
            <a:endParaRPr lang="en-GB" sz="4200" dirty="0" smtClean="0">
              <a:latin typeface="Indie Flower" panose="02000000000000000000" pitchFamily="2" charset="0"/>
            </a:endParaRPr>
          </a:p>
          <a:p>
            <a:pPr marL="0" indent="0" algn="just">
              <a:buNone/>
            </a:pPr>
            <a:r>
              <a:rPr lang="en-US" sz="4200" dirty="0" smtClean="0">
                <a:latin typeface="Indie Flower" panose="02000000000000000000" pitchFamily="2" charset="0"/>
              </a:rPr>
              <a:t>                                     Website: 	</a:t>
            </a:r>
            <a:r>
              <a:rPr lang="en-US" sz="4200" dirty="0" smtClean="0">
                <a:latin typeface="Indie Flower" panose="02000000000000000000" pitchFamily="2" charset="0"/>
                <a:hlinkClick r:id="rId2"/>
              </a:rPr>
              <a:t>http://aws.amazon.com</a:t>
            </a:r>
            <a:endParaRPr lang="en-US" sz="4200" dirty="0" smtClean="0">
              <a:latin typeface="Indie Flower" panose="02000000000000000000" pitchFamily="2" charset="0"/>
            </a:endParaRPr>
          </a:p>
          <a:p>
            <a:pPr marL="0" indent="0" algn="just">
              <a:buNone/>
            </a:pPr>
            <a:endParaRPr lang="en-US" dirty="0" smtClean="0">
              <a:latin typeface="Indie Flower" panose="02000000000000000000" pitchFamily="2" charset="0"/>
            </a:endParaRPr>
          </a:p>
          <a:p>
            <a:pPr algn="just"/>
            <a:endParaRPr lang="en-US" sz="3200" dirty="0">
              <a:latin typeface="Indie Flower" panose="02000000000000000000" pitchFamily="2" charset="0"/>
            </a:endParaRPr>
          </a:p>
        </p:txBody>
      </p:sp>
      <p:sp>
        <p:nvSpPr>
          <p:cNvPr id="6" name="Slide Number Placeholder 5"/>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3</a:t>
            </a:fld>
            <a:endParaRPr kumimoji="0" lang="en-US"/>
          </a:p>
        </p:txBody>
      </p:sp>
    </p:spTree>
    <p:extLst>
      <p:ext uri="{BB962C8B-B14F-4D97-AF65-F5344CB8AC3E}">
        <p14:creationId xmlns:p14="http://schemas.microsoft.com/office/powerpoint/2010/main" val="273975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Indie Flower" panose="02000000000000000000" pitchFamily="2" charset="0"/>
              </a:rPr>
              <a:t>AWS Offering?</a:t>
            </a:r>
            <a:endParaRPr lang="en-US" dirty="0">
              <a:latin typeface="Indie Flower" panose="02000000000000000000" pitchFamily="2" charset="0"/>
            </a:endParaRPr>
          </a:p>
        </p:txBody>
      </p:sp>
      <p:sp>
        <p:nvSpPr>
          <p:cNvPr id="3" name="Content Placeholder 2"/>
          <p:cNvSpPr>
            <a:spLocks noGrp="1"/>
          </p:cNvSpPr>
          <p:nvPr>
            <p:ph idx="1"/>
          </p:nvPr>
        </p:nvSpPr>
        <p:spPr>
          <a:xfrm>
            <a:off x="304800" y="1447800"/>
            <a:ext cx="8534400" cy="5562600"/>
          </a:xfrm>
        </p:spPr>
        <p:txBody>
          <a:bodyPr>
            <a:noAutofit/>
          </a:bodyPr>
          <a:lstStyle/>
          <a:p>
            <a:pPr algn="just"/>
            <a:r>
              <a:rPr lang="en-US" sz="2000" b="1" dirty="0" smtClean="0">
                <a:latin typeface="Indie Flower" panose="02000000000000000000" pitchFamily="2" charset="0"/>
              </a:rPr>
              <a:t>Low</a:t>
            </a:r>
            <a:r>
              <a:rPr lang="en-US" sz="2000" dirty="0" smtClean="0">
                <a:latin typeface="Indie Flower" panose="02000000000000000000" pitchFamily="2" charset="0"/>
              </a:rPr>
              <a:t> </a:t>
            </a:r>
            <a:r>
              <a:rPr lang="en-US" sz="2000" b="1" dirty="0">
                <a:latin typeface="Indie Flower" panose="02000000000000000000" pitchFamily="2" charset="0"/>
              </a:rPr>
              <a:t>Ongoing Cost</a:t>
            </a:r>
            <a:r>
              <a:rPr lang="en-US" sz="2000" b="1" dirty="0" smtClean="0">
                <a:latin typeface="Indie Flower" panose="02000000000000000000" pitchFamily="2" charset="0"/>
              </a:rPr>
              <a:t>: </a:t>
            </a:r>
            <a:r>
              <a:rPr lang="en-US" sz="2000" b="1" dirty="0">
                <a:latin typeface="Indie Flower" panose="02000000000000000000" pitchFamily="2" charset="0"/>
              </a:rPr>
              <a:t>pay-as-you-go </a:t>
            </a:r>
            <a:r>
              <a:rPr lang="en-US" sz="2000" dirty="0">
                <a:latin typeface="Indie Flower" panose="02000000000000000000" pitchFamily="2" charset="0"/>
              </a:rPr>
              <a:t>pricing with </a:t>
            </a:r>
            <a:r>
              <a:rPr lang="en-US" sz="2000" b="1" dirty="0">
                <a:latin typeface="Indie Flower" panose="02000000000000000000" pitchFamily="2" charset="0"/>
              </a:rPr>
              <a:t>no up-front expenses </a:t>
            </a:r>
            <a:r>
              <a:rPr lang="en-US" sz="2000" dirty="0">
                <a:latin typeface="Indie Flower" panose="02000000000000000000" pitchFamily="2" charset="0"/>
              </a:rPr>
              <a:t>or long-term </a:t>
            </a:r>
            <a:r>
              <a:rPr lang="en-US" sz="2000" dirty="0" smtClean="0">
                <a:latin typeface="Indie Flower" panose="02000000000000000000" pitchFamily="2" charset="0"/>
              </a:rPr>
              <a:t>commitments.</a:t>
            </a:r>
          </a:p>
          <a:p>
            <a:pPr algn="just"/>
            <a:r>
              <a:rPr lang="en-US" sz="2000" b="1" dirty="0" smtClean="0">
                <a:latin typeface="Indie Flower" panose="02000000000000000000" pitchFamily="2" charset="0"/>
              </a:rPr>
              <a:t>Instant Elasticity &amp; Flexible </a:t>
            </a:r>
            <a:r>
              <a:rPr lang="en-US" sz="2000" b="1" dirty="0">
                <a:latin typeface="Indie Flower" panose="02000000000000000000" pitchFamily="2" charset="0"/>
              </a:rPr>
              <a:t>Capacity</a:t>
            </a:r>
            <a:r>
              <a:rPr lang="en-US" sz="2000" b="1" dirty="0" smtClean="0">
                <a:latin typeface="Indie Flower" panose="02000000000000000000" pitchFamily="2" charset="0"/>
              </a:rPr>
              <a:t>: (scaling up and down)</a:t>
            </a:r>
            <a:r>
              <a:rPr lang="en-US" sz="2000" b="1" dirty="0">
                <a:latin typeface="Indie Flower" panose="02000000000000000000" pitchFamily="2" charset="0"/>
              </a:rPr>
              <a:t> </a:t>
            </a:r>
            <a:r>
              <a:rPr lang="en-US" sz="2000" dirty="0">
                <a:latin typeface="Indie Flower" panose="02000000000000000000" pitchFamily="2" charset="0"/>
              </a:rPr>
              <a:t>Eliminate guessing on your infrastructure capacity </a:t>
            </a:r>
            <a:r>
              <a:rPr lang="en-US" sz="2000" dirty="0" smtClean="0">
                <a:latin typeface="Indie Flower" panose="02000000000000000000" pitchFamily="2" charset="0"/>
              </a:rPr>
              <a:t>needs.</a:t>
            </a:r>
            <a:endParaRPr lang="en-US" sz="2000" dirty="0">
              <a:latin typeface="Indie Flower" panose="02000000000000000000" pitchFamily="2" charset="0"/>
            </a:endParaRPr>
          </a:p>
          <a:p>
            <a:pPr algn="just"/>
            <a:r>
              <a:rPr lang="en-US" sz="2000" b="1" dirty="0" smtClean="0">
                <a:latin typeface="Indie Flower" panose="02000000000000000000" pitchFamily="2" charset="0"/>
              </a:rPr>
              <a:t>Speed </a:t>
            </a:r>
            <a:r>
              <a:rPr lang="en-US" sz="2000" b="1" dirty="0">
                <a:latin typeface="Indie Flower" panose="02000000000000000000" pitchFamily="2" charset="0"/>
              </a:rPr>
              <a:t>&amp; Agility:</a:t>
            </a:r>
            <a:r>
              <a:rPr lang="en-US" sz="2000" dirty="0">
                <a:latin typeface="Indie Flower" panose="02000000000000000000" pitchFamily="2" charset="0"/>
              </a:rPr>
              <a:t> Develop and deploy applications </a:t>
            </a:r>
            <a:r>
              <a:rPr lang="en-US" sz="2000" dirty="0" smtClean="0">
                <a:latin typeface="Indie Flower" panose="02000000000000000000" pitchFamily="2" charset="0"/>
              </a:rPr>
              <a:t>faster </a:t>
            </a:r>
            <a:r>
              <a:rPr lang="en-US" sz="2000" dirty="0">
                <a:latin typeface="Indie Flower" panose="02000000000000000000" pitchFamily="2" charset="0"/>
              </a:rPr>
              <a:t>Instead of waiting weeks or months for </a:t>
            </a:r>
            <a:r>
              <a:rPr lang="en-US" sz="2000" dirty="0" smtClean="0">
                <a:latin typeface="Indie Flower" panose="02000000000000000000" pitchFamily="2" charset="0"/>
              </a:rPr>
              <a:t>hardware to arrive and get installed.</a:t>
            </a:r>
          </a:p>
          <a:p>
            <a:pPr algn="just"/>
            <a:r>
              <a:rPr lang="en-US" sz="2000" b="1" dirty="0" smtClean="0">
                <a:latin typeface="Indie Flower" panose="02000000000000000000" pitchFamily="2" charset="0"/>
              </a:rPr>
              <a:t>Apps </a:t>
            </a:r>
            <a:r>
              <a:rPr lang="en-US" sz="2000" b="1" dirty="0">
                <a:latin typeface="Indie Flower" panose="02000000000000000000" pitchFamily="2" charset="0"/>
              </a:rPr>
              <a:t>not Ops:</a:t>
            </a:r>
            <a:r>
              <a:rPr lang="en-US" sz="2000" dirty="0">
                <a:latin typeface="Indie Flower" panose="02000000000000000000" pitchFamily="2" charset="0"/>
              </a:rPr>
              <a:t> Focus on </a:t>
            </a:r>
            <a:r>
              <a:rPr lang="en-US" sz="2000" dirty="0" smtClean="0">
                <a:latin typeface="Indie Flower" panose="02000000000000000000" pitchFamily="2" charset="0"/>
              </a:rPr>
              <a:t>projects. Lets </a:t>
            </a:r>
            <a:r>
              <a:rPr lang="en-US" sz="2000" dirty="0">
                <a:latin typeface="Indie Flower" panose="02000000000000000000" pitchFamily="2" charset="0"/>
              </a:rPr>
              <a:t>you shift resources away from data center investments and operations and move them to innovative new projects. </a:t>
            </a:r>
          </a:p>
          <a:p>
            <a:pPr algn="just"/>
            <a:r>
              <a:rPr lang="en-US" sz="2000" b="1" dirty="0">
                <a:latin typeface="Indie Flower" panose="02000000000000000000" pitchFamily="2" charset="0"/>
              </a:rPr>
              <a:t>Global Reach:</a:t>
            </a:r>
            <a:r>
              <a:rPr lang="en-US" sz="2000" dirty="0">
                <a:latin typeface="Indie Flower" panose="02000000000000000000" pitchFamily="2" charset="0"/>
              </a:rPr>
              <a:t> Take your apps global in </a:t>
            </a:r>
            <a:r>
              <a:rPr lang="en-US" sz="2000" dirty="0" smtClean="0">
                <a:latin typeface="Indie Flower" panose="02000000000000000000" pitchFamily="2" charset="0"/>
              </a:rPr>
              <a:t>minutes.</a:t>
            </a:r>
            <a:endParaRPr lang="en-US" sz="2000" dirty="0">
              <a:latin typeface="Indie Flower" panose="02000000000000000000" pitchFamily="2" charset="0"/>
            </a:endParaRPr>
          </a:p>
          <a:p>
            <a:pPr algn="just"/>
            <a:r>
              <a:rPr lang="en-US" sz="2000" b="1" dirty="0" smtClean="0">
                <a:latin typeface="Indie Flower" panose="02000000000000000000" pitchFamily="2" charset="0"/>
              </a:rPr>
              <a:t>Open </a:t>
            </a:r>
            <a:r>
              <a:rPr lang="en-US" sz="2000" b="1" dirty="0">
                <a:latin typeface="Indie Flower" panose="02000000000000000000" pitchFamily="2" charset="0"/>
              </a:rPr>
              <a:t>and </a:t>
            </a:r>
            <a:r>
              <a:rPr lang="en-US" sz="2000" b="1" dirty="0" smtClean="0">
                <a:latin typeface="Indie Flower" panose="02000000000000000000" pitchFamily="2" charset="0"/>
              </a:rPr>
              <a:t>Flexible: </a:t>
            </a:r>
            <a:r>
              <a:rPr lang="en-US" sz="2000" dirty="0" smtClean="0">
                <a:latin typeface="Indie Flower" panose="02000000000000000000" pitchFamily="2" charset="0"/>
              </a:rPr>
              <a:t>You </a:t>
            </a:r>
            <a:r>
              <a:rPr lang="en-US" sz="2000" dirty="0">
                <a:latin typeface="Indie Flower" panose="02000000000000000000" pitchFamily="2" charset="0"/>
              </a:rPr>
              <a:t>choose the development platform or programming model that makes the most sense for your business. </a:t>
            </a:r>
          </a:p>
          <a:p>
            <a:pPr algn="just"/>
            <a:r>
              <a:rPr lang="en-US" sz="2000" b="1" dirty="0" smtClean="0">
                <a:latin typeface="Indie Flower" panose="02000000000000000000" pitchFamily="2" charset="0"/>
              </a:rPr>
              <a:t>Secure:  </a:t>
            </a:r>
            <a:r>
              <a:rPr lang="en-US" sz="2000" dirty="0" smtClean="0">
                <a:latin typeface="Indie Flower" panose="02000000000000000000" pitchFamily="2" charset="0"/>
              </a:rPr>
              <a:t>Allows</a:t>
            </a:r>
            <a:r>
              <a:rPr lang="en-US" sz="2000" b="1" dirty="0">
                <a:latin typeface="Indie Flower" panose="02000000000000000000" pitchFamily="2" charset="0"/>
              </a:rPr>
              <a:t> </a:t>
            </a:r>
            <a:r>
              <a:rPr lang="en-US" sz="2000" dirty="0" smtClean="0">
                <a:latin typeface="Indie Flower" panose="02000000000000000000" pitchFamily="2" charset="0"/>
              </a:rPr>
              <a:t>your application to take advantage of the multiple </a:t>
            </a:r>
            <a:r>
              <a:rPr lang="en-US" sz="2000" dirty="0">
                <a:latin typeface="Indie Flower" panose="02000000000000000000" pitchFamily="2" charset="0"/>
              </a:rPr>
              <a:t>layers of operational and physical security </a:t>
            </a:r>
            <a:r>
              <a:rPr lang="en-US" sz="2000" dirty="0" smtClean="0">
                <a:latin typeface="Indie Flower" panose="02000000000000000000" pitchFamily="2" charset="0"/>
              </a:rPr>
              <a:t>in the AWS data </a:t>
            </a:r>
            <a:r>
              <a:rPr lang="en-US" sz="2000" dirty="0">
                <a:latin typeface="Indie Flower" panose="02000000000000000000" pitchFamily="2" charset="0"/>
              </a:rPr>
              <a:t>centers </a:t>
            </a:r>
            <a:r>
              <a:rPr lang="en-US" sz="2000" dirty="0" smtClean="0">
                <a:latin typeface="Indie Flower" panose="02000000000000000000" pitchFamily="2" charset="0"/>
              </a:rPr>
              <a:t>to </a:t>
            </a:r>
            <a:r>
              <a:rPr lang="en-US" sz="2000" dirty="0">
                <a:latin typeface="Indie Flower" panose="02000000000000000000" pitchFamily="2" charset="0"/>
              </a:rPr>
              <a:t>ensure the integrity and safety of your data.</a:t>
            </a:r>
          </a:p>
          <a:p>
            <a:pPr algn="just"/>
            <a:endParaRPr lang="en-US" sz="1800" dirty="0">
              <a:latin typeface="Indie Flower" panose="02000000000000000000" pitchFamily="2" charset="0"/>
            </a:endParaRPr>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4</a:t>
            </a:fld>
            <a:endParaRPr kumimoji="0" lang="en-US"/>
          </a:p>
        </p:txBody>
      </p:sp>
    </p:spTree>
    <p:extLst>
      <p:ext uri="{BB962C8B-B14F-4D97-AF65-F5344CB8AC3E}">
        <p14:creationId xmlns:p14="http://schemas.microsoft.com/office/powerpoint/2010/main" val="65718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1142108" y="274638"/>
            <a:ext cx="7316092" cy="1020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Indie Flower" panose="02000000000000000000" pitchFamily="2" charset="0"/>
              </a:rPr>
              <a:t>Services Offered?</a:t>
            </a:r>
            <a:endParaRPr lang="en-US" dirty="0">
              <a:latin typeface="Indie Flower" panose="02000000000000000000" pitchFamily="2" charset="0"/>
            </a:endParaRPr>
          </a:p>
        </p:txBody>
      </p:sp>
      <p:pic>
        <p:nvPicPr>
          <p:cNvPr id="2050" name="Picture 2" descr="https://ourtechplanet.com/wp-content/uploads/2020/08/List-of-AWS-Serv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0297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26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Compute Services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Amazon EC2</a:t>
            </a:r>
            <a:r>
              <a:rPr lang="en-IN" dirty="0"/>
              <a:t>: Virtual servers in the cloud.</a:t>
            </a:r>
          </a:p>
          <a:p>
            <a:r>
              <a:rPr lang="en-IN" b="1" dirty="0"/>
              <a:t>AWS Lambda</a:t>
            </a:r>
            <a:r>
              <a:rPr lang="en-IN" dirty="0"/>
              <a:t>: Run code without servers.</a:t>
            </a:r>
          </a:p>
          <a:p>
            <a:r>
              <a:rPr lang="en-IN" b="1" dirty="0"/>
              <a:t>Amazon ECS</a:t>
            </a:r>
            <a:r>
              <a:rPr lang="en-IN" dirty="0"/>
              <a:t>: Orchestrate </a:t>
            </a:r>
            <a:r>
              <a:rPr lang="en-IN" dirty="0" err="1"/>
              <a:t>Docker</a:t>
            </a:r>
            <a:r>
              <a:rPr lang="en-IN" dirty="0"/>
              <a:t> containers.</a:t>
            </a:r>
          </a:p>
          <a:p>
            <a:r>
              <a:rPr lang="en-IN" b="1" dirty="0"/>
              <a:t>Amazon EKS</a:t>
            </a:r>
            <a:r>
              <a:rPr lang="en-IN" dirty="0"/>
              <a:t>: Managed </a:t>
            </a:r>
            <a:r>
              <a:rPr lang="en-IN" dirty="0" err="1"/>
              <a:t>Kubernetes</a:t>
            </a:r>
            <a:r>
              <a:rPr lang="en-IN" dirty="0"/>
              <a:t> service.</a:t>
            </a:r>
          </a:p>
          <a:p>
            <a:r>
              <a:rPr lang="en-IN" b="1" dirty="0"/>
              <a:t>AWS Batch</a:t>
            </a:r>
            <a:r>
              <a:rPr lang="en-IN" dirty="0"/>
              <a:t>: Run batch computing workloads.</a:t>
            </a:r>
          </a:p>
          <a:p>
            <a:r>
              <a:rPr lang="en-IN" b="1" dirty="0"/>
              <a:t>Amazon </a:t>
            </a:r>
            <a:r>
              <a:rPr lang="en-IN" b="1" dirty="0" err="1"/>
              <a:t>Lightsail</a:t>
            </a:r>
            <a:r>
              <a:rPr lang="en-IN" dirty="0"/>
              <a:t>: Simple VPS service.</a:t>
            </a:r>
          </a:p>
          <a:p>
            <a:r>
              <a:rPr lang="en-IN" b="1" dirty="0"/>
              <a:t>AWS </a:t>
            </a:r>
            <a:r>
              <a:rPr lang="en-IN" b="1" dirty="0" err="1"/>
              <a:t>Fargate</a:t>
            </a:r>
            <a:r>
              <a:rPr lang="en-IN" dirty="0"/>
              <a:t>: </a:t>
            </a:r>
            <a:r>
              <a:rPr lang="en-IN" dirty="0" err="1"/>
              <a:t>Serverless</a:t>
            </a:r>
            <a:r>
              <a:rPr lang="en-IN" dirty="0"/>
              <a:t> compute for containers.</a:t>
            </a:r>
          </a:p>
          <a:p>
            <a:r>
              <a:rPr lang="en-IN" b="1" dirty="0"/>
              <a:t>Amazon EC2 Auto Scaling</a:t>
            </a:r>
            <a:r>
              <a:rPr lang="en-IN" dirty="0"/>
              <a:t>: Automatically adjust EC2 capacity.</a:t>
            </a:r>
          </a:p>
          <a:p>
            <a:r>
              <a:rPr lang="en-IN" b="1" dirty="0"/>
              <a:t>Amazon EC2 Spot Instances</a:t>
            </a:r>
            <a:r>
              <a:rPr lang="en-IN" dirty="0"/>
              <a:t>: Use spare capacity at reduced rates.</a:t>
            </a:r>
          </a:p>
          <a:p>
            <a:r>
              <a:rPr lang="en-IN" b="1" dirty="0"/>
              <a:t>AWS Outposts</a:t>
            </a:r>
            <a:r>
              <a:rPr lang="en-IN" dirty="0"/>
              <a:t>: Extend AWS to on-premises.</a:t>
            </a:r>
          </a:p>
          <a:p>
            <a:r>
              <a:rPr lang="en-IN" b="1" dirty="0"/>
              <a:t>AWS Wavelength</a:t>
            </a:r>
            <a:r>
              <a:rPr lang="en-IN" dirty="0"/>
              <a:t>: Deploy ultra-low latency apps at 5G edge</a:t>
            </a:r>
            <a:r>
              <a:rPr lang="en-IN" dirty="0" smtClean="0"/>
              <a:t>.</a:t>
            </a:r>
            <a:endParaRPr lang="en-IN"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6</a:t>
            </a:fld>
            <a:endParaRPr kumimoji="0" lang="en-US"/>
          </a:p>
        </p:txBody>
      </p:sp>
    </p:spTree>
    <p:extLst>
      <p:ext uri="{BB962C8B-B14F-4D97-AF65-F5344CB8AC3E}">
        <p14:creationId xmlns:p14="http://schemas.microsoft.com/office/powerpoint/2010/main" val="81833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Amazon EC2</a:t>
            </a:r>
            <a:endParaRPr lang="en-IN" dirty="0"/>
          </a:p>
        </p:txBody>
      </p:sp>
      <p:sp>
        <p:nvSpPr>
          <p:cNvPr id="3" name="Content Placeholder 2"/>
          <p:cNvSpPr>
            <a:spLocks noGrp="1"/>
          </p:cNvSpPr>
          <p:nvPr>
            <p:ph idx="1"/>
          </p:nvPr>
        </p:nvSpPr>
        <p:spPr/>
        <p:txBody>
          <a:bodyPr>
            <a:normAutofit/>
          </a:bodyPr>
          <a:lstStyle/>
          <a:p>
            <a:pPr marL="0" indent="0">
              <a:buNone/>
            </a:pPr>
            <a:r>
              <a:rPr lang="en-GB" sz="2400" dirty="0" smtClean="0"/>
              <a:t>Amazon Elastic Compute Cloud (EC2) offers scalable computing capacity in the AWS Cloud. It enables users to launch virtual servers, known as instances, quickly and cost-effectively. With EC2, users can scale up or down based on demand, reducing hardware costs and speeding up application development and deployment.</a:t>
            </a:r>
            <a:endParaRPr lang="en-GB" dirty="0" smtClean="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7</a:t>
            </a:fld>
            <a:endParaRPr kumimoji="0" lang="en-US"/>
          </a:p>
        </p:txBody>
      </p:sp>
      <p:pic>
        <p:nvPicPr>
          <p:cNvPr id="4098" name="Picture 2" descr="Z-Talk | How to Choose AWS EC2 instance types for your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997411"/>
            <a:ext cx="5486400" cy="237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58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EC2 Features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 </a:t>
            </a:r>
            <a:r>
              <a:rPr lang="en-GB" b="1" dirty="0" smtClean="0"/>
              <a:t>Instances: </a:t>
            </a:r>
            <a:r>
              <a:rPr lang="en-GB" dirty="0" smtClean="0"/>
              <a:t>Virtual servers tailored to user specifications.</a:t>
            </a:r>
          </a:p>
          <a:p>
            <a:pPr marL="0" indent="0">
              <a:buNone/>
            </a:pPr>
            <a:r>
              <a:rPr lang="en-GB" dirty="0" smtClean="0"/>
              <a:t>- </a:t>
            </a:r>
            <a:r>
              <a:rPr lang="en-GB" b="1" dirty="0" smtClean="0"/>
              <a:t>Amazon Machine Images (AMIs): </a:t>
            </a:r>
            <a:r>
              <a:rPr lang="en-GB" dirty="0" smtClean="0"/>
              <a:t>Preconfigured templates for instances.</a:t>
            </a:r>
          </a:p>
          <a:p>
            <a:pPr marL="0" indent="0">
              <a:buNone/>
            </a:pPr>
            <a:r>
              <a:rPr lang="en-GB" dirty="0" smtClean="0"/>
              <a:t>- </a:t>
            </a:r>
            <a:r>
              <a:rPr lang="en-GB" b="1" dirty="0" smtClean="0"/>
              <a:t>Instance Types</a:t>
            </a:r>
            <a:r>
              <a:rPr lang="en-GB" dirty="0" smtClean="0"/>
              <a:t>: Various configurations for CPU, memory, storage, networking, and graphics.</a:t>
            </a:r>
          </a:p>
          <a:p>
            <a:pPr marL="0" indent="0">
              <a:buNone/>
            </a:pPr>
            <a:r>
              <a:rPr lang="en-GB" dirty="0" smtClean="0"/>
              <a:t>- </a:t>
            </a:r>
            <a:r>
              <a:rPr lang="en-GB" b="1" dirty="0" smtClean="0"/>
              <a:t>Key Pairs: </a:t>
            </a:r>
            <a:r>
              <a:rPr lang="en-GB" dirty="0" smtClean="0"/>
              <a:t>Secure login information with public-private key encryption.</a:t>
            </a:r>
          </a:p>
          <a:p>
            <a:pPr marL="0" indent="0">
              <a:buNone/>
            </a:pPr>
            <a:r>
              <a:rPr lang="en-GB" dirty="0" smtClean="0"/>
              <a:t>- </a:t>
            </a:r>
            <a:r>
              <a:rPr lang="en-GB" b="1" dirty="0" smtClean="0"/>
              <a:t>Instance Store Volumes: </a:t>
            </a:r>
            <a:r>
              <a:rPr lang="en-GB" dirty="0" smtClean="0"/>
              <a:t>Temporary storage deleted upon instance termination.</a:t>
            </a:r>
          </a:p>
          <a:p>
            <a:pPr marL="0" indent="0">
              <a:buNone/>
            </a:pPr>
            <a:r>
              <a:rPr lang="en-GB" dirty="0" smtClean="0"/>
              <a:t>- </a:t>
            </a:r>
            <a:r>
              <a:rPr lang="en-GB" b="1" dirty="0" smtClean="0"/>
              <a:t>Amazon EBS Volumes: </a:t>
            </a:r>
            <a:r>
              <a:rPr lang="en-GB" dirty="0" smtClean="0"/>
              <a:t>Persistent storage using Elastic Block Store.</a:t>
            </a:r>
          </a:p>
          <a:p>
            <a:pPr marL="0" indent="0">
              <a:buNone/>
            </a:pPr>
            <a:r>
              <a:rPr lang="en-GB" dirty="0" smtClean="0"/>
              <a:t>- </a:t>
            </a:r>
            <a:r>
              <a:rPr lang="en-GB" b="1" dirty="0" smtClean="0"/>
              <a:t>Regions, Availability Zones, etc.: </a:t>
            </a:r>
            <a:r>
              <a:rPr lang="en-GB" dirty="0" smtClean="0"/>
              <a:t>Multiple physical locations for resources.</a:t>
            </a:r>
          </a:p>
          <a:p>
            <a:pPr marL="0" indent="0">
              <a:buNone/>
            </a:pPr>
            <a:r>
              <a:rPr lang="en-GB" dirty="0" smtClean="0"/>
              <a:t>- </a:t>
            </a:r>
            <a:r>
              <a:rPr lang="en-GB" b="1" dirty="0" smtClean="0"/>
              <a:t>Security Groups: </a:t>
            </a:r>
            <a:r>
              <a:rPr lang="en-GB" dirty="0" smtClean="0"/>
              <a:t>Virtual firewalls to control traffic.</a:t>
            </a:r>
          </a:p>
          <a:p>
            <a:pPr marL="0" indent="0">
              <a:buNone/>
            </a:pPr>
            <a:r>
              <a:rPr lang="en-GB" dirty="0" smtClean="0"/>
              <a:t>- </a:t>
            </a:r>
            <a:r>
              <a:rPr lang="en-GB" b="1" dirty="0" smtClean="0"/>
              <a:t>Elastic IP Addresses: </a:t>
            </a:r>
            <a:r>
              <a:rPr lang="en-GB" dirty="0" smtClean="0"/>
              <a:t>Static IPv4 addresses for dynamic cloud computing.</a:t>
            </a:r>
          </a:p>
          <a:p>
            <a:pPr marL="0" indent="0">
              <a:buNone/>
            </a:pPr>
            <a:r>
              <a:rPr lang="en-GB" dirty="0" smtClean="0"/>
              <a:t>- </a:t>
            </a:r>
            <a:r>
              <a:rPr lang="en-GB" b="1" dirty="0" smtClean="0"/>
              <a:t>Tags: </a:t>
            </a:r>
            <a:r>
              <a:rPr lang="en-GB" dirty="0" smtClean="0"/>
              <a:t>Metadata for resource organization.</a:t>
            </a:r>
          </a:p>
          <a:p>
            <a:pPr marL="0" indent="0">
              <a:buNone/>
            </a:pPr>
            <a:r>
              <a:rPr lang="en-GB" dirty="0" smtClean="0"/>
              <a:t>- </a:t>
            </a:r>
            <a:r>
              <a:rPr lang="en-GB" b="1" dirty="0" smtClean="0"/>
              <a:t>Virtual Private Clouds (VPCs): </a:t>
            </a:r>
            <a:r>
              <a:rPr lang="en-GB" dirty="0" smtClean="0"/>
              <a:t>Isolated virtual networks.</a:t>
            </a:r>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8</a:t>
            </a:fld>
            <a:endParaRPr kumimoji="0" lang="en-US"/>
          </a:p>
        </p:txBody>
      </p:sp>
    </p:spTree>
    <p:extLst>
      <p:ext uri="{BB962C8B-B14F-4D97-AF65-F5344CB8AC3E}">
        <p14:creationId xmlns:p14="http://schemas.microsoft.com/office/powerpoint/2010/main" val="5506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of EC2</a:t>
            </a:r>
            <a:endParaRPr lang="en-IN" dirty="0"/>
          </a:p>
        </p:txBody>
      </p:sp>
      <p:sp>
        <p:nvSpPr>
          <p:cNvPr id="4" name="Slide Number Placeholder 3"/>
          <p:cNvSpPr>
            <a:spLocks noGrp="1"/>
          </p:cNvSpPr>
          <p:nvPr>
            <p:ph type="sldNum" sz="quarter" idx="12"/>
          </p:nvPr>
        </p:nvSpPr>
        <p:spPr/>
        <p:txBody>
          <a:bodyPr/>
          <a:lstStyle/>
          <a:p>
            <a:pPr eaLnBrk="1" latinLnBrk="0" hangingPunct="1"/>
            <a:fld id="{D2E57653-3E58-4892-A7ED-712530ACC680}" type="slidenum">
              <a:rPr kumimoji="0" lang="en-US" smtClean="0"/>
              <a:pPr eaLnBrk="1" latinLnBrk="0" hangingPunct="1"/>
              <a:t>9</a:t>
            </a:fld>
            <a:endParaRPr kumimoji="0"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477000" cy="525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0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4135</TotalTime>
  <Words>1813</Words>
  <Application>Microsoft Office PowerPoint</Application>
  <PresentationFormat>On-screen Show (4:3)</PresentationFormat>
  <Paragraphs>204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Indie Flower</vt:lpstr>
      <vt:lpstr>Calibri</vt:lpstr>
      <vt:lpstr>Office Theme</vt:lpstr>
      <vt:lpstr>PowerPoint Presentation</vt:lpstr>
      <vt:lpstr>AMAZON?</vt:lpstr>
      <vt:lpstr>Amazon Web Services ?</vt:lpstr>
      <vt:lpstr>AWS Offering?</vt:lpstr>
      <vt:lpstr>PowerPoint Presentation</vt:lpstr>
      <vt:lpstr>Compute Services</vt:lpstr>
      <vt:lpstr>Amazon EC2</vt:lpstr>
      <vt:lpstr>EC2 Features</vt:lpstr>
      <vt:lpstr>Architecture of EC2</vt:lpstr>
      <vt:lpstr>Amazon Lambda</vt:lpstr>
      <vt:lpstr>EC2 Application</vt:lpstr>
      <vt:lpstr>Lambda Features </vt:lpstr>
      <vt:lpstr>Lambda Applications</vt:lpstr>
      <vt:lpstr>Storage Services</vt:lpstr>
      <vt:lpstr>Amazon S3</vt:lpstr>
      <vt:lpstr>S3 Features </vt:lpstr>
      <vt:lpstr>S3 Applications</vt:lpstr>
      <vt:lpstr>Database Services</vt:lpstr>
      <vt:lpstr>Amazon RDS </vt:lpstr>
      <vt:lpstr>RDS Features</vt:lpstr>
      <vt:lpstr>RDS Applications</vt:lpstr>
      <vt:lpstr>Networking Services</vt:lpstr>
      <vt:lpstr>Amazon Route 53</vt:lpstr>
      <vt:lpstr>PowerPoint Presentation</vt:lpstr>
      <vt:lpstr>Route 53 Features</vt:lpstr>
      <vt:lpstr>Route 53 Applications</vt:lpstr>
      <vt:lpstr>ML,AI,Analytics Services</vt:lpstr>
      <vt:lpstr>For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shadi</dc:creator>
  <cp:lastModifiedBy>user</cp:lastModifiedBy>
  <cp:revision>127</cp:revision>
  <dcterms:created xsi:type="dcterms:W3CDTF">2013-10-08T20:05:47Z</dcterms:created>
  <dcterms:modified xsi:type="dcterms:W3CDTF">2024-03-18T09:52:07Z</dcterms:modified>
</cp:coreProperties>
</file>