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C9DEF6-B7B9-4227-9781-6A3C1DBFDBC1}"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18C0-7C5A-434B-94E2-064F09319608}"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9DEF6-B7B9-4227-9781-6A3C1DBFDBC1}"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C9DEF6-B7B9-4227-9781-6A3C1DBFDBC1}"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9DEF6-B7B9-4227-9781-6A3C1DBFDBC1}"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C9DEF6-B7B9-4227-9781-6A3C1DBFDBC1}"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18C0-7C5A-434B-94E2-064F09319608}"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C9DEF6-B7B9-4227-9781-6A3C1DBFDBC1}"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C9DEF6-B7B9-4227-9781-6A3C1DBFDBC1}"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18C0-7C5A-434B-94E2-064F09319608}"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C9DEF6-B7B9-4227-9781-6A3C1DBFDBC1}"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9DEF6-B7B9-4227-9781-6A3C1DBFDBC1}"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9DEF6-B7B9-4227-9781-6A3C1DBFDBC1}"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18C0-7C5A-434B-94E2-064F09319608}"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9DEF6-B7B9-4227-9781-6A3C1DBFDBC1}"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18C0-7C5A-434B-94E2-064F0931960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7C9DEF6-B7B9-4227-9781-6A3C1DBFDBC1}" type="datetimeFigureOut">
              <a:rPr lang="en-IN" smtClean="0"/>
              <a:t>10-05-2024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FC918C0-7C5A-434B-94E2-064F0931960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ieeexplore.ieee.org/document/911266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484784"/>
            <a:ext cx="7772400" cy="1470025"/>
          </a:xfrm>
        </p:spPr>
        <p:txBody>
          <a:bodyPr>
            <a:noAutofit/>
          </a:bodyPr>
          <a:lstStyle/>
          <a:p>
            <a:r>
              <a:rPr lang="en-GB" sz="3600" dirty="0" smtClean="0">
                <a:latin typeface="+mn-lt"/>
              </a:rPr>
              <a:t>Cloud Intrusion Detection Method Based on Stacked Contractive Auto-Encoder and Support Vector Machine</a:t>
            </a:r>
            <a:endParaRPr lang="en-IN" sz="3600" dirty="0">
              <a:latin typeface="+mn-lt"/>
            </a:endParaRPr>
          </a:p>
        </p:txBody>
      </p:sp>
      <p:sp>
        <p:nvSpPr>
          <p:cNvPr id="3" name="Subtitle 2"/>
          <p:cNvSpPr>
            <a:spLocks noGrp="1"/>
          </p:cNvSpPr>
          <p:nvPr>
            <p:ph type="subTitle" idx="1"/>
          </p:nvPr>
        </p:nvSpPr>
        <p:spPr>
          <a:xfrm>
            <a:off x="755576" y="4677544"/>
            <a:ext cx="7848872" cy="1032520"/>
          </a:xfrm>
        </p:spPr>
        <p:txBody>
          <a:bodyPr>
            <a:normAutofit/>
          </a:bodyPr>
          <a:lstStyle/>
          <a:p>
            <a:r>
              <a:rPr lang="en-IN" sz="2000" i="1" dirty="0" err="1" smtClean="0"/>
              <a:t>Wenjuan</a:t>
            </a:r>
            <a:r>
              <a:rPr lang="en-IN" sz="2000" i="1" dirty="0" smtClean="0"/>
              <a:t> Wang , </a:t>
            </a:r>
            <a:r>
              <a:rPr lang="en-IN" sz="2000" i="1" dirty="0" err="1" smtClean="0"/>
              <a:t>Xuehui</a:t>
            </a:r>
            <a:r>
              <a:rPr lang="en-IN" sz="2000" i="1" dirty="0" smtClean="0"/>
              <a:t> Du , </a:t>
            </a:r>
            <a:r>
              <a:rPr lang="en-IN" sz="2000" i="1" dirty="0" err="1" smtClean="0"/>
              <a:t>Dibin</a:t>
            </a:r>
            <a:r>
              <a:rPr lang="en-IN" sz="2000" i="1" dirty="0" smtClean="0"/>
              <a:t> Shan, </a:t>
            </a:r>
            <a:r>
              <a:rPr lang="en-IN" sz="2000" i="1" dirty="0" err="1" smtClean="0"/>
              <a:t>Ruoxi</a:t>
            </a:r>
            <a:r>
              <a:rPr lang="en-IN" sz="2000" i="1" dirty="0" smtClean="0"/>
              <a:t> Qin, and Na Wang </a:t>
            </a:r>
            <a:endParaRPr lang="en-IN" sz="2000" i="1" dirty="0"/>
          </a:p>
        </p:txBody>
      </p:sp>
      <p:sp>
        <p:nvSpPr>
          <p:cNvPr id="4" name="Subtitle 2"/>
          <p:cNvSpPr txBox="1">
            <a:spLocks/>
          </p:cNvSpPr>
          <p:nvPr/>
        </p:nvSpPr>
        <p:spPr>
          <a:xfrm>
            <a:off x="1772484" y="3645024"/>
            <a:ext cx="6184776" cy="103252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IEEE TRANSACTIONS ON CLOUD COMPUTING, VOL. 10, NO. 3, JULY-SEPTEMBER 2022</a:t>
            </a:r>
            <a:endParaRPr lang="en-IN" dirty="0"/>
          </a:p>
        </p:txBody>
      </p:sp>
      <p:sp>
        <p:nvSpPr>
          <p:cNvPr id="5" name="Subtitle 2"/>
          <p:cNvSpPr txBox="1">
            <a:spLocks/>
          </p:cNvSpPr>
          <p:nvPr/>
        </p:nvSpPr>
        <p:spPr>
          <a:xfrm>
            <a:off x="1268016" y="5445224"/>
            <a:ext cx="7128792" cy="103252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000" i="1" dirty="0" smtClean="0">
                <a:solidFill>
                  <a:schemeClr val="tx1"/>
                </a:solidFill>
              </a:rPr>
              <a:t>PPT BY </a:t>
            </a:r>
          </a:p>
          <a:p>
            <a:r>
              <a:rPr lang="en-GB" sz="2000" i="1" dirty="0" smtClean="0">
                <a:solidFill>
                  <a:schemeClr val="tx1"/>
                </a:solidFill>
              </a:rPr>
              <a:t>GEETIKA T K</a:t>
            </a:r>
          </a:p>
          <a:p>
            <a:r>
              <a:rPr lang="en-GB" sz="2000" i="1" dirty="0" smtClean="0">
                <a:solidFill>
                  <a:schemeClr val="tx1"/>
                </a:solidFill>
              </a:rPr>
              <a:t>2021115035</a:t>
            </a:r>
            <a:endParaRPr lang="en-IN" sz="2000" i="1" dirty="0">
              <a:solidFill>
                <a:schemeClr val="tx1"/>
              </a:solidFill>
            </a:endParaRPr>
          </a:p>
        </p:txBody>
      </p:sp>
    </p:spTree>
    <p:extLst>
      <p:ext uri="{BB962C8B-B14F-4D97-AF65-F5344CB8AC3E}">
        <p14:creationId xmlns:p14="http://schemas.microsoft.com/office/powerpoint/2010/main" val="314918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184576"/>
          </a:xfrm>
        </p:spPr>
        <p:txBody>
          <a:bodyPr>
            <a:normAutofit/>
          </a:bodyPr>
          <a:lstStyle/>
          <a:p>
            <a:r>
              <a:rPr lang="en-GB" sz="2600" dirty="0"/>
              <a:t>First corrupts input x, then sends corrupted data x^ into the </a:t>
            </a:r>
            <a:r>
              <a:rPr lang="en-GB" sz="2600" dirty="0" err="1"/>
              <a:t>autoencoder</a:t>
            </a:r>
            <a:r>
              <a:rPr lang="en-GB" sz="2600" dirty="0"/>
              <a:t> for </a:t>
            </a:r>
            <a:r>
              <a:rPr lang="en-GB" sz="2600" dirty="0" err="1"/>
              <a:t>denoising</a:t>
            </a:r>
            <a:r>
              <a:rPr lang="en-GB" sz="2600" dirty="0"/>
              <a:t>, and finally reconstructs the clean version x.</a:t>
            </a:r>
          </a:p>
          <a:p>
            <a:r>
              <a:rPr lang="en-GB" sz="2600" dirty="0"/>
              <a:t>Objective function JDAE is defined as the sum of reconstruction errors over corrupted input data.</a:t>
            </a:r>
          </a:p>
          <a:p>
            <a:r>
              <a:rPr lang="en-GB" sz="2600" dirty="0"/>
              <a:t>Expectation is taken over corrupted versions x^ of samples x obtained from a corruption process q(x^|x).</a:t>
            </a:r>
          </a:p>
          <a:p>
            <a:r>
              <a:rPr lang="en-GB" sz="2600" dirty="0"/>
              <a:t>Common corruption approaches include additive isotropic Gaussian noise (GS) and binary masking noise (M).</a:t>
            </a:r>
          </a:p>
          <a:p>
            <a:endParaRPr lang="en-IN" dirty="0"/>
          </a:p>
        </p:txBody>
      </p:sp>
    </p:spTree>
    <p:extLst>
      <p:ext uri="{BB962C8B-B14F-4D97-AF65-F5344CB8AC3E}">
        <p14:creationId xmlns:p14="http://schemas.microsoft.com/office/powerpoint/2010/main" val="268971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CONTRACTIVE AUTOENCODER (CAE):</a:t>
            </a:r>
            <a:endParaRPr lang="en-IN" dirty="0"/>
          </a:p>
        </p:txBody>
      </p:sp>
      <p:sp>
        <p:nvSpPr>
          <p:cNvPr id="3" name="Content Placeholder 2"/>
          <p:cNvSpPr>
            <a:spLocks noGrp="1"/>
          </p:cNvSpPr>
          <p:nvPr>
            <p:ph idx="1"/>
          </p:nvPr>
        </p:nvSpPr>
        <p:spPr>
          <a:xfrm>
            <a:off x="467544" y="3789040"/>
            <a:ext cx="8229600" cy="4525963"/>
          </a:xfrm>
        </p:spPr>
        <p:txBody>
          <a:bodyPr>
            <a:normAutofit/>
          </a:bodyPr>
          <a:lstStyle/>
          <a:p>
            <a:r>
              <a:rPr lang="en-GB" sz="2400" dirty="0"/>
              <a:t>Aims to learn robust feature representations.</a:t>
            </a:r>
          </a:p>
          <a:p>
            <a:r>
              <a:rPr lang="en-GB" sz="2400" dirty="0"/>
              <a:t>Differs from DAE by adopting regularization for robust feature learning.</a:t>
            </a:r>
          </a:p>
          <a:p>
            <a:r>
              <a:rPr lang="en-GB" sz="2400" dirty="0"/>
              <a:t>Objective function JCAE consists of the sum of reconstruction errors and a penalty term</a:t>
            </a:r>
            <a:r>
              <a:rPr lang="en-GB" dirty="0" smtClean="0"/>
              <a:t>.</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196752"/>
            <a:ext cx="4838700" cy="252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73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577483"/>
          </a:xfrm>
        </p:spPr>
        <p:txBody>
          <a:bodyPr>
            <a:normAutofit/>
          </a:bodyPr>
          <a:lstStyle/>
          <a:p>
            <a:r>
              <a:rPr lang="en-GB" sz="2400" dirty="0"/>
              <a:t>The penalty term is based on the </a:t>
            </a:r>
            <a:r>
              <a:rPr lang="en-GB" sz="2400" dirty="0" err="1"/>
              <a:t>Frobenius</a:t>
            </a:r>
            <a:r>
              <a:rPr lang="en-GB" sz="2400" dirty="0"/>
              <a:t> norm of the </a:t>
            </a:r>
            <a:r>
              <a:rPr lang="en-GB" sz="2400" dirty="0" err="1"/>
              <a:t>Jacobian</a:t>
            </a:r>
            <a:r>
              <a:rPr lang="en-GB" sz="2400" dirty="0"/>
              <a:t> matrix, representing the partial derivative of hidden features with respect to weights.</a:t>
            </a:r>
          </a:p>
          <a:p>
            <a:r>
              <a:rPr lang="en-GB" sz="2400" dirty="0"/>
              <a:t>Activation functions like sigmoid are used for computing the penalty term.</a:t>
            </a:r>
          </a:p>
          <a:p>
            <a:r>
              <a:rPr lang="en-GB" sz="2400" dirty="0"/>
              <a:t>The penalty term suppresses minor perturbations in input data, ensuring locally invariant feature learning.</a:t>
            </a:r>
          </a:p>
          <a:p>
            <a:r>
              <a:rPr lang="en-GB" sz="2400" dirty="0"/>
              <a:t>Overall computational complexity is O(dx </a:t>
            </a:r>
            <a:r>
              <a:rPr lang="en-GB" sz="2400" dirty="0" smtClean="0"/>
              <a:t> </a:t>
            </a:r>
            <a:r>
              <a:rPr lang="en-GB" sz="2400" dirty="0"/>
              <a:t>dh), where dx and dh are the dimensions of input and hidden representation respectively.</a:t>
            </a:r>
          </a:p>
          <a:p>
            <a:endParaRPr lang="en-IN" sz="2400" dirty="0"/>
          </a:p>
          <a:p>
            <a:endParaRPr lang="en-IN" sz="2400" dirty="0"/>
          </a:p>
        </p:txBody>
      </p:sp>
    </p:spTree>
    <p:extLst>
      <p:ext uri="{BB962C8B-B14F-4D97-AF65-F5344CB8AC3E}">
        <p14:creationId xmlns:p14="http://schemas.microsoft.com/office/powerpoint/2010/main" val="135183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PROPOSED METHODOLOGY</a:t>
            </a:r>
            <a:endParaRPr lang="en-IN" dirty="0"/>
          </a:p>
        </p:txBody>
      </p:sp>
      <p:sp>
        <p:nvSpPr>
          <p:cNvPr id="3" name="Content Placeholder 2"/>
          <p:cNvSpPr>
            <a:spLocks noGrp="1"/>
          </p:cNvSpPr>
          <p:nvPr>
            <p:ph idx="1"/>
          </p:nvPr>
        </p:nvSpPr>
        <p:spPr>
          <a:xfrm>
            <a:off x="467544" y="1340768"/>
            <a:ext cx="8229600" cy="4525963"/>
          </a:xfrm>
        </p:spPr>
        <p:txBody>
          <a:bodyPr/>
          <a:lstStyle/>
          <a:p>
            <a:r>
              <a:rPr lang="en-IN" sz="2400" dirty="0"/>
              <a:t>Develop a Stacked Contractive </a:t>
            </a:r>
            <a:r>
              <a:rPr lang="en-IN" sz="2400" dirty="0" err="1"/>
              <a:t>Autoencoder</a:t>
            </a:r>
            <a:r>
              <a:rPr lang="en-IN" sz="2400" dirty="0"/>
              <a:t> (SCAE) for feature learning.</a:t>
            </a:r>
          </a:p>
          <a:p>
            <a:r>
              <a:rPr lang="en-IN" sz="2400" dirty="0"/>
              <a:t>Train SCAE in three phases: </a:t>
            </a:r>
            <a:r>
              <a:rPr lang="en-IN" sz="2400" dirty="0" err="1"/>
              <a:t>pretraining</a:t>
            </a:r>
            <a:r>
              <a:rPr lang="en-IN" sz="2400" dirty="0"/>
              <a:t>, unrolling, and fine-tuning.</a:t>
            </a:r>
          </a:p>
          <a:p>
            <a:r>
              <a:rPr lang="en-IN" sz="2400" dirty="0"/>
              <a:t>Implement Support Vector Machine (SVM) for multiclass anomaly detection, using the One-Versus-All (OVA) approach.</a:t>
            </a:r>
          </a:p>
          <a:p>
            <a:pPr marL="0" indent="0">
              <a:buNone/>
            </a:pPr>
            <a:endParaRPr lang="en-GB" sz="2400" dirty="0"/>
          </a:p>
        </p:txBody>
      </p:sp>
    </p:spTree>
    <p:extLst>
      <p:ext uri="{BB962C8B-B14F-4D97-AF65-F5344CB8AC3E}">
        <p14:creationId xmlns:p14="http://schemas.microsoft.com/office/powerpoint/2010/main" val="158248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CLOUD INTRUSION DETECTION SYSTEM BASED ON SCAE AND SVM</a:t>
            </a:r>
            <a:endParaRPr lang="en-IN" dirty="0"/>
          </a:p>
        </p:txBody>
      </p:sp>
      <p:sp>
        <p:nvSpPr>
          <p:cNvPr id="3" name="Content Placeholder 2"/>
          <p:cNvSpPr>
            <a:spLocks noGrp="1"/>
          </p:cNvSpPr>
          <p:nvPr>
            <p:ph idx="1"/>
          </p:nvPr>
        </p:nvSpPr>
        <p:spPr/>
        <p:txBody>
          <a:bodyPr>
            <a:normAutofit/>
          </a:bodyPr>
          <a:lstStyle/>
          <a:p>
            <a:r>
              <a:rPr lang="en-GB" sz="2400" dirty="0"/>
              <a:t>Utilizing Software-Defined Networking (SDN) technology, the CIDS architecture comprises data, control, and application planes. The anomaly detection application within the application plane is pivotal. It </a:t>
            </a:r>
            <a:r>
              <a:rPr lang="en-GB" sz="2400" dirty="0" err="1"/>
              <a:t>preprocesses</a:t>
            </a:r>
            <a:r>
              <a:rPr lang="en-GB" sz="2400" dirty="0"/>
              <a:t> data, trains the </a:t>
            </a:r>
            <a:r>
              <a:rPr lang="en-GB" sz="2400" dirty="0" err="1"/>
              <a:t>SCAEþSVM</a:t>
            </a:r>
            <a:r>
              <a:rPr lang="en-GB" sz="2400" dirty="0"/>
              <a:t> model, and performs attack recognition</a:t>
            </a:r>
            <a:r>
              <a:rPr lang="en-GB" sz="2400" dirty="0" smtClean="0"/>
              <a:t>.</a:t>
            </a:r>
          </a:p>
          <a:p>
            <a:r>
              <a:rPr lang="en-GB" sz="2400" dirty="0"/>
              <a:t>Data collection from the </a:t>
            </a:r>
            <a:r>
              <a:rPr lang="en-GB" sz="2400" dirty="0" err="1"/>
              <a:t>Xen</a:t>
            </a:r>
            <a:r>
              <a:rPr lang="en-GB" sz="2400" dirty="0"/>
              <a:t> cloud platform is facilitated by an </a:t>
            </a:r>
            <a:r>
              <a:rPr lang="en-GB" sz="2400" dirty="0" err="1"/>
              <a:t>OpenFlow</a:t>
            </a:r>
            <a:r>
              <a:rPr lang="en-GB" sz="2400" dirty="0"/>
              <a:t> Virtual Switch (OVS) and a Network Controller (NC). OVS forwards virtual network flow, while NC is responsible for routing control and network flow collection.</a:t>
            </a:r>
          </a:p>
          <a:p>
            <a:endParaRPr lang="en-GB" sz="2400" dirty="0"/>
          </a:p>
        </p:txBody>
      </p:sp>
    </p:spTree>
    <p:extLst>
      <p:ext uri="{BB962C8B-B14F-4D97-AF65-F5344CB8AC3E}">
        <p14:creationId xmlns:p14="http://schemas.microsoft.com/office/powerpoint/2010/main" val="136727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r>
              <a:rPr lang="en-GB" sz="2400" dirty="0" smtClean="0"/>
              <a:t>Data </a:t>
            </a:r>
            <a:r>
              <a:rPr lang="en-GB" sz="2400" dirty="0" err="1"/>
              <a:t>preprocessing</a:t>
            </a:r>
            <a:r>
              <a:rPr lang="en-GB" sz="2400" dirty="0"/>
              <a:t> involves transforming nominal features into numeric values and standardizing feature values using the Z-score method. This process ensures fair scaling and eliminates bias in </a:t>
            </a:r>
            <a:r>
              <a:rPr lang="en-GB" sz="2400" dirty="0" err="1"/>
              <a:t>favor</a:t>
            </a:r>
            <a:r>
              <a:rPr lang="en-GB" sz="2400" dirty="0"/>
              <a:t> of certain features</a:t>
            </a:r>
            <a:r>
              <a:rPr lang="en-GB" sz="2400" dirty="0" smtClean="0"/>
              <a:t>.</a:t>
            </a:r>
          </a:p>
          <a:p>
            <a:endParaRPr lang="en-GB" sz="2400" dirty="0"/>
          </a:p>
          <a:p>
            <a:pPr marL="0" indent="0">
              <a:buNone/>
            </a:pP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8679"/>
            <a:ext cx="5256584" cy="337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57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92500" lnSpcReduction="10000"/>
          </a:bodyPr>
          <a:lstStyle/>
          <a:p>
            <a:r>
              <a:rPr lang="en-GB" sz="2400" dirty="0"/>
              <a:t>The </a:t>
            </a:r>
            <a:r>
              <a:rPr lang="en-GB" sz="2400" dirty="0" err="1"/>
              <a:t>SCAEþSVM</a:t>
            </a:r>
            <a:r>
              <a:rPr lang="en-GB" sz="2400" dirty="0"/>
              <a:t> classifier is the core component. It extracts essential features from raw network traffic using SCAE, which is </a:t>
            </a:r>
            <a:r>
              <a:rPr lang="en-GB" sz="2400" dirty="0" err="1"/>
              <a:t>pretrained</a:t>
            </a:r>
            <a:r>
              <a:rPr lang="en-GB" sz="2400" dirty="0"/>
              <a:t> in an unsupervised manner and fine-tuned through supervised back-propagation. The SVM classifier, utilizing the One-Versus-All (OVA) approach, distinguishes between normal and abnormal data based on the extracted features</a:t>
            </a:r>
            <a:r>
              <a:rPr lang="en-GB" sz="2400" dirty="0" smtClean="0"/>
              <a:t>.</a:t>
            </a:r>
          </a:p>
          <a:p>
            <a:pPr marL="0" indent="0">
              <a:buNone/>
            </a:pPr>
            <a:endParaRPr lang="en-GB" sz="2400" dirty="0" smtClean="0"/>
          </a:p>
          <a:p>
            <a:r>
              <a:rPr lang="en-GB" sz="2400" dirty="0" smtClean="0"/>
              <a:t>During </a:t>
            </a:r>
            <a:r>
              <a:rPr lang="en-GB" sz="2400" dirty="0"/>
              <a:t>attack detection, the trained </a:t>
            </a:r>
            <a:r>
              <a:rPr lang="en-GB" sz="2400" dirty="0" err="1"/>
              <a:t>SCAEþSVM</a:t>
            </a:r>
            <a:r>
              <a:rPr lang="en-GB" sz="2400" dirty="0"/>
              <a:t> classifier is deployed to detect testing data or online traffic. Output from the classifier indicates whether data is normal or an attack (e.g., DOS, Probe, R2L, U2R). This enables the </a:t>
            </a:r>
            <a:r>
              <a:rPr lang="en-GB" sz="2400" dirty="0" err="1"/>
              <a:t>labeling</a:t>
            </a:r>
            <a:r>
              <a:rPr lang="en-GB" sz="2400" dirty="0"/>
              <a:t> of traffic accordingly, facilitating efficient network security management</a:t>
            </a:r>
            <a:r>
              <a:rPr lang="en-GB" sz="2400" dirty="0" smtClean="0"/>
              <a:t>.</a:t>
            </a:r>
            <a:endParaRPr lang="en-GB" sz="2400" dirty="0"/>
          </a:p>
        </p:txBody>
      </p:sp>
    </p:spTree>
    <p:extLst>
      <p:ext uri="{BB962C8B-B14F-4D97-AF65-F5344CB8AC3E}">
        <p14:creationId xmlns:p14="http://schemas.microsoft.com/office/powerpoint/2010/main" val="357667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35" y="1700808"/>
            <a:ext cx="8101013" cy="3466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08720"/>
            <a:ext cx="4486389" cy="45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12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EXPERIMENTAL </a:t>
            </a:r>
            <a:r>
              <a:rPr lang="en-IN" dirty="0" smtClean="0"/>
              <a:t>RESULTSAND </a:t>
            </a:r>
            <a:r>
              <a:rPr lang="en-IN" dirty="0"/>
              <a:t>ANALYSIS</a:t>
            </a:r>
          </a:p>
        </p:txBody>
      </p:sp>
      <p:sp>
        <p:nvSpPr>
          <p:cNvPr id="3" name="Content Placeholder 2"/>
          <p:cNvSpPr>
            <a:spLocks noGrp="1"/>
          </p:cNvSpPr>
          <p:nvPr>
            <p:ph idx="1"/>
          </p:nvPr>
        </p:nvSpPr>
        <p:spPr/>
        <p:txBody>
          <a:bodyPr>
            <a:normAutofit fontScale="92500"/>
          </a:bodyPr>
          <a:lstStyle/>
          <a:p>
            <a:endParaRPr lang="en-GB" dirty="0"/>
          </a:p>
          <a:p>
            <a:r>
              <a:rPr lang="en-GB" b="1" dirty="0" smtClean="0"/>
              <a:t>Dataset: </a:t>
            </a:r>
            <a:r>
              <a:rPr lang="en-GB" dirty="0"/>
              <a:t>Two widely used intrusion detection evaluation datasets, namely KDD Cup 99 and NSL-KDD, were employed in the experiments. These datasets contain various types of attacks, such as DOS, Probe, R2L, and U2R.</a:t>
            </a:r>
          </a:p>
          <a:p>
            <a:endParaRPr lang="en-GB" dirty="0"/>
          </a:p>
          <a:p>
            <a:r>
              <a:rPr lang="en-GB" b="1" dirty="0" smtClean="0"/>
              <a:t>Experimental Design: </a:t>
            </a:r>
            <a:r>
              <a:rPr lang="en-GB" dirty="0"/>
              <a:t>Two sets of experiments were conducted to evaluate the effectiveness of the proposed </a:t>
            </a:r>
            <a:r>
              <a:rPr lang="en-GB" dirty="0" err="1"/>
              <a:t>SCAEþSVM</a:t>
            </a:r>
            <a:r>
              <a:rPr lang="en-GB" dirty="0"/>
              <a:t> model. The first set focused on verifying the ability of SCAE to extract essential features and achieve dimensionality reduction. The second set aimed to assess the detection performance of the </a:t>
            </a:r>
            <a:r>
              <a:rPr lang="en-GB" dirty="0" err="1"/>
              <a:t>SCAEþSVM</a:t>
            </a:r>
            <a:r>
              <a:rPr lang="en-GB" dirty="0"/>
              <a:t> model in comparison to other state-of-the-art approaches.</a:t>
            </a:r>
          </a:p>
          <a:p>
            <a:endParaRPr lang="en-GB" dirty="0"/>
          </a:p>
          <a:p>
            <a:endParaRPr lang="en-GB" dirty="0"/>
          </a:p>
        </p:txBody>
      </p:sp>
    </p:spTree>
    <p:extLst>
      <p:ext uri="{BB962C8B-B14F-4D97-AF65-F5344CB8AC3E}">
        <p14:creationId xmlns:p14="http://schemas.microsoft.com/office/powerpoint/2010/main" val="403003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EXPERIMENTAL RESULTS</a:t>
            </a:r>
            <a:endParaRPr lang="en-IN" dirty="0"/>
          </a:p>
        </p:txBody>
      </p:sp>
      <p:sp>
        <p:nvSpPr>
          <p:cNvPr id="3" name="Content Placeholder 2"/>
          <p:cNvSpPr>
            <a:spLocks noGrp="1"/>
          </p:cNvSpPr>
          <p:nvPr>
            <p:ph idx="1"/>
          </p:nvPr>
        </p:nvSpPr>
        <p:spPr/>
        <p:txBody>
          <a:bodyPr>
            <a:noAutofit/>
          </a:bodyPr>
          <a:lstStyle/>
          <a:p>
            <a:pPr marL="0" indent="0">
              <a:buNone/>
            </a:pPr>
            <a:r>
              <a:rPr lang="en-GB" sz="2400" dirty="0" smtClean="0"/>
              <a:t>The </a:t>
            </a:r>
            <a:r>
              <a:rPr lang="en-GB" sz="2400" dirty="0" err="1"/>
              <a:t>SCAEþSVM</a:t>
            </a:r>
            <a:r>
              <a:rPr lang="en-GB" sz="2400" dirty="0"/>
              <a:t> model demonstrated superior performance in terms of accuracy, precision, recall, and f-measure across various classification tasks, including 2-class, 5-class, and 13-class classification, on both NSL-KDD and KDD Cup 99 datasets.</a:t>
            </a:r>
          </a:p>
          <a:p>
            <a:r>
              <a:rPr lang="en-GB" sz="2400" dirty="0"/>
              <a:t>   </a:t>
            </a:r>
            <a:r>
              <a:rPr lang="en-GB" sz="2400" dirty="0" smtClean="0"/>
              <a:t>The </a:t>
            </a:r>
            <a:r>
              <a:rPr lang="en-GB" sz="2400" dirty="0" err="1"/>
              <a:t>SCAEþSVM</a:t>
            </a:r>
            <a:r>
              <a:rPr lang="en-GB" sz="2400" dirty="0"/>
              <a:t> model outperformed standalone shallow SVM and achieved better or at least comparable results compared to other deep learning methods, such as </a:t>
            </a:r>
            <a:r>
              <a:rPr lang="en-GB" sz="2400" dirty="0" err="1"/>
              <a:t>SAEþSVM</a:t>
            </a:r>
            <a:r>
              <a:rPr lang="en-GB" sz="2400" dirty="0"/>
              <a:t> and </a:t>
            </a:r>
            <a:r>
              <a:rPr lang="en-GB" sz="2400" dirty="0" err="1"/>
              <a:t>SDAEþSVM</a:t>
            </a:r>
            <a:r>
              <a:rPr lang="en-GB" sz="2400" dirty="0"/>
              <a:t>.</a:t>
            </a:r>
          </a:p>
          <a:p>
            <a:r>
              <a:rPr lang="en-GB" sz="2400" dirty="0"/>
              <a:t>   </a:t>
            </a:r>
            <a:r>
              <a:rPr lang="en-GB" sz="2400" dirty="0" smtClean="0"/>
              <a:t>The </a:t>
            </a:r>
            <a:r>
              <a:rPr lang="en-GB" sz="2400" dirty="0"/>
              <a:t>model showed stable and satisfactory detection performance across different numbers of attack categories, demonstrating its scalability and effectiveness in identifying different types of attacks.</a:t>
            </a:r>
          </a:p>
          <a:p>
            <a:endParaRPr lang="en-IN" sz="2400" dirty="0"/>
          </a:p>
        </p:txBody>
      </p:sp>
    </p:spTree>
    <p:extLst>
      <p:ext uri="{BB962C8B-B14F-4D97-AF65-F5344CB8AC3E}">
        <p14:creationId xmlns:p14="http://schemas.microsoft.com/office/powerpoint/2010/main" val="284392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OBJECTIVES</a:t>
            </a:r>
            <a:endParaRPr lang="en-IN" dirty="0"/>
          </a:p>
        </p:txBody>
      </p:sp>
      <p:sp>
        <p:nvSpPr>
          <p:cNvPr id="3" name="Content Placeholder 2"/>
          <p:cNvSpPr>
            <a:spLocks noGrp="1"/>
          </p:cNvSpPr>
          <p:nvPr>
            <p:ph idx="1"/>
          </p:nvPr>
        </p:nvSpPr>
        <p:spPr/>
        <p:txBody>
          <a:bodyPr>
            <a:normAutofit/>
          </a:bodyPr>
          <a:lstStyle/>
          <a:p>
            <a:r>
              <a:rPr lang="en-GB" sz="2400" dirty="0" smtClean="0"/>
              <a:t>Enhance cloud security.</a:t>
            </a:r>
          </a:p>
          <a:p>
            <a:r>
              <a:rPr lang="en-GB" sz="2400" dirty="0" smtClean="0"/>
              <a:t>Develop an intrusion detection system.</a:t>
            </a:r>
          </a:p>
          <a:p>
            <a:r>
              <a:rPr lang="en-GB" sz="2400" dirty="0" smtClean="0"/>
              <a:t>Address data complexity.</a:t>
            </a:r>
          </a:p>
          <a:p>
            <a:r>
              <a:rPr lang="en-GB" sz="2400" dirty="0" smtClean="0"/>
              <a:t>Utilize deep learning.</a:t>
            </a:r>
          </a:p>
          <a:p>
            <a:r>
              <a:rPr lang="en-GB" sz="2400" dirty="0" smtClean="0"/>
              <a:t>Introduce the SCAE method.</a:t>
            </a:r>
          </a:p>
          <a:p>
            <a:r>
              <a:rPr lang="en-GB" sz="2400" dirty="0" smtClean="0"/>
              <a:t>Combine SCAE with SVM classification.</a:t>
            </a:r>
          </a:p>
          <a:p>
            <a:r>
              <a:rPr lang="en-GB" sz="2400" dirty="0" smtClean="0"/>
              <a:t>Optimize detection performance.</a:t>
            </a:r>
          </a:p>
          <a:p>
            <a:r>
              <a:rPr lang="en-GB" sz="2400" dirty="0" smtClean="0"/>
              <a:t>Validate the methodology.</a:t>
            </a:r>
            <a:endParaRPr lang="en-IN" sz="2400" dirty="0"/>
          </a:p>
        </p:txBody>
      </p:sp>
    </p:spTree>
    <p:extLst>
      <p:ext uri="{BB962C8B-B14F-4D97-AF65-F5344CB8AC3E}">
        <p14:creationId xmlns:p14="http://schemas.microsoft.com/office/powerpoint/2010/main" val="75142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400" b="1" dirty="0" smtClean="0"/>
              <a:t>Metrics </a:t>
            </a:r>
            <a:r>
              <a:rPr lang="en-GB" sz="2400" b="1" dirty="0"/>
              <a:t>and Analysis: </a:t>
            </a:r>
            <a:r>
              <a:rPr lang="en-GB" sz="2400" dirty="0"/>
              <a:t>Various metrics, including accuracy rate, precision rate, recall rate, f-measure, confusion matrix, and receiver operating characteristic (ROC) curve, were used to evaluate the detection performance. The </a:t>
            </a:r>
            <a:r>
              <a:rPr lang="en-GB" sz="2400" dirty="0" err="1"/>
              <a:t>SCAEþSVM</a:t>
            </a:r>
            <a:r>
              <a:rPr lang="en-GB" sz="2400" dirty="0"/>
              <a:t> model consistently achieved high scores in these metrics, indicating its robustness and reliability in intrusion detection.</a:t>
            </a:r>
          </a:p>
          <a:p>
            <a:endParaRPr lang="en-GB" sz="2400" dirty="0"/>
          </a:p>
          <a:p>
            <a:endParaRPr lang="en-IN" sz="2400" dirty="0"/>
          </a:p>
        </p:txBody>
      </p:sp>
    </p:spTree>
    <p:extLst>
      <p:ext uri="{BB962C8B-B14F-4D97-AF65-F5344CB8AC3E}">
        <p14:creationId xmlns:p14="http://schemas.microsoft.com/office/powerpoint/2010/main" val="418833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smtClean="0"/>
              <a:t>The </a:t>
            </a:r>
            <a:r>
              <a:rPr lang="en-GB" sz="2400" dirty="0"/>
              <a:t>experimental results confirm that the </a:t>
            </a:r>
            <a:r>
              <a:rPr lang="en-GB" sz="2400" dirty="0" err="1"/>
              <a:t>SCAEþSVM</a:t>
            </a:r>
            <a:r>
              <a:rPr lang="en-GB" sz="2400" dirty="0"/>
              <a:t> model effectively combines the feature learning capabilities of SCAE with the classification power of SVM, leading to improved intrusion detection performance in cloud environments. The model's ability to accurately identify different types of attacks and its stability across various classification tasks highlight its potential for practical deployment in real-world scenarios.</a:t>
            </a:r>
            <a:endParaRPr lang="en-IN" sz="2400" dirty="0"/>
          </a:p>
          <a:p>
            <a:endParaRPr lang="en-IN" sz="2400" dirty="0"/>
          </a:p>
        </p:txBody>
      </p:sp>
    </p:spTree>
    <p:extLst>
      <p:ext uri="{BB962C8B-B14F-4D97-AF65-F5344CB8AC3E}">
        <p14:creationId xmlns:p14="http://schemas.microsoft.com/office/powerpoint/2010/main" val="70025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LINK: </a:t>
            </a:r>
            <a:r>
              <a:rPr lang="en-IN" dirty="0" smtClean="0">
                <a:hlinkClick r:id="rId2"/>
              </a:rPr>
              <a:t>https</a:t>
            </a:r>
            <a:r>
              <a:rPr lang="en-IN" dirty="0">
                <a:hlinkClick r:id="rId2"/>
              </a:rPr>
              <a:t>://</a:t>
            </a:r>
            <a:r>
              <a:rPr lang="en-IN" dirty="0" smtClean="0">
                <a:hlinkClick r:id="rId2"/>
              </a:rPr>
              <a:t>ieeexplore.ieee.org/document/9112664</a:t>
            </a:r>
            <a:endParaRPr lang="en-IN" dirty="0" smtClean="0"/>
          </a:p>
          <a:p>
            <a:r>
              <a:rPr lang="en-IN" dirty="0" err="1"/>
              <a:t>TensorFlow</a:t>
            </a:r>
            <a:r>
              <a:rPr lang="en-IN" dirty="0"/>
              <a:t> Documentation: </a:t>
            </a:r>
            <a:r>
              <a:rPr lang="en-IN" dirty="0">
                <a:hlinkClick r:id="rId3"/>
              </a:rPr>
              <a:t>https://www.tensorflow.org/</a:t>
            </a:r>
            <a:endParaRPr lang="en-IN" dirty="0"/>
          </a:p>
          <a:p>
            <a:r>
              <a:rPr lang="en-GB" dirty="0"/>
              <a:t>Hinton, G. E., &amp; </a:t>
            </a:r>
            <a:r>
              <a:rPr lang="en-GB" dirty="0" err="1"/>
              <a:t>Salakhutdinov</a:t>
            </a:r>
            <a:r>
              <a:rPr lang="en-GB" dirty="0"/>
              <a:t>, R. R. (2006). Reducing the dimensionality of data with neural networks. Science, 313(5786), 504-507.</a:t>
            </a:r>
          </a:p>
          <a:p>
            <a:r>
              <a:rPr lang="en-GB" dirty="0"/>
              <a:t>Cortes, C., &amp; </a:t>
            </a:r>
            <a:r>
              <a:rPr lang="en-GB" dirty="0" err="1"/>
              <a:t>Vapnik</a:t>
            </a:r>
            <a:r>
              <a:rPr lang="en-GB" dirty="0"/>
              <a:t>, V. (1995). Support-vector networks. Machine learning, 20(3), 273-297.</a:t>
            </a:r>
          </a:p>
          <a:p>
            <a:pPr marL="0" indent="0">
              <a:buNone/>
            </a:pPr>
            <a:endParaRPr lang="en-IN" dirty="0" smtClean="0"/>
          </a:p>
        </p:txBody>
      </p:sp>
      <p:sp>
        <p:nvSpPr>
          <p:cNvPr id="4" name="Title 1"/>
          <p:cNvSpPr>
            <a:spLocks noGrp="1"/>
          </p:cNvSpPr>
          <p:nvPr>
            <p:ph type="title"/>
          </p:nvPr>
        </p:nvSpPr>
        <p:spPr>
          <a:xfrm>
            <a:off x="457200" y="533400"/>
            <a:ext cx="8229600" cy="990600"/>
          </a:xfrm>
        </p:spPr>
        <p:txBody>
          <a:bodyPr/>
          <a:lstStyle/>
          <a:p>
            <a:pPr algn="l"/>
            <a:r>
              <a:rPr lang="en-GB" dirty="0" smtClean="0">
                <a:solidFill>
                  <a:srgbClr val="C00000"/>
                </a:solidFill>
              </a:rPr>
              <a:t>REFERENCES</a:t>
            </a:r>
            <a:endParaRPr lang="en-IN" dirty="0">
              <a:solidFill>
                <a:srgbClr val="C00000"/>
              </a:solidFill>
            </a:endParaRPr>
          </a:p>
        </p:txBody>
      </p:sp>
    </p:spTree>
    <p:extLst>
      <p:ext uri="{BB962C8B-B14F-4D97-AF65-F5344CB8AC3E}">
        <p14:creationId xmlns:p14="http://schemas.microsoft.com/office/powerpoint/2010/main" val="279917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a:bodyPr>
          <a:lstStyle/>
          <a:p>
            <a:r>
              <a:rPr lang="en-GB" sz="2400" dirty="0" smtClean="0"/>
              <a:t>Cloud computing faces security threats, making intrusion detection vital.</a:t>
            </a:r>
          </a:p>
          <a:p>
            <a:r>
              <a:rPr lang="en-GB" sz="2400" dirty="0" smtClean="0"/>
              <a:t>Traditional methods struggle with complex network traffic.</a:t>
            </a:r>
          </a:p>
          <a:p>
            <a:r>
              <a:rPr lang="en-GB" sz="2400" dirty="0" smtClean="0"/>
              <a:t>Deep learning, especially SCAE, offers promise for better detection.</a:t>
            </a:r>
          </a:p>
          <a:p>
            <a:r>
              <a:rPr lang="en-GB" sz="2400" dirty="0" smtClean="0"/>
              <a:t>The study aims to use SCAE-SVM for automatic feature extraction.</a:t>
            </a:r>
          </a:p>
          <a:p>
            <a:r>
              <a:rPr lang="en-GB" sz="2400" dirty="0" smtClean="0"/>
              <a:t>The paper reviews challenges, proposes the model, and discusses results.</a:t>
            </a:r>
            <a:endParaRPr lang="en-IN" sz="2400" dirty="0"/>
          </a:p>
        </p:txBody>
      </p:sp>
    </p:spTree>
    <p:extLst>
      <p:ext uri="{BB962C8B-B14F-4D97-AF65-F5344CB8AC3E}">
        <p14:creationId xmlns:p14="http://schemas.microsoft.com/office/powerpoint/2010/main" val="352804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EXISTING SYSTEM</a:t>
            </a:r>
            <a:endParaRPr lang="en-IN" dirty="0"/>
          </a:p>
        </p:txBody>
      </p:sp>
      <p:sp>
        <p:nvSpPr>
          <p:cNvPr id="3" name="Content Placeholder 2"/>
          <p:cNvSpPr>
            <a:spLocks noGrp="1"/>
          </p:cNvSpPr>
          <p:nvPr>
            <p:ph idx="1"/>
          </p:nvPr>
        </p:nvSpPr>
        <p:spPr/>
        <p:txBody>
          <a:bodyPr>
            <a:normAutofit/>
          </a:bodyPr>
          <a:lstStyle/>
          <a:p>
            <a:r>
              <a:rPr lang="en-IN" sz="2400" dirty="0" smtClean="0"/>
              <a:t>Studies have explored various deep learning methods for intrusion detection, using datasets like KDD Cup 99 and NSL-KDD.</a:t>
            </a:r>
          </a:p>
          <a:p>
            <a:r>
              <a:rPr lang="en-IN" sz="2400" dirty="0" smtClean="0"/>
              <a:t>Approaches include DNN, </a:t>
            </a:r>
            <a:r>
              <a:rPr lang="en-IN" sz="2400" dirty="0" err="1" smtClean="0"/>
              <a:t>DBNþSVM</a:t>
            </a:r>
            <a:r>
              <a:rPr lang="en-IN" sz="2400" dirty="0" smtClean="0"/>
              <a:t>, AE, STL, and NDAE combined with RF, applied to both datasets.</a:t>
            </a:r>
          </a:p>
          <a:p>
            <a:r>
              <a:rPr lang="en-IN" sz="2400" dirty="0" smtClean="0"/>
              <a:t>Private or public datasets like UNB ISCX IDS 2012 and CTU-13 have also been used, with methods like RNN-LSTM, SDAE, and DCAE.</a:t>
            </a:r>
          </a:p>
          <a:p>
            <a:endParaRPr lang="en-IN" dirty="0"/>
          </a:p>
        </p:txBody>
      </p:sp>
    </p:spTree>
    <p:extLst>
      <p:ext uri="{BB962C8B-B14F-4D97-AF65-F5344CB8AC3E}">
        <p14:creationId xmlns:p14="http://schemas.microsoft.com/office/powerpoint/2010/main" val="121087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IN" dirty="0"/>
          </a:p>
        </p:txBody>
      </p:sp>
      <p:sp>
        <p:nvSpPr>
          <p:cNvPr id="3" name="Content Placeholder 2"/>
          <p:cNvSpPr>
            <a:spLocks noGrp="1"/>
          </p:cNvSpPr>
          <p:nvPr>
            <p:ph idx="1"/>
          </p:nvPr>
        </p:nvSpPr>
        <p:spPr/>
        <p:txBody>
          <a:bodyPr>
            <a:noAutofit/>
          </a:bodyPr>
          <a:lstStyle/>
          <a:p>
            <a:r>
              <a:rPr lang="en-GB" sz="2400" dirty="0"/>
              <a:t>The proposed system introduces a novel SCAE-based method for intrusion detection, aiming to leverage deep learning techniques.</a:t>
            </a:r>
          </a:p>
          <a:p>
            <a:r>
              <a:rPr lang="en-GB" sz="2400" dirty="0"/>
              <a:t>It combines SCAE with SVM for feature extraction and classification, capitalizing on the strengths of both deep and shallow learning.</a:t>
            </a:r>
          </a:p>
          <a:p>
            <a:r>
              <a:rPr lang="en-GB" sz="2400" dirty="0"/>
              <a:t>A cloud intrusion detection system (CIDS) is designed, utilizing SDN for collecting virtual network traffic and implementing the </a:t>
            </a:r>
            <a:r>
              <a:rPr lang="en-GB" sz="2400" dirty="0" err="1"/>
              <a:t>SCAEþSVM</a:t>
            </a:r>
            <a:r>
              <a:rPr lang="en-GB" sz="2400" dirty="0"/>
              <a:t> model.</a:t>
            </a:r>
          </a:p>
          <a:p>
            <a:r>
              <a:rPr lang="en-GB" sz="2400" dirty="0"/>
              <a:t>Evaluation on established datasets demonstrates the effectiveness of the proposed system, with improvements in detection performance compared to existing models</a:t>
            </a:r>
            <a:r>
              <a:rPr lang="en-GB" sz="2400" dirty="0" smtClean="0"/>
              <a:t>.</a:t>
            </a:r>
            <a:endParaRPr lang="en-GB" sz="2400" dirty="0"/>
          </a:p>
        </p:txBody>
      </p:sp>
    </p:spTree>
    <p:extLst>
      <p:ext uri="{BB962C8B-B14F-4D97-AF65-F5344CB8AC3E}">
        <p14:creationId xmlns:p14="http://schemas.microsoft.com/office/powerpoint/2010/main" val="224871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err="1"/>
              <a:t>Autoencoder</a:t>
            </a:r>
            <a:r>
              <a:rPr lang="en-IN" dirty="0"/>
              <a:t> (AE</a:t>
            </a:r>
            <a:r>
              <a:rPr lang="en-IN" dirty="0" smtClean="0"/>
              <a:t>)</a:t>
            </a:r>
            <a:endParaRPr lang="en-IN" dirty="0"/>
          </a:p>
        </p:txBody>
      </p:sp>
      <p:sp>
        <p:nvSpPr>
          <p:cNvPr id="3" name="Content Placeholder 2"/>
          <p:cNvSpPr>
            <a:spLocks noGrp="1"/>
          </p:cNvSpPr>
          <p:nvPr>
            <p:ph idx="1"/>
          </p:nvPr>
        </p:nvSpPr>
        <p:spPr>
          <a:xfrm>
            <a:off x="467544" y="3933056"/>
            <a:ext cx="8229600" cy="4525963"/>
          </a:xfrm>
        </p:spPr>
        <p:txBody>
          <a:bodyPr>
            <a:normAutofit/>
          </a:bodyPr>
          <a:lstStyle/>
          <a:p>
            <a:r>
              <a:rPr lang="en-IN" sz="2400" dirty="0" smtClean="0"/>
              <a:t>Unsupervised </a:t>
            </a:r>
            <a:r>
              <a:rPr lang="en-IN" sz="2400" dirty="0"/>
              <a:t>feature dimensionality reduction </a:t>
            </a:r>
            <a:r>
              <a:rPr lang="en-IN" sz="2400" dirty="0" smtClean="0"/>
              <a:t>technique.</a:t>
            </a:r>
          </a:p>
          <a:p>
            <a:r>
              <a:rPr lang="en-IN" sz="2400" dirty="0" smtClean="0"/>
              <a:t>Structure </a:t>
            </a:r>
            <a:r>
              <a:rPr lang="en-IN" sz="2400" dirty="0"/>
              <a:t>includes encoder and decoder, with input, hidden, and output </a:t>
            </a:r>
            <a:r>
              <a:rPr lang="en-IN" sz="2400" dirty="0" smtClean="0"/>
              <a:t>layers.</a:t>
            </a:r>
          </a:p>
          <a:p>
            <a:r>
              <a:rPr lang="en-IN" sz="2400" dirty="0" smtClean="0"/>
              <a:t>Encoder </a:t>
            </a:r>
            <a:r>
              <a:rPr lang="en-IN" sz="2400" dirty="0"/>
              <a:t>reduces dimensionality, decoder reconstructs.</a:t>
            </a:r>
            <a:br>
              <a:rPr lang="en-IN" sz="2400" dirty="0"/>
            </a:br>
            <a:endParaRPr lang="en-IN" sz="2400" dirty="0"/>
          </a:p>
        </p:txBody>
      </p:sp>
      <p:pic>
        <p:nvPicPr>
          <p:cNvPr id="1026" name="Picture 2" descr="The Basic Concept of Autoencoder — The Self-supervised Deep Learning | by  Soumallya Bishaye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96752"/>
            <a:ext cx="5066928" cy="27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8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5577483"/>
          </a:xfrm>
        </p:spPr>
        <p:txBody>
          <a:bodyPr>
            <a:normAutofit/>
          </a:bodyPr>
          <a:lstStyle/>
          <a:p>
            <a:r>
              <a:rPr lang="en-GB" sz="2400" dirty="0" smtClean="0"/>
              <a:t>Training </a:t>
            </a:r>
            <a:r>
              <a:rPr lang="en-GB" sz="2400" dirty="0"/>
              <a:t>dataset D has n samples, each with a d-dimensional feature vector x and class label y.</a:t>
            </a:r>
          </a:p>
          <a:p>
            <a:r>
              <a:rPr lang="en-GB" sz="2400" dirty="0" smtClean="0"/>
              <a:t> </a:t>
            </a:r>
            <a:r>
              <a:rPr lang="en-GB" sz="2400" dirty="0"/>
              <a:t>Encoder function f maps input x to hidden representation h, decoder function g maps h back to reconstruction z.</a:t>
            </a:r>
          </a:p>
          <a:p>
            <a:r>
              <a:rPr lang="en-GB" sz="2400" dirty="0" smtClean="0"/>
              <a:t>Compression </a:t>
            </a:r>
            <a:r>
              <a:rPr lang="en-GB" sz="2400" dirty="0"/>
              <a:t>occurs when hidden layer neurons are fewer than input/output neurons (dh&lt;dx), achieving dimensionality reduction.</a:t>
            </a:r>
          </a:p>
          <a:p>
            <a:r>
              <a:rPr lang="en-GB" sz="2400" dirty="0" smtClean="0"/>
              <a:t>Encoding </a:t>
            </a:r>
            <a:r>
              <a:rPr lang="en-GB" sz="2400" dirty="0"/>
              <a:t>and decoding processes defined mathematically.</a:t>
            </a:r>
          </a:p>
          <a:p>
            <a:r>
              <a:rPr lang="en-GB" sz="2400" dirty="0" smtClean="0"/>
              <a:t>Parameters </a:t>
            </a:r>
            <a:r>
              <a:rPr lang="en-GB" sz="2400" dirty="0"/>
              <a:t>include weight matrices w and w', bias values b and b</a:t>
            </a:r>
            <a:r>
              <a:rPr lang="en-GB" sz="2400" dirty="0" smtClean="0"/>
              <a:t>'.</a:t>
            </a:r>
            <a:endParaRPr lang="en-GB" sz="2400" dirty="0"/>
          </a:p>
        </p:txBody>
      </p:sp>
    </p:spTree>
    <p:extLst>
      <p:ext uri="{BB962C8B-B14F-4D97-AF65-F5344CB8AC3E}">
        <p14:creationId xmlns:p14="http://schemas.microsoft.com/office/powerpoint/2010/main" val="381908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328592"/>
          </a:xfrm>
        </p:spPr>
        <p:txBody>
          <a:bodyPr>
            <a:normAutofit/>
          </a:bodyPr>
          <a:lstStyle/>
          <a:p>
            <a:r>
              <a:rPr lang="en-GB" sz="2400" dirty="0" smtClean="0"/>
              <a:t>Goal </a:t>
            </a:r>
            <a:r>
              <a:rPr lang="en-GB" sz="2400" dirty="0"/>
              <a:t>is to minimize reconstruction error (JAE) between input x and output z by adjusting parameters.</a:t>
            </a:r>
          </a:p>
          <a:p>
            <a:r>
              <a:rPr lang="en-GB" sz="2400" dirty="0" smtClean="0"/>
              <a:t>Loss </a:t>
            </a:r>
            <a:r>
              <a:rPr lang="en-GB" sz="2400" dirty="0"/>
              <a:t>function L measures reconstruction error, typically mean squared error or cross-entropy loss.</a:t>
            </a:r>
          </a:p>
          <a:p>
            <a:r>
              <a:rPr lang="en-GB" sz="2400" dirty="0" smtClean="0"/>
              <a:t>Smaller </a:t>
            </a:r>
            <a:r>
              <a:rPr lang="en-GB" sz="2400" dirty="0"/>
              <a:t>reconstruction error indicates effective feature representation.</a:t>
            </a:r>
          </a:p>
          <a:p>
            <a:r>
              <a:rPr lang="en-GB" sz="2400" dirty="0" smtClean="0"/>
              <a:t>Problem</a:t>
            </a:r>
            <a:r>
              <a:rPr lang="en-GB" sz="2400" dirty="0"/>
              <a:t>: Output may become identical to input, hindering feature extraction.</a:t>
            </a:r>
          </a:p>
          <a:p>
            <a:r>
              <a:rPr lang="en-GB" sz="2400" dirty="0" smtClean="0"/>
              <a:t>Strategies </a:t>
            </a:r>
            <a:r>
              <a:rPr lang="en-GB" sz="2400" dirty="0"/>
              <a:t>like constraint representation or noise corruption address this issue.</a:t>
            </a:r>
            <a:endParaRPr lang="en-IN" sz="2400" dirty="0"/>
          </a:p>
          <a:p>
            <a:endParaRPr lang="en-IN" sz="2400" dirty="0"/>
          </a:p>
        </p:txBody>
      </p:sp>
    </p:spTree>
    <p:extLst>
      <p:ext uri="{BB962C8B-B14F-4D97-AF65-F5344CB8AC3E}">
        <p14:creationId xmlns:p14="http://schemas.microsoft.com/office/powerpoint/2010/main" val="44333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DENOISING AUTOENCODER (DAE)</a:t>
            </a:r>
            <a:endParaRPr lang="en-IN" b="1" dirty="0"/>
          </a:p>
        </p:txBody>
      </p:sp>
      <p:sp>
        <p:nvSpPr>
          <p:cNvPr id="3" name="Content Placeholder 2"/>
          <p:cNvSpPr>
            <a:spLocks noGrp="1"/>
          </p:cNvSpPr>
          <p:nvPr>
            <p:ph idx="1"/>
          </p:nvPr>
        </p:nvSpPr>
        <p:spPr>
          <a:xfrm>
            <a:off x="467544" y="4437112"/>
            <a:ext cx="8229600" cy="4525963"/>
          </a:xfrm>
        </p:spPr>
        <p:txBody>
          <a:bodyPr>
            <a:normAutofit/>
          </a:bodyPr>
          <a:lstStyle/>
          <a:p>
            <a:r>
              <a:rPr lang="en-GB" sz="2400" dirty="0"/>
              <a:t>A variant of the conventional </a:t>
            </a:r>
            <a:r>
              <a:rPr lang="en-GB" sz="2400" dirty="0" err="1"/>
              <a:t>autoencoder</a:t>
            </a:r>
            <a:r>
              <a:rPr lang="en-GB" sz="2400" dirty="0"/>
              <a:t>.</a:t>
            </a:r>
          </a:p>
          <a:p>
            <a:r>
              <a:rPr lang="en-GB" sz="2400" dirty="0"/>
              <a:t>Aims to learn more effective and robust feature representations from corrupted input data x^.</a:t>
            </a:r>
          </a:p>
          <a:p>
            <a:endParaRPr lang="en-IN" sz="2400" dirty="0"/>
          </a:p>
        </p:txBody>
      </p:sp>
      <p:pic>
        <p:nvPicPr>
          <p:cNvPr id="2050" name="Picture 2" descr="02. Denoising Autoencoders - Deep Learning Bible - 7. Representation  Learning - E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5976664" cy="312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059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169</TotalTime>
  <Words>1373</Words>
  <Application>Microsoft Office PowerPoint</Application>
  <PresentationFormat>On-screen Show (4:3)</PresentationFormat>
  <Paragraphs>93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Cloud Intrusion Detection Method Based on Stacked Contractive Auto-Encoder and Support Vector Machine</vt:lpstr>
      <vt:lpstr>OBJECTIVES</vt:lpstr>
      <vt:lpstr>INTRODUCTION</vt:lpstr>
      <vt:lpstr>EXISTING SYSTEM</vt:lpstr>
      <vt:lpstr>PROPOSED SYSTEM</vt:lpstr>
      <vt:lpstr>Autoencoder (AE)</vt:lpstr>
      <vt:lpstr>PowerPoint Presentation</vt:lpstr>
      <vt:lpstr>PowerPoint Presentation</vt:lpstr>
      <vt:lpstr>DENOISING AUTOENCODER (DAE)</vt:lpstr>
      <vt:lpstr>PowerPoint Presentation</vt:lpstr>
      <vt:lpstr>CONTRACTIVE AUTOENCODER (CAE):</vt:lpstr>
      <vt:lpstr>PowerPoint Presentation</vt:lpstr>
      <vt:lpstr>PROPOSED METHODOLOGY</vt:lpstr>
      <vt:lpstr>CLOUD INTRUSION DETECTION SYSTEM BASED ON SCAE AND SVM</vt:lpstr>
      <vt:lpstr>PowerPoint Presentation</vt:lpstr>
      <vt:lpstr>PowerPoint Presentation</vt:lpstr>
      <vt:lpstr>PowerPoint Presentation</vt:lpstr>
      <vt:lpstr>EXPERIMENTAL RESULTSAND ANALYSIS</vt:lpstr>
      <vt:lpstr>EXPERIMENTAL RESULTS</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Intrusion Detection Method Based on Stacked Contractive Auto-Encoder and Support Vector Machine</dc:title>
  <dc:creator>user</dc:creator>
  <cp:lastModifiedBy>user</cp:lastModifiedBy>
  <cp:revision>10</cp:revision>
  <dcterms:created xsi:type="dcterms:W3CDTF">2024-05-10T14:26:08Z</dcterms:created>
  <dcterms:modified xsi:type="dcterms:W3CDTF">2024-05-10T17:59:07Z</dcterms:modified>
</cp:coreProperties>
</file>