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62" r:id="rId17"/>
    <p:sldId id="2146847061" r:id="rId18"/>
    <p:sldId id="2146847055" r:id="rId19"/>
    <p:sldId id="2146847059"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github.com/geetika-singh04/ai_symptom_checker.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4.xml"/><Relationship Id="rId7" Type="http://schemas.openxmlformats.org/officeDocument/2006/relationships/slide" Target="slide13.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10" Type="http://schemas.openxmlformats.org/officeDocument/2006/relationships/slide" Target="slide16.xml"/><Relationship Id="rId4" Type="http://schemas.openxmlformats.org/officeDocument/2006/relationships/slide" Target="slide6.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879387"/>
            <a:ext cx="9144000" cy="977778"/>
          </a:xfrm>
        </p:spPr>
        <p:txBody>
          <a:bodyPr>
            <a:normAutofit fontScale="90000"/>
          </a:bodyPr>
          <a:lstStyle/>
          <a:p>
            <a:pPr algn="ctr"/>
            <a:r>
              <a:rPr lang="en-US" b="1" dirty="0">
                <a:solidFill>
                  <a:schemeClr val="accent1"/>
                </a:solidFill>
                <a:latin typeface="Arial"/>
                <a:cs typeface="Arial"/>
              </a:rPr>
              <a:t>Agentic AI Health Symptom Checker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880243" y="3566087"/>
            <a:ext cx="8842300" cy="2554545"/>
          </a:xfrm>
          <a:prstGeom prst="rect">
            <a:avLst/>
          </a:prstGeom>
          <a:noFill/>
        </p:spPr>
        <p:txBody>
          <a:bodyPr wrap="square" lIns="91440" tIns="45720" rIns="91440" bIns="45720" rtlCol="0" anchor="t">
            <a:spAutoFit/>
          </a:bodyPr>
          <a:lstStyle/>
          <a:p>
            <a:r>
              <a:rPr lang="en-US" sz="2000" b="1" cap="all" dirty="0">
                <a:solidFill>
                  <a:schemeClr val="accent1"/>
                </a:solidFill>
                <a:latin typeface="Arial"/>
                <a:ea typeface="+mj-ea"/>
                <a:cs typeface="Arial"/>
              </a:rPr>
              <a:t>AICTE_ID                : </a:t>
            </a:r>
            <a:r>
              <a:rPr lang="en-IN" sz="2000" b="1" dirty="0">
                <a:solidFill>
                  <a:schemeClr val="accent1"/>
                </a:solidFill>
                <a:latin typeface="Arial" panose="020B0604020202020204" pitchFamily="34" charset="0"/>
                <a:cs typeface="Arial" panose="020B0604020202020204" pitchFamily="34" charset="0"/>
              </a:rPr>
              <a:t>STU6841b6955e5601749137045</a:t>
            </a:r>
          </a:p>
          <a:p>
            <a:endParaRPr lang="en-IN" sz="2000" b="1" dirty="0">
              <a:solidFill>
                <a:schemeClr val="accent1"/>
              </a:solidFill>
              <a:latin typeface="Arial" panose="020B0604020202020204" pitchFamily="34" charset="0"/>
              <a:cs typeface="Arial" panose="020B0604020202020204" pitchFamily="34" charset="0"/>
            </a:endParaRPr>
          </a:p>
          <a:p>
            <a:r>
              <a:rPr lang="en-US" sz="2000" b="1" cap="all" dirty="0">
                <a:solidFill>
                  <a:schemeClr val="accent1"/>
                </a:solidFill>
                <a:latin typeface="Arial"/>
                <a:ea typeface="+mj-ea"/>
                <a:cs typeface="Arial"/>
              </a:rPr>
              <a:t>Student name    : Geetika Singh</a:t>
            </a:r>
          </a:p>
          <a:p>
            <a:endParaRPr lang="en-US" sz="2000" b="1" cap="all" dirty="0">
              <a:solidFill>
                <a:schemeClr val="accent1"/>
              </a:solidFill>
              <a:latin typeface="Arial"/>
              <a:ea typeface="+mj-ea"/>
              <a:cs typeface="Arial"/>
            </a:endParaRPr>
          </a:p>
          <a:p>
            <a:r>
              <a:rPr lang="en-US" sz="2000" b="1" cap="all" dirty="0">
                <a:solidFill>
                  <a:schemeClr val="accent1"/>
                </a:solidFill>
                <a:latin typeface="Arial"/>
                <a:ea typeface="+mj-ea"/>
                <a:cs typeface="Arial"/>
              </a:rPr>
              <a:t>College Name    : College of Technology and Engineering</a:t>
            </a:r>
          </a:p>
          <a:p>
            <a:endParaRPr lang="en-US" sz="2000" b="1" cap="all" dirty="0">
              <a:solidFill>
                <a:schemeClr val="accent1"/>
              </a:solidFill>
              <a:latin typeface="Arial"/>
              <a:ea typeface="+mj-ea"/>
              <a:cs typeface="Arial"/>
            </a:endParaRPr>
          </a:p>
          <a:p>
            <a:r>
              <a:rPr lang="en-US" sz="2000" b="1" cap="all" dirty="0">
                <a:solidFill>
                  <a:schemeClr val="accent1"/>
                </a:solidFill>
                <a:latin typeface="Arial"/>
                <a:ea typeface="+mj-ea"/>
                <a:cs typeface="Arial"/>
              </a:rPr>
              <a:t>Department        :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B431DEC6-507D-00A2-A97C-5DD8DC6CDC33}"/>
              </a:ext>
            </a:extLst>
          </p:cNvPr>
          <p:cNvPicPr>
            <a:picLocks noChangeAspect="1"/>
          </p:cNvPicPr>
          <p:nvPr/>
        </p:nvPicPr>
        <p:blipFill>
          <a:blip r:embed="rId2"/>
          <a:srcRect l="52199" t="17971"/>
          <a:stretch>
            <a:fillRect/>
          </a:stretch>
        </p:blipFill>
        <p:spPr>
          <a:xfrm>
            <a:off x="7180447" y="1172587"/>
            <a:ext cx="4732898" cy="4771599"/>
          </a:xfrm>
          <a:prstGeom prst="rect">
            <a:avLst/>
          </a:prstGeom>
        </p:spPr>
      </p:pic>
      <p:pic>
        <p:nvPicPr>
          <p:cNvPr id="6" name="Picture 5">
            <a:extLst>
              <a:ext uri="{FF2B5EF4-FFF2-40B4-BE49-F238E27FC236}">
                <a16:creationId xmlns:a16="http://schemas.microsoft.com/office/drawing/2014/main" id="{61AC0B75-F532-2398-685E-9049C56899EA}"/>
              </a:ext>
            </a:extLst>
          </p:cNvPr>
          <p:cNvPicPr>
            <a:picLocks noChangeAspect="1"/>
          </p:cNvPicPr>
          <p:nvPr/>
        </p:nvPicPr>
        <p:blipFill>
          <a:blip r:embed="rId3"/>
          <a:srcRect l="52791" t="17971"/>
          <a:stretch>
            <a:fillRect/>
          </a:stretch>
        </p:blipFill>
        <p:spPr>
          <a:xfrm>
            <a:off x="2447547" y="1142654"/>
            <a:ext cx="4732899" cy="4831464"/>
          </a:xfrm>
          <a:prstGeom prst="rect">
            <a:avLst/>
          </a:prstGeom>
        </p:spPr>
      </p:pic>
      <p:sp>
        <p:nvSpPr>
          <p:cNvPr id="7" name="Content Placeholder 2">
            <a:extLst>
              <a:ext uri="{FF2B5EF4-FFF2-40B4-BE49-F238E27FC236}">
                <a16:creationId xmlns:a16="http://schemas.microsoft.com/office/drawing/2014/main" id="{DDA0DBC6-BD94-D393-8582-73F53E76CE10}"/>
              </a:ext>
            </a:extLst>
          </p:cNvPr>
          <p:cNvSpPr txBox="1">
            <a:spLocks/>
          </p:cNvSpPr>
          <p:nvPr/>
        </p:nvSpPr>
        <p:spPr>
          <a:xfrm>
            <a:off x="250257" y="1302026"/>
            <a:ext cx="2050181" cy="4673324"/>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Testing </a:t>
            </a:r>
            <a:r>
              <a:rPr lang="en-US" sz="2000" dirty="0">
                <a:latin typeface="Arial" panose="020B0604020202020204" pitchFamily="34" charset="0"/>
                <a:cs typeface="Arial" panose="020B0604020202020204" pitchFamily="34" charset="0"/>
              </a:rPr>
              <a:t>the agent by giving related prompt.</a:t>
            </a:r>
          </a:p>
          <a:p>
            <a:r>
              <a:rPr lang="en-US" sz="2000" b="1" dirty="0">
                <a:latin typeface="Arial" panose="020B0604020202020204" pitchFamily="34" charset="0"/>
                <a:cs typeface="Arial" panose="020B0604020202020204" pitchFamily="34" charset="0"/>
              </a:rPr>
              <a:t>Testing</a:t>
            </a:r>
            <a:r>
              <a:rPr lang="en-US" sz="2000" dirty="0">
                <a:latin typeface="Arial" panose="020B0604020202020204" pitchFamily="34" charset="0"/>
                <a:cs typeface="Arial" panose="020B0604020202020204" pitchFamily="34" charset="0"/>
              </a:rPr>
              <a:t> the agent by giving unrelated prompt leads to a system generated reminder.</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FA0E5-9411-18B0-620C-ED33B84C2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4E5A3-CB4A-8C5D-1D0F-D10B71879E22}"/>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sp>
        <p:nvSpPr>
          <p:cNvPr id="7" name="Content Placeholder 2">
            <a:extLst>
              <a:ext uri="{FF2B5EF4-FFF2-40B4-BE49-F238E27FC236}">
                <a16:creationId xmlns:a16="http://schemas.microsoft.com/office/drawing/2014/main" id="{0C52A992-CF28-8BF1-7B07-6315BAAD9464}"/>
              </a:ext>
            </a:extLst>
          </p:cNvPr>
          <p:cNvSpPr txBox="1">
            <a:spLocks/>
          </p:cNvSpPr>
          <p:nvPr/>
        </p:nvSpPr>
        <p:spPr>
          <a:xfrm>
            <a:off x="250257" y="1302026"/>
            <a:ext cx="4504623" cy="2538454"/>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Tested adding a document vector</a:t>
            </a:r>
          </a:p>
          <a:p>
            <a:r>
              <a:rPr lang="en-US" sz="2000" b="1" dirty="0">
                <a:latin typeface="Arial" panose="020B0604020202020204" pitchFamily="34" charset="0"/>
                <a:cs typeface="Arial" panose="020B0604020202020204" pitchFamily="34" charset="0"/>
              </a:rPr>
              <a:t>Deployed by </a:t>
            </a:r>
            <a:r>
              <a:rPr lang="en-US" sz="2000" dirty="0" err="1">
                <a:latin typeface="Arial" panose="020B0604020202020204" pitchFamily="34" charset="0"/>
                <a:cs typeface="Arial" panose="020B0604020202020204" pitchFamily="34" charset="0"/>
              </a:rPr>
              <a:t>Ccreating</a:t>
            </a:r>
            <a:r>
              <a:rPr lang="en-US" sz="2000" dirty="0">
                <a:latin typeface="Arial" panose="020B0604020202020204" pitchFamily="34" charset="0"/>
                <a:cs typeface="Arial" panose="020B0604020202020204" pitchFamily="34" charset="0"/>
              </a:rPr>
              <a:t> a </a:t>
            </a:r>
            <a:r>
              <a:rPr lang="en-US" sz="2000" b="1" dirty="0">
                <a:latin typeface="Arial" panose="020B0604020202020204" pitchFamily="34" charset="0"/>
                <a:cs typeface="Arial" panose="020B0604020202020204" pitchFamily="34" charset="0"/>
              </a:rPr>
              <a:t>Deployment Space</a:t>
            </a:r>
            <a:r>
              <a:rPr lang="en-US" sz="2000" dirty="0">
                <a:latin typeface="Arial" panose="020B0604020202020204" pitchFamily="34" charset="0"/>
                <a:cs typeface="Arial" panose="020B0604020202020204" pitchFamily="34" charset="0"/>
              </a:rPr>
              <a:t>, hit “Deploy”, and made my AI live!.</a:t>
            </a:r>
          </a:p>
        </p:txBody>
      </p:sp>
      <p:pic>
        <p:nvPicPr>
          <p:cNvPr id="5" name="Picture 4">
            <a:extLst>
              <a:ext uri="{FF2B5EF4-FFF2-40B4-BE49-F238E27FC236}">
                <a16:creationId xmlns:a16="http://schemas.microsoft.com/office/drawing/2014/main" id="{16CA4971-042E-F002-B10C-ED54BD9EB239}"/>
              </a:ext>
            </a:extLst>
          </p:cNvPr>
          <p:cNvPicPr>
            <a:picLocks noChangeAspect="1"/>
          </p:cNvPicPr>
          <p:nvPr/>
        </p:nvPicPr>
        <p:blipFill>
          <a:blip r:embed="rId2"/>
          <a:srcRect t="31548" r="50000"/>
          <a:stretch>
            <a:fillRect/>
          </a:stretch>
        </p:blipFill>
        <p:spPr>
          <a:xfrm>
            <a:off x="4855485" y="528901"/>
            <a:ext cx="5256795" cy="3383162"/>
          </a:xfrm>
          <a:prstGeom prst="rect">
            <a:avLst/>
          </a:prstGeom>
        </p:spPr>
      </p:pic>
      <p:pic>
        <p:nvPicPr>
          <p:cNvPr id="9" name="Picture 8">
            <a:extLst>
              <a:ext uri="{FF2B5EF4-FFF2-40B4-BE49-F238E27FC236}">
                <a16:creationId xmlns:a16="http://schemas.microsoft.com/office/drawing/2014/main" id="{23A08BE6-A28C-9A0B-22F6-DD321C705C28}"/>
              </a:ext>
            </a:extLst>
          </p:cNvPr>
          <p:cNvPicPr>
            <a:picLocks noChangeAspect="1"/>
          </p:cNvPicPr>
          <p:nvPr/>
        </p:nvPicPr>
        <p:blipFill>
          <a:blip r:embed="rId3"/>
          <a:srcRect t="17970" r="11355" b="30106"/>
          <a:stretch>
            <a:fillRect/>
          </a:stretch>
        </p:blipFill>
        <p:spPr>
          <a:xfrm>
            <a:off x="581192" y="3700307"/>
            <a:ext cx="9531088" cy="2876542"/>
          </a:xfrm>
          <a:prstGeom prst="rect">
            <a:avLst/>
          </a:prstGeom>
        </p:spPr>
      </p:pic>
    </p:spTree>
    <p:extLst>
      <p:ext uri="{BB962C8B-B14F-4D97-AF65-F5344CB8AC3E}">
        <p14:creationId xmlns:p14="http://schemas.microsoft.com/office/powerpoint/2010/main" val="1183213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61928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
        <p:nvSpPr>
          <p:cNvPr id="3" name="Content Placeholder 2">
            <a:extLst>
              <a:ext uri="{FF2B5EF4-FFF2-40B4-BE49-F238E27FC236}">
                <a16:creationId xmlns:a16="http://schemas.microsoft.com/office/drawing/2014/main" id="{C3AF9161-3FED-467B-3B2E-C6DBD2065791}"/>
              </a:ext>
            </a:extLst>
          </p:cNvPr>
          <p:cNvSpPr txBox="1">
            <a:spLocks/>
          </p:cNvSpPr>
          <p:nvPr/>
        </p:nvSpPr>
        <p:spPr>
          <a:xfrm>
            <a:off x="581192" y="1530819"/>
            <a:ext cx="2912779" cy="4673324"/>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Previewed and Shared</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Used the </a:t>
            </a:r>
            <a:r>
              <a:rPr lang="en-US" sz="2000" b="1" dirty="0">
                <a:latin typeface="Arial" panose="020B0604020202020204" pitchFamily="34" charset="0"/>
                <a:cs typeface="Arial" panose="020B0604020202020204" pitchFamily="34" charset="0"/>
              </a:rPr>
              <a:t>Preview button</a:t>
            </a:r>
            <a:r>
              <a:rPr lang="en-US" sz="2000" dirty="0">
                <a:latin typeface="Arial" panose="020B0604020202020204" pitchFamily="34" charset="0"/>
                <a:cs typeface="Arial" panose="020B0604020202020204" pitchFamily="34" charset="0"/>
              </a:rPr>
              <a:t> to chat with it, and shared the link to let others try it too</a:t>
            </a:r>
            <a:r>
              <a:rPr lang="en-US" sz="2000" dirty="0"/>
              <a:t>.</a:t>
            </a:r>
          </a:p>
        </p:txBody>
      </p:sp>
      <p:pic>
        <p:nvPicPr>
          <p:cNvPr id="6" name="Picture 5">
            <a:extLst>
              <a:ext uri="{FF2B5EF4-FFF2-40B4-BE49-F238E27FC236}">
                <a16:creationId xmlns:a16="http://schemas.microsoft.com/office/drawing/2014/main" id="{4B3D4133-B527-CA99-CA50-BF7081AA30DD}"/>
              </a:ext>
            </a:extLst>
          </p:cNvPr>
          <p:cNvPicPr>
            <a:picLocks noChangeAspect="1"/>
          </p:cNvPicPr>
          <p:nvPr/>
        </p:nvPicPr>
        <p:blipFill>
          <a:blip r:embed="rId2"/>
          <a:srcRect t="10238" r="25950"/>
          <a:stretch>
            <a:fillRect/>
          </a:stretch>
        </p:blipFill>
        <p:spPr>
          <a:xfrm>
            <a:off x="4131501" y="877716"/>
            <a:ext cx="7479307" cy="532642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547282"/>
            <a:ext cx="11029615" cy="4608562"/>
          </a:xfrm>
        </p:spPr>
        <p:txBody>
          <a:bodyPr>
            <a:normAutofit fontScale="92500" lnSpcReduction="20000"/>
          </a:bodyPr>
          <a:lstStyle/>
          <a:p>
            <a:pPr marL="305435" indent="-305435"/>
            <a:r>
              <a:rPr lang="en-US" altLang="en-US" sz="2800" dirty="0">
                <a:solidFill>
                  <a:schemeClr val="tx1"/>
                </a:solidFill>
                <a:latin typeface="Arial" panose="020B0604020202020204" pitchFamily="34" charset="0"/>
              </a:rPr>
              <a:t>This AI agent makes it easier for people to understand their symptoms without fear or confusion.</a:t>
            </a:r>
          </a:p>
          <a:p>
            <a:pPr marL="305435" indent="-305435"/>
            <a:r>
              <a:rPr lang="en-US" altLang="en-US" sz="2800" dirty="0">
                <a:solidFill>
                  <a:schemeClr val="tx1"/>
                </a:solidFill>
                <a:latin typeface="Arial" panose="020B0604020202020204" pitchFamily="34" charset="0"/>
              </a:rPr>
              <a:t>It avoids self-diagnosis and shares helpful, general advice in a friendly tone.</a:t>
            </a:r>
          </a:p>
          <a:p>
            <a:pPr marL="305435" indent="-305435"/>
            <a:r>
              <a:rPr lang="en-US" altLang="en-US" sz="2800" dirty="0">
                <a:solidFill>
                  <a:schemeClr val="tx1"/>
                </a:solidFill>
                <a:latin typeface="Arial" panose="020B0604020202020204" pitchFamily="34" charset="0"/>
              </a:rPr>
              <a:t>Designed with empathy, it's especially helpful for those with limited access to healthcare.</a:t>
            </a:r>
          </a:p>
          <a:p>
            <a:pPr marL="305435" indent="-305435"/>
            <a:r>
              <a:rPr lang="en-US" altLang="en-US" sz="2800" dirty="0">
                <a:solidFill>
                  <a:schemeClr val="tx1"/>
                </a:solidFill>
                <a:latin typeface="Arial" panose="020B0604020202020204" pitchFamily="34" charset="0"/>
              </a:rPr>
              <a:t>Built using IBM Granite and Cloud Lite, it’s lightweight, accessible, and cost-free.</a:t>
            </a:r>
          </a:p>
          <a:p>
            <a:pPr marL="305435" indent="-305435"/>
            <a:r>
              <a:rPr lang="en-US" altLang="en-US" sz="2800" dirty="0">
                <a:solidFill>
                  <a:schemeClr val="tx1"/>
                </a:solidFill>
                <a:latin typeface="Arial" panose="020B0604020202020204" pitchFamily="34" charset="0"/>
              </a:rPr>
              <a:t>It empowers users to take informed steps toward better health, safely and responsibly.</a:t>
            </a:r>
            <a:endParaRPr lang="en-US" sz="2800" dirty="0"/>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rmAutofit fontScale="90000"/>
          </a:bodyPr>
          <a:lstStyle/>
          <a:p>
            <a:r>
              <a:rPr lang="en-IN" sz="4400" b="1" dirty="0">
                <a:solidFill>
                  <a:schemeClr val="accent1"/>
                </a:solidFill>
                <a:latin typeface="Arial" panose="020B0604020202020204" pitchFamily="34" charset="0"/>
                <a:cs typeface="Arial" panose="020B0604020202020204" pitchFamily="34" charset="0"/>
              </a:rPr>
              <a:t>GitHub</a:t>
            </a:r>
            <a:r>
              <a:rPr lang="en-IN" dirty="0">
                <a:solidFill>
                  <a:schemeClr val="accent1"/>
                </a:solidFill>
              </a:rPr>
              <a:t> </a:t>
            </a:r>
            <a:r>
              <a:rPr lang="en-IN" sz="4400" b="1" dirty="0">
                <a:solidFill>
                  <a:schemeClr val="accent1"/>
                </a:solidFill>
                <a:latin typeface="Arial" panose="020B0604020202020204" pitchFamily="34" charset="0"/>
                <a:cs typeface="Arial" panose="020B0604020202020204" pitchFamily="34" charset="0"/>
              </a:rPr>
              <a:t>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769460"/>
          </a:xfrm>
        </p:spPr>
        <p:txBody>
          <a:bodyPr/>
          <a:lstStyle/>
          <a:p>
            <a:r>
              <a:rPr lang="en-IN" sz="2400" b="1" dirty="0" err="1">
                <a:latin typeface="Arial" panose="020B0604020202020204" pitchFamily="34" charset="0"/>
                <a:cs typeface="Arial" panose="020B0604020202020204" pitchFamily="34" charset="0"/>
              </a:rPr>
              <a:t>Github</a:t>
            </a:r>
            <a:r>
              <a:rPr lang="en-IN" sz="2400" b="1" dirty="0">
                <a:latin typeface="Arial" panose="020B0604020202020204" pitchFamily="34" charset="0"/>
                <a:cs typeface="Arial" panose="020B0604020202020204" pitchFamily="34" charset="0"/>
              </a:rPr>
              <a:t> Repository </a:t>
            </a:r>
          </a:p>
          <a:p>
            <a:r>
              <a:rPr lang="en-IN" sz="2400" dirty="0"/>
              <a:t>Project Link </a:t>
            </a:r>
            <a:r>
              <a:rPr lang="en-IN" dirty="0"/>
              <a:t>: </a:t>
            </a:r>
            <a:r>
              <a:rPr lang="en-IN" dirty="0">
                <a:hlinkClick r:id="rId2"/>
              </a:rPr>
              <a:t>https://github.com/geetika-singh04/ai_symptom_checker.git</a:t>
            </a:r>
            <a:endParaRPr lang="en-IN" dirty="0"/>
          </a:p>
        </p:txBody>
      </p:sp>
      <p:pic>
        <p:nvPicPr>
          <p:cNvPr id="10242" name="Picture 2">
            <a:extLst>
              <a:ext uri="{FF2B5EF4-FFF2-40B4-BE49-F238E27FC236}">
                <a16:creationId xmlns:a16="http://schemas.microsoft.com/office/drawing/2014/main" id="{07277E95-61EC-E938-5301-56A1B680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4071486"/>
            <a:ext cx="30480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altLang="en-US" sz="2800" dirty="0">
                <a:solidFill>
                  <a:schemeClr val="tx1"/>
                </a:solidFill>
                <a:latin typeface="Arial" panose="020B0604020202020204" pitchFamily="34" charset="0"/>
              </a:rPr>
              <a:t>Add support for </a:t>
            </a:r>
            <a:r>
              <a:rPr lang="en-US" altLang="en-US" sz="2800" b="1" dirty="0">
                <a:solidFill>
                  <a:schemeClr val="tx1"/>
                </a:solidFill>
                <a:latin typeface="Arial" panose="020B0604020202020204" pitchFamily="34" charset="0"/>
              </a:rPr>
              <a:t>multilingual input</a:t>
            </a:r>
            <a:r>
              <a:rPr lang="en-US" altLang="en-US" sz="2800" dirty="0">
                <a:solidFill>
                  <a:schemeClr val="tx1"/>
                </a:solidFill>
                <a:latin typeface="Arial" panose="020B0604020202020204" pitchFamily="34" charset="0"/>
              </a:rPr>
              <a:t> (Hindi, Marathi, etc.)</a:t>
            </a:r>
          </a:p>
          <a:p>
            <a:pPr marL="305435" indent="-305435"/>
            <a:r>
              <a:rPr lang="en-US" altLang="en-US" sz="2800" dirty="0">
                <a:solidFill>
                  <a:schemeClr val="tx1"/>
                </a:solidFill>
                <a:latin typeface="Arial" panose="020B0604020202020204" pitchFamily="34" charset="0"/>
              </a:rPr>
              <a:t>Integrate </a:t>
            </a:r>
            <a:r>
              <a:rPr lang="en-US" altLang="en-US" sz="2800" b="1" dirty="0">
                <a:solidFill>
                  <a:schemeClr val="tx1"/>
                </a:solidFill>
                <a:latin typeface="Arial" panose="020B0604020202020204" pitchFamily="34" charset="0"/>
              </a:rPr>
              <a:t>WHO / Govt portals</a:t>
            </a:r>
            <a:r>
              <a:rPr lang="en-US" altLang="en-US" sz="2800" dirty="0">
                <a:solidFill>
                  <a:schemeClr val="tx1"/>
                </a:solidFill>
                <a:latin typeface="Arial" panose="020B0604020202020204" pitchFamily="34" charset="0"/>
              </a:rPr>
              <a:t> via RAG (advanced version)</a:t>
            </a:r>
          </a:p>
          <a:p>
            <a:pPr marL="305435" indent="-305435"/>
            <a:r>
              <a:rPr lang="en-US" altLang="en-US" sz="2800" dirty="0">
                <a:solidFill>
                  <a:schemeClr val="tx1"/>
                </a:solidFill>
                <a:latin typeface="Arial" panose="020B0604020202020204" pitchFamily="34" charset="0"/>
              </a:rPr>
              <a:t>Enable </a:t>
            </a:r>
            <a:r>
              <a:rPr lang="en-US" altLang="en-US" sz="2800" b="1" dirty="0">
                <a:solidFill>
                  <a:schemeClr val="tx1"/>
                </a:solidFill>
                <a:latin typeface="Arial" panose="020B0604020202020204" pitchFamily="34" charset="0"/>
              </a:rPr>
              <a:t>voice-based interaction</a:t>
            </a:r>
          </a:p>
          <a:p>
            <a:pPr marL="305435" indent="-305435"/>
            <a:r>
              <a:rPr lang="en-US" altLang="en-US" sz="2800" dirty="0">
                <a:solidFill>
                  <a:schemeClr val="tx1"/>
                </a:solidFill>
                <a:latin typeface="Arial" panose="020B0604020202020204" pitchFamily="34" charset="0"/>
              </a:rPr>
              <a:t>Incorporate </a:t>
            </a:r>
            <a:r>
              <a:rPr lang="en-US" altLang="en-US" sz="2800" b="1" dirty="0">
                <a:solidFill>
                  <a:schemeClr val="tx1"/>
                </a:solidFill>
                <a:latin typeface="Arial" panose="020B0604020202020204" pitchFamily="34" charset="0"/>
              </a:rPr>
              <a:t>health report auto-analysis</a:t>
            </a:r>
            <a:r>
              <a:rPr lang="en-US" altLang="en-US" sz="2800" dirty="0">
                <a:solidFill>
                  <a:schemeClr val="tx1"/>
                </a:solidFill>
                <a:latin typeface="Arial" panose="020B0604020202020204" pitchFamily="34" charset="0"/>
              </a:rPr>
              <a:t> (with vector-based search)</a:t>
            </a:r>
          </a:p>
          <a:p>
            <a:pPr marL="305435" indent="-305435"/>
            <a:r>
              <a:rPr lang="en-US" altLang="en-US" sz="2800" dirty="0">
                <a:solidFill>
                  <a:schemeClr val="tx1"/>
                </a:solidFill>
                <a:latin typeface="Arial" panose="020B0604020202020204" pitchFamily="34" charset="0"/>
              </a:rPr>
              <a:t>Introduce user profile memory (for follow-up queries)</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pitchFamily="34" charset="0"/>
                <a:cs typeface="Arial" panose="020B0604020202020204" pitchFamily="34" charset="0"/>
              </a:rPr>
              <a:t>Future</a:t>
            </a:r>
            <a:r>
              <a:rPr lang="en-US" sz="4000" b="1" dirty="0">
                <a:solidFill>
                  <a:schemeClr val="accent1"/>
                </a:solidFill>
                <a:latin typeface="Arial"/>
                <a:cs typeface="Arial"/>
              </a:rPr>
              <a:t> </a:t>
            </a:r>
            <a:r>
              <a:rPr lang="en-US" sz="4000" b="1" dirty="0">
                <a:solidFill>
                  <a:schemeClr val="accent1"/>
                </a:solidFill>
                <a:latin typeface="Arial" panose="020B0604020202020204" pitchFamily="34" charset="0"/>
                <a:cs typeface="Arial" panose="020B0604020202020204" pitchFamily="34" charset="0"/>
              </a:rPr>
              <a:t>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530296"/>
          </a:xfrm>
        </p:spPr>
        <p:txBody>
          <a:bodyPr>
            <a:normAutofit/>
          </a:bodyPr>
          <a:lstStyle/>
          <a:p>
            <a:r>
              <a:rPr lang="en-IN" sz="1800" b="1" dirty="0">
                <a:latin typeface="Arial" panose="020B0604020202020204" pitchFamily="34" charset="0"/>
                <a:cs typeface="Arial" panose="020B0604020202020204" pitchFamily="34" charset="0"/>
              </a:rPr>
              <a:t>Screenshot/ </a:t>
            </a:r>
            <a:r>
              <a:rPr lang="en-IN" sz="1800" b="1" dirty="0" err="1">
                <a:latin typeface="Arial" panose="020B0604020202020204" pitchFamily="34" charset="0"/>
                <a:cs typeface="Arial" panose="020B0604020202020204" pitchFamily="34" charset="0"/>
              </a:rPr>
              <a:t>credly</a:t>
            </a:r>
            <a:r>
              <a:rPr lang="en-IN" sz="1800" b="1" dirty="0">
                <a:latin typeface="Arial" panose="020B0604020202020204" pitchFamily="34" charset="0"/>
                <a:cs typeface="Arial" panose="020B0604020202020204" pitchFamily="34" charset="0"/>
              </a:rPr>
              <a:t> certificate( getting started with AI)</a:t>
            </a:r>
          </a:p>
        </p:txBody>
      </p:sp>
      <p:pic>
        <p:nvPicPr>
          <p:cNvPr id="5" name="Picture 4">
            <a:extLst>
              <a:ext uri="{FF2B5EF4-FFF2-40B4-BE49-F238E27FC236}">
                <a16:creationId xmlns:a16="http://schemas.microsoft.com/office/drawing/2014/main" id="{56326414-AB35-4CD6-DC77-01C932CF4C09}"/>
              </a:ext>
            </a:extLst>
          </p:cNvPr>
          <p:cNvPicPr>
            <a:picLocks noChangeAspect="1"/>
          </p:cNvPicPr>
          <p:nvPr/>
        </p:nvPicPr>
        <p:blipFill>
          <a:blip r:embed="rId2"/>
          <a:srcRect l="17238" t="15720" r="17456"/>
          <a:stretch>
            <a:fillRect/>
          </a:stretch>
        </p:blipFill>
        <p:spPr>
          <a:xfrm>
            <a:off x="2774814" y="1832322"/>
            <a:ext cx="6446187" cy="488754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34854" y="1232551"/>
            <a:ext cx="300082" cy="369332"/>
          </a:xfrm>
          <a:prstGeom prst="rect">
            <a:avLst/>
          </a:prstGeom>
        </p:spPr>
        <p:txBody>
          <a:bodyPr wrap="none">
            <a:spAutoFit/>
          </a:bodyPr>
          <a:lstStyle/>
          <a:p>
            <a:r>
              <a:rPr lang="en-IN" dirty="0"/>
              <a:t>  </a:t>
            </a:r>
            <a:endParaRPr lang="en-IN" b="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56ED40D-E466-D49C-79F3-560AB2B63D0F}"/>
              </a:ext>
            </a:extLst>
          </p:cNvPr>
          <p:cNvPicPr>
            <a:picLocks noChangeAspect="1"/>
          </p:cNvPicPr>
          <p:nvPr/>
        </p:nvPicPr>
        <p:blipFill>
          <a:blip r:embed="rId2"/>
          <a:srcRect l="17567" t="16421" r="18941" b="50000"/>
          <a:stretch>
            <a:fillRect/>
          </a:stretch>
        </p:blipFill>
        <p:spPr>
          <a:xfrm>
            <a:off x="734854" y="2004461"/>
            <a:ext cx="11059429" cy="3436322"/>
          </a:xfrm>
          <a:prstGeom prst="rect">
            <a:avLst/>
          </a:prstGeom>
        </p:spPr>
      </p:pic>
      <p:sp>
        <p:nvSpPr>
          <p:cNvPr id="2" name="Title 1">
            <a:extLst>
              <a:ext uri="{FF2B5EF4-FFF2-40B4-BE49-F238E27FC236}">
                <a16:creationId xmlns:a16="http://schemas.microsoft.com/office/drawing/2014/main" id="{A4D4B675-1E3B-4259-902C-AA3D65DDB7BB}"/>
              </a:ext>
            </a:extLst>
          </p:cNvPr>
          <p:cNvSpPr>
            <a:spLocks noGrp="1"/>
          </p:cNvSpPr>
          <p:nvPr>
            <p:ph type="title"/>
          </p:nvPr>
        </p:nvSpPr>
        <p:spPr>
          <a:xfrm>
            <a:off x="581192" y="702156"/>
            <a:ext cx="11029616" cy="530296"/>
          </a:xfrm>
        </p:spPr>
        <p:txBody>
          <a:bodyPr>
            <a:noAutofit/>
          </a:bodyPr>
          <a:lstStyle/>
          <a:p>
            <a:r>
              <a:rPr lang="en-IN" sz="4000" b="1" dirty="0">
                <a:solidFill>
                  <a:schemeClr val="accent1"/>
                </a:solidFill>
                <a:latin typeface="Arial" panose="020B0604020202020204" pitchFamily="34" charset="0"/>
                <a:cs typeface="Arial" panose="020B0604020202020204" pitchFamily="34" charset="0"/>
              </a:rPr>
              <a:t>IBM Certifications</a:t>
            </a:r>
          </a:p>
        </p:txBody>
      </p:sp>
      <p:sp>
        <p:nvSpPr>
          <p:cNvPr id="5" name="Content Placeholder 2">
            <a:extLst>
              <a:ext uri="{FF2B5EF4-FFF2-40B4-BE49-F238E27FC236}">
                <a16:creationId xmlns:a16="http://schemas.microsoft.com/office/drawing/2014/main" id="{E3CF0E3B-4894-4D3B-D9B4-F42D50DBAE37}"/>
              </a:ext>
            </a:extLst>
          </p:cNvPr>
          <p:cNvSpPr>
            <a:spLocks noGrp="1"/>
          </p:cNvSpPr>
          <p:nvPr>
            <p:ph idx="1"/>
          </p:nvPr>
        </p:nvSpPr>
        <p:spPr>
          <a:xfrm>
            <a:off x="581192" y="1417217"/>
            <a:ext cx="11029615" cy="530296"/>
          </a:xfrm>
        </p:spPr>
        <p:txBody>
          <a:bodyPr>
            <a:normAutofit/>
          </a:bodyPr>
          <a:lstStyle/>
          <a:p>
            <a:r>
              <a:rPr lang="en-IN" sz="1800" b="1" dirty="0">
                <a:latin typeface="Arial" panose="020B0604020202020204" pitchFamily="34" charset="0"/>
                <a:cs typeface="Arial" panose="020B0604020202020204" pitchFamily="34" charset="0"/>
              </a:rPr>
              <a:t>RAG LAB certificate</a:t>
            </a:r>
          </a:p>
        </p:txBody>
      </p:sp>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904572"/>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2954" y="123392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hlinkClick r:id="rId2" action="ppaction://hlinksldjump"/>
              </a:rPr>
              <a:t>Problem Statement </a:t>
            </a:r>
            <a:endParaRPr lang="en-US" sz="2000" b="1" dirty="0">
              <a:latin typeface="Arial"/>
              <a:ea typeface="+mn-lt"/>
              <a:cs typeface="Arial"/>
            </a:endParaRPr>
          </a:p>
          <a:p>
            <a:pPr marL="305435" indent="-305435"/>
            <a:r>
              <a:rPr lang="en-US" sz="2000" b="1" dirty="0">
                <a:latin typeface="Arial"/>
                <a:ea typeface="+mn-lt"/>
                <a:cs typeface="Arial"/>
                <a:hlinkClick r:id="rId3" action="ppaction://hlinksldjump"/>
              </a:rPr>
              <a:t>Technology used</a:t>
            </a:r>
            <a:endParaRPr lang="en-US" dirty="0">
              <a:latin typeface="Arial"/>
              <a:cs typeface="Arial"/>
            </a:endParaRPr>
          </a:p>
          <a:p>
            <a:pPr marL="305435" indent="-305435"/>
            <a:r>
              <a:rPr lang="en-US" sz="2000" b="1" dirty="0">
                <a:latin typeface="Arial"/>
                <a:ea typeface="+mn-lt"/>
                <a:cs typeface="+mn-lt"/>
                <a:hlinkClick r:id="rId4" action="ppaction://hlinksldjump"/>
              </a:rPr>
              <a:t>Wow factor </a:t>
            </a:r>
            <a:endParaRPr lang="en-US" sz="2000" dirty="0">
              <a:latin typeface="Arial"/>
              <a:ea typeface="+mn-lt"/>
              <a:cs typeface="+mn-lt"/>
            </a:endParaRPr>
          </a:p>
          <a:p>
            <a:pPr marL="305435" indent="-305435"/>
            <a:r>
              <a:rPr lang="en-US" sz="2000" b="1" dirty="0">
                <a:latin typeface="Arial"/>
                <a:ea typeface="+mn-lt"/>
                <a:cs typeface="+mn-lt"/>
                <a:hlinkClick r:id="rId5" action="ppaction://hlinksldjump"/>
              </a:rPr>
              <a:t>End users</a:t>
            </a:r>
            <a:endParaRPr lang="en-US" sz="2000" b="1" dirty="0">
              <a:latin typeface="Arial"/>
              <a:ea typeface="+mn-lt"/>
              <a:cs typeface="+mn-lt"/>
            </a:endParaRPr>
          </a:p>
          <a:p>
            <a:pPr marL="305435" indent="-305435"/>
            <a:r>
              <a:rPr lang="en-US" sz="2000" b="1" dirty="0">
                <a:latin typeface="Arial"/>
                <a:ea typeface="+mn-lt"/>
                <a:cs typeface="+mn-lt"/>
                <a:hlinkClick r:id="rId6" action="ppaction://hlinksldjump"/>
              </a:rPr>
              <a:t>Result</a:t>
            </a:r>
            <a:endParaRPr lang="en-US" sz="2000" b="1" dirty="0">
              <a:latin typeface="Arial"/>
              <a:ea typeface="+mn-lt"/>
              <a:cs typeface="+mn-lt"/>
            </a:endParaRPr>
          </a:p>
          <a:p>
            <a:pPr marL="305435" indent="-305435"/>
            <a:r>
              <a:rPr lang="en-US" sz="2000" b="1" dirty="0">
                <a:latin typeface="Arial"/>
                <a:ea typeface="+mn-lt"/>
                <a:cs typeface="+mn-lt"/>
                <a:hlinkClick r:id="rId7" action="ppaction://hlinksldjump"/>
              </a:rPr>
              <a:t>Conclusion</a:t>
            </a:r>
            <a:endParaRPr lang="en-US" sz="2000" b="1" dirty="0">
              <a:latin typeface="Arial"/>
              <a:ea typeface="+mn-lt"/>
              <a:cs typeface="+mn-lt"/>
            </a:endParaRPr>
          </a:p>
          <a:p>
            <a:pPr marL="305435" indent="-305435"/>
            <a:r>
              <a:rPr lang="en-US" sz="2000" b="1" dirty="0">
                <a:latin typeface="Arial"/>
                <a:ea typeface="+mn-lt"/>
                <a:cs typeface="+mn-lt"/>
                <a:hlinkClick r:id="rId8" action="ppaction://hlinksldjump"/>
              </a:rPr>
              <a:t>Git-hub Link</a:t>
            </a:r>
            <a:endParaRPr lang="en-US" sz="2000" b="1" dirty="0">
              <a:latin typeface="Arial"/>
              <a:ea typeface="+mn-lt"/>
              <a:cs typeface="+mn-lt"/>
            </a:endParaRPr>
          </a:p>
          <a:p>
            <a:pPr marL="305435" indent="-305435"/>
            <a:r>
              <a:rPr lang="en-US" sz="2000" b="1" dirty="0">
                <a:latin typeface="Arial"/>
                <a:ea typeface="+mn-lt"/>
                <a:cs typeface="+mn-lt"/>
                <a:hlinkClick r:id="rId9" action="ppaction://hlinksldjump"/>
              </a:rPr>
              <a:t>Future scope</a:t>
            </a:r>
            <a:endParaRPr lang="en-US" sz="2000" b="1" dirty="0">
              <a:latin typeface="Arial"/>
              <a:ea typeface="+mn-lt"/>
              <a:cs typeface="+mn-lt"/>
            </a:endParaRPr>
          </a:p>
          <a:p>
            <a:pPr marL="305435" indent="-305435"/>
            <a:r>
              <a:rPr lang="en-US" sz="2000" b="1" dirty="0">
                <a:latin typeface="Arial"/>
                <a:ea typeface="+mn-lt"/>
                <a:cs typeface="+mn-lt"/>
                <a:hlinkClick r:id="rId10" action="ppaction://hlinksldjump"/>
              </a:rPr>
              <a:t>IBM Certifications</a:t>
            </a: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3784" y="1232452"/>
            <a:ext cx="11029615" cy="4673324"/>
          </a:xfrm>
        </p:spPr>
        <p:txBody>
          <a:bodyPr>
            <a:normAutofit lnSpcReduction="10000"/>
          </a:bodyPr>
          <a:lstStyle/>
          <a:p>
            <a:pPr marL="0" indent="0">
              <a:buNone/>
            </a:pPr>
            <a:r>
              <a:rPr lang="en-US" sz="3100" b="1" dirty="0">
                <a:solidFill>
                  <a:srgbClr val="000000"/>
                </a:solidFill>
                <a:latin typeface="Arial" panose="020B0604020202020204" pitchFamily="34" charset="0"/>
                <a:ea typeface="Calibri"/>
                <a:cs typeface="Arial" panose="020B0604020202020204" pitchFamily="34" charset="0"/>
              </a:rPr>
              <a:t>The Challenge </a:t>
            </a:r>
            <a:endParaRPr lang="en-US" sz="2800" b="1" dirty="0">
              <a:solidFill>
                <a:srgbClr val="000000"/>
              </a:solidFill>
              <a:latin typeface="Arial" panose="020B0604020202020204" pitchFamily="34" charset="0"/>
              <a:ea typeface="Calibri"/>
              <a:cs typeface="Arial" panose="020B0604020202020204" pitchFamily="34" charset="0"/>
            </a:endParaRPr>
          </a:p>
          <a:p>
            <a:pPr marL="0" indent="0">
              <a:spcBef>
                <a:spcPts val="1200"/>
              </a:spcBef>
              <a:spcAft>
                <a:spcPts val="1200"/>
              </a:spcAft>
              <a:buNone/>
            </a:pPr>
            <a:r>
              <a:rPr lang="en-US" sz="2200" dirty="0">
                <a:latin typeface="Arial" panose="020B0604020202020204" pitchFamily="34" charset="0"/>
                <a:cs typeface="Arial" panose="020B0604020202020204" pitchFamily="34" charset="0"/>
              </a:rPr>
              <a:t> </a:t>
            </a:r>
            <a:r>
              <a:rPr lang="en-US" sz="2200" dirty="0">
                <a:solidFill>
                  <a:srgbClr val="000000"/>
                </a:solidFill>
                <a:latin typeface="Arial" panose="020B0604020202020204" pitchFamily="34" charset="0"/>
                <a:ea typeface="Calibri"/>
                <a:cs typeface="Arial" panose="020B0604020202020204" pitchFamily="34" charset="0"/>
              </a:rPr>
              <a:t>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r>
              <a:rPr lang="en-US" sz="2200" dirty="0">
                <a:latin typeface="Arial" panose="020B0604020202020204" pitchFamily="34" charset="0"/>
                <a:cs typeface="Arial" panose="020B0604020202020204" pitchFamily="34" charset="0"/>
              </a:rPr>
              <a:t>. </a:t>
            </a:r>
            <a:br>
              <a:rPr lang="en-US" sz="2800" dirty="0">
                <a:latin typeface="Arial" panose="020B0604020202020204" pitchFamily="34" charset="0"/>
                <a:ea typeface="Calibri"/>
                <a:cs typeface="Arial" panose="020B0604020202020204" pitchFamily="34" charset="0"/>
              </a:rPr>
            </a:br>
            <a:endParaRPr lang="en-US" sz="11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3" name="Table 2">
            <a:extLst>
              <a:ext uri="{FF2B5EF4-FFF2-40B4-BE49-F238E27FC236}">
                <a16:creationId xmlns:a16="http://schemas.microsoft.com/office/drawing/2014/main" id="{845E8F59-DE32-FA94-F70E-80401DC0BBC3}"/>
              </a:ext>
            </a:extLst>
          </p:cNvPr>
          <p:cNvGraphicFramePr>
            <a:graphicFrameLocks noGrp="1"/>
          </p:cNvGraphicFramePr>
          <p:nvPr>
            <p:extLst>
              <p:ext uri="{D42A27DB-BD31-4B8C-83A1-F6EECF244321}">
                <p14:modId xmlns:p14="http://schemas.microsoft.com/office/powerpoint/2010/main" val="3626565483"/>
              </p:ext>
            </p:extLst>
          </p:nvPr>
        </p:nvGraphicFramePr>
        <p:xfrm>
          <a:off x="664209" y="1365451"/>
          <a:ext cx="11608001" cy="2926080"/>
        </p:xfrm>
        <a:graphic>
          <a:graphicData uri="http://schemas.openxmlformats.org/drawingml/2006/table">
            <a:tbl>
              <a:tblPr/>
              <a:tblGrid>
                <a:gridCol w="3917416">
                  <a:extLst>
                    <a:ext uri="{9D8B030D-6E8A-4147-A177-3AD203B41FA5}">
                      <a16:colId xmlns:a16="http://schemas.microsoft.com/office/drawing/2014/main" val="2104212223"/>
                    </a:ext>
                  </a:extLst>
                </a:gridCol>
                <a:gridCol w="7690585">
                  <a:extLst>
                    <a:ext uri="{9D8B030D-6E8A-4147-A177-3AD203B41FA5}">
                      <a16:colId xmlns:a16="http://schemas.microsoft.com/office/drawing/2014/main" val="3881381261"/>
                    </a:ext>
                  </a:extLst>
                </a:gridCol>
              </a:tblGrid>
              <a:tr h="305985">
                <a:tc>
                  <a:txBody>
                    <a:bodyPr/>
                    <a:lstStyle/>
                    <a:p>
                      <a:pPr algn="l"/>
                      <a:r>
                        <a:rPr lang="en-IN" sz="2000" b="1" dirty="0">
                          <a:latin typeface="Arial" panose="020B0604020202020204" pitchFamily="34" charset="0"/>
                          <a:cs typeface="Arial" panose="020B0604020202020204" pitchFamily="34" charset="0"/>
                        </a:rPr>
                        <a:t>Component</a:t>
                      </a:r>
                    </a:p>
                  </a:txBody>
                  <a:tcPr anchor="ctr">
                    <a:lnL>
                      <a:noFill/>
                    </a:lnL>
                    <a:lnR>
                      <a:noFill/>
                    </a:lnR>
                    <a:lnT>
                      <a:noFill/>
                    </a:lnT>
                    <a:lnB>
                      <a:noFill/>
                    </a:lnB>
                    <a:noFill/>
                  </a:tcPr>
                </a:tc>
                <a:tc>
                  <a:txBody>
                    <a:bodyPr/>
                    <a:lstStyle/>
                    <a:p>
                      <a:pPr algn="l"/>
                      <a:r>
                        <a:rPr lang="en-IN" sz="2000" b="1" dirty="0">
                          <a:latin typeface="Arial" panose="020B0604020202020204" pitchFamily="34" charset="0"/>
                          <a:cs typeface="Arial" panose="020B0604020202020204" pitchFamily="34" charset="0"/>
                        </a:rPr>
                        <a:t>Tool/Tech Used</a:t>
                      </a:r>
                    </a:p>
                  </a:txBody>
                  <a:tcPr anchor="ctr">
                    <a:lnL>
                      <a:noFill/>
                    </a:lnL>
                    <a:lnR>
                      <a:noFill/>
                    </a:lnR>
                    <a:lnT>
                      <a:noFill/>
                    </a:lnT>
                    <a:lnB>
                      <a:noFill/>
                    </a:lnB>
                    <a:noFill/>
                  </a:tcPr>
                </a:tc>
                <a:extLst>
                  <a:ext uri="{0D108BD9-81ED-4DB2-BD59-A6C34878D82A}">
                    <a16:rowId xmlns:a16="http://schemas.microsoft.com/office/drawing/2014/main" val="2061597706"/>
                  </a:ext>
                </a:extLst>
              </a:tr>
              <a:tr h="0">
                <a:tc>
                  <a:txBody>
                    <a:bodyPr/>
                    <a:lstStyle/>
                    <a:p>
                      <a:pPr algn="l"/>
                      <a:endParaRPr lang="en-IN" sz="400"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l"/>
                      <a:endParaRPr lang="en-IN" sz="400"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1098416580"/>
                  </a:ext>
                </a:extLst>
              </a:tr>
              <a:tr h="0">
                <a:tc>
                  <a:txBody>
                    <a:bodyPr/>
                    <a:lstStyle/>
                    <a:p>
                      <a:pPr algn="l"/>
                      <a:r>
                        <a:rPr lang="en-IN" sz="2000" dirty="0">
                          <a:latin typeface="Arial" panose="020B0604020202020204" pitchFamily="34" charset="0"/>
                          <a:cs typeface="Arial" panose="020B0604020202020204" pitchFamily="34" charset="0"/>
                        </a:rPr>
                        <a:t>AI Model</a:t>
                      </a:r>
                    </a:p>
                  </a:txBody>
                  <a:tcPr anchor="ctr">
                    <a:lnL>
                      <a:noFill/>
                    </a:lnL>
                    <a:lnR>
                      <a:noFill/>
                    </a:lnR>
                    <a:lnT>
                      <a:noFill/>
                    </a:lnT>
                    <a:lnB>
                      <a:noFill/>
                    </a:lnB>
                    <a:noFill/>
                  </a:tcPr>
                </a:tc>
                <a:tc>
                  <a:txBody>
                    <a:bodyPr/>
                    <a:lstStyle/>
                    <a:p>
                      <a:pPr algn="l"/>
                      <a:r>
                        <a:rPr lang="en-IN" sz="2000" b="1" dirty="0">
                          <a:latin typeface="Arial" panose="020B0604020202020204" pitchFamily="34" charset="0"/>
                          <a:cs typeface="Arial" panose="020B0604020202020204" pitchFamily="34" charset="0"/>
                        </a:rPr>
                        <a:t>IBM Granite LLM</a:t>
                      </a:r>
                    </a:p>
                  </a:txBody>
                  <a:tcPr anchor="ctr">
                    <a:lnL>
                      <a:noFill/>
                    </a:lnL>
                    <a:lnR>
                      <a:noFill/>
                    </a:lnR>
                    <a:lnT>
                      <a:noFill/>
                    </a:lnT>
                    <a:lnB>
                      <a:noFill/>
                    </a:lnB>
                    <a:noFill/>
                  </a:tcPr>
                </a:tc>
                <a:extLst>
                  <a:ext uri="{0D108BD9-81ED-4DB2-BD59-A6C34878D82A}">
                    <a16:rowId xmlns:a16="http://schemas.microsoft.com/office/drawing/2014/main" val="1350844894"/>
                  </a:ext>
                </a:extLst>
              </a:tr>
              <a:tr h="0">
                <a:tc>
                  <a:txBody>
                    <a:bodyPr/>
                    <a:lstStyle/>
                    <a:p>
                      <a:pPr algn="l"/>
                      <a:r>
                        <a:rPr lang="en-IN" sz="2000" b="1" dirty="0">
                          <a:latin typeface="Arial" panose="020B0604020202020204" pitchFamily="34" charset="0"/>
                          <a:cs typeface="Arial" panose="020B0604020202020204" pitchFamily="34" charset="0"/>
                        </a:rPr>
                        <a:t>Natural Language Processing </a:t>
                      </a:r>
                    </a:p>
                  </a:txBody>
                  <a:tcPr anchor="ctr">
                    <a:lnL>
                      <a:noFill/>
                    </a:lnL>
                    <a:lnR>
                      <a:noFill/>
                    </a:lnR>
                    <a:lnT>
                      <a:noFill/>
                    </a:lnT>
                    <a:lnB>
                      <a:noFill/>
                    </a:lnB>
                    <a:noFill/>
                  </a:tcPr>
                </a:tc>
                <a:tc>
                  <a:txBody>
                    <a:bodyPr/>
                    <a:lstStyle/>
                    <a:p>
                      <a:pPr algn="l"/>
                      <a:r>
                        <a:rPr lang="en-US" sz="2000" dirty="0">
                          <a:latin typeface="Arial" panose="020B0604020202020204" pitchFamily="34" charset="0"/>
                          <a:cs typeface="Arial" panose="020B0604020202020204" pitchFamily="34" charset="0"/>
                        </a:rPr>
                        <a:t>Built-in LLM capabilities to understand and generate response</a:t>
                      </a:r>
                    </a:p>
                  </a:txBody>
                  <a:tcPr anchor="ctr">
                    <a:lnL>
                      <a:noFill/>
                    </a:lnL>
                    <a:lnR>
                      <a:noFill/>
                    </a:lnR>
                    <a:lnT>
                      <a:noFill/>
                    </a:lnT>
                    <a:lnB>
                      <a:noFill/>
                    </a:lnB>
                    <a:noFill/>
                  </a:tcPr>
                </a:tc>
                <a:extLst>
                  <a:ext uri="{0D108BD9-81ED-4DB2-BD59-A6C34878D82A}">
                    <a16:rowId xmlns:a16="http://schemas.microsoft.com/office/drawing/2014/main" val="3200138375"/>
                  </a:ext>
                </a:extLst>
              </a:tr>
              <a:tr h="0">
                <a:tc>
                  <a:txBody>
                    <a:bodyPr/>
                    <a:lstStyle/>
                    <a:p>
                      <a:pPr algn="l"/>
                      <a:r>
                        <a:rPr lang="en-IN" sz="2000" dirty="0">
                          <a:latin typeface="Arial" panose="020B0604020202020204" pitchFamily="34" charset="0"/>
                          <a:cs typeface="Arial" panose="020B0604020202020204" pitchFamily="34" charset="0"/>
                        </a:rPr>
                        <a:t>Retrieval-Augmented Generation</a:t>
                      </a:r>
                    </a:p>
                  </a:txBody>
                  <a:tcPr anchor="ctr">
                    <a:lnL>
                      <a:noFill/>
                    </a:lnL>
                    <a:lnR>
                      <a:noFill/>
                    </a:lnR>
                    <a:lnT>
                      <a:noFill/>
                    </a:lnT>
                    <a:lnB>
                      <a:noFill/>
                    </a:lnB>
                    <a:noFill/>
                  </a:tcPr>
                </a:tc>
                <a:tc>
                  <a:txBody>
                    <a:bodyPr/>
                    <a:lstStyle/>
                    <a:p>
                      <a:pPr algn="l"/>
                      <a:r>
                        <a:rPr lang="en-US" sz="2000" dirty="0">
                          <a:latin typeface="Arial" panose="020B0604020202020204" pitchFamily="34" charset="0"/>
                          <a:cs typeface="Arial" panose="020B0604020202020204" pitchFamily="34" charset="0"/>
                        </a:rPr>
                        <a:t>For fetching verified medical info from trusted sources like WHO</a:t>
                      </a:r>
                    </a:p>
                  </a:txBody>
                  <a:tcPr anchor="ctr">
                    <a:lnL>
                      <a:noFill/>
                    </a:lnL>
                    <a:lnR>
                      <a:noFill/>
                    </a:lnR>
                    <a:lnT>
                      <a:noFill/>
                    </a:lnT>
                    <a:lnB>
                      <a:noFill/>
                    </a:lnB>
                    <a:noFill/>
                  </a:tcPr>
                </a:tc>
                <a:extLst>
                  <a:ext uri="{0D108BD9-81ED-4DB2-BD59-A6C34878D82A}">
                    <a16:rowId xmlns:a16="http://schemas.microsoft.com/office/drawing/2014/main" val="2979785088"/>
                  </a:ext>
                </a:extLst>
              </a:tr>
              <a:tr h="0">
                <a:tc>
                  <a:txBody>
                    <a:bodyPr/>
                    <a:lstStyle/>
                    <a:p>
                      <a:pPr algn="l"/>
                      <a:r>
                        <a:rPr lang="en-IN" sz="2000">
                          <a:latin typeface="Arial" panose="020B0604020202020204" pitchFamily="34" charset="0"/>
                          <a:cs typeface="Arial" panose="020B0604020202020204" pitchFamily="34" charset="0"/>
                        </a:rPr>
                        <a:t>Frontend</a:t>
                      </a:r>
                    </a:p>
                  </a:txBody>
                  <a:tcPr anchor="ctr">
                    <a:lnL>
                      <a:noFill/>
                    </a:lnL>
                    <a:lnR>
                      <a:noFill/>
                    </a:lnR>
                    <a:lnT>
                      <a:noFill/>
                    </a:lnT>
                    <a:lnB>
                      <a:noFill/>
                    </a:lnB>
                    <a:noFill/>
                  </a:tcPr>
                </a:tc>
                <a:tc>
                  <a:txBody>
                    <a:bodyPr/>
                    <a:lstStyle/>
                    <a:p>
                      <a:pPr algn="l"/>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 / </a:t>
                      </a:r>
                      <a:r>
                        <a:rPr lang="en-IN" sz="2000" b="1" dirty="0">
                          <a:latin typeface="Arial" panose="020B0604020202020204" pitchFamily="34" charset="0"/>
                          <a:cs typeface="Arial" panose="020B0604020202020204" pitchFamily="34" charset="0"/>
                        </a:rPr>
                        <a:t>Watson Assistant</a:t>
                      </a:r>
                    </a:p>
                  </a:txBody>
                  <a:tcPr anchor="ctr">
                    <a:lnL>
                      <a:noFill/>
                    </a:lnL>
                    <a:lnR>
                      <a:noFill/>
                    </a:lnR>
                    <a:lnT>
                      <a:noFill/>
                    </a:lnT>
                    <a:lnB>
                      <a:noFill/>
                    </a:lnB>
                    <a:noFill/>
                  </a:tcPr>
                </a:tc>
                <a:extLst>
                  <a:ext uri="{0D108BD9-81ED-4DB2-BD59-A6C34878D82A}">
                    <a16:rowId xmlns:a16="http://schemas.microsoft.com/office/drawing/2014/main" val="2124580454"/>
                  </a:ext>
                </a:extLst>
              </a:tr>
              <a:tr h="0">
                <a:tc>
                  <a:txBody>
                    <a:bodyPr/>
                    <a:lstStyle/>
                    <a:p>
                      <a:pPr algn="l"/>
                      <a:r>
                        <a:rPr lang="en-IN" sz="2000" dirty="0">
                          <a:latin typeface="Arial" panose="020B0604020202020204" pitchFamily="34" charset="0"/>
                          <a:cs typeface="Arial" panose="020B0604020202020204" pitchFamily="34" charset="0"/>
                        </a:rPr>
                        <a:t>Hosting</a:t>
                      </a:r>
                    </a:p>
                  </a:txBody>
                  <a:tcPr anchor="ctr">
                    <a:lnL>
                      <a:noFill/>
                    </a:lnL>
                    <a:lnR>
                      <a:noFill/>
                    </a:lnR>
                    <a:lnT>
                      <a:noFill/>
                    </a:lnT>
                    <a:lnB>
                      <a:noFill/>
                    </a:lnB>
                    <a:noFill/>
                  </a:tcPr>
                </a:tc>
                <a:tc>
                  <a:txBody>
                    <a:bodyPr/>
                    <a:lstStyle/>
                    <a:p>
                      <a:pPr algn="l"/>
                      <a:r>
                        <a:rPr lang="en-IN" sz="2000" b="1" dirty="0">
                          <a:latin typeface="Arial" panose="020B0604020202020204" pitchFamily="34" charset="0"/>
                          <a:cs typeface="Arial" panose="020B0604020202020204" pitchFamily="34" charset="0"/>
                        </a:rPr>
                        <a:t>IBM Cloud Lite</a:t>
                      </a:r>
                    </a:p>
                  </a:txBody>
                  <a:tcPr anchor="ctr">
                    <a:lnL>
                      <a:noFill/>
                    </a:lnL>
                    <a:lnR>
                      <a:noFill/>
                    </a:lnR>
                    <a:lnT>
                      <a:noFill/>
                    </a:lnT>
                    <a:lnB>
                      <a:noFill/>
                    </a:lnB>
                    <a:noFill/>
                  </a:tcPr>
                </a:tc>
                <a:extLst>
                  <a:ext uri="{0D108BD9-81ED-4DB2-BD59-A6C34878D82A}">
                    <a16:rowId xmlns:a16="http://schemas.microsoft.com/office/drawing/2014/main" val="70846583"/>
                  </a:ext>
                </a:extLst>
              </a:tr>
              <a:tr h="0">
                <a:tc>
                  <a:txBody>
                    <a:bodyPr/>
                    <a:lstStyle/>
                    <a:p>
                      <a:pPr algn="l"/>
                      <a:r>
                        <a:rPr lang="en-IN" sz="2000" dirty="0">
                          <a:latin typeface="Arial" panose="020B0604020202020204" pitchFamily="34" charset="0"/>
                          <a:cs typeface="Arial" panose="020B0604020202020204" pitchFamily="34" charset="0"/>
                        </a:rPr>
                        <a:t>Language Support</a:t>
                      </a:r>
                    </a:p>
                  </a:txBody>
                  <a:tcPr anchor="ctr">
                    <a:lnL>
                      <a:noFill/>
                    </a:lnL>
                    <a:lnR>
                      <a:noFill/>
                    </a:lnR>
                    <a:lnT>
                      <a:noFill/>
                    </a:lnT>
                    <a:lnB>
                      <a:noFill/>
                    </a:lnB>
                    <a:noFill/>
                  </a:tcPr>
                </a:tc>
                <a:tc>
                  <a:txBody>
                    <a:bodyPr/>
                    <a:lstStyle/>
                    <a:p>
                      <a:pPr algn="l"/>
                      <a:r>
                        <a:rPr lang="en-IN" sz="2000" dirty="0">
                          <a:latin typeface="Arial" panose="020B0604020202020204" pitchFamily="34" charset="0"/>
                          <a:cs typeface="Arial" panose="020B0604020202020204" pitchFamily="34" charset="0"/>
                        </a:rPr>
                        <a:t>English</a:t>
                      </a:r>
                    </a:p>
                  </a:txBody>
                  <a:tcPr anchor="ctr">
                    <a:lnL>
                      <a:noFill/>
                    </a:lnL>
                    <a:lnR>
                      <a:noFill/>
                    </a:lnR>
                    <a:lnT>
                      <a:noFill/>
                    </a:lnT>
                    <a:lnB>
                      <a:noFill/>
                    </a:lnB>
                    <a:noFill/>
                  </a:tcPr>
                </a:tc>
                <a:extLst>
                  <a:ext uri="{0D108BD9-81ED-4DB2-BD59-A6C34878D82A}">
                    <a16:rowId xmlns:a16="http://schemas.microsoft.com/office/drawing/2014/main" val="282960402"/>
                  </a:ext>
                </a:extLst>
              </a:tr>
            </a:tbl>
          </a:graphicData>
        </a:graphic>
      </p:graphicFrame>
      <p:pic>
        <p:nvPicPr>
          <p:cNvPr id="1026" name="Picture 2">
            <a:extLst>
              <a:ext uri="{FF2B5EF4-FFF2-40B4-BE49-F238E27FC236}">
                <a16:creationId xmlns:a16="http://schemas.microsoft.com/office/drawing/2014/main" id="{F56EA0FB-FF46-A71C-0B02-BC96C09E2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17958" y="4884658"/>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6D7D5C9-9B28-FEAA-8C67-9FE2901EAD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590" b="10891"/>
          <a:stretch>
            <a:fillRect/>
          </a:stretch>
        </p:blipFill>
        <p:spPr bwMode="auto">
          <a:xfrm>
            <a:off x="2401703" y="5139891"/>
            <a:ext cx="2345958" cy="16074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47CF1C0-7F36-29F3-C543-7C17B89EB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345" y="4925346"/>
            <a:ext cx="1904600" cy="1904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73C64B0-7753-A478-6459-44AC005457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0579"/>
          <a:stretch>
            <a:fillRect/>
          </a:stretch>
        </p:blipFill>
        <p:spPr bwMode="auto">
          <a:xfrm>
            <a:off x="9385636" y="4469750"/>
            <a:ext cx="2459859" cy="17076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BC724FF-3FDD-A324-DB13-CD70BCB4891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6419" y="4828190"/>
            <a:ext cx="17145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04190" y="255125"/>
            <a:ext cx="11029616" cy="1011141"/>
          </a:xfrm>
        </p:spPr>
        <p:txBody>
          <a:bodyPr>
            <a:normAutofit/>
          </a:bodyPr>
          <a:lstStyle/>
          <a:p>
            <a:r>
              <a:rPr lang="en-IN" sz="4000" b="1" dirty="0">
                <a:solidFill>
                  <a:schemeClr val="accent1"/>
                </a:solidFill>
                <a:latin typeface="Arial" panose="020B0604020202020204" pitchFamily="34" charset="0"/>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sz="2800" dirty="0">
                <a:solidFill>
                  <a:schemeClr val="tx1"/>
                </a:solidFill>
                <a:latin typeface="Arial" panose="020B0604020202020204" pitchFamily="34" charset="0"/>
              </a:rPr>
              <a:t>IBM Cloud Watsonx AI Studio</a:t>
            </a:r>
          </a:p>
          <a:p>
            <a:pPr marL="305435" indent="-305435"/>
            <a:r>
              <a:rPr lang="en-IN" sz="2800" dirty="0">
                <a:solidFill>
                  <a:schemeClr val="tx1"/>
                </a:solidFill>
                <a:latin typeface="Arial" panose="020B0604020202020204" pitchFamily="34" charset="0"/>
              </a:rPr>
              <a:t>IBM Cloud </a:t>
            </a:r>
            <a:r>
              <a:rPr lang="en-IN" sz="2800" dirty="0" err="1">
                <a:solidFill>
                  <a:schemeClr val="tx1"/>
                </a:solidFill>
                <a:latin typeface="Arial" panose="020B0604020202020204" pitchFamily="34" charset="0"/>
              </a:rPr>
              <a:t>Watsonx</a:t>
            </a:r>
            <a:r>
              <a:rPr lang="en-IN" sz="2800" dirty="0">
                <a:solidFill>
                  <a:schemeClr val="tx1"/>
                </a:solidFill>
                <a:latin typeface="Arial" panose="020B0604020202020204" pitchFamily="34" charset="0"/>
              </a:rPr>
              <a:t> AI runtime</a:t>
            </a:r>
          </a:p>
          <a:p>
            <a:pPr marL="305435" indent="-305435"/>
            <a:r>
              <a:rPr lang="en-IN" sz="2800" dirty="0">
                <a:solidFill>
                  <a:schemeClr val="tx1"/>
                </a:solidFill>
                <a:latin typeface="Arial" panose="020B0604020202020204" pitchFamily="34" charset="0"/>
              </a:rPr>
              <a:t>IBM Cloud Agent Lab</a:t>
            </a:r>
          </a:p>
          <a:p>
            <a:pPr marL="305435" indent="-305435"/>
            <a:r>
              <a:rPr lang="en-IN" sz="2800" dirty="0">
                <a:solidFill>
                  <a:schemeClr val="tx1"/>
                </a:solidFill>
                <a:latin typeface="Arial" panose="020B0604020202020204" pitchFamily="34" charset="0"/>
              </a:rPr>
              <a:t>IBM Granite foundation model</a:t>
            </a:r>
          </a:p>
        </p:txBody>
      </p:sp>
      <p:pic>
        <p:nvPicPr>
          <p:cNvPr id="4" name="Picture 2">
            <a:extLst>
              <a:ext uri="{FF2B5EF4-FFF2-40B4-BE49-F238E27FC236}">
                <a16:creationId xmlns:a16="http://schemas.microsoft.com/office/drawing/2014/main" id="{096A3E08-0C48-C883-EDA2-1389E455E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092" y="4296610"/>
            <a:ext cx="3048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a:extLst>
              <a:ext uri="{FF2B5EF4-FFF2-40B4-BE49-F238E27FC236}">
                <a16:creationId xmlns:a16="http://schemas.microsoft.com/office/drawing/2014/main" id="{6096BA13-6B40-3BE2-2E93-D7E8B2B69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7244" y="2355819"/>
            <a:ext cx="17145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01B8010E-D8F0-80B3-8C47-71ED9F2E3C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636" b="32212"/>
          <a:stretch>
            <a:fillRect/>
          </a:stretch>
        </p:blipFill>
        <p:spPr bwMode="auto">
          <a:xfrm>
            <a:off x="6750919" y="1492556"/>
            <a:ext cx="3867150" cy="63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56030"/>
            <a:ext cx="11029615" cy="4784244"/>
          </a:xfrm>
        </p:spPr>
        <p:txBody>
          <a:bodyPr>
            <a:normAutofit fontScale="70000" lnSpcReduction="20000"/>
          </a:bodyPr>
          <a:lstStyle/>
          <a:p>
            <a:pPr marL="0" indent="0">
              <a:buNone/>
            </a:pPr>
            <a:r>
              <a:rPr lang="en-US" sz="2800" b="1" dirty="0">
                <a:latin typeface="Arial" panose="020B0604020202020204" pitchFamily="34" charset="0"/>
                <a:cs typeface="Arial" panose="020B0604020202020204" pitchFamily="34" charset="0"/>
              </a:rPr>
              <a:t>This project is simple, helpful, and built with real people in mind.</a:t>
            </a:r>
            <a:r>
              <a:rPr lang="en-US" sz="2800" dirty="0">
                <a:latin typeface="Arial" panose="020B0604020202020204" pitchFamily="34" charset="0"/>
                <a:cs typeface="Arial" panose="020B0604020202020204" pitchFamily="34" charset="0"/>
              </a:rPr>
              <a:t> Here’s what makes it special:</a:t>
            </a:r>
          </a:p>
          <a:p>
            <a:pPr marL="0" indent="0">
              <a:buNone/>
            </a:pP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This project stands out for its </a:t>
            </a:r>
            <a:r>
              <a:rPr lang="en-US" sz="2800" b="1" dirty="0">
                <a:latin typeface="Arial" panose="020B0604020202020204" pitchFamily="34" charset="0"/>
                <a:cs typeface="Arial" panose="020B0604020202020204" pitchFamily="34" charset="0"/>
              </a:rPr>
              <a:t>simplicity</a:t>
            </a:r>
            <a:r>
              <a:rPr lang="en-US" sz="2800" dirty="0">
                <a:latin typeface="Arial" panose="020B0604020202020204" pitchFamily="34" charset="0"/>
                <a:cs typeface="Arial" panose="020B0604020202020204" pitchFamily="34" charset="0"/>
              </a:rPr>
              <a:t>, usefulness, and </a:t>
            </a:r>
            <a:r>
              <a:rPr lang="en-US" sz="2800" b="1" dirty="0">
                <a:latin typeface="Arial" panose="020B0604020202020204" pitchFamily="34" charset="0"/>
                <a:cs typeface="Arial" panose="020B0604020202020204" pitchFamily="34" charset="0"/>
              </a:rPr>
              <a:t>focus on real people</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It was built completely </a:t>
            </a:r>
            <a:r>
              <a:rPr lang="en-US" sz="2800" b="1" dirty="0">
                <a:latin typeface="Arial" panose="020B0604020202020204" pitchFamily="34" charset="0"/>
                <a:cs typeface="Arial" panose="020B0604020202020204" pitchFamily="34" charset="0"/>
              </a:rPr>
              <a:t>without coding</a:t>
            </a:r>
            <a:r>
              <a:rPr lang="en-US" sz="2800" dirty="0">
                <a:latin typeface="Arial" panose="020B0604020202020204" pitchFamily="34" charset="0"/>
                <a:cs typeface="Arial" panose="020B0604020202020204" pitchFamily="34" charset="0"/>
              </a:rPr>
              <a:t>, using IBM Granite and Watson Assistant.</a:t>
            </a:r>
          </a:p>
          <a:p>
            <a:r>
              <a:rPr lang="en-US" sz="2800" dirty="0">
                <a:latin typeface="Arial" panose="020B0604020202020204" pitchFamily="34" charset="0"/>
                <a:cs typeface="Arial" panose="020B0604020202020204" pitchFamily="34" charset="0"/>
              </a:rPr>
              <a:t>It understands </a:t>
            </a:r>
            <a:r>
              <a:rPr lang="en-US" sz="2800" b="1" dirty="0">
                <a:latin typeface="Arial" panose="020B0604020202020204" pitchFamily="34" charset="0"/>
                <a:cs typeface="Arial" panose="020B0604020202020204" pitchFamily="34" charset="0"/>
              </a:rPr>
              <a:t>natural language</a:t>
            </a:r>
            <a:r>
              <a:rPr lang="en-US" sz="2800" dirty="0">
                <a:latin typeface="Arial" panose="020B0604020202020204" pitchFamily="34" charset="0"/>
                <a:cs typeface="Arial" panose="020B0604020202020204" pitchFamily="34" charset="0"/>
              </a:rPr>
              <a:t>, so users can describe their symptoms just like they would to a person.</a:t>
            </a:r>
          </a:p>
          <a:p>
            <a:r>
              <a:rPr lang="en-US" sz="2800" dirty="0">
                <a:latin typeface="Arial" panose="020B0604020202020204" pitchFamily="34" charset="0"/>
                <a:cs typeface="Arial" panose="020B0604020202020204" pitchFamily="34" charset="0"/>
              </a:rPr>
              <a:t>It can even read health reports and give helpful suggestions based on what's inside.</a:t>
            </a:r>
          </a:p>
          <a:p>
            <a:r>
              <a:rPr lang="en-US" sz="2800" dirty="0">
                <a:latin typeface="Arial" panose="020B0604020202020204" pitchFamily="34" charset="0"/>
                <a:cs typeface="Arial" panose="020B0604020202020204" pitchFamily="34" charset="0"/>
              </a:rPr>
              <a:t>It never diagnoses or recommends medicine — instead, it offers </a:t>
            </a:r>
            <a:r>
              <a:rPr lang="en-US" sz="2800" b="1" dirty="0">
                <a:latin typeface="Arial" panose="020B0604020202020204" pitchFamily="34" charset="0"/>
                <a:cs typeface="Arial" panose="020B0604020202020204" pitchFamily="34" charset="0"/>
              </a:rPr>
              <a:t>safe, general advice</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It’s made for everyone, whether they live in a city or a </a:t>
            </a:r>
            <a:r>
              <a:rPr lang="en-US" sz="2800" b="1" dirty="0">
                <a:latin typeface="Arial" panose="020B0604020202020204" pitchFamily="34" charset="0"/>
                <a:cs typeface="Arial" panose="020B0604020202020204" pitchFamily="34" charset="0"/>
              </a:rPr>
              <a:t>remote village</a:t>
            </a:r>
            <a:r>
              <a:rPr lang="en-US" sz="2800" dirty="0">
                <a:latin typeface="Arial" panose="020B0604020202020204" pitchFamily="34" charset="0"/>
                <a:cs typeface="Arial" panose="020B0604020202020204" pitchFamily="34" charset="0"/>
              </a:rPr>
              <a:t>.</a:t>
            </a:r>
          </a:p>
          <a:p>
            <a:r>
              <a:rPr lang="en-US" sz="2800" dirty="0">
                <a:latin typeface="Arial" panose="020B0604020202020204" pitchFamily="34" charset="0"/>
                <a:cs typeface="Arial" panose="020B0604020202020204" pitchFamily="34" charset="0"/>
              </a:rPr>
              <a:t>And it runs fully on IBM Cloud Lite, making it </a:t>
            </a:r>
            <a:r>
              <a:rPr lang="en-US" sz="2800" b="1" dirty="0">
                <a:latin typeface="Arial" panose="020B0604020202020204" pitchFamily="34" charset="0"/>
                <a:cs typeface="Arial" panose="020B0604020202020204" pitchFamily="34" charset="0"/>
              </a:rPr>
              <a:t>free and easy to access</a:t>
            </a:r>
            <a:r>
              <a:rPr lang="en-US" sz="2800" dirty="0">
                <a:latin typeface="Arial" panose="020B0604020202020204" pitchFamily="34" charset="0"/>
                <a:cs typeface="Arial" panose="020B0604020202020204" pitchFamily="34" charset="0"/>
              </a:rPr>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400" b="1" dirty="0">
                <a:latin typeface="Arial" panose="020B0604020202020204" pitchFamily="34" charset="0"/>
                <a:cs typeface="Arial" panose="020B0604020202020204" pitchFamily="34" charset="0"/>
              </a:rPr>
              <a:t>Families</a:t>
            </a:r>
            <a:r>
              <a:rPr lang="en-US" sz="2400" dirty="0">
                <a:latin typeface="Arial" panose="020B0604020202020204" pitchFamily="34" charset="0"/>
                <a:cs typeface="Arial" panose="020B0604020202020204" pitchFamily="34" charset="0"/>
              </a:rPr>
              <a:t> looking for quick, safe answers about their symptoms.</a:t>
            </a:r>
          </a:p>
          <a:p>
            <a:r>
              <a:rPr lang="en-US" sz="2400" b="1" dirty="0">
                <a:latin typeface="Arial" panose="020B0604020202020204" pitchFamily="34" charset="0"/>
                <a:cs typeface="Arial" panose="020B0604020202020204" pitchFamily="34" charset="0"/>
              </a:rPr>
              <a:t>Caregivers</a:t>
            </a:r>
            <a:r>
              <a:rPr lang="en-US" sz="2400" dirty="0">
                <a:latin typeface="Arial" panose="020B0604020202020204" pitchFamily="34" charset="0"/>
                <a:cs typeface="Arial" panose="020B0604020202020204" pitchFamily="34" charset="0"/>
              </a:rPr>
              <a:t> who want basic health guidance.</a:t>
            </a:r>
          </a:p>
          <a:p>
            <a:r>
              <a:rPr lang="en-US" sz="2400" b="1" dirty="0">
                <a:latin typeface="Arial" panose="020B0604020202020204" pitchFamily="34" charset="0"/>
                <a:cs typeface="Arial" panose="020B0604020202020204" pitchFamily="34" charset="0"/>
              </a:rPr>
              <a:t>Rural communities </a:t>
            </a:r>
            <a:r>
              <a:rPr lang="en-US" sz="2400" dirty="0">
                <a:latin typeface="Arial" panose="020B0604020202020204" pitchFamily="34" charset="0"/>
                <a:cs typeface="Arial" panose="020B0604020202020204" pitchFamily="34" charset="0"/>
              </a:rPr>
              <a:t>with limited access to doctors.</a:t>
            </a:r>
          </a:p>
          <a:p>
            <a:r>
              <a:rPr lang="en-US" sz="2400" b="1" dirty="0">
                <a:latin typeface="Arial" panose="020B0604020202020204" pitchFamily="34" charset="0"/>
                <a:cs typeface="Arial" panose="020B0604020202020204" pitchFamily="34" charset="0"/>
              </a:rPr>
              <a:t>Students</a:t>
            </a:r>
            <a:r>
              <a:rPr lang="en-US" sz="2400" dirty="0">
                <a:latin typeface="Arial" panose="020B0604020202020204" pitchFamily="34" charset="0"/>
                <a:cs typeface="Arial" panose="020B0604020202020204" pitchFamily="34" charset="0"/>
              </a:rPr>
              <a:t> and young adults curious about health.</a:t>
            </a:r>
          </a:p>
          <a:p>
            <a:r>
              <a:rPr lang="en-US" sz="2400" b="1" dirty="0">
                <a:latin typeface="Arial" panose="020B0604020202020204" pitchFamily="34" charset="0"/>
                <a:cs typeface="Arial" panose="020B0604020202020204" pitchFamily="34" charset="0"/>
              </a:rPr>
              <a:t>Community workers </a:t>
            </a:r>
            <a:r>
              <a:rPr lang="en-US" sz="2400" dirty="0">
                <a:latin typeface="Arial" panose="020B0604020202020204" pitchFamily="34" charset="0"/>
                <a:cs typeface="Arial" panose="020B0604020202020204" pitchFamily="34" charset="0"/>
              </a:rPr>
              <a:t>helping others stay informed.</a:t>
            </a:r>
          </a:p>
        </p:txBody>
      </p:sp>
      <p:pic>
        <p:nvPicPr>
          <p:cNvPr id="4098" name="Picture 2">
            <a:extLst>
              <a:ext uri="{FF2B5EF4-FFF2-40B4-BE49-F238E27FC236}">
                <a16:creationId xmlns:a16="http://schemas.microsoft.com/office/drawing/2014/main" id="{68D11FF2-2D7B-F852-6098-73D7B6813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3307" y="2698474"/>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D6A1511C-7198-8EE5-3375-B1EE64FD6D0B}"/>
              </a:ext>
            </a:extLst>
          </p:cNvPr>
          <p:cNvPicPr>
            <a:picLocks noChangeAspect="1"/>
          </p:cNvPicPr>
          <p:nvPr/>
        </p:nvPicPr>
        <p:blipFill>
          <a:blip r:embed="rId2"/>
          <a:srcRect t="10238" b="32066"/>
          <a:stretch>
            <a:fillRect/>
          </a:stretch>
        </p:blipFill>
        <p:spPr>
          <a:xfrm>
            <a:off x="3888606" y="596280"/>
            <a:ext cx="7861881" cy="2664854"/>
          </a:xfrm>
          <a:prstGeom prst="rect">
            <a:avLst/>
          </a:prstGeom>
        </p:spPr>
      </p:pic>
      <p:pic>
        <p:nvPicPr>
          <p:cNvPr id="6" name="Picture 5">
            <a:extLst>
              <a:ext uri="{FF2B5EF4-FFF2-40B4-BE49-F238E27FC236}">
                <a16:creationId xmlns:a16="http://schemas.microsoft.com/office/drawing/2014/main" id="{40AC200E-810C-98DD-C865-E305BD7389DC}"/>
              </a:ext>
            </a:extLst>
          </p:cNvPr>
          <p:cNvPicPr>
            <a:picLocks noChangeAspect="1"/>
          </p:cNvPicPr>
          <p:nvPr/>
        </p:nvPicPr>
        <p:blipFill>
          <a:blip r:embed="rId3"/>
          <a:srcRect t="10238" b="19017"/>
          <a:stretch>
            <a:fillRect/>
          </a:stretch>
        </p:blipFill>
        <p:spPr>
          <a:xfrm>
            <a:off x="3888606" y="3261134"/>
            <a:ext cx="7861882" cy="3149291"/>
          </a:xfrm>
          <a:prstGeom prst="rect">
            <a:avLst/>
          </a:prstGeom>
        </p:spPr>
      </p:pic>
      <p:sp>
        <p:nvSpPr>
          <p:cNvPr id="7" name="Content Placeholder 2">
            <a:extLst>
              <a:ext uri="{FF2B5EF4-FFF2-40B4-BE49-F238E27FC236}">
                <a16:creationId xmlns:a16="http://schemas.microsoft.com/office/drawing/2014/main" id="{6AAADA3F-0B53-D3D0-16C4-F1B78FBD1DBB}"/>
              </a:ext>
            </a:extLst>
          </p:cNvPr>
          <p:cNvSpPr>
            <a:spLocks noGrp="1"/>
          </p:cNvSpPr>
          <p:nvPr>
            <p:ph idx="1"/>
          </p:nvPr>
        </p:nvSpPr>
        <p:spPr>
          <a:xfrm>
            <a:off x="250257" y="1302025"/>
            <a:ext cx="3638347" cy="5195027"/>
          </a:xfrm>
        </p:spPr>
        <p:txBody>
          <a:bodyPr>
            <a:normAutofit fontScale="62500" lnSpcReduction="20000"/>
          </a:bodyPr>
          <a:lstStyle/>
          <a:p>
            <a:r>
              <a:rPr lang="en-US" altLang="en-US" sz="2800" b="1" dirty="0">
                <a:solidFill>
                  <a:schemeClr val="tx1"/>
                </a:solidFill>
                <a:latin typeface="Arial" panose="020B0604020202020204" pitchFamily="34" charset="0"/>
              </a:rPr>
              <a:t>Logged into IBM Cloud</a:t>
            </a:r>
            <a:br>
              <a:rPr lang="en-US" altLang="en-US" sz="2800" dirty="0">
                <a:solidFill>
                  <a:schemeClr val="tx1"/>
                </a:solidFill>
                <a:latin typeface="Arial" panose="020B0604020202020204" pitchFamily="34" charset="0"/>
              </a:rPr>
            </a:br>
            <a:endParaRPr lang="en-US" altLang="en-US" sz="2800" dirty="0">
              <a:solidFill>
                <a:schemeClr val="tx1"/>
              </a:solidFill>
              <a:latin typeface="Arial" panose="020B0604020202020204" pitchFamily="34" charset="0"/>
            </a:endParaRPr>
          </a:p>
          <a:p>
            <a:r>
              <a:rPr lang="en-US" altLang="en-US" sz="2800" b="1" dirty="0">
                <a:solidFill>
                  <a:schemeClr val="tx1"/>
                </a:solidFill>
                <a:latin typeface="Arial" panose="020B0604020202020204" pitchFamily="34" charset="0"/>
              </a:rPr>
              <a:t>Opened Watsonx.ai Studio</a:t>
            </a:r>
            <a:br>
              <a:rPr lang="en-US" altLang="en-US" sz="2800" dirty="0">
                <a:solidFill>
                  <a:schemeClr val="tx1"/>
                </a:solidFill>
                <a:latin typeface="Arial" panose="020B0604020202020204" pitchFamily="34" charset="0"/>
              </a:rPr>
            </a:br>
            <a:r>
              <a:rPr lang="en-US" altLang="en-US" sz="2800" dirty="0">
                <a:solidFill>
                  <a:schemeClr val="tx1"/>
                </a:solidFill>
                <a:latin typeface="Arial" panose="020B0604020202020204" pitchFamily="34" charset="0"/>
              </a:rPr>
              <a:t>Searched for </a:t>
            </a:r>
            <a:r>
              <a:rPr lang="en-US" altLang="en-US" sz="2800" b="1" dirty="0">
                <a:solidFill>
                  <a:schemeClr val="tx1"/>
                </a:solidFill>
                <a:latin typeface="Arial" panose="020B0604020202020204" pitchFamily="34" charset="0"/>
              </a:rPr>
              <a:t>Watsonx.ai Studio </a:t>
            </a:r>
            <a:r>
              <a:rPr lang="en-US" altLang="en-US" sz="2800" dirty="0">
                <a:solidFill>
                  <a:schemeClr val="tx1"/>
                </a:solidFill>
                <a:latin typeface="Arial" panose="020B0604020202020204" pitchFamily="34" charset="0"/>
              </a:rPr>
              <a:t>and created my workspace.</a:t>
            </a:r>
          </a:p>
          <a:p>
            <a:endParaRPr lang="en-US" altLang="en-US" sz="2800" dirty="0">
              <a:solidFill>
                <a:schemeClr val="tx1"/>
              </a:solidFill>
              <a:latin typeface="Arial" panose="020B0604020202020204" pitchFamily="34" charset="0"/>
            </a:endParaRPr>
          </a:p>
          <a:p>
            <a:r>
              <a:rPr lang="en-US" altLang="en-US" sz="2800" b="1" dirty="0">
                <a:solidFill>
                  <a:schemeClr val="tx1"/>
                </a:solidFill>
                <a:latin typeface="Arial" panose="020B0604020202020204" pitchFamily="34" charset="0"/>
              </a:rPr>
              <a:t>Set Up My Project</a:t>
            </a:r>
            <a:br>
              <a:rPr lang="en-US" altLang="en-US" sz="2800" dirty="0">
                <a:solidFill>
                  <a:schemeClr val="tx1"/>
                </a:solidFill>
                <a:latin typeface="Arial" panose="020B0604020202020204" pitchFamily="34" charset="0"/>
              </a:rPr>
            </a:br>
            <a:r>
              <a:rPr lang="en-US" altLang="en-US" sz="2800" dirty="0">
                <a:solidFill>
                  <a:schemeClr val="tx1"/>
                </a:solidFill>
                <a:latin typeface="Arial" panose="020B0604020202020204" pitchFamily="34" charset="0"/>
              </a:rPr>
              <a:t>Gave my project a name, added cloud storage (Lite plan), and clicked "Create".</a:t>
            </a:r>
          </a:p>
          <a:p>
            <a:endParaRPr lang="en-US" altLang="en-US" sz="2800" dirty="0">
              <a:solidFill>
                <a:schemeClr val="tx1"/>
              </a:solidFill>
              <a:latin typeface="Arial" panose="020B0604020202020204" pitchFamily="34" charset="0"/>
            </a:endParaRPr>
          </a:p>
          <a:p>
            <a:r>
              <a:rPr lang="en-US" altLang="en-US" sz="2800" b="1" dirty="0">
                <a:solidFill>
                  <a:schemeClr val="tx1"/>
                </a:solidFill>
                <a:latin typeface="Arial" panose="020B0604020202020204" pitchFamily="34" charset="0"/>
              </a:rPr>
              <a:t>Connected the AI Runtime</a:t>
            </a:r>
            <a:br>
              <a:rPr lang="en-US" altLang="en-US" sz="2800" dirty="0">
                <a:solidFill>
                  <a:schemeClr val="tx1"/>
                </a:solidFill>
                <a:latin typeface="Arial" panose="020B0604020202020204" pitchFamily="34" charset="0"/>
              </a:rPr>
            </a:br>
            <a:r>
              <a:rPr lang="en-US" altLang="en-US" sz="2800" dirty="0">
                <a:solidFill>
                  <a:schemeClr val="tx1"/>
                </a:solidFill>
                <a:latin typeface="Arial" panose="020B0604020202020204" pitchFamily="34" charset="0"/>
              </a:rPr>
              <a:t>Linked </a:t>
            </a:r>
            <a:r>
              <a:rPr lang="en-US" altLang="en-US" sz="2800" dirty="0" err="1">
                <a:solidFill>
                  <a:schemeClr val="tx1"/>
                </a:solidFill>
                <a:latin typeface="Arial" panose="020B0604020202020204" pitchFamily="34" charset="0"/>
              </a:rPr>
              <a:t>Watsonx</a:t>
            </a:r>
            <a:r>
              <a:rPr lang="en-US" altLang="en-US" sz="2800" dirty="0">
                <a:solidFill>
                  <a:schemeClr val="tx1"/>
                </a:solidFill>
                <a:latin typeface="Arial" panose="020B0604020202020204" pitchFamily="34" charset="0"/>
              </a:rPr>
              <a:t> Runtime so my agent could actually run and respond.</a:t>
            </a:r>
          </a:p>
          <a:p>
            <a:endParaRPr lang="en-US" sz="2800" dirty="0"/>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b="1" dirty="0">
                <a:solidFill>
                  <a:schemeClr val="accent1"/>
                </a:solidFill>
                <a:latin typeface="Arial" panose="020B0604020202020204" pitchFamily="34" charset="0"/>
                <a:cs typeface="Arial" panose="020B0604020202020204" pitchFamily="34" charset="0"/>
              </a:rPr>
              <a:t>Results</a:t>
            </a:r>
          </a:p>
        </p:txBody>
      </p:sp>
      <p:pic>
        <p:nvPicPr>
          <p:cNvPr id="5" name="Content Placeholder 4">
            <a:extLst>
              <a:ext uri="{FF2B5EF4-FFF2-40B4-BE49-F238E27FC236}">
                <a16:creationId xmlns:a16="http://schemas.microsoft.com/office/drawing/2014/main" id="{31053079-D70E-CFAF-09D1-09984A5EEB7C}"/>
              </a:ext>
            </a:extLst>
          </p:cNvPr>
          <p:cNvPicPr>
            <a:picLocks noGrp="1" noChangeAspect="1"/>
          </p:cNvPicPr>
          <p:nvPr>
            <p:ph idx="1"/>
          </p:nvPr>
        </p:nvPicPr>
        <p:blipFill>
          <a:blip r:embed="rId2"/>
          <a:srcRect t="12100" r="50000" b="5520"/>
          <a:stretch>
            <a:fillRect/>
          </a:stretch>
        </p:blipFill>
        <p:spPr>
          <a:xfrm>
            <a:off x="7193279" y="1232452"/>
            <a:ext cx="4799596" cy="4645834"/>
          </a:xfrm>
        </p:spPr>
      </p:pic>
      <p:pic>
        <p:nvPicPr>
          <p:cNvPr id="7" name="Picture 6">
            <a:extLst>
              <a:ext uri="{FF2B5EF4-FFF2-40B4-BE49-F238E27FC236}">
                <a16:creationId xmlns:a16="http://schemas.microsoft.com/office/drawing/2014/main" id="{E58294E0-CBA9-DBA1-FA08-0C6DE5DE12E6}"/>
              </a:ext>
            </a:extLst>
          </p:cNvPr>
          <p:cNvPicPr>
            <a:picLocks noChangeAspect="1"/>
          </p:cNvPicPr>
          <p:nvPr/>
        </p:nvPicPr>
        <p:blipFill>
          <a:blip r:embed="rId3"/>
          <a:srcRect t="12491" r="50000" b="196"/>
          <a:stretch>
            <a:fillRect/>
          </a:stretch>
        </p:blipFill>
        <p:spPr>
          <a:xfrm>
            <a:off x="2393682" y="1232452"/>
            <a:ext cx="4799597" cy="4924035"/>
          </a:xfrm>
          <a:prstGeom prst="rect">
            <a:avLst/>
          </a:prstGeom>
        </p:spPr>
      </p:pic>
      <p:sp>
        <p:nvSpPr>
          <p:cNvPr id="10" name="Content Placeholder 2">
            <a:extLst>
              <a:ext uri="{FF2B5EF4-FFF2-40B4-BE49-F238E27FC236}">
                <a16:creationId xmlns:a16="http://schemas.microsoft.com/office/drawing/2014/main" id="{22295162-1AF9-86B2-FFA5-857E0B744010}"/>
              </a:ext>
            </a:extLst>
          </p:cNvPr>
          <p:cNvSpPr txBox="1">
            <a:spLocks/>
          </p:cNvSpPr>
          <p:nvPr/>
        </p:nvSpPr>
        <p:spPr>
          <a:xfrm>
            <a:off x="250257" y="1302026"/>
            <a:ext cx="2242686" cy="4673324"/>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000" b="1" dirty="0">
                <a:latin typeface="Arial" panose="020B0604020202020204" pitchFamily="34" charset="0"/>
                <a:cs typeface="Arial" panose="020B0604020202020204" pitchFamily="34" charset="0"/>
              </a:rPr>
              <a:t>Started Building the Agent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Chose a model like </a:t>
            </a:r>
            <a:r>
              <a:rPr lang="en-US" sz="2000" b="1" dirty="0">
                <a:latin typeface="Arial" panose="020B0604020202020204" pitchFamily="34" charset="0"/>
                <a:cs typeface="Arial" panose="020B0604020202020204" pitchFamily="34" charset="0"/>
              </a:rPr>
              <a:t>IBM Granite</a:t>
            </a:r>
            <a:r>
              <a:rPr lang="en-US" sz="2000" dirty="0">
                <a:latin typeface="Arial" panose="020B0604020202020204" pitchFamily="34" charset="0"/>
                <a:cs typeface="Arial" panose="020B0604020202020204" pitchFamily="34" charset="0"/>
              </a:rPr>
              <a:t>, and began my AI agent.</a:t>
            </a:r>
          </a:p>
          <a:p>
            <a:r>
              <a:rPr lang="en-US" sz="2000" b="1" dirty="0">
                <a:latin typeface="Arial" panose="020B0604020202020204" pitchFamily="34" charset="0"/>
                <a:cs typeface="Arial" panose="020B0604020202020204" pitchFamily="34" charset="0"/>
              </a:rPr>
              <a:t>Tested and Added Tools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Enabled tools like Search for smarter replies.</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396</TotalTime>
  <Words>762</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Agentic AI Health Symptom Checker</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Geetika Singh</cp:lastModifiedBy>
  <cp:revision>159</cp:revision>
  <dcterms:created xsi:type="dcterms:W3CDTF">2021-05-26T16:50:10Z</dcterms:created>
  <dcterms:modified xsi:type="dcterms:W3CDTF">2025-08-01T06:41:34Z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