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Heebo Regular" charset="1" panose="00000500000000000000"/>
      <p:regular r:id="rId14"/>
    </p:embeddedFont>
    <p:embeddedFont>
      <p:font typeface="Heebo Regular Bold" charset="1" panose="00000600000000000000"/>
      <p:regular r:id="rId15"/>
    </p:embeddedFont>
    <p:embeddedFont>
      <p:font typeface="Heebo Bold" charset="1" panose="00000800000000000000"/>
      <p:regular r:id="rId16"/>
    </p:embeddedFont>
    <p:embeddedFont>
      <p:font typeface="Heebo Bold Bold" charset="1" panose="00000900000000000000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600000000000000"/>
      <p:regular r:id="rId21"/>
    </p:embeddedFont>
    <p:embeddedFont>
      <p:font typeface="Montserrat Italics" charset="1" panose="00000500000000000000"/>
      <p:regular r:id="rId22"/>
    </p:embeddedFont>
    <p:embeddedFont>
      <p:font typeface="Montserrat Bold Italics" charset="1" panose="00000600000000000000"/>
      <p:regular r:id="rId23"/>
    </p:embeddedFont>
    <p:embeddedFont>
      <p:font typeface="Garet ExtraBold" charset="1" panose="00000000000000000000"/>
      <p:regular r:id="rId24"/>
    </p:embeddedFont>
    <p:embeddedFont>
      <p:font typeface="Garet ExtraBold Bold" charset="1" panose="00000000000000000000"/>
      <p:regular r:id="rId25"/>
    </p:embeddedFont>
    <p:embeddedFont>
      <p:font typeface="Playfair Display" charset="1" panose="00000500000000000000"/>
      <p:regular r:id="rId26"/>
    </p:embeddedFont>
    <p:embeddedFont>
      <p:font typeface="Playfair Display Bold" charset="1" panose="00000800000000000000"/>
      <p:regular r:id="rId27"/>
    </p:embeddedFont>
    <p:embeddedFont>
      <p:font typeface="Playfair Display Italics" charset="1" panose="00000500000000000000"/>
      <p:regular r:id="rId28"/>
    </p:embeddedFont>
    <p:embeddedFont>
      <p:font typeface="Playfair Display Bold Italics" charset="1" panose="00000800000000000000"/>
      <p:regular r:id="rId29"/>
    </p:embeddedFont>
    <p:embeddedFont>
      <p:font typeface="Playfair Display Heavy" charset="1" panose="00000A00000000000000"/>
      <p:regular r:id="rId30"/>
    </p:embeddedFont>
    <p:embeddedFont>
      <p:font typeface="Playfair Display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44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C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503774">
            <a:off x="8469844" y="3988207"/>
            <a:ext cx="7634731" cy="6565869"/>
          </a:xfrm>
          <a:custGeom>
            <a:avLst/>
            <a:gdLst/>
            <a:ahLst/>
            <a:cxnLst/>
            <a:rect r="r" b="b" t="t" l="l"/>
            <a:pathLst>
              <a:path h="6565869" w="7634731">
                <a:moveTo>
                  <a:pt x="0" y="0"/>
                </a:moveTo>
                <a:lnTo>
                  <a:pt x="7634731" y="0"/>
                </a:lnTo>
                <a:lnTo>
                  <a:pt x="7634731" y="6565869"/>
                </a:lnTo>
                <a:lnTo>
                  <a:pt x="0" y="6565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563079">
            <a:off x="10852206" y="483335"/>
            <a:ext cx="7631725" cy="6563284"/>
          </a:xfrm>
          <a:custGeom>
            <a:avLst/>
            <a:gdLst/>
            <a:ahLst/>
            <a:cxnLst/>
            <a:rect r="r" b="b" t="t" l="l"/>
            <a:pathLst>
              <a:path h="6563284" w="7631725">
                <a:moveTo>
                  <a:pt x="0" y="0"/>
                </a:moveTo>
                <a:lnTo>
                  <a:pt x="7631725" y="0"/>
                </a:lnTo>
                <a:lnTo>
                  <a:pt x="7631725" y="6563284"/>
                </a:lnTo>
                <a:lnTo>
                  <a:pt x="0" y="65632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0889577" cy="6976505"/>
            <a:chOff x="0" y="0"/>
            <a:chExt cx="2763801" cy="17706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92710" y="106680"/>
              <a:ext cx="2659661" cy="1651274"/>
            </a:xfrm>
            <a:custGeom>
              <a:avLst/>
              <a:gdLst/>
              <a:ahLst/>
              <a:cxnLst/>
              <a:rect r="r" b="b" t="t" l="l"/>
              <a:pathLst>
                <a:path h="1651274" w="2659661">
                  <a:moveTo>
                    <a:pt x="2632991" y="1462044"/>
                  </a:moveTo>
                  <a:cubicBezTo>
                    <a:pt x="2632991" y="1549674"/>
                    <a:pt x="2556791" y="1620794"/>
                    <a:pt x="2475511" y="1620794"/>
                  </a:cubicBezTo>
                  <a:lnTo>
                    <a:pt x="66040" y="1620794"/>
                  </a:lnTo>
                  <a:cubicBezTo>
                    <a:pt x="43180" y="1620794"/>
                    <a:pt x="20320" y="1615714"/>
                    <a:pt x="0" y="1606824"/>
                  </a:cubicBezTo>
                  <a:cubicBezTo>
                    <a:pt x="26670" y="1634764"/>
                    <a:pt x="63500" y="1651274"/>
                    <a:pt x="111079" y="1651274"/>
                  </a:cubicBezTo>
                  <a:lnTo>
                    <a:pt x="2513611" y="1651274"/>
                  </a:lnTo>
                  <a:cubicBezTo>
                    <a:pt x="2593621" y="1651274"/>
                    <a:pt x="2659661" y="1585234"/>
                    <a:pt x="2659661" y="1505224"/>
                  </a:cubicBezTo>
                  <a:lnTo>
                    <a:pt x="2659661" y="95250"/>
                  </a:lnTo>
                  <a:cubicBezTo>
                    <a:pt x="2659661" y="58420"/>
                    <a:pt x="2645691" y="25400"/>
                    <a:pt x="2624101" y="0"/>
                  </a:cubicBezTo>
                  <a:cubicBezTo>
                    <a:pt x="2630451" y="16510"/>
                    <a:pt x="2632991" y="34290"/>
                    <a:pt x="2632991" y="52070"/>
                  </a:cubicBezTo>
                  <a:lnTo>
                    <a:pt x="2632991" y="1462044"/>
                  </a:lnTo>
                  <a:close/>
                </a:path>
              </a:pathLst>
            </a:custGeom>
            <a:solidFill>
              <a:srgbClr val="E3386A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2699031" cy="1702074"/>
            </a:xfrm>
            <a:custGeom>
              <a:avLst/>
              <a:gdLst/>
              <a:ahLst/>
              <a:cxnLst/>
              <a:rect r="r" b="b" t="t" l="l"/>
              <a:pathLst>
                <a:path h="1702074" w="2699031">
                  <a:moveTo>
                    <a:pt x="146050" y="1702074"/>
                  </a:moveTo>
                  <a:lnTo>
                    <a:pt x="2552981" y="1702074"/>
                  </a:lnTo>
                  <a:cubicBezTo>
                    <a:pt x="2632991" y="1702074"/>
                    <a:pt x="2699031" y="1636034"/>
                    <a:pt x="2699031" y="1556024"/>
                  </a:cubicBezTo>
                  <a:lnTo>
                    <a:pt x="2699031" y="146050"/>
                  </a:lnTo>
                  <a:cubicBezTo>
                    <a:pt x="2699031" y="66040"/>
                    <a:pt x="2632991" y="0"/>
                    <a:pt x="25529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556024"/>
                  </a:lnTo>
                  <a:cubicBezTo>
                    <a:pt x="0" y="1637304"/>
                    <a:pt x="66040" y="1702074"/>
                    <a:pt x="146050" y="17020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3801" cy="1770654"/>
            </a:xfrm>
            <a:custGeom>
              <a:avLst/>
              <a:gdLst/>
              <a:ahLst/>
              <a:cxnLst/>
              <a:rect r="r" b="b" t="t" l="l"/>
              <a:pathLst>
                <a:path h="1770654" w="2763801">
                  <a:moveTo>
                    <a:pt x="2700301" y="74930"/>
                  </a:moveTo>
                  <a:cubicBezTo>
                    <a:pt x="2672361" y="30480"/>
                    <a:pt x="2622831" y="0"/>
                    <a:pt x="25656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568724"/>
                  </a:lnTo>
                  <a:cubicBezTo>
                    <a:pt x="0" y="1620794"/>
                    <a:pt x="25400" y="1666514"/>
                    <a:pt x="63500" y="1695724"/>
                  </a:cubicBezTo>
                  <a:cubicBezTo>
                    <a:pt x="91440" y="1740174"/>
                    <a:pt x="140970" y="1770654"/>
                    <a:pt x="206142" y="1770654"/>
                  </a:cubicBezTo>
                  <a:lnTo>
                    <a:pt x="2605051" y="1770654"/>
                  </a:lnTo>
                  <a:cubicBezTo>
                    <a:pt x="2692681" y="1770654"/>
                    <a:pt x="2763801" y="1699534"/>
                    <a:pt x="2763801" y="1611904"/>
                  </a:cubicBezTo>
                  <a:lnTo>
                    <a:pt x="2763801" y="201930"/>
                  </a:lnTo>
                  <a:cubicBezTo>
                    <a:pt x="2763801" y="149860"/>
                    <a:pt x="2738401" y="104140"/>
                    <a:pt x="2700301" y="74930"/>
                  </a:cubicBezTo>
                  <a:close/>
                  <a:moveTo>
                    <a:pt x="12700" y="156872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565681" y="12700"/>
                  </a:lnTo>
                  <a:cubicBezTo>
                    <a:pt x="2645691" y="12700"/>
                    <a:pt x="2711731" y="78740"/>
                    <a:pt x="2711731" y="158750"/>
                  </a:cubicBezTo>
                  <a:lnTo>
                    <a:pt x="2711731" y="1568724"/>
                  </a:lnTo>
                  <a:cubicBezTo>
                    <a:pt x="2711731" y="1648734"/>
                    <a:pt x="2645691" y="1714774"/>
                    <a:pt x="2565681" y="1714774"/>
                  </a:cubicBezTo>
                  <a:lnTo>
                    <a:pt x="158750" y="1714774"/>
                  </a:lnTo>
                  <a:cubicBezTo>
                    <a:pt x="78740" y="1714774"/>
                    <a:pt x="12700" y="1650004"/>
                    <a:pt x="12700" y="1568724"/>
                  </a:cubicBezTo>
                  <a:close/>
                  <a:moveTo>
                    <a:pt x="2752371" y="1611904"/>
                  </a:moveTo>
                  <a:cubicBezTo>
                    <a:pt x="2752371" y="1691914"/>
                    <a:pt x="2685061" y="1757954"/>
                    <a:pt x="2605051" y="1757954"/>
                  </a:cubicBezTo>
                  <a:lnTo>
                    <a:pt x="206142" y="1757954"/>
                  </a:lnTo>
                  <a:cubicBezTo>
                    <a:pt x="157480" y="1757954"/>
                    <a:pt x="120650" y="1741444"/>
                    <a:pt x="93980" y="1713504"/>
                  </a:cubicBezTo>
                  <a:cubicBezTo>
                    <a:pt x="114300" y="1722394"/>
                    <a:pt x="135890" y="1727474"/>
                    <a:pt x="160020" y="1727474"/>
                  </a:cubicBezTo>
                  <a:lnTo>
                    <a:pt x="2566951" y="1727474"/>
                  </a:lnTo>
                  <a:cubicBezTo>
                    <a:pt x="2654581" y="1727474"/>
                    <a:pt x="2725701" y="1656354"/>
                    <a:pt x="2725701" y="1568724"/>
                  </a:cubicBezTo>
                  <a:lnTo>
                    <a:pt x="2725701" y="158750"/>
                  </a:lnTo>
                  <a:cubicBezTo>
                    <a:pt x="2725701" y="140970"/>
                    <a:pt x="2721891" y="123190"/>
                    <a:pt x="2716811" y="106680"/>
                  </a:cubicBezTo>
                  <a:cubicBezTo>
                    <a:pt x="2738401" y="132080"/>
                    <a:pt x="2752371" y="165100"/>
                    <a:pt x="2752371" y="201930"/>
                  </a:cubicBezTo>
                  <a:lnTo>
                    <a:pt x="2752371" y="1611904"/>
                  </a:lnTo>
                  <a:close/>
                </a:path>
              </a:pathLst>
            </a:custGeom>
            <a:solidFill>
              <a:srgbClr val="312E5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021552" y="3547771"/>
            <a:ext cx="9365115" cy="37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0"/>
              </a:lnSpc>
            </a:pPr>
            <a:r>
              <a:rPr lang="en-US" sz="11000">
                <a:solidFill>
                  <a:srgbClr val="312E5F"/>
                </a:solidFill>
                <a:latin typeface="Garet ExtraBold"/>
              </a:rPr>
              <a:t>Python-Compiler </a:t>
            </a:r>
          </a:p>
          <a:p>
            <a:pPr>
              <a:lnSpc>
                <a:spcPts val="8958"/>
              </a:lnSpc>
            </a:pPr>
          </a:p>
        </p:txBody>
      </p:sp>
      <p:sp>
        <p:nvSpPr>
          <p:cNvPr name="AutoShape 9" id="9"/>
          <p:cNvSpPr/>
          <p:nvPr/>
        </p:nvSpPr>
        <p:spPr>
          <a:xfrm>
            <a:off x="2021552" y="6619093"/>
            <a:ext cx="5439580" cy="0"/>
          </a:xfrm>
          <a:prstGeom prst="line">
            <a:avLst/>
          </a:prstGeom>
          <a:ln cap="rnd" w="952500">
            <a:solidFill>
              <a:srgbClr val="E338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918277" y="1942306"/>
            <a:ext cx="6281279" cy="8344694"/>
          </a:xfrm>
          <a:custGeom>
            <a:avLst/>
            <a:gdLst/>
            <a:ahLst/>
            <a:cxnLst/>
            <a:rect r="r" b="b" t="t" l="l"/>
            <a:pathLst>
              <a:path h="8344694" w="6281279">
                <a:moveTo>
                  <a:pt x="0" y="0"/>
                </a:moveTo>
                <a:lnTo>
                  <a:pt x="6281279" y="0"/>
                </a:lnTo>
                <a:lnTo>
                  <a:pt x="6281279" y="8344694"/>
                </a:lnTo>
                <a:lnTo>
                  <a:pt x="0" y="8344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25905" y="1548362"/>
            <a:ext cx="1808067" cy="1808067"/>
          </a:xfrm>
          <a:custGeom>
            <a:avLst/>
            <a:gdLst/>
            <a:ahLst/>
            <a:cxnLst/>
            <a:rect r="r" b="b" t="t" l="l"/>
            <a:pathLst>
              <a:path h="1808067" w="1808067">
                <a:moveTo>
                  <a:pt x="0" y="0"/>
                </a:moveTo>
                <a:lnTo>
                  <a:pt x="1808067" y="0"/>
                </a:lnTo>
                <a:lnTo>
                  <a:pt x="1808067" y="1808067"/>
                </a:lnTo>
                <a:lnTo>
                  <a:pt x="0" y="18080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732810" y="1695839"/>
            <a:ext cx="1312240" cy="1528082"/>
          </a:xfrm>
          <a:custGeom>
            <a:avLst/>
            <a:gdLst/>
            <a:ahLst/>
            <a:cxnLst/>
            <a:rect r="r" b="b" t="t" l="l"/>
            <a:pathLst>
              <a:path h="1528082" w="1312240">
                <a:moveTo>
                  <a:pt x="0" y="0"/>
                </a:moveTo>
                <a:lnTo>
                  <a:pt x="1312240" y="0"/>
                </a:lnTo>
                <a:lnTo>
                  <a:pt x="1312240" y="1528082"/>
                </a:lnTo>
                <a:lnTo>
                  <a:pt x="0" y="15280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161060" y="1680871"/>
            <a:ext cx="1543050" cy="154305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A77FF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84150"/>
              <a:ext cx="711200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4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44766" y="8354664"/>
            <a:ext cx="5896519" cy="90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67"/>
              </a:lnSpc>
            </a:pPr>
            <a:r>
              <a:rPr lang="en-US" sz="2799">
                <a:solidFill>
                  <a:srgbClr val="FFFFFF"/>
                </a:solidFill>
                <a:latin typeface="Garet ExtraBold"/>
              </a:rPr>
              <a:t>Presented By:</a:t>
            </a:r>
          </a:p>
          <a:p>
            <a:pPr>
              <a:lnSpc>
                <a:spcPts val="3667"/>
              </a:lnSpc>
            </a:pPr>
            <a:r>
              <a:rPr lang="en-US" sz="2799">
                <a:solidFill>
                  <a:srgbClr val="FFFFFF"/>
                </a:solidFill>
                <a:latin typeface="Garet ExtraBold"/>
              </a:rPr>
              <a:t>Team 8, Fire-Coders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44766" y="6384175"/>
            <a:ext cx="5439580" cy="488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Montserrat"/>
              </a:rPr>
              <a:t>Python to X86-64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0307"/>
            <a:ext cx="4812632" cy="4114800"/>
          </a:xfrm>
          <a:custGeom>
            <a:avLst/>
            <a:gdLst/>
            <a:ahLst/>
            <a:cxnLst/>
            <a:rect r="r" b="b" t="t" l="l"/>
            <a:pathLst>
              <a:path h="4114800" w="4812632">
                <a:moveTo>
                  <a:pt x="0" y="0"/>
                </a:moveTo>
                <a:lnTo>
                  <a:pt x="4812632" y="0"/>
                </a:lnTo>
                <a:lnTo>
                  <a:pt x="48126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03344" y="6225049"/>
            <a:ext cx="4099369" cy="4114800"/>
          </a:xfrm>
          <a:custGeom>
            <a:avLst/>
            <a:gdLst/>
            <a:ahLst/>
            <a:cxnLst/>
            <a:rect r="r" b="b" t="t" l="l"/>
            <a:pathLst>
              <a:path h="4114800" w="4099369">
                <a:moveTo>
                  <a:pt x="0" y="0"/>
                </a:moveTo>
                <a:lnTo>
                  <a:pt x="4099370" y="0"/>
                </a:lnTo>
                <a:lnTo>
                  <a:pt x="40993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65166" y="4295775"/>
            <a:ext cx="8957667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Demonstration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9697" y="6649044"/>
            <a:ext cx="1442485" cy="1408226"/>
          </a:xfrm>
          <a:custGeom>
            <a:avLst/>
            <a:gdLst/>
            <a:ahLst/>
            <a:cxnLst/>
            <a:rect r="r" b="b" t="t" l="l"/>
            <a:pathLst>
              <a:path h="1408226" w="1442485">
                <a:moveTo>
                  <a:pt x="0" y="0"/>
                </a:moveTo>
                <a:lnTo>
                  <a:pt x="1442485" y="0"/>
                </a:lnTo>
                <a:lnTo>
                  <a:pt x="1442485" y="1408227"/>
                </a:lnTo>
                <a:lnTo>
                  <a:pt x="0" y="1408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62375" y="5389250"/>
            <a:ext cx="4100973" cy="1963908"/>
            <a:chOff x="0" y="0"/>
            <a:chExt cx="5467964" cy="261854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0500"/>
              <a:ext cx="5467964" cy="1983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32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50676"/>
              <a:ext cx="5467964" cy="467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-1616782"/>
            <a:ext cx="18288000" cy="11715750"/>
          </a:xfrm>
          <a:custGeom>
            <a:avLst/>
            <a:gdLst/>
            <a:ahLst/>
            <a:cxnLst/>
            <a:rect r="r" b="b" t="t" l="l"/>
            <a:pathLst>
              <a:path h="11715750" w="18288000">
                <a:moveTo>
                  <a:pt x="0" y="0"/>
                </a:moveTo>
                <a:lnTo>
                  <a:pt x="18288000" y="0"/>
                </a:lnTo>
                <a:lnTo>
                  <a:pt x="18288000" y="11715750"/>
                </a:lnTo>
                <a:lnTo>
                  <a:pt x="0" y="11715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9C0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2973" y="1266825"/>
            <a:ext cx="15222054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8000">
                <a:solidFill>
                  <a:srgbClr val="FFFFFF"/>
                </a:solidFill>
                <a:latin typeface="Garet ExtraBold"/>
              </a:rPr>
              <a:t>Effort Sheet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9765" y="3897855"/>
            <a:ext cx="17926906" cy="4774915"/>
            <a:chOff x="0" y="0"/>
            <a:chExt cx="5990117" cy="15954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92710" y="106680"/>
              <a:ext cx="5885977" cy="1476115"/>
            </a:xfrm>
            <a:custGeom>
              <a:avLst/>
              <a:gdLst/>
              <a:ahLst/>
              <a:cxnLst/>
              <a:rect r="r" b="b" t="t" l="l"/>
              <a:pathLst>
                <a:path h="1476115" w="5885977">
                  <a:moveTo>
                    <a:pt x="5859307" y="1286885"/>
                  </a:moveTo>
                  <a:cubicBezTo>
                    <a:pt x="5859307" y="1374515"/>
                    <a:pt x="5783107" y="1445635"/>
                    <a:pt x="5701827" y="1445635"/>
                  </a:cubicBezTo>
                  <a:lnTo>
                    <a:pt x="66040" y="1445635"/>
                  </a:lnTo>
                  <a:cubicBezTo>
                    <a:pt x="43180" y="1445635"/>
                    <a:pt x="20320" y="1440556"/>
                    <a:pt x="0" y="1431665"/>
                  </a:cubicBezTo>
                  <a:cubicBezTo>
                    <a:pt x="26670" y="1459606"/>
                    <a:pt x="63500" y="1476115"/>
                    <a:pt x="131642" y="1476115"/>
                  </a:cubicBezTo>
                  <a:lnTo>
                    <a:pt x="5739927" y="1476115"/>
                  </a:lnTo>
                  <a:cubicBezTo>
                    <a:pt x="5819936" y="1476115"/>
                    <a:pt x="5885977" y="1410075"/>
                    <a:pt x="5885977" y="1330065"/>
                  </a:cubicBezTo>
                  <a:lnTo>
                    <a:pt x="5885977" y="95250"/>
                  </a:lnTo>
                  <a:cubicBezTo>
                    <a:pt x="5885977" y="58420"/>
                    <a:pt x="5872007" y="25400"/>
                    <a:pt x="5850416" y="0"/>
                  </a:cubicBezTo>
                  <a:cubicBezTo>
                    <a:pt x="5856766" y="16510"/>
                    <a:pt x="5859307" y="34290"/>
                    <a:pt x="5859307" y="52070"/>
                  </a:cubicBezTo>
                  <a:lnTo>
                    <a:pt x="5859307" y="1286885"/>
                  </a:lnTo>
                  <a:close/>
                </a:path>
              </a:pathLst>
            </a:custGeom>
            <a:solidFill>
              <a:srgbClr val="E3386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5925346" cy="1526915"/>
            </a:xfrm>
            <a:custGeom>
              <a:avLst/>
              <a:gdLst/>
              <a:ahLst/>
              <a:cxnLst/>
              <a:rect r="r" b="b" t="t" l="l"/>
              <a:pathLst>
                <a:path h="1526915" w="5925346">
                  <a:moveTo>
                    <a:pt x="146050" y="1526915"/>
                  </a:moveTo>
                  <a:lnTo>
                    <a:pt x="5779296" y="1526915"/>
                  </a:lnTo>
                  <a:cubicBezTo>
                    <a:pt x="5859307" y="1526915"/>
                    <a:pt x="5925346" y="1460875"/>
                    <a:pt x="5925346" y="1380865"/>
                  </a:cubicBezTo>
                  <a:lnTo>
                    <a:pt x="5925346" y="146050"/>
                  </a:lnTo>
                  <a:cubicBezTo>
                    <a:pt x="5925346" y="66040"/>
                    <a:pt x="5859307" y="0"/>
                    <a:pt x="577929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380865"/>
                  </a:lnTo>
                  <a:cubicBezTo>
                    <a:pt x="0" y="1462145"/>
                    <a:pt x="66040" y="1526915"/>
                    <a:pt x="146050" y="152691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0117" cy="1595495"/>
            </a:xfrm>
            <a:custGeom>
              <a:avLst/>
              <a:gdLst/>
              <a:ahLst/>
              <a:cxnLst/>
              <a:rect r="r" b="b" t="t" l="l"/>
              <a:pathLst>
                <a:path h="1595495" w="5990117">
                  <a:moveTo>
                    <a:pt x="5926617" y="74930"/>
                  </a:moveTo>
                  <a:cubicBezTo>
                    <a:pt x="5898677" y="30480"/>
                    <a:pt x="5849146" y="0"/>
                    <a:pt x="579199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393565"/>
                  </a:lnTo>
                  <a:cubicBezTo>
                    <a:pt x="0" y="1445635"/>
                    <a:pt x="25400" y="1491355"/>
                    <a:pt x="63500" y="1520565"/>
                  </a:cubicBezTo>
                  <a:cubicBezTo>
                    <a:pt x="91440" y="1565015"/>
                    <a:pt x="140970" y="1595495"/>
                    <a:pt x="229914" y="1595495"/>
                  </a:cubicBezTo>
                  <a:lnTo>
                    <a:pt x="5831367" y="1595495"/>
                  </a:lnTo>
                  <a:cubicBezTo>
                    <a:pt x="5918996" y="1595495"/>
                    <a:pt x="5990117" y="1524375"/>
                    <a:pt x="5990117" y="1436745"/>
                  </a:cubicBezTo>
                  <a:lnTo>
                    <a:pt x="5990117" y="201930"/>
                  </a:lnTo>
                  <a:cubicBezTo>
                    <a:pt x="5990117" y="149860"/>
                    <a:pt x="5964717" y="104140"/>
                    <a:pt x="5926617" y="74930"/>
                  </a:cubicBezTo>
                  <a:close/>
                  <a:moveTo>
                    <a:pt x="12700" y="139356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91996" y="12700"/>
                  </a:lnTo>
                  <a:cubicBezTo>
                    <a:pt x="5872007" y="12700"/>
                    <a:pt x="5938046" y="78740"/>
                    <a:pt x="5938046" y="158750"/>
                  </a:cubicBezTo>
                  <a:lnTo>
                    <a:pt x="5938046" y="1393565"/>
                  </a:lnTo>
                  <a:cubicBezTo>
                    <a:pt x="5938046" y="1473575"/>
                    <a:pt x="5872007" y="1539615"/>
                    <a:pt x="5791996" y="1539615"/>
                  </a:cubicBezTo>
                  <a:lnTo>
                    <a:pt x="158750" y="1539615"/>
                  </a:lnTo>
                  <a:cubicBezTo>
                    <a:pt x="78740" y="1539615"/>
                    <a:pt x="12700" y="1474845"/>
                    <a:pt x="12700" y="1393565"/>
                  </a:cubicBezTo>
                  <a:close/>
                  <a:moveTo>
                    <a:pt x="5978687" y="1436745"/>
                  </a:moveTo>
                  <a:cubicBezTo>
                    <a:pt x="5978687" y="1516755"/>
                    <a:pt x="5911376" y="1582795"/>
                    <a:pt x="5831367" y="1582795"/>
                  </a:cubicBezTo>
                  <a:lnTo>
                    <a:pt x="229914" y="1582795"/>
                  </a:lnTo>
                  <a:cubicBezTo>
                    <a:pt x="157480" y="1582795"/>
                    <a:pt x="120650" y="1566285"/>
                    <a:pt x="93980" y="1538345"/>
                  </a:cubicBezTo>
                  <a:cubicBezTo>
                    <a:pt x="114300" y="1547235"/>
                    <a:pt x="135890" y="1552315"/>
                    <a:pt x="160020" y="1552315"/>
                  </a:cubicBezTo>
                  <a:lnTo>
                    <a:pt x="5793267" y="1552315"/>
                  </a:lnTo>
                  <a:cubicBezTo>
                    <a:pt x="5880896" y="1552315"/>
                    <a:pt x="5952017" y="1481195"/>
                    <a:pt x="5952017" y="1393565"/>
                  </a:cubicBezTo>
                  <a:lnTo>
                    <a:pt x="5952017" y="158750"/>
                  </a:lnTo>
                  <a:cubicBezTo>
                    <a:pt x="5952017" y="140970"/>
                    <a:pt x="5948207" y="123190"/>
                    <a:pt x="5943126" y="106680"/>
                  </a:cubicBezTo>
                  <a:cubicBezTo>
                    <a:pt x="5964717" y="132080"/>
                    <a:pt x="5978687" y="165100"/>
                    <a:pt x="5978687" y="201930"/>
                  </a:cubicBezTo>
                  <a:lnTo>
                    <a:pt x="5978687" y="1436745"/>
                  </a:lnTo>
                  <a:close/>
                </a:path>
              </a:pathLst>
            </a:custGeom>
            <a:solidFill>
              <a:srgbClr val="312E5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124396" y="4563428"/>
            <a:ext cx="3209709" cy="761999"/>
            <a:chOff x="0" y="0"/>
            <a:chExt cx="4279612" cy="101599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96348" y="571499"/>
              <a:ext cx="4086916" cy="444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spc="-40">
                  <a:solidFill>
                    <a:srgbClr val="312E5F"/>
                  </a:solidFill>
                  <a:latin typeface="Heebo Regular"/>
                </a:rPr>
                <a:t>210060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4279612" cy="513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400" spc="-48">
                  <a:solidFill>
                    <a:srgbClr val="312E5F"/>
                  </a:solidFill>
                  <a:latin typeface="Heebo Bold"/>
                </a:rPr>
                <a:t>Aditya kumar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124396" y="5904313"/>
            <a:ext cx="3209709" cy="761999"/>
            <a:chOff x="0" y="0"/>
            <a:chExt cx="4279612" cy="101599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96348" y="571499"/>
              <a:ext cx="4086916" cy="444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spc="-40">
                  <a:solidFill>
                    <a:srgbClr val="312E5F"/>
                  </a:solidFill>
                  <a:latin typeface="Heebo Regular"/>
                </a:rPr>
                <a:t>210392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4279612" cy="513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400" spc="-48">
                  <a:solidFill>
                    <a:srgbClr val="312E5F"/>
                  </a:solidFill>
                  <a:latin typeface="Heebo Bold"/>
                </a:rPr>
                <a:t>Geetika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24396" y="7284890"/>
            <a:ext cx="3209709" cy="761850"/>
            <a:chOff x="0" y="0"/>
            <a:chExt cx="4279612" cy="10158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96348" y="571386"/>
              <a:ext cx="4086916" cy="444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2000" spc="-40">
                  <a:solidFill>
                    <a:srgbClr val="312E5F"/>
                  </a:solidFill>
                  <a:latin typeface="Heebo Regular"/>
                </a:rPr>
                <a:t>210159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28575"/>
              <a:ext cx="4279612" cy="513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400" spc="-48">
                  <a:solidFill>
                    <a:srgbClr val="312E5F"/>
                  </a:solidFill>
                  <a:latin typeface="Heebo Bold"/>
                </a:rPr>
                <a:t>Antriksh Gupta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845762" y="4733926"/>
            <a:ext cx="3209709" cy="39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400" spc="-48">
                <a:solidFill>
                  <a:srgbClr val="312E5F"/>
                </a:solidFill>
                <a:latin typeface="Heebo Bold"/>
              </a:rPr>
              <a:t>33.33%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45762" y="6074810"/>
            <a:ext cx="3209709" cy="39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400" spc="-48">
                <a:solidFill>
                  <a:srgbClr val="312E5F"/>
                </a:solidFill>
                <a:latin typeface="Heebo Bold"/>
              </a:rPr>
              <a:t>33.33%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45762" y="7455313"/>
            <a:ext cx="3209709" cy="39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400" spc="-48">
                <a:solidFill>
                  <a:srgbClr val="312E5F"/>
                </a:solidFill>
                <a:latin typeface="Heebo Bold"/>
              </a:rPr>
              <a:t>33.33%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0307"/>
            <a:ext cx="4812632" cy="4114800"/>
          </a:xfrm>
          <a:custGeom>
            <a:avLst/>
            <a:gdLst/>
            <a:ahLst/>
            <a:cxnLst/>
            <a:rect r="r" b="b" t="t" l="l"/>
            <a:pathLst>
              <a:path h="4114800" w="4812632">
                <a:moveTo>
                  <a:pt x="0" y="0"/>
                </a:moveTo>
                <a:lnTo>
                  <a:pt x="4812632" y="0"/>
                </a:lnTo>
                <a:lnTo>
                  <a:pt x="48126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03344" y="6225049"/>
            <a:ext cx="4099369" cy="4114800"/>
          </a:xfrm>
          <a:custGeom>
            <a:avLst/>
            <a:gdLst/>
            <a:ahLst/>
            <a:cxnLst/>
            <a:rect r="r" b="b" t="t" l="l"/>
            <a:pathLst>
              <a:path h="4114800" w="4099369">
                <a:moveTo>
                  <a:pt x="0" y="0"/>
                </a:moveTo>
                <a:lnTo>
                  <a:pt x="4099370" y="0"/>
                </a:lnTo>
                <a:lnTo>
                  <a:pt x="40993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32801" y="4295775"/>
            <a:ext cx="6222398" cy="153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50658">
            <a:off x="3213910" y="4026393"/>
            <a:ext cx="6727656" cy="5785784"/>
          </a:xfrm>
          <a:custGeom>
            <a:avLst/>
            <a:gdLst/>
            <a:ahLst/>
            <a:cxnLst/>
            <a:rect r="r" b="b" t="t" l="l"/>
            <a:pathLst>
              <a:path h="5785784" w="6727656">
                <a:moveTo>
                  <a:pt x="0" y="0"/>
                </a:moveTo>
                <a:lnTo>
                  <a:pt x="6727656" y="0"/>
                </a:lnTo>
                <a:lnTo>
                  <a:pt x="6727656" y="5785785"/>
                </a:lnTo>
                <a:lnTo>
                  <a:pt x="0" y="5785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09963">
            <a:off x="28264" y="1088214"/>
            <a:ext cx="6730306" cy="5788063"/>
          </a:xfrm>
          <a:custGeom>
            <a:avLst/>
            <a:gdLst/>
            <a:ahLst/>
            <a:cxnLst/>
            <a:rect r="r" b="b" t="t" l="l"/>
            <a:pathLst>
              <a:path h="5788063" w="6730306">
                <a:moveTo>
                  <a:pt x="0" y="0"/>
                </a:moveTo>
                <a:lnTo>
                  <a:pt x="6730306" y="0"/>
                </a:lnTo>
                <a:lnTo>
                  <a:pt x="6730306" y="5788063"/>
                </a:lnTo>
                <a:lnTo>
                  <a:pt x="0" y="5788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73140" y="4705802"/>
            <a:ext cx="8986160" cy="4552498"/>
            <a:chOff x="0" y="0"/>
            <a:chExt cx="1724848" cy="8738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92710" y="106680"/>
              <a:ext cx="1620708" cy="754449"/>
            </a:xfrm>
            <a:custGeom>
              <a:avLst/>
              <a:gdLst/>
              <a:ahLst/>
              <a:cxnLst/>
              <a:rect r="r" b="b" t="t" l="l"/>
              <a:pathLst>
                <a:path h="754449" w="1620708">
                  <a:moveTo>
                    <a:pt x="1594038" y="565219"/>
                  </a:moveTo>
                  <a:cubicBezTo>
                    <a:pt x="1594038" y="652849"/>
                    <a:pt x="1517838" y="723969"/>
                    <a:pt x="1436558" y="723969"/>
                  </a:cubicBezTo>
                  <a:lnTo>
                    <a:pt x="66040" y="723969"/>
                  </a:lnTo>
                  <a:cubicBezTo>
                    <a:pt x="43180" y="723969"/>
                    <a:pt x="20320" y="718889"/>
                    <a:pt x="0" y="709999"/>
                  </a:cubicBezTo>
                  <a:cubicBezTo>
                    <a:pt x="26670" y="737939"/>
                    <a:pt x="63500" y="754449"/>
                    <a:pt x="104457" y="754449"/>
                  </a:cubicBezTo>
                  <a:lnTo>
                    <a:pt x="1474658" y="754449"/>
                  </a:lnTo>
                  <a:cubicBezTo>
                    <a:pt x="1554668" y="754449"/>
                    <a:pt x="1620708" y="688409"/>
                    <a:pt x="1620708" y="608399"/>
                  </a:cubicBezTo>
                  <a:lnTo>
                    <a:pt x="1620708" y="95250"/>
                  </a:lnTo>
                  <a:cubicBezTo>
                    <a:pt x="1620708" y="58420"/>
                    <a:pt x="1606738" y="25400"/>
                    <a:pt x="1585148" y="0"/>
                  </a:cubicBezTo>
                  <a:cubicBezTo>
                    <a:pt x="1591498" y="16510"/>
                    <a:pt x="1594038" y="34290"/>
                    <a:pt x="1594038" y="52070"/>
                  </a:cubicBezTo>
                  <a:lnTo>
                    <a:pt x="1594038" y="565219"/>
                  </a:lnTo>
                  <a:close/>
                </a:path>
              </a:pathLst>
            </a:custGeom>
            <a:solidFill>
              <a:srgbClr val="E3386A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60078" cy="805249"/>
            </a:xfrm>
            <a:custGeom>
              <a:avLst/>
              <a:gdLst/>
              <a:ahLst/>
              <a:cxnLst/>
              <a:rect r="r" b="b" t="t" l="l"/>
              <a:pathLst>
                <a:path h="805249" w="1660078">
                  <a:moveTo>
                    <a:pt x="146050" y="805249"/>
                  </a:moveTo>
                  <a:lnTo>
                    <a:pt x="1514028" y="805249"/>
                  </a:lnTo>
                  <a:cubicBezTo>
                    <a:pt x="1594038" y="805249"/>
                    <a:pt x="1660078" y="739209"/>
                    <a:pt x="1660078" y="659199"/>
                  </a:cubicBezTo>
                  <a:lnTo>
                    <a:pt x="1660078" y="146050"/>
                  </a:lnTo>
                  <a:cubicBezTo>
                    <a:pt x="1660078" y="66040"/>
                    <a:pt x="1594038" y="0"/>
                    <a:pt x="151402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659199"/>
                  </a:lnTo>
                  <a:cubicBezTo>
                    <a:pt x="0" y="740479"/>
                    <a:pt x="66040" y="805249"/>
                    <a:pt x="146050" y="8052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4848" cy="873829"/>
            </a:xfrm>
            <a:custGeom>
              <a:avLst/>
              <a:gdLst/>
              <a:ahLst/>
              <a:cxnLst/>
              <a:rect r="r" b="b" t="t" l="l"/>
              <a:pathLst>
                <a:path h="873829" w="1724848">
                  <a:moveTo>
                    <a:pt x="1661348" y="74930"/>
                  </a:moveTo>
                  <a:cubicBezTo>
                    <a:pt x="1633408" y="30480"/>
                    <a:pt x="1583878" y="0"/>
                    <a:pt x="152672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671899"/>
                  </a:lnTo>
                  <a:cubicBezTo>
                    <a:pt x="0" y="723969"/>
                    <a:pt x="25400" y="769689"/>
                    <a:pt x="63500" y="798899"/>
                  </a:cubicBezTo>
                  <a:cubicBezTo>
                    <a:pt x="91440" y="843349"/>
                    <a:pt x="140970" y="873829"/>
                    <a:pt x="198486" y="873829"/>
                  </a:cubicBezTo>
                  <a:lnTo>
                    <a:pt x="1566098" y="873829"/>
                  </a:lnTo>
                  <a:cubicBezTo>
                    <a:pt x="1653728" y="873829"/>
                    <a:pt x="1724848" y="802709"/>
                    <a:pt x="1724848" y="715079"/>
                  </a:cubicBezTo>
                  <a:lnTo>
                    <a:pt x="1724848" y="201930"/>
                  </a:lnTo>
                  <a:cubicBezTo>
                    <a:pt x="1724848" y="149860"/>
                    <a:pt x="1699448" y="104140"/>
                    <a:pt x="1661348" y="74930"/>
                  </a:cubicBezTo>
                  <a:close/>
                  <a:moveTo>
                    <a:pt x="12700" y="671899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526728" y="12700"/>
                  </a:lnTo>
                  <a:cubicBezTo>
                    <a:pt x="1606738" y="12700"/>
                    <a:pt x="1672778" y="78740"/>
                    <a:pt x="1672778" y="158750"/>
                  </a:cubicBezTo>
                  <a:lnTo>
                    <a:pt x="1672778" y="671899"/>
                  </a:lnTo>
                  <a:cubicBezTo>
                    <a:pt x="1672778" y="751909"/>
                    <a:pt x="1606738" y="817949"/>
                    <a:pt x="1526728" y="817949"/>
                  </a:cubicBezTo>
                  <a:lnTo>
                    <a:pt x="158750" y="817949"/>
                  </a:lnTo>
                  <a:cubicBezTo>
                    <a:pt x="78740" y="817949"/>
                    <a:pt x="12700" y="753179"/>
                    <a:pt x="12700" y="671899"/>
                  </a:cubicBezTo>
                  <a:close/>
                  <a:moveTo>
                    <a:pt x="1713418" y="715079"/>
                  </a:moveTo>
                  <a:cubicBezTo>
                    <a:pt x="1713418" y="795089"/>
                    <a:pt x="1646108" y="861129"/>
                    <a:pt x="1566098" y="861129"/>
                  </a:cubicBezTo>
                  <a:lnTo>
                    <a:pt x="198486" y="861129"/>
                  </a:lnTo>
                  <a:cubicBezTo>
                    <a:pt x="157480" y="861129"/>
                    <a:pt x="120650" y="844619"/>
                    <a:pt x="93980" y="816679"/>
                  </a:cubicBezTo>
                  <a:cubicBezTo>
                    <a:pt x="114300" y="825569"/>
                    <a:pt x="135890" y="830649"/>
                    <a:pt x="160020" y="830649"/>
                  </a:cubicBezTo>
                  <a:lnTo>
                    <a:pt x="1527998" y="830649"/>
                  </a:lnTo>
                  <a:cubicBezTo>
                    <a:pt x="1615628" y="830649"/>
                    <a:pt x="1686748" y="759529"/>
                    <a:pt x="1686748" y="671899"/>
                  </a:cubicBezTo>
                  <a:lnTo>
                    <a:pt x="1686748" y="158750"/>
                  </a:lnTo>
                  <a:cubicBezTo>
                    <a:pt x="1686748" y="140970"/>
                    <a:pt x="1682938" y="123190"/>
                    <a:pt x="1677858" y="106680"/>
                  </a:cubicBezTo>
                  <a:cubicBezTo>
                    <a:pt x="1699448" y="132080"/>
                    <a:pt x="1713418" y="165100"/>
                    <a:pt x="1713418" y="201930"/>
                  </a:cubicBezTo>
                  <a:lnTo>
                    <a:pt x="1713418" y="715079"/>
                  </a:lnTo>
                  <a:close/>
                </a:path>
              </a:pathLst>
            </a:custGeom>
            <a:solidFill>
              <a:srgbClr val="312E5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869939" y="5231430"/>
            <a:ext cx="7792561" cy="3463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698" indent="-323849" lvl="1">
              <a:lnSpc>
                <a:spcPts val="3929"/>
              </a:lnSpc>
              <a:buFont typeface="Arial"/>
              <a:buChar char="•"/>
            </a:pPr>
            <a:r>
              <a:rPr lang="en-US" sz="2999" spc="-59">
                <a:solidFill>
                  <a:srgbClr val="312E5F"/>
                </a:solidFill>
                <a:latin typeface="Heebo Regular"/>
              </a:rPr>
              <a:t>Our compiler,  can run a python code with all the necessary features supported, plus some additional ones. </a:t>
            </a:r>
          </a:p>
          <a:p>
            <a:pPr marL="647698" indent="-323849" lvl="1">
              <a:lnSpc>
                <a:spcPts val="3929"/>
              </a:lnSpc>
              <a:buFont typeface="Arial"/>
              <a:buChar char="•"/>
            </a:pPr>
            <a:r>
              <a:rPr lang="en-US" sz="2999" spc="-59">
                <a:solidFill>
                  <a:srgbClr val="312E5F"/>
                </a:solidFill>
                <a:latin typeface="Heebo Regular"/>
              </a:rPr>
              <a:t>It can generate symbol table for corresponding functions and classes.</a:t>
            </a:r>
          </a:p>
          <a:p>
            <a:pPr marL="647698" indent="-323849" lvl="1">
              <a:lnSpc>
                <a:spcPts val="3929"/>
              </a:lnSpc>
              <a:buFont typeface="Arial"/>
              <a:buChar char="•"/>
            </a:pPr>
            <a:r>
              <a:rPr lang="en-US" sz="2999" spc="-59">
                <a:solidFill>
                  <a:srgbClr val="312E5F"/>
                </a:solidFill>
                <a:latin typeface="Heebo Regular"/>
              </a:rPr>
              <a:t>It generates 3AC and the corresponding X86 code.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717768" y="1102607"/>
            <a:ext cx="10118865" cy="1635975"/>
            <a:chOff x="0" y="0"/>
            <a:chExt cx="13491820" cy="21813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75181" cy="2181301"/>
            </a:xfrm>
            <a:custGeom>
              <a:avLst/>
              <a:gdLst/>
              <a:ahLst/>
              <a:cxnLst/>
              <a:rect r="r" b="b" t="t" l="l"/>
              <a:pathLst>
                <a:path h="2181301" w="2375181">
                  <a:moveTo>
                    <a:pt x="0" y="0"/>
                  </a:moveTo>
                  <a:lnTo>
                    <a:pt x="2375181" y="0"/>
                  </a:lnTo>
                  <a:lnTo>
                    <a:pt x="2375181" y="2181301"/>
                  </a:lnTo>
                  <a:lnTo>
                    <a:pt x="0" y="2181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4082" r="0" b="-4805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2620107" y="-180975"/>
              <a:ext cx="10871714" cy="2128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63"/>
                </a:lnSpc>
              </a:pPr>
              <a:r>
                <a:rPr lang="en-US" sz="9617">
                  <a:solidFill>
                    <a:srgbClr val="000000"/>
                  </a:solidFill>
                  <a:latin typeface="Open Sans Extra Bold"/>
                </a:rPr>
                <a:t>Introduction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00422" y="4003550"/>
            <a:ext cx="6687156" cy="322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6"/>
              </a:lnSpc>
            </a:pPr>
            <a:r>
              <a:rPr lang="en-US" sz="9261">
                <a:solidFill>
                  <a:srgbClr val="000000"/>
                </a:solidFill>
                <a:latin typeface="Open Sans Extra Bold"/>
              </a:rPr>
              <a:t>Milestones</a:t>
            </a:r>
          </a:p>
          <a:p>
            <a:pPr algn="ctr">
              <a:lnSpc>
                <a:spcPts val="12966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136216">
            <a:off x="14327687" y="-198406"/>
            <a:ext cx="4499732" cy="4180660"/>
          </a:xfrm>
          <a:custGeom>
            <a:avLst/>
            <a:gdLst/>
            <a:ahLst/>
            <a:cxnLst/>
            <a:rect r="r" b="b" t="t" l="l"/>
            <a:pathLst>
              <a:path h="4180660" w="4499732">
                <a:moveTo>
                  <a:pt x="0" y="0"/>
                </a:moveTo>
                <a:lnTo>
                  <a:pt x="4499732" y="0"/>
                </a:lnTo>
                <a:lnTo>
                  <a:pt x="4499732" y="4180660"/>
                </a:lnTo>
                <a:lnTo>
                  <a:pt x="0" y="4180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609" y="95665"/>
            <a:ext cx="4199762" cy="3155071"/>
          </a:xfrm>
          <a:custGeom>
            <a:avLst/>
            <a:gdLst/>
            <a:ahLst/>
            <a:cxnLst/>
            <a:rect r="r" b="b" t="t" l="l"/>
            <a:pathLst>
              <a:path h="3155071" w="4199762">
                <a:moveTo>
                  <a:pt x="0" y="0"/>
                </a:moveTo>
                <a:lnTo>
                  <a:pt x="4199762" y="0"/>
                </a:lnTo>
                <a:lnTo>
                  <a:pt x="4199762" y="3155071"/>
                </a:lnTo>
                <a:lnTo>
                  <a:pt x="0" y="3155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23935"/>
            <a:ext cx="15580346" cy="8229600"/>
            <a:chOff x="0" y="0"/>
            <a:chExt cx="3954330" cy="2088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2710" y="106680"/>
              <a:ext cx="3850190" cy="1969312"/>
            </a:xfrm>
            <a:custGeom>
              <a:avLst/>
              <a:gdLst/>
              <a:ahLst/>
              <a:cxnLst/>
              <a:rect r="r" b="b" t="t" l="l"/>
              <a:pathLst>
                <a:path h="1969312" w="3850190">
                  <a:moveTo>
                    <a:pt x="3823520" y="1780082"/>
                  </a:moveTo>
                  <a:cubicBezTo>
                    <a:pt x="3823520" y="1867712"/>
                    <a:pt x="3747320" y="1938832"/>
                    <a:pt x="3666039" y="1938832"/>
                  </a:cubicBezTo>
                  <a:lnTo>
                    <a:pt x="66040" y="1938832"/>
                  </a:lnTo>
                  <a:cubicBezTo>
                    <a:pt x="43180" y="1938832"/>
                    <a:pt x="20320" y="1933752"/>
                    <a:pt x="0" y="1924862"/>
                  </a:cubicBezTo>
                  <a:cubicBezTo>
                    <a:pt x="26670" y="1952802"/>
                    <a:pt x="63500" y="1969312"/>
                    <a:pt x="118667" y="1969312"/>
                  </a:cubicBezTo>
                  <a:lnTo>
                    <a:pt x="3704139" y="1969312"/>
                  </a:lnTo>
                  <a:cubicBezTo>
                    <a:pt x="3784149" y="1969312"/>
                    <a:pt x="3850190" y="1903273"/>
                    <a:pt x="3850190" y="1823262"/>
                  </a:cubicBezTo>
                  <a:lnTo>
                    <a:pt x="3850190" y="95250"/>
                  </a:lnTo>
                  <a:cubicBezTo>
                    <a:pt x="3850190" y="58420"/>
                    <a:pt x="3836220" y="25400"/>
                    <a:pt x="3814629" y="0"/>
                  </a:cubicBezTo>
                  <a:cubicBezTo>
                    <a:pt x="3820979" y="16510"/>
                    <a:pt x="3823520" y="34290"/>
                    <a:pt x="3823520" y="52070"/>
                  </a:cubicBezTo>
                  <a:lnTo>
                    <a:pt x="3823520" y="178008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3889559" cy="2020112"/>
            </a:xfrm>
            <a:custGeom>
              <a:avLst/>
              <a:gdLst/>
              <a:ahLst/>
              <a:cxnLst/>
              <a:rect r="r" b="b" t="t" l="l"/>
              <a:pathLst>
                <a:path h="2020112" w="3889559">
                  <a:moveTo>
                    <a:pt x="146050" y="2020112"/>
                  </a:moveTo>
                  <a:lnTo>
                    <a:pt x="3743509" y="2020112"/>
                  </a:lnTo>
                  <a:cubicBezTo>
                    <a:pt x="3823520" y="2020112"/>
                    <a:pt x="3889559" y="1954072"/>
                    <a:pt x="3889559" y="1874062"/>
                  </a:cubicBezTo>
                  <a:lnTo>
                    <a:pt x="3889559" y="146050"/>
                  </a:lnTo>
                  <a:cubicBezTo>
                    <a:pt x="3889559" y="66040"/>
                    <a:pt x="3823520" y="0"/>
                    <a:pt x="37435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874062"/>
                  </a:lnTo>
                  <a:cubicBezTo>
                    <a:pt x="0" y="1955342"/>
                    <a:pt x="66040" y="2020112"/>
                    <a:pt x="146050" y="202011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54330" cy="2088692"/>
            </a:xfrm>
            <a:custGeom>
              <a:avLst/>
              <a:gdLst/>
              <a:ahLst/>
              <a:cxnLst/>
              <a:rect r="r" b="b" t="t" l="l"/>
              <a:pathLst>
                <a:path h="2088692" w="3954330">
                  <a:moveTo>
                    <a:pt x="3890830" y="74930"/>
                  </a:moveTo>
                  <a:cubicBezTo>
                    <a:pt x="3862889" y="30480"/>
                    <a:pt x="3813359" y="0"/>
                    <a:pt x="37562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886762"/>
                  </a:lnTo>
                  <a:cubicBezTo>
                    <a:pt x="0" y="1938832"/>
                    <a:pt x="25400" y="1984552"/>
                    <a:pt x="63500" y="2013762"/>
                  </a:cubicBezTo>
                  <a:cubicBezTo>
                    <a:pt x="91440" y="2058212"/>
                    <a:pt x="140970" y="2088692"/>
                    <a:pt x="214914" y="2088692"/>
                  </a:cubicBezTo>
                  <a:lnTo>
                    <a:pt x="3795580" y="2088692"/>
                  </a:lnTo>
                  <a:cubicBezTo>
                    <a:pt x="3883209" y="2088692"/>
                    <a:pt x="3954330" y="2017572"/>
                    <a:pt x="3954330" y="1929942"/>
                  </a:cubicBezTo>
                  <a:lnTo>
                    <a:pt x="3954330" y="201930"/>
                  </a:lnTo>
                  <a:cubicBezTo>
                    <a:pt x="3954330" y="149860"/>
                    <a:pt x="3928930" y="104140"/>
                    <a:pt x="3890830" y="74930"/>
                  </a:cubicBezTo>
                  <a:close/>
                  <a:moveTo>
                    <a:pt x="12700" y="188676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756209" y="12700"/>
                  </a:lnTo>
                  <a:cubicBezTo>
                    <a:pt x="3836220" y="12700"/>
                    <a:pt x="3902259" y="78740"/>
                    <a:pt x="3902259" y="158750"/>
                  </a:cubicBezTo>
                  <a:lnTo>
                    <a:pt x="3902259" y="1886762"/>
                  </a:lnTo>
                  <a:cubicBezTo>
                    <a:pt x="3902259" y="1966772"/>
                    <a:pt x="3836220" y="2032812"/>
                    <a:pt x="3756209" y="2032812"/>
                  </a:cubicBezTo>
                  <a:lnTo>
                    <a:pt x="158750" y="2032812"/>
                  </a:lnTo>
                  <a:cubicBezTo>
                    <a:pt x="78740" y="2032812"/>
                    <a:pt x="12700" y="1968042"/>
                    <a:pt x="12700" y="1886762"/>
                  </a:cubicBezTo>
                  <a:close/>
                  <a:moveTo>
                    <a:pt x="3942900" y="1929942"/>
                  </a:moveTo>
                  <a:cubicBezTo>
                    <a:pt x="3942900" y="2009952"/>
                    <a:pt x="3875589" y="2075992"/>
                    <a:pt x="3795580" y="2075992"/>
                  </a:cubicBezTo>
                  <a:lnTo>
                    <a:pt x="214914" y="2075992"/>
                  </a:lnTo>
                  <a:cubicBezTo>
                    <a:pt x="157480" y="2075992"/>
                    <a:pt x="120650" y="2059482"/>
                    <a:pt x="93980" y="2031542"/>
                  </a:cubicBezTo>
                  <a:cubicBezTo>
                    <a:pt x="114300" y="2040432"/>
                    <a:pt x="135890" y="2045512"/>
                    <a:pt x="160020" y="2045512"/>
                  </a:cubicBezTo>
                  <a:lnTo>
                    <a:pt x="3757480" y="2045512"/>
                  </a:lnTo>
                  <a:cubicBezTo>
                    <a:pt x="3845109" y="2045512"/>
                    <a:pt x="3916230" y="1974392"/>
                    <a:pt x="3916230" y="1886762"/>
                  </a:cubicBezTo>
                  <a:lnTo>
                    <a:pt x="3916230" y="158750"/>
                  </a:lnTo>
                  <a:cubicBezTo>
                    <a:pt x="3916230" y="140970"/>
                    <a:pt x="3912420" y="123190"/>
                    <a:pt x="3907339" y="106680"/>
                  </a:cubicBezTo>
                  <a:cubicBezTo>
                    <a:pt x="3928930" y="132080"/>
                    <a:pt x="3942900" y="165100"/>
                    <a:pt x="3942900" y="201930"/>
                  </a:cubicBezTo>
                  <a:lnTo>
                    <a:pt x="3942900" y="1929942"/>
                  </a:lnTo>
                  <a:close/>
                </a:path>
              </a:pathLst>
            </a:custGeom>
            <a:solidFill>
              <a:srgbClr val="312E5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39634" y="1728719"/>
            <a:ext cx="7988877" cy="186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0"/>
              </a:lnSpc>
            </a:pPr>
            <a:r>
              <a:rPr lang="en-US" sz="8000">
                <a:solidFill>
                  <a:srgbClr val="312E5F"/>
                </a:solidFill>
                <a:latin typeface="Garet ExtraBold"/>
              </a:rPr>
              <a:t>Milestone - 1</a:t>
            </a:r>
          </a:p>
          <a:p>
            <a:pPr>
              <a:lnSpc>
                <a:spcPts val="71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604253" y="3438716"/>
            <a:ext cx="9327239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9"/>
              </a:lnSpc>
            </a:pPr>
            <a:r>
              <a:rPr lang="en-US" sz="2999" spc="-59">
                <a:solidFill>
                  <a:srgbClr val="312E5F"/>
                </a:solidFill>
                <a:latin typeface="Heebo Regular"/>
              </a:rPr>
              <a:t>Made a lexer using the python specifications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4253" y="4357767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Implemented python grammar 3.7 using Bison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5937" y="3485188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5476" y="4404239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5476" y="5217938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5476" y="6805565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5476" y="5959364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04253" y="5923011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Implemented optional flags including --help, --input, --output and --verbose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04253" y="5200635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Made an AST representation for the given python program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04253" y="6778705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Nodes carry information like line number, lexical category etc.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23935"/>
            <a:ext cx="15580346" cy="8229600"/>
            <a:chOff x="0" y="0"/>
            <a:chExt cx="3954330" cy="2088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2710" y="106680"/>
              <a:ext cx="3850190" cy="1969312"/>
            </a:xfrm>
            <a:custGeom>
              <a:avLst/>
              <a:gdLst/>
              <a:ahLst/>
              <a:cxnLst/>
              <a:rect r="r" b="b" t="t" l="l"/>
              <a:pathLst>
                <a:path h="1969312" w="3850190">
                  <a:moveTo>
                    <a:pt x="3823520" y="1780082"/>
                  </a:moveTo>
                  <a:cubicBezTo>
                    <a:pt x="3823520" y="1867712"/>
                    <a:pt x="3747320" y="1938832"/>
                    <a:pt x="3666039" y="1938832"/>
                  </a:cubicBezTo>
                  <a:lnTo>
                    <a:pt x="66040" y="1938832"/>
                  </a:lnTo>
                  <a:cubicBezTo>
                    <a:pt x="43180" y="1938832"/>
                    <a:pt x="20320" y="1933752"/>
                    <a:pt x="0" y="1924862"/>
                  </a:cubicBezTo>
                  <a:cubicBezTo>
                    <a:pt x="26670" y="1952802"/>
                    <a:pt x="63500" y="1969312"/>
                    <a:pt x="118667" y="1969312"/>
                  </a:cubicBezTo>
                  <a:lnTo>
                    <a:pt x="3704139" y="1969312"/>
                  </a:lnTo>
                  <a:cubicBezTo>
                    <a:pt x="3784149" y="1969312"/>
                    <a:pt x="3850190" y="1903273"/>
                    <a:pt x="3850190" y="1823262"/>
                  </a:cubicBezTo>
                  <a:lnTo>
                    <a:pt x="3850190" y="95250"/>
                  </a:lnTo>
                  <a:cubicBezTo>
                    <a:pt x="3850190" y="58420"/>
                    <a:pt x="3836220" y="25400"/>
                    <a:pt x="3814629" y="0"/>
                  </a:cubicBezTo>
                  <a:cubicBezTo>
                    <a:pt x="3820979" y="16510"/>
                    <a:pt x="3823520" y="34290"/>
                    <a:pt x="3823520" y="52070"/>
                  </a:cubicBezTo>
                  <a:lnTo>
                    <a:pt x="3823520" y="178008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3889559" cy="2020112"/>
            </a:xfrm>
            <a:custGeom>
              <a:avLst/>
              <a:gdLst/>
              <a:ahLst/>
              <a:cxnLst/>
              <a:rect r="r" b="b" t="t" l="l"/>
              <a:pathLst>
                <a:path h="2020112" w="3889559">
                  <a:moveTo>
                    <a:pt x="146050" y="2020112"/>
                  </a:moveTo>
                  <a:lnTo>
                    <a:pt x="3743509" y="2020112"/>
                  </a:lnTo>
                  <a:cubicBezTo>
                    <a:pt x="3823520" y="2020112"/>
                    <a:pt x="3889559" y="1954072"/>
                    <a:pt x="3889559" y="1874062"/>
                  </a:cubicBezTo>
                  <a:lnTo>
                    <a:pt x="3889559" y="146050"/>
                  </a:lnTo>
                  <a:cubicBezTo>
                    <a:pt x="3889559" y="66040"/>
                    <a:pt x="3823520" y="0"/>
                    <a:pt x="37435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874062"/>
                  </a:lnTo>
                  <a:cubicBezTo>
                    <a:pt x="0" y="1955342"/>
                    <a:pt x="66040" y="2020112"/>
                    <a:pt x="146050" y="202011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54330" cy="2088692"/>
            </a:xfrm>
            <a:custGeom>
              <a:avLst/>
              <a:gdLst/>
              <a:ahLst/>
              <a:cxnLst/>
              <a:rect r="r" b="b" t="t" l="l"/>
              <a:pathLst>
                <a:path h="2088692" w="3954330">
                  <a:moveTo>
                    <a:pt x="3890830" y="74930"/>
                  </a:moveTo>
                  <a:cubicBezTo>
                    <a:pt x="3862889" y="30480"/>
                    <a:pt x="3813359" y="0"/>
                    <a:pt x="37562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886762"/>
                  </a:lnTo>
                  <a:cubicBezTo>
                    <a:pt x="0" y="1938832"/>
                    <a:pt x="25400" y="1984552"/>
                    <a:pt x="63500" y="2013762"/>
                  </a:cubicBezTo>
                  <a:cubicBezTo>
                    <a:pt x="91440" y="2058212"/>
                    <a:pt x="140970" y="2088692"/>
                    <a:pt x="214914" y="2088692"/>
                  </a:cubicBezTo>
                  <a:lnTo>
                    <a:pt x="3795580" y="2088692"/>
                  </a:lnTo>
                  <a:cubicBezTo>
                    <a:pt x="3883209" y="2088692"/>
                    <a:pt x="3954330" y="2017572"/>
                    <a:pt x="3954330" y="1929942"/>
                  </a:cubicBezTo>
                  <a:lnTo>
                    <a:pt x="3954330" y="201930"/>
                  </a:lnTo>
                  <a:cubicBezTo>
                    <a:pt x="3954330" y="149860"/>
                    <a:pt x="3928930" y="104140"/>
                    <a:pt x="3890830" y="74930"/>
                  </a:cubicBezTo>
                  <a:close/>
                  <a:moveTo>
                    <a:pt x="12700" y="188676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756209" y="12700"/>
                  </a:lnTo>
                  <a:cubicBezTo>
                    <a:pt x="3836220" y="12700"/>
                    <a:pt x="3902259" y="78740"/>
                    <a:pt x="3902259" y="158750"/>
                  </a:cubicBezTo>
                  <a:lnTo>
                    <a:pt x="3902259" y="1886762"/>
                  </a:lnTo>
                  <a:cubicBezTo>
                    <a:pt x="3902259" y="1966772"/>
                    <a:pt x="3836220" y="2032812"/>
                    <a:pt x="3756209" y="2032812"/>
                  </a:cubicBezTo>
                  <a:lnTo>
                    <a:pt x="158750" y="2032812"/>
                  </a:lnTo>
                  <a:cubicBezTo>
                    <a:pt x="78740" y="2032812"/>
                    <a:pt x="12700" y="1968042"/>
                    <a:pt x="12700" y="1886762"/>
                  </a:cubicBezTo>
                  <a:close/>
                  <a:moveTo>
                    <a:pt x="3942900" y="1929942"/>
                  </a:moveTo>
                  <a:cubicBezTo>
                    <a:pt x="3942900" y="2009952"/>
                    <a:pt x="3875589" y="2075992"/>
                    <a:pt x="3795580" y="2075992"/>
                  </a:cubicBezTo>
                  <a:lnTo>
                    <a:pt x="214914" y="2075992"/>
                  </a:lnTo>
                  <a:cubicBezTo>
                    <a:pt x="157480" y="2075992"/>
                    <a:pt x="120650" y="2059482"/>
                    <a:pt x="93980" y="2031542"/>
                  </a:cubicBezTo>
                  <a:cubicBezTo>
                    <a:pt x="114300" y="2040432"/>
                    <a:pt x="135890" y="2045512"/>
                    <a:pt x="160020" y="2045512"/>
                  </a:cubicBezTo>
                  <a:lnTo>
                    <a:pt x="3757480" y="2045512"/>
                  </a:lnTo>
                  <a:cubicBezTo>
                    <a:pt x="3845109" y="2045512"/>
                    <a:pt x="3916230" y="1974392"/>
                    <a:pt x="3916230" y="1886762"/>
                  </a:cubicBezTo>
                  <a:lnTo>
                    <a:pt x="3916230" y="158750"/>
                  </a:lnTo>
                  <a:cubicBezTo>
                    <a:pt x="3916230" y="140970"/>
                    <a:pt x="3912420" y="123190"/>
                    <a:pt x="3907339" y="106680"/>
                  </a:cubicBezTo>
                  <a:cubicBezTo>
                    <a:pt x="3928930" y="132080"/>
                    <a:pt x="3942900" y="165100"/>
                    <a:pt x="3942900" y="201930"/>
                  </a:cubicBezTo>
                  <a:lnTo>
                    <a:pt x="3942900" y="1929942"/>
                  </a:lnTo>
                  <a:close/>
                </a:path>
              </a:pathLst>
            </a:custGeom>
            <a:solidFill>
              <a:srgbClr val="312E5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31508" y="3410112"/>
            <a:ext cx="15174730" cy="4014179"/>
          </a:xfrm>
          <a:custGeom>
            <a:avLst/>
            <a:gdLst/>
            <a:ahLst/>
            <a:cxnLst/>
            <a:rect r="r" b="b" t="t" l="l"/>
            <a:pathLst>
              <a:path h="4014179" w="15174730">
                <a:moveTo>
                  <a:pt x="0" y="0"/>
                </a:moveTo>
                <a:lnTo>
                  <a:pt x="15174730" y="0"/>
                </a:lnTo>
                <a:lnTo>
                  <a:pt x="15174730" y="4014179"/>
                </a:lnTo>
                <a:lnTo>
                  <a:pt x="0" y="4014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39634" y="1728719"/>
            <a:ext cx="9021882" cy="972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0"/>
              </a:lnSpc>
            </a:pPr>
            <a:r>
              <a:rPr lang="en-US" sz="8000">
                <a:solidFill>
                  <a:srgbClr val="312E5F"/>
                </a:solidFill>
                <a:latin typeface="Garet ExtraBold"/>
              </a:rPr>
              <a:t>An example AST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23935"/>
            <a:ext cx="15580346" cy="8229600"/>
            <a:chOff x="0" y="0"/>
            <a:chExt cx="3954330" cy="2088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2710" y="106680"/>
              <a:ext cx="3850190" cy="1969312"/>
            </a:xfrm>
            <a:custGeom>
              <a:avLst/>
              <a:gdLst/>
              <a:ahLst/>
              <a:cxnLst/>
              <a:rect r="r" b="b" t="t" l="l"/>
              <a:pathLst>
                <a:path h="1969312" w="3850190">
                  <a:moveTo>
                    <a:pt x="3823520" y="1780082"/>
                  </a:moveTo>
                  <a:cubicBezTo>
                    <a:pt x="3823520" y="1867712"/>
                    <a:pt x="3747320" y="1938832"/>
                    <a:pt x="3666039" y="1938832"/>
                  </a:cubicBezTo>
                  <a:lnTo>
                    <a:pt x="66040" y="1938832"/>
                  </a:lnTo>
                  <a:cubicBezTo>
                    <a:pt x="43180" y="1938832"/>
                    <a:pt x="20320" y="1933752"/>
                    <a:pt x="0" y="1924862"/>
                  </a:cubicBezTo>
                  <a:cubicBezTo>
                    <a:pt x="26670" y="1952802"/>
                    <a:pt x="63500" y="1969312"/>
                    <a:pt x="118667" y="1969312"/>
                  </a:cubicBezTo>
                  <a:lnTo>
                    <a:pt x="3704139" y="1969312"/>
                  </a:lnTo>
                  <a:cubicBezTo>
                    <a:pt x="3784149" y="1969312"/>
                    <a:pt x="3850190" y="1903273"/>
                    <a:pt x="3850190" y="1823262"/>
                  </a:cubicBezTo>
                  <a:lnTo>
                    <a:pt x="3850190" y="95250"/>
                  </a:lnTo>
                  <a:cubicBezTo>
                    <a:pt x="3850190" y="58420"/>
                    <a:pt x="3836220" y="25400"/>
                    <a:pt x="3814629" y="0"/>
                  </a:cubicBezTo>
                  <a:cubicBezTo>
                    <a:pt x="3820979" y="16510"/>
                    <a:pt x="3823520" y="34290"/>
                    <a:pt x="3823520" y="52070"/>
                  </a:cubicBezTo>
                  <a:lnTo>
                    <a:pt x="3823520" y="178008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3889559" cy="2020112"/>
            </a:xfrm>
            <a:custGeom>
              <a:avLst/>
              <a:gdLst/>
              <a:ahLst/>
              <a:cxnLst/>
              <a:rect r="r" b="b" t="t" l="l"/>
              <a:pathLst>
                <a:path h="2020112" w="3889559">
                  <a:moveTo>
                    <a:pt x="146050" y="2020112"/>
                  </a:moveTo>
                  <a:lnTo>
                    <a:pt x="3743509" y="2020112"/>
                  </a:lnTo>
                  <a:cubicBezTo>
                    <a:pt x="3823520" y="2020112"/>
                    <a:pt x="3889559" y="1954072"/>
                    <a:pt x="3889559" y="1874062"/>
                  </a:cubicBezTo>
                  <a:lnTo>
                    <a:pt x="3889559" y="146050"/>
                  </a:lnTo>
                  <a:cubicBezTo>
                    <a:pt x="3889559" y="66040"/>
                    <a:pt x="3823520" y="0"/>
                    <a:pt x="37435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874062"/>
                  </a:lnTo>
                  <a:cubicBezTo>
                    <a:pt x="0" y="1955342"/>
                    <a:pt x="66040" y="2020112"/>
                    <a:pt x="146050" y="202011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54330" cy="2088692"/>
            </a:xfrm>
            <a:custGeom>
              <a:avLst/>
              <a:gdLst/>
              <a:ahLst/>
              <a:cxnLst/>
              <a:rect r="r" b="b" t="t" l="l"/>
              <a:pathLst>
                <a:path h="2088692" w="3954330">
                  <a:moveTo>
                    <a:pt x="3890830" y="74930"/>
                  </a:moveTo>
                  <a:cubicBezTo>
                    <a:pt x="3862889" y="30480"/>
                    <a:pt x="3813359" y="0"/>
                    <a:pt x="37562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886762"/>
                  </a:lnTo>
                  <a:cubicBezTo>
                    <a:pt x="0" y="1938832"/>
                    <a:pt x="25400" y="1984552"/>
                    <a:pt x="63500" y="2013762"/>
                  </a:cubicBezTo>
                  <a:cubicBezTo>
                    <a:pt x="91440" y="2058212"/>
                    <a:pt x="140970" y="2088692"/>
                    <a:pt x="214914" y="2088692"/>
                  </a:cubicBezTo>
                  <a:lnTo>
                    <a:pt x="3795580" y="2088692"/>
                  </a:lnTo>
                  <a:cubicBezTo>
                    <a:pt x="3883209" y="2088692"/>
                    <a:pt x="3954330" y="2017572"/>
                    <a:pt x="3954330" y="1929942"/>
                  </a:cubicBezTo>
                  <a:lnTo>
                    <a:pt x="3954330" y="201930"/>
                  </a:lnTo>
                  <a:cubicBezTo>
                    <a:pt x="3954330" y="149860"/>
                    <a:pt x="3928930" y="104140"/>
                    <a:pt x="3890830" y="74930"/>
                  </a:cubicBezTo>
                  <a:close/>
                  <a:moveTo>
                    <a:pt x="12700" y="188676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756209" y="12700"/>
                  </a:lnTo>
                  <a:cubicBezTo>
                    <a:pt x="3836220" y="12700"/>
                    <a:pt x="3902259" y="78740"/>
                    <a:pt x="3902259" y="158750"/>
                  </a:cubicBezTo>
                  <a:lnTo>
                    <a:pt x="3902259" y="1886762"/>
                  </a:lnTo>
                  <a:cubicBezTo>
                    <a:pt x="3902259" y="1966772"/>
                    <a:pt x="3836220" y="2032812"/>
                    <a:pt x="3756209" y="2032812"/>
                  </a:cubicBezTo>
                  <a:lnTo>
                    <a:pt x="158750" y="2032812"/>
                  </a:lnTo>
                  <a:cubicBezTo>
                    <a:pt x="78740" y="2032812"/>
                    <a:pt x="12700" y="1968042"/>
                    <a:pt x="12700" y="1886762"/>
                  </a:cubicBezTo>
                  <a:close/>
                  <a:moveTo>
                    <a:pt x="3942900" y="1929942"/>
                  </a:moveTo>
                  <a:cubicBezTo>
                    <a:pt x="3942900" y="2009952"/>
                    <a:pt x="3875589" y="2075992"/>
                    <a:pt x="3795580" y="2075992"/>
                  </a:cubicBezTo>
                  <a:lnTo>
                    <a:pt x="214914" y="2075992"/>
                  </a:lnTo>
                  <a:cubicBezTo>
                    <a:pt x="157480" y="2075992"/>
                    <a:pt x="120650" y="2059482"/>
                    <a:pt x="93980" y="2031542"/>
                  </a:cubicBezTo>
                  <a:cubicBezTo>
                    <a:pt x="114300" y="2040432"/>
                    <a:pt x="135890" y="2045512"/>
                    <a:pt x="160020" y="2045512"/>
                  </a:cubicBezTo>
                  <a:lnTo>
                    <a:pt x="3757480" y="2045512"/>
                  </a:lnTo>
                  <a:cubicBezTo>
                    <a:pt x="3845109" y="2045512"/>
                    <a:pt x="3916230" y="1974392"/>
                    <a:pt x="3916230" y="1886762"/>
                  </a:cubicBezTo>
                  <a:lnTo>
                    <a:pt x="3916230" y="158750"/>
                  </a:lnTo>
                  <a:cubicBezTo>
                    <a:pt x="3916230" y="140970"/>
                    <a:pt x="3912420" y="123190"/>
                    <a:pt x="3907339" y="106680"/>
                  </a:cubicBezTo>
                  <a:cubicBezTo>
                    <a:pt x="3928930" y="132080"/>
                    <a:pt x="3942900" y="165100"/>
                    <a:pt x="3942900" y="201930"/>
                  </a:cubicBezTo>
                  <a:lnTo>
                    <a:pt x="3942900" y="1929942"/>
                  </a:lnTo>
                  <a:close/>
                </a:path>
              </a:pathLst>
            </a:custGeom>
            <a:solidFill>
              <a:srgbClr val="312E5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670053" y="2876398"/>
            <a:ext cx="3627467" cy="362746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9088" y="0"/>
                  </a:moveTo>
                  <a:lnTo>
                    <a:pt x="763712" y="0"/>
                  </a:lnTo>
                  <a:cubicBezTo>
                    <a:pt x="790823" y="0"/>
                    <a:pt x="812800" y="21977"/>
                    <a:pt x="812800" y="49088"/>
                  </a:cubicBezTo>
                  <a:lnTo>
                    <a:pt x="812800" y="763712"/>
                  </a:lnTo>
                  <a:cubicBezTo>
                    <a:pt x="812800" y="790823"/>
                    <a:pt x="790823" y="812800"/>
                    <a:pt x="763712" y="812800"/>
                  </a:cubicBezTo>
                  <a:lnTo>
                    <a:pt x="49088" y="812800"/>
                  </a:lnTo>
                  <a:cubicBezTo>
                    <a:pt x="21977" y="812800"/>
                    <a:pt x="0" y="790823"/>
                    <a:pt x="0" y="763712"/>
                  </a:cubicBezTo>
                  <a:lnTo>
                    <a:pt x="0" y="49088"/>
                  </a:lnTo>
                  <a:cubicBezTo>
                    <a:pt x="0" y="21977"/>
                    <a:pt x="21977" y="0"/>
                    <a:pt x="49088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3713" r="0" b="-3371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039634" y="1728719"/>
            <a:ext cx="7988877" cy="186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0"/>
              </a:lnSpc>
            </a:pPr>
            <a:r>
              <a:rPr lang="en-US" sz="8000">
                <a:solidFill>
                  <a:srgbClr val="312E5F"/>
                </a:solidFill>
                <a:latin typeface="Garet ExtraBold"/>
              </a:rPr>
              <a:t>Milestone - 2</a:t>
            </a:r>
          </a:p>
          <a:p>
            <a:pPr>
              <a:lnSpc>
                <a:spcPts val="71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604253" y="3499793"/>
            <a:ext cx="9327239" cy="148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Hierarchical symbol table for classes, functions and global symbol table</a:t>
            </a:r>
          </a:p>
          <a:p>
            <a:pPr>
              <a:lnSpc>
                <a:spcPts val="393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604253" y="4652031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Type checking using the symbol table information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5937" y="3786755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5476" y="4698503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5476" y="5358898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5476" y="7019099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65476" y="6060916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04253" y="6014444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3AC generated while parsing the input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04253" y="5312426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Relevant type errors thrown wherever required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04253" y="6724988"/>
            <a:ext cx="11820002" cy="98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3AC instructions for manipulating stacks such as pushing rbp before functional call and adding space for local variables in the stack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65476" y="7918728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04253" y="7872256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Function arguments also pushed and popped using stack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23935"/>
            <a:ext cx="15580346" cy="8229600"/>
            <a:chOff x="0" y="0"/>
            <a:chExt cx="3954330" cy="2088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2710" y="106680"/>
              <a:ext cx="3850190" cy="1969312"/>
            </a:xfrm>
            <a:custGeom>
              <a:avLst/>
              <a:gdLst/>
              <a:ahLst/>
              <a:cxnLst/>
              <a:rect r="r" b="b" t="t" l="l"/>
              <a:pathLst>
                <a:path h="1969312" w="3850190">
                  <a:moveTo>
                    <a:pt x="3823520" y="1780082"/>
                  </a:moveTo>
                  <a:cubicBezTo>
                    <a:pt x="3823520" y="1867712"/>
                    <a:pt x="3747320" y="1938832"/>
                    <a:pt x="3666039" y="1938832"/>
                  </a:cubicBezTo>
                  <a:lnTo>
                    <a:pt x="66040" y="1938832"/>
                  </a:lnTo>
                  <a:cubicBezTo>
                    <a:pt x="43180" y="1938832"/>
                    <a:pt x="20320" y="1933752"/>
                    <a:pt x="0" y="1924862"/>
                  </a:cubicBezTo>
                  <a:cubicBezTo>
                    <a:pt x="26670" y="1952802"/>
                    <a:pt x="63500" y="1969312"/>
                    <a:pt x="118667" y="1969312"/>
                  </a:cubicBezTo>
                  <a:lnTo>
                    <a:pt x="3704139" y="1969312"/>
                  </a:lnTo>
                  <a:cubicBezTo>
                    <a:pt x="3784149" y="1969312"/>
                    <a:pt x="3850190" y="1903273"/>
                    <a:pt x="3850190" y="1823262"/>
                  </a:cubicBezTo>
                  <a:lnTo>
                    <a:pt x="3850190" y="95250"/>
                  </a:lnTo>
                  <a:cubicBezTo>
                    <a:pt x="3850190" y="58420"/>
                    <a:pt x="3836220" y="25400"/>
                    <a:pt x="3814629" y="0"/>
                  </a:cubicBezTo>
                  <a:cubicBezTo>
                    <a:pt x="3820979" y="16510"/>
                    <a:pt x="3823520" y="34290"/>
                    <a:pt x="3823520" y="52070"/>
                  </a:cubicBezTo>
                  <a:lnTo>
                    <a:pt x="3823520" y="178008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3889559" cy="2020112"/>
            </a:xfrm>
            <a:custGeom>
              <a:avLst/>
              <a:gdLst/>
              <a:ahLst/>
              <a:cxnLst/>
              <a:rect r="r" b="b" t="t" l="l"/>
              <a:pathLst>
                <a:path h="2020112" w="3889559">
                  <a:moveTo>
                    <a:pt x="146050" y="2020112"/>
                  </a:moveTo>
                  <a:lnTo>
                    <a:pt x="3743509" y="2020112"/>
                  </a:lnTo>
                  <a:cubicBezTo>
                    <a:pt x="3823520" y="2020112"/>
                    <a:pt x="3889559" y="1954072"/>
                    <a:pt x="3889559" y="1874062"/>
                  </a:cubicBezTo>
                  <a:lnTo>
                    <a:pt x="3889559" y="146050"/>
                  </a:lnTo>
                  <a:cubicBezTo>
                    <a:pt x="3889559" y="66040"/>
                    <a:pt x="3823520" y="0"/>
                    <a:pt x="37435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874062"/>
                  </a:lnTo>
                  <a:cubicBezTo>
                    <a:pt x="0" y="1955342"/>
                    <a:pt x="66040" y="2020112"/>
                    <a:pt x="146050" y="202011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54330" cy="2088692"/>
            </a:xfrm>
            <a:custGeom>
              <a:avLst/>
              <a:gdLst/>
              <a:ahLst/>
              <a:cxnLst/>
              <a:rect r="r" b="b" t="t" l="l"/>
              <a:pathLst>
                <a:path h="2088692" w="3954330">
                  <a:moveTo>
                    <a:pt x="3890830" y="74930"/>
                  </a:moveTo>
                  <a:cubicBezTo>
                    <a:pt x="3862889" y="30480"/>
                    <a:pt x="3813359" y="0"/>
                    <a:pt x="37562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886762"/>
                  </a:lnTo>
                  <a:cubicBezTo>
                    <a:pt x="0" y="1938832"/>
                    <a:pt x="25400" y="1984552"/>
                    <a:pt x="63500" y="2013762"/>
                  </a:cubicBezTo>
                  <a:cubicBezTo>
                    <a:pt x="91440" y="2058212"/>
                    <a:pt x="140970" y="2088692"/>
                    <a:pt x="214914" y="2088692"/>
                  </a:cubicBezTo>
                  <a:lnTo>
                    <a:pt x="3795580" y="2088692"/>
                  </a:lnTo>
                  <a:cubicBezTo>
                    <a:pt x="3883209" y="2088692"/>
                    <a:pt x="3954330" y="2017572"/>
                    <a:pt x="3954330" y="1929942"/>
                  </a:cubicBezTo>
                  <a:lnTo>
                    <a:pt x="3954330" y="201930"/>
                  </a:lnTo>
                  <a:cubicBezTo>
                    <a:pt x="3954330" y="149860"/>
                    <a:pt x="3928930" y="104140"/>
                    <a:pt x="3890830" y="74930"/>
                  </a:cubicBezTo>
                  <a:close/>
                  <a:moveTo>
                    <a:pt x="12700" y="188676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756209" y="12700"/>
                  </a:lnTo>
                  <a:cubicBezTo>
                    <a:pt x="3836220" y="12700"/>
                    <a:pt x="3902259" y="78740"/>
                    <a:pt x="3902259" y="158750"/>
                  </a:cubicBezTo>
                  <a:lnTo>
                    <a:pt x="3902259" y="1886762"/>
                  </a:lnTo>
                  <a:cubicBezTo>
                    <a:pt x="3902259" y="1966772"/>
                    <a:pt x="3836220" y="2032812"/>
                    <a:pt x="3756209" y="2032812"/>
                  </a:cubicBezTo>
                  <a:lnTo>
                    <a:pt x="158750" y="2032812"/>
                  </a:lnTo>
                  <a:cubicBezTo>
                    <a:pt x="78740" y="2032812"/>
                    <a:pt x="12700" y="1968042"/>
                    <a:pt x="12700" y="1886762"/>
                  </a:cubicBezTo>
                  <a:close/>
                  <a:moveTo>
                    <a:pt x="3942900" y="1929942"/>
                  </a:moveTo>
                  <a:cubicBezTo>
                    <a:pt x="3942900" y="2009952"/>
                    <a:pt x="3875589" y="2075992"/>
                    <a:pt x="3795580" y="2075992"/>
                  </a:cubicBezTo>
                  <a:lnTo>
                    <a:pt x="214914" y="2075992"/>
                  </a:lnTo>
                  <a:cubicBezTo>
                    <a:pt x="157480" y="2075992"/>
                    <a:pt x="120650" y="2059482"/>
                    <a:pt x="93980" y="2031542"/>
                  </a:cubicBezTo>
                  <a:cubicBezTo>
                    <a:pt x="114300" y="2040432"/>
                    <a:pt x="135890" y="2045512"/>
                    <a:pt x="160020" y="2045512"/>
                  </a:cubicBezTo>
                  <a:lnTo>
                    <a:pt x="3757480" y="2045512"/>
                  </a:lnTo>
                  <a:cubicBezTo>
                    <a:pt x="3845109" y="2045512"/>
                    <a:pt x="3916230" y="1974392"/>
                    <a:pt x="3916230" y="1886762"/>
                  </a:cubicBezTo>
                  <a:lnTo>
                    <a:pt x="3916230" y="158750"/>
                  </a:lnTo>
                  <a:cubicBezTo>
                    <a:pt x="3916230" y="140970"/>
                    <a:pt x="3912420" y="123190"/>
                    <a:pt x="3907339" y="106680"/>
                  </a:cubicBezTo>
                  <a:cubicBezTo>
                    <a:pt x="3928930" y="132080"/>
                    <a:pt x="3942900" y="165100"/>
                    <a:pt x="3942900" y="201930"/>
                  </a:cubicBezTo>
                  <a:lnTo>
                    <a:pt x="3942900" y="1929942"/>
                  </a:lnTo>
                  <a:close/>
                </a:path>
              </a:pathLst>
            </a:custGeom>
            <a:solidFill>
              <a:srgbClr val="312E5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931493" y="3596255"/>
            <a:ext cx="3953761" cy="3814920"/>
            <a:chOff x="0" y="0"/>
            <a:chExt cx="812800" cy="7842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84257"/>
            </a:xfrm>
            <a:custGeom>
              <a:avLst/>
              <a:gdLst/>
              <a:ahLst/>
              <a:cxnLst/>
              <a:rect r="r" b="b" t="t" l="l"/>
              <a:pathLst>
                <a:path h="784257" w="812800">
                  <a:moveTo>
                    <a:pt x="45037" y="0"/>
                  </a:moveTo>
                  <a:lnTo>
                    <a:pt x="767763" y="0"/>
                  </a:lnTo>
                  <a:cubicBezTo>
                    <a:pt x="779708" y="0"/>
                    <a:pt x="791163" y="4745"/>
                    <a:pt x="799609" y="13191"/>
                  </a:cubicBezTo>
                  <a:cubicBezTo>
                    <a:pt x="808055" y="21637"/>
                    <a:pt x="812800" y="33092"/>
                    <a:pt x="812800" y="45037"/>
                  </a:cubicBezTo>
                  <a:lnTo>
                    <a:pt x="812800" y="739221"/>
                  </a:lnTo>
                  <a:cubicBezTo>
                    <a:pt x="812800" y="751165"/>
                    <a:pt x="808055" y="762621"/>
                    <a:pt x="799609" y="771067"/>
                  </a:cubicBezTo>
                  <a:cubicBezTo>
                    <a:pt x="791163" y="779513"/>
                    <a:pt x="779708" y="784257"/>
                    <a:pt x="767763" y="784257"/>
                  </a:cubicBezTo>
                  <a:lnTo>
                    <a:pt x="45037" y="784257"/>
                  </a:lnTo>
                  <a:cubicBezTo>
                    <a:pt x="33092" y="784257"/>
                    <a:pt x="21637" y="779513"/>
                    <a:pt x="13191" y="771067"/>
                  </a:cubicBezTo>
                  <a:cubicBezTo>
                    <a:pt x="4745" y="762621"/>
                    <a:pt x="0" y="751165"/>
                    <a:pt x="0" y="739221"/>
                  </a:cubicBezTo>
                  <a:lnTo>
                    <a:pt x="0" y="45037"/>
                  </a:lnTo>
                  <a:cubicBezTo>
                    <a:pt x="0" y="33092"/>
                    <a:pt x="4745" y="21637"/>
                    <a:pt x="13191" y="13191"/>
                  </a:cubicBezTo>
                  <a:cubicBezTo>
                    <a:pt x="21637" y="4745"/>
                    <a:pt x="33092" y="0"/>
                    <a:pt x="45037" y="0"/>
                  </a:cubicBezTo>
                  <a:close/>
                </a:path>
              </a:pathLst>
            </a:custGeom>
            <a:blipFill>
              <a:blip r:embed="rId2"/>
              <a:stretch>
                <a:fillRect l="-273" t="0" r="-273" b="-3039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039634" y="1728719"/>
            <a:ext cx="7988877" cy="186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0"/>
              </a:lnSpc>
            </a:pPr>
            <a:r>
              <a:rPr lang="en-US" sz="8000">
                <a:solidFill>
                  <a:srgbClr val="312E5F"/>
                </a:solidFill>
                <a:latin typeface="Garet ExtraBold"/>
              </a:rPr>
              <a:t>Milestone - 3</a:t>
            </a:r>
          </a:p>
          <a:p>
            <a:pPr>
              <a:lnSpc>
                <a:spcPts val="71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604253" y="3304213"/>
            <a:ext cx="9327239" cy="98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Generated the x86 assembly code for the python code given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4253" y="4597853"/>
            <a:ext cx="11820002" cy="98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Used the simple pattern matching based approach for</a:t>
            </a:r>
          </a:p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code generation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5937" y="3598324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5476" y="4925187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5476" y="6075912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5476" y="7304277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04253" y="7024268"/>
            <a:ext cx="11820002" cy="148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Added support for strcmp, print, malloc, len and range in </a:t>
            </a:r>
          </a:p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the 3AC</a:t>
            </a:r>
          </a:p>
          <a:p>
            <a:pPr>
              <a:lnSpc>
                <a:spcPts val="393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604253" y="5781801"/>
            <a:ext cx="11820002" cy="98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Used registers for storing temporaries based on simple </a:t>
            </a:r>
          </a:p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def and use based heuristic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23935"/>
            <a:ext cx="15580346" cy="8229600"/>
            <a:chOff x="0" y="0"/>
            <a:chExt cx="3954330" cy="2088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2710" y="106680"/>
              <a:ext cx="3850190" cy="1969312"/>
            </a:xfrm>
            <a:custGeom>
              <a:avLst/>
              <a:gdLst/>
              <a:ahLst/>
              <a:cxnLst/>
              <a:rect r="r" b="b" t="t" l="l"/>
              <a:pathLst>
                <a:path h="1969312" w="3850190">
                  <a:moveTo>
                    <a:pt x="3823520" y="1780082"/>
                  </a:moveTo>
                  <a:cubicBezTo>
                    <a:pt x="3823520" y="1867712"/>
                    <a:pt x="3747320" y="1938832"/>
                    <a:pt x="3666039" y="1938832"/>
                  </a:cubicBezTo>
                  <a:lnTo>
                    <a:pt x="66040" y="1938832"/>
                  </a:lnTo>
                  <a:cubicBezTo>
                    <a:pt x="43180" y="1938832"/>
                    <a:pt x="20320" y="1933752"/>
                    <a:pt x="0" y="1924862"/>
                  </a:cubicBezTo>
                  <a:cubicBezTo>
                    <a:pt x="26670" y="1952802"/>
                    <a:pt x="63500" y="1969312"/>
                    <a:pt x="118667" y="1969312"/>
                  </a:cubicBezTo>
                  <a:lnTo>
                    <a:pt x="3704139" y="1969312"/>
                  </a:lnTo>
                  <a:cubicBezTo>
                    <a:pt x="3784149" y="1969312"/>
                    <a:pt x="3850190" y="1903273"/>
                    <a:pt x="3850190" y="1823262"/>
                  </a:cubicBezTo>
                  <a:lnTo>
                    <a:pt x="3850190" y="95250"/>
                  </a:lnTo>
                  <a:cubicBezTo>
                    <a:pt x="3850190" y="58420"/>
                    <a:pt x="3836220" y="25400"/>
                    <a:pt x="3814629" y="0"/>
                  </a:cubicBezTo>
                  <a:cubicBezTo>
                    <a:pt x="3820979" y="16510"/>
                    <a:pt x="3823520" y="34290"/>
                    <a:pt x="3823520" y="52070"/>
                  </a:cubicBezTo>
                  <a:lnTo>
                    <a:pt x="3823520" y="178008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3889559" cy="2020112"/>
            </a:xfrm>
            <a:custGeom>
              <a:avLst/>
              <a:gdLst/>
              <a:ahLst/>
              <a:cxnLst/>
              <a:rect r="r" b="b" t="t" l="l"/>
              <a:pathLst>
                <a:path h="2020112" w="3889559">
                  <a:moveTo>
                    <a:pt x="146050" y="2020112"/>
                  </a:moveTo>
                  <a:lnTo>
                    <a:pt x="3743509" y="2020112"/>
                  </a:lnTo>
                  <a:cubicBezTo>
                    <a:pt x="3823520" y="2020112"/>
                    <a:pt x="3889559" y="1954072"/>
                    <a:pt x="3889559" y="1874062"/>
                  </a:cubicBezTo>
                  <a:lnTo>
                    <a:pt x="3889559" y="146050"/>
                  </a:lnTo>
                  <a:cubicBezTo>
                    <a:pt x="3889559" y="66040"/>
                    <a:pt x="3823520" y="0"/>
                    <a:pt x="37435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874062"/>
                  </a:lnTo>
                  <a:cubicBezTo>
                    <a:pt x="0" y="1955342"/>
                    <a:pt x="66040" y="2020112"/>
                    <a:pt x="146050" y="202011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54330" cy="2088692"/>
            </a:xfrm>
            <a:custGeom>
              <a:avLst/>
              <a:gdLst/>
              <a:ahLst/>
              <a:cxnLst/>
              <a:rect r="r" b="b" t="t" l="l"/>
              <a:pathLst>
                <a:path h="2088692" w="3954330">
                  <a:moveTo>
                    <a:pt x="3890830" y="74930"/>
                  </a:moveTo>
                  <a:cubicBezTo>
                    <a:pt x="3862889" y="30480"/>
                    <a:pt x="3813359" y="0"/>
                    <a:pt x="37562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886762"/>
                  </a:lnTo>
                  <a:cubicBezTo>
                    <a:pt x="0" y="1938832"/>
                    <a:pt x="25400" y="1984552"/>
                    <a:pt x="63500" y="2013762"/>
                  </a:cubicBezTo>
                  <a:cubicBezTo>
                    <a:pt x="91440" y="2058212"/>
                    <a:pt x="140970" y="2088692"/>
                    <a:pt x="214914" y="2088692"/>
                  </a:cubicBezTo>
                  <a:lnTo>
                    <a:pt x="3795580" y="2088692"/>
                  </a:lnTo>
                  <a:cubicBezTo>
                    <a:pt x="3883209" y="2088692"/>
                    <a:pt x="3954330" y="2017572"/>
                    <a:pt x="3954330" y="1929942"/>
                  </a:cubicBezTo>
                  <a:lnTo>
                    <a:pt x="3954330" y="201930"/>
                  </a:lnTo>
                  <a:cubicBezTo>
                    <a:pt x="3954330" y="149860"/>
                    <a:pt x="3928930" y="104140"/>
                    <a:pt x="3890830" y="74930"/>
                  </a:cubicBezTo>
                  <a:close/>
                  <a:moveTo>
                    <a:pt x="12700" y="188676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756209" y="12700"/>
                  </a:lnTo>
                  <a:cubicBezTo>
                    <a:pt x="3836220" y="12700"/>
                    <a:pt x="3902259" y="78740"/>
                    <a:pt x="3902259" y="158750"/>
                  </a:cubicBezTo>
                  <a:lnTo>
                    <a:pt x="3902259" y="1886762"/>
                  </a:lnTo>
                  <a:cubicBezTo>
                    <a:pt x="3902259" y="1966772"/>
                    <a:pt x="3836220" y="2032812"/>
                    <a:pt x="3756209" y="2032812"/>
                  </a:cubicBezTo>
                  <a:lnTo>
                    <a:pt x="158750" y="2032812"/>
                  </a:lnTo>
                  <a:cubicBezTo>
                    <a:pt x="78740" y="2032812"/>
                    <a:pt x="12700" y="1968042"/>
                    <a:pt x="12700" y="1886762"/>
                  </a:cubicBezTo>
                  <a:close/>
                  <a:moveTo>
                    <a:pt x="3942900" y="1929942"/>
                  </a:moveTo>
                  <a:cubicBezTo>
                    <a:pt x="3942900" y="2009952"/>
                    <a:pt x="3875589" y="2075992"/>
                    <a:pt x="3795580" y="2075992"/>
                  </a:cubicBezTo>
                  <a:lnTo>
                    <a:pt x="214914" y="2075992"/>
                  </a:lnTo>
                  <a:cubicBezTo>
                    <a:pt x="157480" y="2075992"/>
                    <a:pt x="120650" y="2059482"/>
                    <a:pt x="93980" y="2031542"/>
                  </a:cubicBezTo>
                  <a:cubicBezTo>
                    <a:pt x="114300" y="2040432"/>
                    <a:pt x="135890" y="2045512"/>
                    <a:pt x="160020" y="2045512"/>
                  </a:cubicBezTo>
                  <a:lnTo>
                    <a:pt x="3757480" y="2045512"/>
                  </a:lnTo>
                  <a:cubicBezTo>
                    <a:pt x="3845109" y="2045512"/>
                    <a:pt x="3916230" y="1974392"/>
                    <a:pt x="3916230" y="1886762"/>
                  </a:cubicBezTo>
                  <a:lnTo>
                    <a:pt x="3916230" y="158750"/>
                  </a:lnTo>
                  <a:cubicBezTo>
                    <a:pt x="3916230" y="140970"/>
                    <a:pt x="3912420" y="123190"/>
                    <a:pt x="3907339" y="106680"/>
                  </a:cubicBezTo>
                  <a:cubicBezTo>
                    <a:pt x="3928930" y="132080"/>
                    <a:pt x="3942900" y="165100"/>
                    <a:pt x="3942900" y="201930"/>
                  </a:cubicBezTo>
                  <a:lnTo>
                    <a:pt x="3942900" y="1929942"/>
                  </a:lnTo>
                  <a:close/>
                </a:path>
              </a:pathLst>
            </a:custGeom>
            <a:solidFill>
              <a:srgbClr val="312E5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39634" y="1728719"/>
            <a:ext cx="13467455" cy="97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0"/>
              </a:lnSpc>
            </a:pPr>
            <a:r>
              <a:rPr lang="en-US" sz="8000">
                <a:solidFill>
                  <a:srgbClr val="312E5F"/>
                </a:solidFill>
                <a:latin typeface="Garet ExtraBold"/>
              </a:rPr>
              <a:t>Additional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04253" y="3178573"/>
            <a:ext cx="12727736" cy="98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 Function calls can be given as arguments to another Function. For e.g. print(len(array))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4253" y="4298670"/>
            <a:ext cx="11820002" cy="98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6 registers (%r8 to %r13) are used for storing temporaries. When the registers are not sufficient, stack allocation </a:t>
            </a:r>
            <a:r>
              <a:rPr lang="en-US" sz="3000" spc="-60">
                <a:solidFill>
                  <a:srgbClr val="312E5F"/>
                </a:solidFill>
                <a:latin typeface="Heebo Regular"/>
              </a:rPr>
              <a:t>of temporary values starts.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5937" y="3472684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5476" y="4592781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5476" y="5787914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5476" y="7498213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5476" y="6756776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 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04253" y="6710305"/>
            <a:ext cx="12314984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Function calls are allowed inside lists. For e.g. arr: list[int] = [1, square(5), 4]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04253" y="5493804"/>
            <a:ext cx="11820002" cy="98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Local Instruction rescheduling at the scope of an expression or statement is performed so that registers are used in an efficient manner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04253" y="7451741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L-value checking is supported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55937" y="8220589"/>
            <a:ext cx="748316" cy="5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2"/>
              </a:lnSpc>
            </a:pPr>
            <a:r>
              <a:rPr lang="en-US" sz="4800">
                <a:solidFill>
                  <a:srgbClr val="E3386A"/>
                </a:solidFill>
                <a:latin typeface="Garet ExtraBold"/>
              </a:rPr>
              <a:t>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04253" y="8174117"/>
            <a:ext cx="11820002" cy="49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30"/>
              </a:lnSpc>
            </a:pPr>
            <a:r>
              <a:rPr lang="en-US" sz="3000" spc="-60">
                <a:solidFill>
                  <a:srgbClr val="312E5F"/>
                </a:solidFill>
                <a:latin typeface="Heebo Regular"/>
              </a:rPr>
              <a:t>Implicit line joining is also supported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23935"/>
            <a:ext cx="15580346" cy="8229600"/>
            <a:chOff x="0" y="0"/>
            <a:chExt cx="3954330" cy="2088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2710" y="106680"/>
              <a:ext cx="3850190" cy="1969312"/>
            </a:xfrm>
            <a:custGeom>
              <a:avLst/>
              <a:gdLst/>
              <a:ahLst/>
              <a:cxnLst/>
              <a:rect r="r" b="b" t="t" l="l"/>
              <a:pathLst>
                <a:path h="1969312" w="3850190">
                  <a:moveTo>
                    <a:pt x="3823520" y="1780082"/>
                  </a:moveTo>
                  <a:cubicBezTo>
                    <a:pt x="3823520" y="1867712"/>
                    <a:pt x="3747320" y="1938832"/>
                    <a:pt x="3666039" y="1938832"/>
                  </a:cubicBezTo>
                  <a:lnTo>
                    <a:pt x="66040" y="1938832"/>
                  </a:lnTo>
                  <a:cubicBezTo>
                    <a:pt x="43180" y="1938832"/>
                    <a:pt x="20320" y="1933752"/>
                    <a:pt x="0" y="1924862"/>
                  </a:cubicBezTo>
                  <a:cubicBezTo>
                    <a:pt x="26670" y="1952802"/>
                    <a:pt x="63500" y="1969312"/>
                    <a:pt x="118667" y="1969312"/>
                  </a:cubicBezTo>
                  <a:lnTo>
                    <a:pt x="3704139" y="1969312"/>
                  </a:lnTo>
                  <a:cubicBezTo>
                    <a:pt x="3784149" y="1969312"/>
                    <a:pt x="3850190" y="1903273"/>
                    <a:pt x="3850190" y="1823262"/>
                  </a:cubicBezTo>
                  <a:lnTo>
                    <a:pt x="3850190" y="95250"/>
                  </a:lnTo>
                  <a:cubicBezTo>
                    <a:pt x="3850190" y="58420"/>
                    <a:pt x="3836220" y="25400"/>
                    <a:pt x="3814629" y="0"/>
                  </a:cubicBezTo>
                  <a:cubicBezTo>
                    <a:pt x="3820979" y="16510"/>
                    <a:pt x="3823520" y="34290"/>
                    <a:pt x="3823520" y="52070"/>
                  </a:cubicBezTo>
                  <a:lnTo>
                    <a:pt x="3823520" y="178008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3889559" cy="2020112"/>
            </a:xfrm>
            <a:custGeom>
              <a:avLst/>
              <a:gdLst/>
              <a:ahLst/>
              <a:cxnLst/>
              <a:rect r="r" b="b" t="t" l="l"/>
              <a:pathLst>
                <a:path h="2020112" w="3889559">
                  <a:moveTo>
                    <a:pt x="146050" y="2020112"/>
                  </a:moveTo>
                  <a:lnTo>
                    <a:pt x="3743509" y="2020112"/>
                  </a:lnTo>
                  <a:cubicBezTo>
                    <a:pt x="3823520" y="2020112"/>
                    <a:pt x="3889559" y="1954072"/>
                    <a:pt x="3889559" y="1874062"/>
                  </a:cubicBezTo>
                  <a:lnTo>
                    <a:pt x="3889559" y="146050"/>
                  </a:lnTo>
                  <a:cubicBezTo>
                    <a:pt x="3889559" y="66040"/>
                    <a:pt x="3823520" y="0"/>
                    <a:pt x="37435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874062"/>
                  </a:lnTo>
                  <a:cubicBezTo>
                    <a:pt x="0" y="1955342"/>
                    <a:pt x="66040" y="2020112"/>
                    <a:pt x="146050" y="202011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54330" cy="2088692"/>
            </a:xfrm>
            <a:custGeom>
              <a:avLst/>
              <a:gdLst/>
              <a:ahLst/>
              <a:cxnLst/>
              <a:rect r="r" b="b" t="t" l="l"/>
              <a:pathLst>
                <a:path h="2088692" w="3954330">
                  <a:moveTo>
                    <a:pt x="3890830" y="74930"/>
                  </a:moveTo>
                  <a:cubicBezTo>
                    <a:pt x="3862889" y="30480"/>
                    <a:pt x="3813359" y="0"/>
                    <a:pt x="37562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886762"/>
                  </a:lnTo>
                  <a:cubicBezTo>
                    <a:pt x="0" y="1938832"/>
                    <a:pt x="25400" y="1984552"/>
                    <a:pt x="63500" y="2013762"/>
                  </a:cubicBezTo>
                  <a:cubicBezTo>
                    <a:pt x="91440" y="2058212"/>
                    <a:pt x="140970" y="2088692"/>
                    <a:pt x="214914" y="2088692"/>
                  </a:cubicBezTo>
                  <a:lnTo>
                    <a:pt x="3795580" y="2088692"/>
                  </a:lnTo>
                  <a:cubicBezTo>
                    <a:pt x="3883209" y="2088692"/>
                    <a:pt x="3954330" y="2017572"/>
                    <a:pt x="3954330" y="1929942"/>
                  </a:cubicBezTo>
                  <a:lnTo>
                    <a:pt x="3954330" y="201930"/>
                  </a:lnTo>
                  <a:cubicBezTo>
                    <a:pt x="3954330" y="149860"/>
                    <a:pt x="3928930" y="104140"/>
                    <a:pt x="3890830" y="74930"/>
                  </a:cubicBezTo>
                  <a:close/>
                  <a:moveTo>
                    <a:pt x="12700" y="188676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756209" y="12700"/>
                  </a:lnTo>
                  <a:cubicBezTo>
                    <a:pt x="3836220" y="12700"/>
                    <a:pt x="3902259" y="78740"/>
                    <a:pt x="3902259" y="158750"/>
                  </a:cubicBezTo>
                  <a:lnTo>
                    <a:pt x="3902259" y="1886762"/>
                  </a:lnTo>
                  <a:cubicBezTo>
                    <a:pt x="3902259" y="1966772"/>
                    <a:pt x="3836220" y="2032812"/>
                    <a:pt x="3756209" y="2032812"/>
                  </a:cubicBezTo>
                  <a:lnTo>
                    <a:pt x="158750" y="2032812"/>
                  </a:lnTo>
                  <a:cubicBezTo>
                    <a:pt x="78740" y="2032812"/>
                    <a:pt x="12700" y="1968042"/>
                    <a:pt x="12700" y="1886762"/>
                  </a:cubicBezTo>
                  <a:close/>
                  <a:moveTo>
                    <a:pt x="3942900" y="1929942"/>
                  </a:moveTo>
                  <a:cubicBezTo>
                    <a:pt x="3942900" y="2009952"/>
                    <a:pt x="3875589" y="2075992"/>
                    <a:pt x="3795580" y="2075992"/>
                  </a:cubicBezTo>
                  <a:lnTo>
                    <a:pt x="214914" y="2075992"/>
                  </a:lnTo>
                  <a:cubicBezTo>
                    <a:pt x="157480" y="2075992"/>
                    <a:pt x="120650" y="2059482"/>
                    <a:pt x="93980" y="2031542"/>
                  </a:cubicBezTo>
                  <a:cubicBezTo>
                    <a:pt x="114300" y="2040432"/>
                    <a:pt x="135890" y="2045512"/>
                    <a:pt x="160020" y="2045512"/>
                  </a:cubicBezTo>
                  <a:lnTo>
                    <a:pt x="3757480" y="2045512"/>
                  </a:lnTo>
                  <a:cubicBezTo>
                    <a:pt x="3845109" y="2045512"/>
                    <a:pt x="3916230" y="1974392"/>
                    <a:pt x="3916230" y="1886762"/>
                  </a:cubicBezTo>
                  <a:lnTo>
                    <a:pt x="3916230" y="158750"/>
                  </a:lnTo>
                  <a:cubicBezTo>
                    <a:pt x="3916230" y="140970"/>
                    <a:pt x="3912420" y="123190"/>
                    <a:pt x="3907339" y="106680"/>
                  </a:cubicBezTo>
                  <a:cubicBezTo>
                    <a:pt x="3928930" y="132080"/>
                    <a:pt x="3942900" y="165100"/>
                    <a:pt x="3942900" y="201930"/>
                  </a:cubicBezTo>
                  <a:lnTo>
                    <a:pt x="3942900" y="1929942"/>
                  </a:lnTo>
                  <a:close/>
                </a:path>
              </a:pathLst>
            </a:custGeom>
            <a:solidFill>
              <a:srgbClr val="312E5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039634" y="3474750"/>
            <a:ext cx="2581574" cy="5266184"/>
            <a:chOff x="0" y="0"/>
            <a:chExt cx="812800" cy="1658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1658041"/>
            </a:xfrm>
            <a:custGeom>
              <a:avLst/>
              <a:gdLst/>
              <a:ahLst/>
              <a:cxnLst/>
              <a:rect r="r" b="b" t="t" l="l"/>
              <a:pathLst>
                <a:path h="1658041" w="812800">
                  <a:moveTo>
                    <a:pt x="68975" y="0"/>
                  </a:moveTo>
                  <a:lnTo>
                    <a:pt x="743825" y="0"/>
                  </a:lnTo>
                  <a:cubicBezTo>
                    <a:pt x="781919" y="0"/>
                    <a:pt x="812800" y="30881"/>
                    <a:pt x="812800" y="68975"/>
                  </a:cubicBezTo>
                  <a:lnTo>
                    <a:pt x="812800" y="1589066"/>
                  </a:lnTo>
                  <a:cubicBezTo>
                    <a:pt x="812800" y="1627159"/>
                    <a:pt x="781919" y="1658041"/>
                    <a:pt x="743825" y="1658041"/>
                  </a:cubicBezTo>
                  <a:lnTo>
                    <a:pt x="68975" y="1658041"/>
                  </a:lnTo>
                  <a:cubicBezTo>
                    <a:pt x="30881" y="1658041"/>
                    <a:pt x="0" y="1627159"/>
                    <a:pt x="0" y="1589066"/>
                  </a:cubicBezTo>
                  <a:lnTo>
                    <a:pt x="0" y="68975"/>
                  </a:lnTo>
                  <a:cubicBezTo>
                    <a:pt x="0" y="30881"/>
                    <a:pt x="30881" y="0"/>
                    <a:pt x="68975" y="0"/>
                  </a:cubicBezTo>
                  <a:close/>
                </a:path>
              </a:pathLst>
            </a:custGeom>
            <a:blipFill>
              <a:blip r:embed="rId2"/>
              <a:stretch>
                <a:fillRect l="-335" t="0" r="-335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943410" y="3494565"/>
            <a:ext cx="2749940" cy="5246370"/>
            <a:chOff x="0" y="0"/>
            <a:chExt cx="42603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6038" cy="812800"/>
            </a:xfrm>
            <a:custGeom>
              <a:avLst/>
              <a:gdLst/>
              <a:ahLst/>
              <a:cxnLst/>
              <a:rect r="r" b="b" t="t" l="l"/>
              <a:pathLst>
                <a:path h="812800" w="426038">
                  <a:moveTo>
                    <a:pt x="64752" y="0"/>
                  </a:moveTo>
                  <a:lnTo>
                    <a:pt x="361286" y="0"/>
                  </a:lnTo>
                  <a:cubicBezTo>
                    <a:pt x="397047" y="0"/>
                    <a:pt x="426038" y="28990"/>
                    <a:pt x="426038" y="64752"/>
                  </a:cubicBezTo>
                  <a:lnTo>
                    <a:pt x="426038" y="748048"/>
                  </a:lnTo>
                  <a:cubicBezTo>
                    <a:pt x="426038" y="765221"/>
                    <a:pt x="419216" y="781691"/>
                    <a:pt x="407072" y="793835"/>
                  </a:cubicBezTo>
                  <a:cubicBezTo>
                    <a:pt x="394929" y="805978"/>
                    <a:pt x="378459" y="812800"/>
                    <a:pt x="361286" y="812800"/>
                  </a:cubicBezTo>
                  <a:lnTo>
                    <a:pt x="64752" y="812800"/>
                  </a:lnTo>
                  <a:cubicBezTo>
                    <a:pt x="47579" y="812800"/>
                    <a:pt x="31109" y="805978"/>
                    <a:pt x="18965" y="793835"/>
                  </a:cubicBezTo>
                  <a:cubicBezTo>
                    <a:pt x="6822" y="781691"/>
                    <a:pt x="0" y="765221"/>
                    <a:pt x="0" y="748048"/>
                  </a:cubicBezTo>
                  <a:lnTo>
                    <a:pt x="0" y="64752"/>
                  </a:lnTo>
                  <a:cubicBezTo>
                    <a:pt x="0" y="47579"/>
                    <a:pt x="6822" y="31109"/>
                    <a:pt x="18965" y="18965"/>
                  </a:cubicBezTo>
                  <a:cubicBezTo>
                    <a:pt x="31109" y="6822"/>
                    <a:pt x="47579" y="0"/>
                    <a:pt x="64752" y="0"/>
                  </a:cubicBezTo>
                  <a:close/>
                </a:path>
              </a:pathLst>
            </a:custGeom>
            <a:blipFill>
              <a:blip r:embed="rId3"/>
              <a:stretch>
                <a:fillRect l="-874" t="0" r="-874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630829" y="3494565"/>
            <a:ext cx="3567736" cy="5246370"/>
            <a:chOff x="0" y="0"/>
            <a:chExt cx="552736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2736" cy="812800"/>
            </a:xfrm>
            <a:custGeom>
              <a:avLst/>
              <a:gdLst/>
              <a:ahLst/>
              <a:cxnLst/>
              <a:rect r="r" b="b" t="t" l="l"/>
              <a:pathLst>
                <a:path h="812800" w="552736">
                  <a:moveTo>
                    <a:pt x="49910" y="0"/>
                  </a:moveTo>
                  <a:lnTo>
                    <a:pt x="502826" y="0"/>
                  </a:lnTo>
                  <a:cubicBezTo>
                    <a:pt x="516063" y="0"/>
                    <a:pt x="528758" y="5258"/>
                    <a:pt x="538118" y="14618"/>
                  </a:cubicBezTo>
                  <a:cubicBezTo>
                    <a:pt x="547477" y="23978"/>
                    <a:pt x="552736" y="36673"/>
                    <a:pt x="552736" y="49910"/>
                  </a:cubicBezTo>
                  <a:lnTo>
                    <a:pt x="552736" y="762890"/>
                  </a:lnTo>
                  <a:cubicBezTo>
                    <a:pt x="552736" y="776127"/>
                    <a:pt x="547477" y="788822"/>
                    <a:pt x="538118" y="798182"/>
                  </a:cubicBezTo>
                  <a:cubicBezTo>
                    <a:pt x="528758" y="807542"/>
                    <a:pt x="516063" y="812800"/>
                    <a:pt x="502826" y="812800"/>
                  </a:cubicBezTo>
                  <a:lnTo>
                    <a:pt x="49910" y="812800"/>
                  </a:lnTo>
                  <a:cubicBezTo>
                    <a:pt x="36673" y="812800"/>
                    <a:pt x="23978" y="807542"/>
                    <a:pt x="14618" y="798182"/>
                  </a:cubicBezTo>
                  <a:cubicBezTo>
                    <a:pt x="5258" y="788822"/>
                    <a:pt x="0" y="776127"/>
                    <a:pt x="0" y="762890"/>
                  </a:cubicBezTo>
                  <a:lnTo>
                    <a:pt x="0" y="49910"/>
                  </a:lnTo>
                  <a:cubicBezTo>
                    <a:pt x="0" y="36673"/>
                    <a:pt x="5258" y="23978"/>
                    <a:pt x="14618" y="14618"/>
                  </a:cubicBezTo>
                  <a:cubicBezTo>
                    <a:pt x="23978" y="5258"/>
                    <a:pt x="36673" y="0"/>
                    <a:pt x="4991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16" r="0" b="-14938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688580" y="5238735"/>
            <a:ext cx="2187458" cy="661706"/>
          </a:xfrm>
          <a:custGeom>
            <a:avLst/>
            <a:gdLst/>
            <a:ahLst/>
            <a:cxnLst/>
            <a:rect r="r" b="b" t="t" l="l"/>
            <a:pathLst>
              <a:path h="661706" w="2187458">
                <a:moveTo>
                  <a:pt x="0" y="0"/>
                </a:moveTo>
                <a:lnTo>
                  <a:pt x="2187458" y="0"/>
                </a:lnTo>
                <a:lnTo>
                  <a:pt x="2187458" y="661706"/>
                </a:lnTo>
                <a:lnTo>
                  <a:pt x="0" y="661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60025" y="5354692"/>
            <a:ext cx="1804129" cy="545749"/>
          </a:xfrm>
          <a:custGeom>
            <a:avLst/>
            <a:gdLst/>
            <a:ahLst/>
            <a:cxnLst/>
            <a:rect r="r" b="b" t="t" l="l"/>
            <a:pathLst>
              <a:path h="545749" w="1804129">
                <a:moveTo>
                  <a:pt x="0" y="0"/>
                </a:moveTo>
                <a:lnTo>
                  <a:pt x="1804129" y="0"/>
                </a:lnTo>
                <a:lnTo>
                  <a:pt x="1804129" y="545749"/>
                </a:lnTo>
                <a:lnTo>
                  <a:pt x="0" y="5457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39634" y="1690619"/>
            <a:ext cx="13467455" cy="161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41"/>
              </a:lnSpc>
            </a:pPr>
            <a:r>
              <a:rPr lang="en-US" sz="6900">
                <a:solidFill>
                  <a:srgbClr val="312E5F"/>
                </a:solidFill>
                <a:latin typeface="Garet ExtraBold"/>
              </a:rPr>
              <a:t>Instruction Rescheduling and Register Allocation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06934" y="5725002"/>
            <a:ext cx="1750750" cy="76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4"/>
              </a:lnSpc>
            </a:pPr>
            <a:r>
              <a:rPr lang="en-US" sz="2400" spc="-48">
                <a:solidFill>
                  <a:srgbClr val="312E5F"/>
                </a:solidFill>
                <a:latin typeface="Heebo Regular"/>
              </a:rPr>
              <a:t>Instruction</a:t>
            </a:r>
          </a:p>
          <a:p>
            <a:pPr algn="ctr">
              <a:lnSpc>
                <a:spcPts val="3144"/>
              </a:lnSpc>
              <a:spcBef>
                <a:spcPct val="0"/>
              </a:spcBef>
            </a:pPr>
            <a:r>
              <a:rPr lang="en-US" sz="2400" spc="-48">
                <a:solidFill>
                  <a:srgbClr val="312E5F"/>
                </a:solidFill>
                <a:latin typeface="Heebo Regular"/>
              </a:rPr>
              <a:t>Rescheduling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9100" y="5725002"/>
            <a:ext cx="1302246" cy="76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4"/>
              </a:lnSpc>
            </a:pPr>
            <a:r>
              <a:rPr lang="en-US" sz="2400" spc="-48">
                <a:solidFill>
                  <a:srgbClr val="312E5F"/>
                </a:solidFill>
                <a:latin typeface="Heebo Regular"/>
              </a:rPr>
              <a:t>Register</a:t>
            </a:r>
          </a:p>
          <a:p>
            <a:pPr algn="ctr">
              <a:lnSpc>
                <a:spcPts val="3144"/>
              </a:lnSpc>
              <a:spcBef>
                <a:spcPct val="0"/>
              </a:spcBef>
            </a:pPr>
            <a:r>
              <a:rPr lang="en-US" sz="2400" spc="-48">
                <a:solidFill>
                  <a:srgbClr val="312E5F"/>
                </a:solidFill>
                <a:latin typeface="Heebo Regular"/>
              </a:rPr>
              <a:t>Allocation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DAGDcB7C7L0</dc:identifier>
  <dcterms:modified xsi:type="dcterms:W3CDTF">2011-08-01T06:04:30Z</dcterms:modified>
  <cp:revision>1</cp:revision>
  <dc:title>Copy of WHAT'S</dc:title>
</cp:coreProperties>
</file>