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01" r:id="rId1"/>
  </p:sldMasterIdLst>
  <p:sldIdLst>
    <p:sldId id="260" r:id="rId2"/>
    <p:sldId id="256" r:id="rId3"/>
    <p:sldId id="275" r:id="rId4"/>
    <p:sldId id="278" r:id="rId5"/>
    <p:sldId id="276" r:id="rId6"/>
    <p:sldId id="280" r:id="rId7"/>
    <p:sldId id="277" r:id="rId8"/>
    <p:sldId id="281" r:id="rId9"/>
    <p:sldId id="266" r:id="rId10"/>
    <p:sldId id="279" r:id="rId11"/>
    <p:sldId id="263" r:id="rId12"/>
    <p:sldId id="271" r:id="rId13"/>
    <p:sldId id="269" r:id="rId14"/>
    <p:sldId id="282"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563"/>
    <p:restoredTop sz="94673"/>
  </p:normalViewPr>
  <p:slideViewPr>
    <p:cSldViewPr snapToGrid="0" snapToObjects="1">
      <p:cViewPr varScale="1">
        <p:scale>
          <a:sx n="122" d="100"/>
          <a:sy n="122" d="100"/>
        </p:scale>
        <p:origin x="1578" y="11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epesh Khanna" userId="bde3672c861fd582" providerId="LiveId" clId="{A549962A-44B1-4661-982C-FD74AE459229}"/>
    <pc:docChg chg="undo redo custSel addSld delSld modSld">
      <pc:chgData name="Deepesh Khanna" userId="bde3672c861fd582" providerId="LiveId" clId="{A549962A-44B1-4661-982C-FD74AE459229}" dt="2025-05-06T02:46:56.239" v="722" actId="20577"/>
      <pc:docMkLst>
        <pc:docMk/>
      </pc:docMkLst>
      <pc:sldChg chg="modSp mod">
        <pc:chgData name="Deepesh Khanna" userId="bde3672c861fd582" providerId="LiveId" clId="{A549962A-44B1-4661-982C-FD74AE459229}" dt="2025-05-06T02:46:56.239" v="722" actId="20577"/>
        <pc:sldMkLst>
          <pc:docMk/>
          <pc:sldMk cId="3324887543" sldId="260"/>
        </pc:sldMkLst>
        <pc:spChg chg="mod">
          <ac:chgData name="Deepesh Khanna" userId="bde3672c861fd582" providerId="LiveId" clId="{A549962A-44B1-4661-982C-FD74AE459229}" dt="2025-05-06T02:46:56.239" v="722" actId="20577"/>
          <ac:spMkLst>
            <pc:docMk/>
            <pc:sldMk cId="3324887543" sldId="260"/>
            <ac:spMk id="3" creationId="{A4B56CED-8719-B45D-8FBC-47B85997BC11}"/>
          </ac:spMkLst>
        </pc:spChg>
      </pc:sldChg>
      <pc:sldChg chg="addSp delSp modSp mod">
        <pc:chgData name="Deepesh Khanna" userId="bde3672c861fd582" providerId="LiveId" clId="{A549962A-44B1-4661-982C-FD74AE459229}" dt="2025-05-06T01:58:36.456" v="51" actId="14100"/>
        <pc:sldMkLst>
          <pc:docMk/>
          <pc:sldMk cId="1560433808" sldId="263"/>
        </pc:sldMkLst>
        <pc:spChg chg="del">
          <ac:chgData name="Deepesh Khanna" userId="bde3672c861fd582" providerId="LiveId" clId="{A549962A-44B1-4661-982C-FD74AE459229}" dt="2025-05-06T01:51:03.094" v="0" actId="478"/>
          <ac:spMkLst>
            <pc:docMk/>
            <pc:sldMk cId="1560433808" sldId="263"/>
            <ac:spMk id="3" creationId="{5991E6C1-BF0C-60AF-127B-ABC18D79A968}"/>
          </ac:spMkLst>
        </pc:spChg>
        <pc:spChg chg="add del mod">
          <ac:chgData name="Deepesh Khanna" userId="bde3672c861fd582" providerId="LiveId" clId="{A549962A-44B1-4661-982C-FD74AE459229}" dt="2025-05-06T01:51:26.976" v="1" actId="3680"/>
          <ac:spMkLst>
            <pc:docMk/>
            <pc:sldMk cId="1560433808" sldId="263"/>
            <ac:spMk id="5" creationId="{F3055ABF-4349-A9B6-D0E3-B3E71F4EA7BD}"/>
          </ac:spMkLst>
        </pc:spChg>
        <pc:graphicFrameChg chg="add mod ord modGraphic">
          <ac:chgData name="Deepesh Khanna" userId="bde3672c861fd582" providerId="LiveId" clId="{A549962A-44B1-4661-982C-FD74AE459229}" dt="2025-05-06T01:58:36.456" v="51" actId="14100"/>
          <ac:graphicFrameMkLst>
            <pc:docMk/>
            <pc:sldMk cId="1560433808" sldId="263"/>
            <ac:graphicFrameMk id="6" creationId="{8A268EA1-AD19-03B2-0DCF-4243511858D0}"/>
          </ac:graphicFrameMkLst>
        </pc:graphicFrameChg>
        <pc:picChg chg="add del mod">
          <ac:chgData name="Deepesh Khanna" userId="bde3672c861fd582" providerId="LiveId" clId="{A549962A-44B1-4661-982C-FD74AE459229}" dt="2025-05-06T01:56:49.146" v="11" actId="478"/>
          <ac:picMkLst>
            <pc:docMk/>
            <pc:sldMk cId="1560433808" sldId="263"/>
            <ac:picMk id="8" creationId="{4CAE373A-62D1-08E5-106A-BCEECD9E945B}"/>
          </ac:picMkLst>
        </pc:picChg>
      </pc:sldChg>
      <pc:sldChg chg="addSp delSp modSp del mod">
        <pc:chgData name="Deepesh Khanna" userId="bde3672c861fd582" providerId="LiveId" clId="{A549962A-44B1-4661-982C-FD74AE459229}" dt="2025-05-06T02:44:26.262" v="699" actId="47"/>
        <pc:sldMkLst>
          <pc:docMk/>
          <pc:sldMk cId="222587387" sldId="264"/>
        </pc:sldMkLst>
        <pc:spChg chg="mod">
          <ac:chgData name="Deepesh Khanna" userId="bde3672c861fd582" providerId="LiveId" clId="{A549962A-44B1-4661-982C-FD74AE459229}" dt="2025-05-06T02:09:50.550" v="60" actId="20577"/>
          <ac:spMkLst>
            <pc:docMk/>
            <pc:sldMk cId="222587387" sldId="264"/>
            <ac:spMk id="2" creationId="{312726E8-FA8F-D51E-8DBA-F644CE4AD00C}"/>
          </ac:spMkLst>
        </pc:spChg>
        <pc:spChg chg="del mod">
          <ac:chgData name="Deepesh Khanna" userId="bde3672c861fd582" providerId="LiveId" clId="{A549962A-44B1-4661-982C-FD74AE459229}" dt="2025-05-06T02:09:57.088" v="63"/>
          <ac:spMkLst>
            <pc:docMk/>
            <pc:sldMk cId="222587387" sldId="264"/>
            <ac:spMk id="3" creationId="{25094D0E-3004-9EE4-456F-DAC2C9FE9E87}"/>
          </ac:spMkLst>
        </pc:spChg>
        <pc:spChg chg="add">
          <ac:chgData name="Deepesh Khanna" userId="bde3672c861fd582" providerId="LiveId" clId="{A549962A-44B1-4661-982C-FD74AE459229}" dt="2025-05-06T02:09:52.763" v="61"/>
          <ac:spMkLst>
            <pc:docMk/>
            <pc:sldMk cId="222587387" sldId="264"/>
            <ac:spMk id="4" creationId="{1E9C1760-931B-D504-91D5-394815A76666}"/>
          </ac:spMkLst>
        </pc:spChg>
        <pc:spChg chg="add del mod">
          <ac:chgData name="Deepesh Khanna" userId="bde3672c861fd582" providerId="LiveId" clId="{A549962A-44B1-4661-982C-FD74AE459229}" dt="2025-05-06T02:10:34.103" v="67" actId="478"/>
          <ac:spMkLst>
            <pc:docMk/>
            <pc:sldMk cId="222587387" sldId="264"/>
            <ac:spMk id="5" creationId="{E350B156-7EF8-2E61-D588-AB224D201874}"/>
          </ac:spMkLst>
        </pc:spChg>
        <pc:spChg chg="add mod">
          <ac:chgData name="Deepesh Khanna" userId="bde3672c861fd582" providerId="LiveId" clId="{A549962A-44B1-4661-982C-FD74AE459229}" dt="2025-05-06T02:20:39.958" v="203" actId="20577"/>
          <ac:spMkLst>
            <pc:docMk/>
            <pc:sldMk cId="222587387" sldId="264"/>
            <ac:spMk id="6" creationId="{9E8326F1-6839-A5A0-740C-6E0DFBEC0E9F}"/>
          </ac:spMkLst>
        </pc:spChg>
      </pc:sldChg>
      <pc:sldChg chg="addSp delSp modSp add mod">
        <pc:chgData name="Deepesh Khanna" userId="bde3672c861fd582" providerId="LiveId" clId="{A549962A-44B1-4661-982C-FD74AE459229}" dt="2025-05-06T01:57:40.632" v="47" actId="14100"/>
        <pc:sldMkLst>
          <pc:docMk/>
          <pc:sldMk cId="1293490942" sldId="269"/>
        </pc:sldMkLst>
        <pc:spChg chg="mod">
          <ac:chgData name="Deepesh Khanna" userId="bde3672c861fd582" providerId="LiveId" clId="{A549962A-44B1-4661-982C-FD74AE459229}" dt="2025-05-06T01:57:03.775" v="39" actId="20577"/>
          <ac:spMkLst>
            <pc:docMk/>
            <pc:sldMk cId="1293490942" sldId="269"/>
            <ac:spMk id="2" creationId="{968D227C-6E1A-5A30-8266-50CA532030CD}"/>
          </ac:spMkLst>
        </pc:spChg>
        <pc:spChg chg="add del mod">
          <ac:chgData name="Deepesh Khanna" userId="bde3672c861fd582" providerId="LiveId" clId="{A549962A-44B1-4661-982C-FD74AE459229}" dt="2025-05-06T01:57:21.109" v="41" actId="931"/>
          <ac:spMkLst>
            <pc:docMk/>
            <pc:sldMk cId="1293490942" sldId="269"/>
            <ac:spMk id="4" creationId="{FA566DE7-8B8C-6EEF-0549-CB4DD9556E22}"/>
          </ac:spMkLst>
        </pc:spChg>
        <pc:graphicFrameChg chg="del">
          <ac:chgData name="Deepesh Khanna" userId="bde3672c861fd582" providerId="LiveId" clId="{A549962A-44B1-4661-982C-FD74AE459229}" dt="2025-05-06T01:57:06.219" v="40" actId="478"/>
          <ac:graphicFrameMkLst>
            <pc:docMk/>
            <pc:sldMk cId="1293490942" sldId="269"/>
            <ac:graphicFrameMk id="6" creationId="{B7AE5884-23B7-BC47-1138-C3CF48DAC02E}"/>
          </ac:graphicFrameMkLst>
        </pc:graphicFrameChg>
        <pc:picChg chg="add mod">
          <ac:chgData name="Deepesh Khanna" userId="bde3672c861fd582" providerId="LiveId" clId="{A549962A-44B1-4661-982C-FD74AE459229}" dt="2025-05-06T01:57:40.632" v="47" actId="14100"/>
          <ac:picMkLst>
            <pc:docMk/>
            <pc:sldMk cId="1293490942" sldId="269"/>
            <ac:picMk id="7" creationId="{73B585E7-D11C-B725-0D1C-B7318E12DE26}"/>
          </ac:picMkLst>
        </pc:picChg>
      </pc:sldChg>
      <pc:sldChg chg="modSp add del mod">
        <pc:chgData name="Deepesh Khanna" userId="bde3672c861fd582" providerId="LiveId" clId="{A549962A-44B1-4661-982C-FD74AE459229}" dt="2025-05-06T02:24:46.876" v="224" actId="47"/>
        <pc:sldMkLst>
          <pc:docMk/>
          <pc:sldMk cId="736428610" sldId="270"/>
        </pc:sldMkLst>
        <pc:spChg chg="mod">
          <ac:chgData name="Deepesh Khanna" userId="bde3672c861fd582" providerId="LiveId" clId="{A549962A-44B1-4661-982C-FD74AE459229}" dt="2025-05-06T02:15:52.493" v="166" actId="20577"/>
          <ac:spMkLst>
            <pc:docMk/>
            <pc:sldMk cId="736428610" sldId="270"/>
            <ac:spMk id="3" creationId="{2C6B3E41-FAF7-C463-7AA1-B50AB47F4AA7}"/>
          </ac:spMkLst>
        </pc:spChg>
      </pc:sldChg>
      <pc:sldChg chg="addSp modSp add mod">
        <pc:chgData name="Deepesh Khanna" userId="bde3672c861fd582" providerId="LiveId" clId="{A549962A-44B1-4661-982C-FD74AE459229}" dt="2025-05-06T02:39:48.403" v="634"/>
        <pc:sldMkLst>
          <pc:docMk/>
          <pc:sldMk cId="835973187" sldId="271"/>
        </pc:sldMkLst>
        <pc:spChg chg="mod">
          <ac:chgData name="Deepesh Khanna" userId="bde3672c861fd582" providerId="LiveId" clId="{A549962A-44B1-4661-982C-FD74AE459229}" dt="2025-05-06T02:39:48.403" v="634"/>
          <ac:spMkLst>
            <pc:docMk/>
            <pc:sldMk cId="835973187" sldId="271"/>
            <ac:spMk id="3" creationId="{7209A82C-041B-8F95-5305-1D70CFED40D0}"/>
          </ac:spMkLst>
        </pc:spChg>
        <pc:spChg chg="add">
          <ac:chgData name="Deepesh Khanna" userId="bde3672c861fd582" providerId="LiveId" clId="{A549962A-44B1-4661-982C-FD74AE459229}" dt="2025-05-06T02:23:17.972" v="204"/>
          <ac:spMkLst>
            <pc:docMk/>
            <pc:sldMk cId="835973187" sldId="271"/>
            <ac:spMk id="4" creationId="{52A02F92-7BA4-80FD-EE98-0F70070ED918}"/>
          </ac:spMkLst>
        </pc:spChg>
        <pc:spChg chg="add">
          <ac:chgData name="Deepesh Khanna" userId="bde3672c861fd582" providerId="LiveId" clId="{A549962A-44B1-4661-982C-FD74AE459229}" dt="2025-05-06T02:34:42.759" v="485"/>
          <ac:spMkLst>
            <pc:docMk/>
            <pc:sldMk cId="835973187" sldId="271"/>
            <ac:spMk id="5" creationId="{38D4D364-025E-F927-C152-49D37D8CAFEF}"/>
          </ac:spMkLst>
        </pc:spChg>
        <pc:spChg chg="add">
          <ac:chgData name="Deepesh Khanna" userId="bde3672c861fd582" providerId="LiveId" clId="{A549962A-44B1-4661-982C-FD74AE459229}" dt="2025-05-06T02:34:45.846" v="486"/>
          <ac:spMkLst>
            <pc:docMk/>
            <pc:sldMk cId="835973187" sldId="271"/>
            <ac:spMk id="6" creationId="{8D0FA18D-891B-A486-C7BB-63D35BC30301}"/>
          </ac:spMkLst>
        </pc:spChg>
      </pc:sldChg>
      <pc:sldChg chg="add del">
        <pc:chgData name="Deepesh Khanna" userId="bde3672c861fd582" providerId="LiveId" clId="{A549962A-44B1-4661-982C-FD74AE459229}" dt="2025-05-06T02:12:45.268" v="119" actId="47"/>
        <pc:sldMkLst>
          <pc:docMk/>
          <pc:sldMk cId="2629032172" sldId="271"/>
        </pc:sldMkLst>
      </pc:sldChg>
      <pc:sldChg chg="modSp add mod">
        <pc:chgData name="Deepesh Khanna" userId="bde3672c861fd582" providerId="LiveId" clId="{A549962A-44B1-4661-982C-FD74AE459229}" dt="2025-05-06T02:42:52.511" v="698" actId="255"/>
        <pc:sldMkLst>
          <pc:docMk/>
          <pc:sldMk cId="320220376" sldId="272"/>
        </pc:sldMkLst>
        <pc:spChg chg="mod">
          <ac:chgData name="Deepesh Khanna" userId="bde3672c861fd582" providerId="LiveId" clId="{A549962A-44B1-4661-982C-FD74AE459229}" dt="2025-05-06T02:41:14.349" v="659" actId="20577"/>
          <ac:spMkLst>
            <pc:docMk/>
            <pc:sldMk cId="320220376" sldId="272"/>
            <ac:spMk id="2" creationId="{47BB11CA-247C-9C98-7C8D-8E3B8A2860FC}"/>
          </ac:spMkLst>
        </pc:spChg>
        <pc:spChg chg="mod">
          <ac:chgData name="Deepesh Khanna" userId="bde3672c861fd582" providerId="LiveId" clId="{A549962A-44B1-4661-982C-FD74AE459229}" dt="2025-05-06T02:42:52.511" v="698" actId="255"/>
          <ac:spMkLst>
            <pc:docMk/>
            <pc:sldMk cId="320220376" sldId="272"/>
            <ac:spMk id="6" creationId="{DD167E4E-BF2B-CA00-B25A-901425B8C4DB}"/>
          </ac:spMkLst>
        </pc:spChg>
      </pc:sldChg>
      <pc:sldChg chg="addSp delSp modSp add del mod">
        <pc:chgData name="Deepesh Khanna" userId="bde3672c861fd582" providerId="LiveId" clId="{A549962A-44B1-4661-982C-FD74AE459229}" dt="2025-05-06T02:38:19.795" v="614" actId="47"/>
        <pc:sldMkLst>
          <pc:docMk/>
          <pc:sldMk cId="3177749625" sldId="272"/>
        </pc:sldMkLst>
        <pc:spChg chg="add del mod">
          <ac:chgData name="Deepesh Khanna" userId="bde3672c861fd582" providerId="LiveId" clId="{A549962A-44B1-4661-982C-FD74AE459229}" dt="2025-05-06T02:29:40.999" v="439" actId="20577"/>
          <ac:spMkLst>
            <pc:docMk/>
            <pc:sldMk cId="3177749625" sldId="272"/>
            <ac:spMk id="3" creationId="{CA4F1468-F5A9-D1AB-0473-6044B61D00FD}"/>
          </ac:spMkLst>
        </pc:spChg>
        <pc:spChg chg="add mod">
          <ac:chgData name="Deepesh Khanna" userId="bde3672c861fd582" providerId="LiveId" clId="{A549962A-44B1-4661-982C-FD74AE459229}" dt="2025-05-06T02:23:34.558" v="214"/>
          <ac:spMkLst>
            <pc:docMk/>
            <pc:sldMk cId="3177749625" sldId="272"/>
            <ac:spMk id="4" creationId="{5C002B5F-4412-4E14-546F-3E9E8380DF6E}"/>
          </ac:spMkLst>
        </pc:spChg>
      </pc:sldChg>
      <pc:sldChg chg="modSp add mod">
        <pc:chgData name="Deepesh Khanna" userId="bde3672c861fd582" providerId="LiveId" clId="{A549962A-44B1-4661-982C-FD74AE459229}" dt="2025-05-06T02:42:38.494" v="694" actId="27636"/>
        <pc:sldMkLst>
          <pc:docMk/>
          <pc:sldMk cId="4116433610" sldId="273"/>
        </pc:sldMkLst>
        <pc:spChg chg="mod">
          <ac:chgData name="Deepesh Khanna" userId="bde3672c861fd582" providerId="LiveId" clId="{A549962A-44B1-4661-982C-FD74AE459229}" dt="2025-05-06T02:42:15.753" v="688" actId="20577"/>
          <ac:spMkLst>
            <pc:docMk/>
            <pc:sldMk cId="4116433610" sldId="273"/>
            <ac:spMk id="2" creationId="{82E9EFF9-F68F-6886-D925-8825D63C339D}"/>
          </ac:spMkLst>
        </pc:spChg>
        <pc:spChg chg="mod">
          <ac:chgData name="Deepesh Khanna" userId="bde3672c861fd582" providerId="LiveId" clId="{A549962A-44B1-4661-982C-FD74AE459229}" dt="2025-05-06T02:42:38.494" v="694" actId="27636"/>
          <ac:spMkLst>
            <pc:docMk/>
            <pc:sldMk cId="4116433610" sldId="273"/>
            <ac:spMk id="6" creationId="{A8F8F882-DDDC-632B-750F-5C77C03522AC}"/>
          </ac:spMkLst>
        </pc:spChg>
      </pc:sldChg>
      <pc:sldChg chg="new del">
        <pc:chgData name="Deepesh Khanna" userId="bde3672c861fd582" providerId="LiveId" clId="{A549962A-44B1-4661-982C-FD74AE459229}" dt="2025-05-06T02:46:45.990" v="701" actId="680"/>
        <pc:sldMkLst>
          <pc:docMk/>
          <pc:sldMk cId="2681919656" sldId="274"/>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376647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780377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328210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4662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757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771664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5/6/2025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920996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5/6/2025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004157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5/6/2025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671755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9896201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60278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5/6/2025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7028883"/>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geetikak13/MLPruning"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20ABC-1DF0-F796-DF00-9D17BA39B67D}"/>
              </a:ext>
            </a:extLst>
          </p:cNvPr>
          <p:cNvSpPr>
            <a:spLocks noGrp="1"/>
          </p:cNvSpPr>
          <p:nvPr>
            <p:ph type="ctrTitle"/>
          </p:nvPr>
        </p:nvSpPr>
        <p:spPr/>
        <p:txBody>
          <a:bodyPr>
            <a:noAutofit/>
          </a:bodyPr>
          <a:lstStyle/>
          <a:p>
            <a:r>
              <a:rPr lang="en-IN" sz="4800" dirty="0"/>
              <a:t>Model Compression and Pruning</a:t>
            </a:r>
            <a:endParaRPr lang="en-US" sz="4800" dirty="0"/>
          </a:p>
        </p:txBody>
      </p:sp>
      <p:sp>
        <p:nvSpPr>
          <p:cNvPr id="3" name="Subtitle 2">
            <a:extLst>
              <a:ext uri="{FF2B5EF4-FFF2-40B4-BE49-F238E27FC236}">
                <a16:creationId xmlns:a16="http://schemas.microsoft.com/office/drawing/2014/main" id="{A4B56CED-8719-B45D-8FBC-47B85997BC11}"/>
              </a:ext>
            </a:extLst>
          </p:cNvPr>
          <p:cNvSpPr>
            <a:spLocks noGrp="1"/>
          </p:cNvSpPr>
          <p:nvPr>
            <p:ph type="subTitle" idx="1"/>
          </p:nvPr>
        </p:nvSpPr>
        <p:spPr/>
        <p:txBody>
          <a:bodyPr>
            <a:normAutofit fontScale="92500" lnSpcReduction="10000"/>
          </a:bodyPr>
          <a:lstStyle/>
          <a:p>
            <a:r>
              <a:rPr lang="en-US" dirty="0"/>
              <a:t>Team : Geetika Khanna, ARCHIT HARSH &amp; HIMAL SHARMA </a:t>
            </a:r>
          </a:p>
          <a:p>
            <a:r>
              <a:rPr lang="en-US" dirty="0">
                <a:hlinkClick r:id="rId2"/>
              </a:rPr>
              <a:t>Github Repo</a:t>
            </a:r>
            <a:endParaRPr lang="en-US" dirty="0"/>
          </a:p>
        </p:txBody>
      </p:sp>
    </p:spTree>
    <p:extLst>
      <p:ext uri="{BB962C8B-B14F-4D97-AF65-F5344CB8AC3E}">
        <p14:creationId xmlns:p14="http://schemas.microsoft.com/office/powerpoint/2010/main" val="3324887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859C7F-DBE2-033F-53FD-307B539B56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54845-DCB9-1949-7881-D3CF6A5EDD83}"/>
              </a:ext>
            </a:extLst>
          </p:cNvPr>
          <p:cNvSpPr>
            <a:spLocks noGrp="1"/>
          </p:cNvSpPr>
          <p:nvPr>
            <p:ph type="title"/>
          </p:nvPr>
        </p:nvSpPr>
        <p:spPr/>
        <p:txBody>
          <a:bodyPr/>
          <a:lstStyle/>
          <a:p>
            <a:r>
              <a:rPr lang="en-US" dirty="0"/>
              <a:t>Implementation Details</a:t>
            </a:r>
            <a:endParaRPr dirty="0"/>
          </a:p>
        </p:txBody>
      </p:sp>
      <p:sp>
        <p:nvSpPr>
          <p:cNvPr id="3" name="Content Placeholder 2">
            <a:extLst>
              <a:ext uri="{FF2B5EF4-FFF2-40B4-BE49-F238E27FC236}">
                <a16:creationId xmlns:a16="http://schemas.microsoft.com/office/drawing/2014/main" id="{A887E75A-C638-8C8D-A2D3-388E0D65A06E}"/>
              </a:ext>
            </a:extLst>
          </p:cNvPr>
          <p:cNvSpPr>
            <a:spLocks noGrp="1"/>
          </p:cNvSpPr>
          <p:nvPr>
            <p:ph idx="1"/>
          </p:nvPr>
        </p:nvSpPr>
        <p:spPr>
          <a:xfrm>
            <a:off x="822959" y="1752597"/>
            <a:ext cx="7543801" cy="4023360"/>
          </a:xfrm>
        </p:spPr>
        <p:txBody>
          <a:bodyPr>
            <a:noAutofit/>
          </a:bodyPr>
          <a:lstStyle/>
          <a:p>
            <a:pPr lvl="1">
              <a:defRPr sz="1800">
                <a:solidFill>
                  <a:srgbClr val="000000"/>
                </a:solidFill>
                <a:latin typeface="Calibri"/>
              </a:defRPr>
            </a:pPr>
            <a:r>
              <a:rPr lang="en-US" sz="1200" b="1" i="0" dirty="0">
                <a:effectLst/>
              </a:rPr>
              <a:t>Dataset</a:t>
            </a:r>
            <a:r>
              <a:rPr lang="en-US" sz="1200" b="0" i="0" dirty="0">
                <a:effectLst/>
              </a:rPr>
              <a:t>: </a:t>
            </a:r>
          </a:p>
          <a:p>
            <a:pPr lvl="2">
              <a:defRPr sz="1800">
                <a:solidFill>
                  <a:srgbClr val="000000"/>
                </a:solidFill>
                <a:latin typeface="Calibri"/>
              </a:defRPr>
            </a:pPr>
            <a:r>
              <a:rPr lang="en-US" sz="1200" b="0" i="0" dirty="0">
                <a:effectLst/>
              </a:rPr>
              <a:t>CIFAR-10 (32x32 color images, 10 classes), automatically downloaded and prepared using </a:t>
            </a:r>
            <a:r>
              <a:rPr lang="en-US" sz="1200" b="0" i="1" dirty="0">
                <a:effectLst/>
              </a:rPr>
              <a:t>torchvision.datasets.CIFAR10</a:t>
            </a:r>
            <a:r>
              <a:rPr lang="en-US" sz="1200" b="0" i="0" dirty="0">
                <a:effectLst/>
              </a:rPr>
              <a:t> and standard transforms (normalization, random crops/flips for training) defined in </a:t>
            </a:r>
            <a:r>
              <a:rPr lang="en-US" sz="1200" b="0" i="1" dirty="0" err="1">
                <a:effectLst/>
              </a:rPr>
              <a:t>src</a:t>
            </a:r>
            <a:r>
              <a:rPr lang="en-US" sz="1200" b="0" i="1" dirty="0">
                <a:effectLst/>
              </a:rPr>
              <a:t>/data </a:t>
            </a:r>
            <a:r>
              <a:rPr lang="en-US" sz="1200" b="0" i="1" dirty="0" err="1">
                <a:effectLst/>
              </a:rPr>
              <a:t>loader.py</a:t>
            </a:r>
            <a:r>
              <a:rPr lang="en-US" sz="1200" b="0" i="0" dirty="0">
                <a:effectLst/>
              </a:rPr>
              <a:t>. </a:t>
            </a:r>
          </a:p>
          <a:p>
            <a:pPr lvl="1">
              <a:defRPr sz="1800">
                <a:solidFill>
                  <a:srgbClr val="000000"/>
                </a:solidFill>
                <a:latin typeface="Calibri"/>
              </a:defRPr>
            </a:pPr>
            <a:r>
              <a:rPr lang="en-US" sz="1200" b="1" dirty="0">
                <a:solidFill>
                  <a:srgbClr val="000000"/>
                </a:solidFill>
              </a:rPr>
              <a:t>Model</a:t>
            </a:r>
            <a:r>
              <a:rPr lang="en-US" sz="1200" dirty="0">
                <a:solidFill>
                  <a:srgbClr val="000000"/>
                </a:solidFill>
              </a:rPr>
              <a:t>: </a:t>
            </a:r>
          </a:p>
          <a:p>
            <a:pPr lvl="2">
              <a:defRPr sz="1800">
                <a:solidFill>
                  <a:srgbClr val="000000"/>
                </a:solidFill>
                <a:latin typeface="Calibri"/>
              </a:defRPr>
            </a:pPr>
            <a:r>
              <a:rPr lang="en-US" sz="1200" dirty="0">
                <a:solidFill>
                  <a:srgbClr val="000000"/>
                </a:solidFill>
              </a:rPr>
              <a:t>A </a:t>
            </a:r>
            <a:r>
              <a:rPr lang="en-US" sz="1200" b="1" dirty="0" err="1">
                <a:solidFill>
                  <a:srgbClr val="000000"/>
                </a:solidFill>
              </a:rPr>
              <a:t>SimpleCNN</a:t>
            </a:r>
            <a:r>
              <a:rPr lang="en-US" sz="1200" dirty="0">
                <a:solidFill>
                  <a:srgbClr val="000000"/>
                </a:solidFill>
              </a:rPr>
              <a:t> architecture implemented in </a:t>
            </a:r>
            <a:r>
              <a:rPr lang="en-US" sz="1200" i="1" dirty="0" err="1">
                <a:solidFill>
                  <a:srgbClr val="000000"/>
                </a:solidFill>
              </a:rPr>
              <a:t>src</a:t>
            </a:r>
            <a:r>
              <a:rPr lang="en-US" sz="1200" i="1" dirty="0">
                <a:solidFill>
                  <a:srgbClr val="000000"/>
                </a:solidFill>
              </a:rPr>
              <a:t>/</a:t>
            </a:r>
            <a:r>
              <a:rPr lang="en-US" sz="1200" i="1" dirty="0" err="1">
                <a:solidFill>
                  <a:srgbClr val="000000"/>
                </a:solidFill>
              </a:rPr>
              <a:t>model.py</a:t>
            </a:r>
            <a:r>
              <a:rPr lang="en-US" sz="1200" dirty="0">
                <a:solidFill>
                  <a:srgbClr val="000000"/>
                </a:solidFill>
              </a:rPr>
              <a:t>, consisting of four convolutional layers with </a:t>
            </a:r>
            <a:r>
              <a:rPr lang="en-US" sz="1200" b="1" dirty="0" err="1">
                <a:solidFill>
                  <a:srgbClr val="000000"/>
                </a:solidFill>
              </a:rPr>
              <a:t>ReLU</a:t>
            </a:r>
            <a:r>
              <a:rPr lang="en-US" sz="1200" dirty="0">
                <a:solidFill>
                  <a:srgbClr val="000000"/>
                </a:solidFill>
              </a:rPr>
              <a:t> activations and max-pooling, followed by dropout and two fully connected layers.</a:t>
            </a:r>
          </a:p>
          <a:p>
            <a:pPr lvl="1">
              <a:defRPr sz="1800">
                <a:solidFill>
                  <a:srgbClr val="000000"/>
                </a:solidFill>
                <a:latin typeface="Calibri"/>
              </a:defRPr>
            </a:pPr>
            <a:r>
              <a:rPr lang="en-US" sz="1200" b="1" i="0" dirty="0">
                <a:effectLst/>
              </a:rPr>
              <a:t>Framework</a:t>
            </a:r>
            <a:r>
              <a:rPr lang="en-US" sz="1200" b="0" i="0" dirty="0">
                <a:effectLst/>
              </a:rPr>
              <a:t>: </a:t>
            </a:r>
            <a:r>
              <a:rPr lang="en-US" sz="1200" b="0" i="0" dirty="0" err="1">
                <a:effectLst/>
              </a:rPr>
              <a:t>PyTorch</a:t>
            </a:r>
            <a:endParaRPr lang="en-US" sz="1200" b="0" i="0" dirty="0">
              <a:solidFill>
                <a:srgbClr val="000000"/>
              </a:solidFill>
              <a:effectLst/>
            </a:endParaRPr>
          </a:p>
          <a:p>
            <a:pPr lvl="1">
              <a:defRPr sz="1800">
                <a:solidFill>
                  <a:srgbClr val="000000"/>
                </a:solidFill>
                <a:latin typeface="Calibri"/>
              </a:defRPr>
            </a:pPr>
            <a:r>
              <a:rPr lang="en-US" sz="1200" b="1" dirty="0">
                <a:solidFill>
                  <a:srgbClr val="000000"/>
                </a:solidFill>
              </a:rPr>
              <a:t>Device Handling</a:t>
            </a:r>
            <a:r>
              <a:rPr lang="en-US" sz="1200" dirty="0">
                <a:solidFill>
                  <a:srgbClr val="000000"/>
                </a:solidFill>
              </a:rPr>
              <a:t>: Automatic detection and utilization of the best available hardware accelerator (</a:t>
            </a:r>
            <a:r>
              <a:rPr lang="en-US" sz="1200" dirty="0" err="1">
                <a:solidFill>
                  <a:srgbClr val="000000"/>
                </a:solidFill>
              </a:rPr>
              <a:t>mps</a:t>
            </a:r>
            <a:r>
              <a:rPr lang="en-US" sz="1200" dirty="0">
                <a:solidFill>
                  <a:srgbClr val="000000"/>
                </a:solidFill>
              </a:rPr>
              <a:t>, </a:t>
            </a:r>
            <a:r>
              <a:rPr lang="en-US" sz="1200" dirty="0" err="1">
                <a:solidFill>
                  <a:srgbClr val="000000"/>
                </a:solidFill>
              </a:rPr>
              <a:t>cuda</a:t>
            </a:r>
            <a:r>
              <a:rPr lang="en-US" sz="1200" dirty="0">
                <a:solidFill>
                  <a:srgbClr val="000000"/>
                </a:solidFill>
              </a:rPr>
              <a:t>, or </a:t>
            </a:r>
            <a:r>
              <a:rPr lang="en-US" sz="1200" dirty="0" err="1">
                <a:solidFill>
                  <a:srgbClr val="000000"/>
                </a:solidFill>
              </a:rPr>
              <a:t>cpu</a:t>
            </a:r>
            <a:r>
              <a:rPr lang="en-US" sz="1200" dirty="0">
                <a:solidFill>
                  <a:srgbClr val="000000"/>
                </a:solidFill>
              </a:rPr>
              <a:t>) via </a:t>
            </a:r>
            <a:r>
              <a:rPr lang="en-US" sz="1200" i="1" dirty="0" err="1">
                <a:solidFill>
                  <a:srgbClr val="000000"/>
                </a:solidFill>
              </a:rPr>
              <a:t>src.utils.get</a:t>
            </a:r>
            <a:r>
              <a:rPr lang="en-US" sz="1200" i="1" dirty="0">
                <a:solidFill>
                  <a:srgbClr val="000000"/>
                </a:solidFill>
              </a:rPr>
              <a:t> </a:t>
            </a:r>
            <a:r>
              <a:rPr lang="en-US" sz="1200" dirty="0">
                <a:solidFill>
                  <a:srgbClr val="000000"/>
                </a:solidFill>
              </a:rPr>
              <a:t>device. Explicit </a:t>
            </a:r>
            <a:r>
              <a:rPr lang="en-US" sz="1200" i="1" dirty="0">
                <a:solidFill>
                  <a:srgbClr val="000000"/>
                </a:solidFill>
              </a:rPr>
              <a:t>.float() </a:t>
            </a:r>
            <a:r>
              <a:rPr lang="en-US" sz="1200" dirty="0">
                <a:solidFill>
                  <a:srgbClr val="000000"/>
                </a:solidFill>
              </a:rPr>
              <a:t>conversions and </a:t>
            </a:r>
            <a:r>
              <a:rPr lang="en-US" sz="1200" i="1" dirty="0" err="1">
                <a:solidFill>
                  <a:srgbClr val="000000"/>
                </a:solidFill>
              </a:rPr>
              <a:t>model.to</a:t>
            </a:r>
            <a:r>
              <a:rPr lang="en-US" sz="1200" i="1" dirty="0">
                <a:solidFill>
                  <a:srgbClr val="000000"/>
                </a:solidFill>
              </a:rPr>
              <a:t>(device) </a:t>
            </a:r>
            <a:r>
              <a:rPr lang="en-US" sz="1200" dirty="0">
                <a:solidFill>
                  <a:srgbClr val="000000"/>
                </a:solidFill>
              </a:rPr>
              <a:t>calls are strategically placed within training, fine-tuning, and evaluation loops to ensure </a:t>
            </a:r>
            <a:r>
              <a:rPr lang="en-US" sz="1200" i="1" dirty="0">
                <a:solidFill>
                  <a:srgbClr val="000000"/>
                </a:solidFill>
              </a:rPr>
              <a:t>data type (float32) </a:t>
            </a:r>
            <a:r>
              <a:rPr lang="en-US" sz="1200" dirty="0">
                <a:solidFill>
                  <a:srgbClr val="000000"/>
                </a:solidFill>
              </a:rPr>
              <a:t>and device consistency, addressing issues observed particularly with the MPS backend. Models are consistently saved to disk from their CPU state representation.</a:t>
            </a:r>
          </a:p>
          <a:p>
            <a:pPr lvl="1">
              <a:defRPr sz="1800">
                <a:solidFill>
                  <a:srgbClr val="000000"/>
                </a:solidFill>
                <a:latin typeface="Calibri"/>
              </a:defRPr>
            </a:pPr>
            <a:r>
              <a:rPr lang="en-US" sz="1200" b="1" dirty="0">
                <a:solidFill>
                  <a:srgbClr val="000000"/>
                </a:solidFill>
              </a:rPr>
              <a:t>Metrics</a:t>
            </a:r>
            <a:r>
              <a:rPr lang="en-US" sz="1200" dirty="0">
                <a:solidFill>
                  <a:srgbClr val="000000"/>
                </a:solidFill>
              </a:rPr>
              <a:t>:</a:t>
            </a:r>
          </a:p>
          <a:p>
            <a:pPr lvl="2">
              <a:defRPr sz="1800">
                <a:solidFill>
                  <a:srgbClr val="000000"/>
                </a:solidFill>
                <a:latin typeface="Calibri"/>
              </a:defRPr>
            </a:pPr>
            <a:r>
              <a:rPr lang="en-US" sz="1200" b="1" dirty="0">
                <a:solidFill>
                  <a:srgbClr val="000000"/>
                </a:solidFill>
              </a:rPr>
              <a:t>Accuracy</a:t>
            </a:r>
            <a:r>
              <a:rPr lang="en-US" sz="1200" dirty="0">
                <a:solidFill>
                  <a:srgbClr val="000000"/>
                </a:solidFill>
              </a:rPr>
              <a:t>: Standard top-1 classification accuracy on the test set.</a:t>
            </a:r>
          </a:p>
          <a:p>
            <a:pPr lvl="2">
              <a:defRPr sz="1800">
                <a:solidFill>
                  <a:srgbClr val="000000"/>
                </a:solidFill>
                <a:latin typeface="Calibri"/>
              </a:defRPr>
            </a:pPr>
            <a:r>
              <a:rPr lang="en-US" sz="1200" b="1" dirty="0">
                <a:solidFill>
                  <a:srgbClr val="000000"/>
                </a:solidFill>
              </a:rPr>
              <a:t>Sparsity</a:t>
            </a:r>
            <a:r>
              <a:rPr lang="en-US" sz="1200" dirty="0">
                <a:solidFill>
                  <a:srgbClr val="000000"/>
                </a:solidFill>
              </a:rPr>
              <a:t>: Percentage of weight parameters (in Conv2d and Linear layers) exactly equal to zero.</a:t>
            </a:r>
          </a:p>
          <a:p>
            <a:pPr lvl="2">
              <a:defRPr sz="1800">
                <a:solidFill>
                  <a:srgbClr val="000000"/>
                </a:solidFill>
                <a:latin typeface="Calibri"/>
              </a:defRPr>
            </a:pPr>
            <a:r>
              <a:rPr lang="en-US" sz="1200" b="1" dirty="0">
                <a:solidFill>
                  <a:srgbClr val="000000"/>
                </a:solidFill>
              </a:rPr>
              <a:t>Parameter Count</a:t>
            </a:r>
            <a:r>
              <a:rPr lang="en-US" sz="1200" dirty="0">
                <a:solidFill>
                  <a:srgbClr val="000000"/>
                </a:solidFill>
              </a:rPr>
              <a:t>: Total number of trainable parameters and number of non-zero trainable parameters.</a:t>
            </a:r>
          </a:p>
          <a:p>
            <a:pPr lvl="2">
              <a:defRPr sz="1800">
                <a:solidFill>
                  <a:srgbClr val="000000"/>
                </a:solidFill>
                <a:latin typeface="Calibri"/>
              </a:defRPr>
            </a:pPr>
            <a:r>
              <a:rPr lang="en-US" sz="1200" b="1" dirty="0">
                <a:solidFill>
                  <a:srgbClr val="000000"/>
                </a:solidFill>
              </a:rPr>
              <a:t>FLOPs (Floating Point Operations)</a:t>
            </a:r>
            <a:r>
              <a:rPr lang="en-US" sz="1200" dirty="0">
                <a:solidFill>
                  <a:srgbClr val="000000"/>
                </a:solidFill>
              </a:rPr>
              <a:t>: Estimated using the </a:t>
            </a:r>
            <a:r>
              <a:rPr lang="en-US" sz="1200" dirty="0" err="1">
                <a:solidFill>
                  <a:srgbClr val="000000"/>
                </a:solidFill>
              </a:rPr>
              <a:t>thop</a:t>
            </a:r>
            <a:r>
              <a:rPr lang="en-US" sz="1200" dirty="0">
                <a:solidFill>
                  <a:srgbClr val="000000"/>
                </a:solidFill>
              </a:rPr>
              <a:t> library. This metric provides a proxy for the computational cost of a forward pass. Note that for unstructured pruning, the theoretical FLOP count based on architecture often doesn’t decrease significantly, but it serves as a baseline and highlights the potential for speedup if specialized hardware/kernels were used.</a:t>
            </a:r>
          </a:p>
        </p:txBody>
      </p:sp>
    </p:spTree>
    <p:extLst>
      <p:ext uri="{BB962C8B-B14F-4D97-AF65-F5344CB8AC3E}">
        <p14:creationId xmlns:p14="http://schemas.microsoft.com/office/powerpoint/2010/main" val="29361193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03AA1-E8E6-29B4-A3C3-1C2CA35402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7AB137-7BFC-5135-36A9-205929BCB852}"/>
              </a:ext>
            </a:extLst>
          </p:cNvPr>
          <p:cNvSpPr>
            <a:spLocks noGrp="1"/>
          </p:cNvSpPr>
          <p:nvPr>
            <p:ph type="title"/>
          </p:nvPr>
        </p:nvSpPr>
        <p:spPr/>
        <p:txBody>
          <a:bodyPr/>
          <a:lstStyle/>
          <a:p>
            <a:r>
              <a:rPr lang="en-US" dirty="0"/>
              <a:t>Results</a:t>
            </a:r>
            <a:endParaRPr dirty="0"/>
          </a:p>
        </p:txBody>
      </p:sp>
      <p:graphicFrame>
        <p:nvGraphicFramePr>
          <p:cNvPr id="6" name="Content Placeholder 5">
            <a:extLst>
              <a:ext uri="{FF2B5EF4-FFF2-40B4-BE49-F238E27FC236}">
                <a16:creationId xmlns:a16="http://schemas.microsoft.com/office/drawing/2014/main" id="{8A268EA1-AD19-03B2-0DCF-4243511858D0}"/>
              </a:ext>
            </a:extLst>
          </p:cNvPr>
          <p:cNvGraphicFramePr>
            <a:graphicFrameLocks noGrp="1"/>
          </p:cNvGraphicFramePr>
          <p:nvPr>
            <p:ph idx="1"/>
            <p:extLst>
              <p:ext uri="{D42A27DB-BD31-4B8C-83A1-F6EECF244321}">
                <p14:modId xmlns:p14="http://schemas.microsoft.com/office/powerpoint/2010/main" val="1761483887"/>
              </p:ext>
            </p:extLst>
          </p:nvPr>
        </p:nvGraphicFramePr>
        <p:xfrm>
          <a:off x="822324" y="1846264"/>
          <a:ext cx="7543800" cy="4122734"/>
        </p:xfrm>
        <a:graphic>
          <a:graphicData uri="http://schemas.openxmlformats.org/drawingml/2006/table">
            <a:tbl>
              <a:tblPr firstRow="1" bandRow="1">
                <a:tableStyleId>{3B4B98B0-60AC-42C2-AFA5-B58CD77FA1E5}</a:tableStyleId>
              </a:tblPr>
              <a:tblGrid>
                <a:gridCol w="653929">
                  <a:extLst>
                    <a:ext uri="{9D8B030D-6E8A-4147-A177-3AD203B41FA5}">
                      <a16:colId xmlns:a16="http://schemas.microsoft.com/office/drawing/2014/main" val="47274245"/>
                    </a:ext>
                  </a:extLst>
                </a:gridCol>
                <a:gridCol w="3002738">
                  <a:extLst>
                    <a:ext uri="{9D8B030D-6E8A-4147-A177-3AD203B41FA5}">
                      <a16:colId xmlns:a16="http://schemas.microsoft.com/office/drawing/2014/main" val="3610804995"/>
                    </a:ext>
                  </a:extLst>
                </a:gridCol>
                <a:gridCol w="991583">
                  <a:extLst>
                    <a:ext uri="{9D8B030D-6E8A-4147-A177-3AD203B41FA5}">
                      <a16:colId xmlns:a16="http://schemas.microsoft.com/office/drawing/2014/main" val="3905327117"/>
                    </a:ext>
                  </a:extLst>
                </a:gridCol>
                <a:gridCol w="963959">
                  <a:extLst>
                    <a:ext uri="{9D8B030D-6E8A-4147-A177-3AD203B41FA5}">
                      <a16:colId xmlns:a16="http://schemas.microsoft.com/office/drawing/2014/main" val="2919006572"/>
                    </a:ext>
                  </a:extLst>
                </a:gridCol>
                <a:gridCol w="1323138">
                  <a:extLst>
                    <a:ext uri="{9D8B030D-6E8A-4147-A177-3AD203B41FA5}">
                      <a16:colId xmlns:a16="http://schemas.microsoft.com/office/drawing/2014/main" val="2715869159"/>
                    </a:ext>
                  </a:extLst>
                </a:gridCol>
                <a:gridCol w="608453">
                  <a:extLst>
                    <a:ext uri="{9D8B030D-6E8A-4147-A177-3AD203B41FA5}">
                      <a16:colId xmlns:a16="http://schemas.microsoft.com/office/drawing/2014/main" val="2579987233"/>
                    </a:ext>
                  </a:extLst>
                </a:gridCol>
              </a:tblGrid>
              <a:tr h="294481">
                <a:tc>
                  <a:txBody>
                    <a:bodyPr/>
                    <a:lstStyle/>
                    <a:p>
                      <a:pPr algn="ctr" fontAlgn="b"/>
                      <a:r>
                        <a:rPr lang="en-US" sz="1200" b="1" u="none" strike="noStrike" dirty="0">
                          <a:solidFill>
                            <a:srgbClr val="305496"/>
                          </a:solidFill>
                          <a:effectLst/>
                        </a:rPr>
                        <a:t>Type</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305496"/>
                          </a:solidFill>
                          <a:effectLst/>
                        </a:rPr>
                        <a:t>Name</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305496"/>
                          </a:solidFill>
                          <a:effectLst/>
                        </a:rPr>
                        <a:t>Accuracy (%)</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305496"/>
                          </a:solidFill>
                          <a:effectLst/>
                        </a:rPr>
                        <a:t>Sparsity  (%)</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305496"/>
                          </a:solidFill>
                          <a:effectLst/>
                        </a:rPr>
                        <a:t>Non-Zero Params</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ctr" fontAlgn="b"/>
                      <a:r>
                        <a:rPr lang="en-US" sz="1200" b="1" u="none" strike="noStrike" dirty="0">
                          <a:solidFill>
                            <a:srgbClr val="305496"/>
                          </a:solidFill>
                          <a:effectLst/>
                        </a:rPr>
                        <a:t>GFLOPs</a:t>
                      </a:r>
                      <a:endParaRPr lang="en-US" sz="1200" b="1"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261401974"/>
                  </a:ext>
                </a:extLst>
              </a:tr>
              <a:tr h="294481">
                <a:tc>
                  <a:txBody>
                    <a:bodyPr/>
                    <a:lstStyle/>
                    <a:p>
                      <a:pPr algn="ctr" fontAlgn="b"/>
                      <a:r>
                        <a:rPr lang="en-US" sz="1200" b="1" u="none" strike="noStrike" dirty="0">
                          <a:solidFill>
                            <a:srgbClr val="305496"/>
                          </a:solidFill>
                          <a:effectLst/>
                        </a:rPr>
                        <a:t>Base</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err="1">
                          <a:solidFill>
                            <a:srgbClr val="305496"/>
                          </a:solidFill>
                          <a:effectLst/>
                        </a:rPr>
                        <a:t>base_model.pth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85.49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0.00</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4440778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734289888"/>
                  </a:ext>
                </a:extLst>
              </a:tr>
              <a:tr h="294481">
                <a:tc>
                  <a:txBody>
                    <a:bodyPr/>
                    <a:lstStyle/>
                    <a:p>
                      <a:pPr algn="ctr" fontAlgn="b"/>
                      <a:r>
                        <a:rPr lang="en-US" sz="1200" b="1" u="none" strike="noStrike" dirty="0">
                          <a:solidFill>
                            <a:srgbClr val="305496"/>
                          </a:solidFill>
                          <a:effectLst/>
                        </a:rPr>
                        <a:t>L1Reg</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final_l1_pruned_model_1e-5.pth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87.28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58.33</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1850772</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2401619"/>
                  </a:ext>
                </a:extLst>
              </a:tr>
              <a:tr h="294481">
                <a:tc>
                  <a:txBody>
                    <a:bodyPr/>
                    <a:lstStyle/>
                    <a:p>
                      <a:pPr algn="ctr" fontAlgn="b"/>
                      <a:r>
                        <a:rPr lang="en-US" sz="1200" b="1" u="none" strike="noStrike" dirty="0">
                          <a:solidFill>
                            <a:srgbClr val="305496"/>
                          </a:solidFill>
                          <a:effectLst/>
                        </a:rPr>
                        <a:t>L1Reg</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final_l1_pruned_model_1e-4.pth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85.39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68.27</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1409645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451249"/>
                  </a:ext>
                </a:extLst>
              </a:tr>
              <a:tr h="294481">
                <a:tc>
                  <a:txBody>
                    <a:bodyPr/>
                    <a:lstStyle/>
                    <a:p>
                      <a:pPr algn="ctr" fontAlgn="b"/>
                      <a:r>
                        <a:rPr lang="en-US" sz="1200" b="1" u="none" strike="noStrike" dirty="0" err="1">
                          <a:solidFill>
                            <a:srgbClr val="305496"/>
                          </a:solidFill>
                          <a:effectLst/>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pruned_model_iter_0_sparsity_0.0.pth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85.49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0.00</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4440778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331140844"/>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200" b="1" u="none" strike="noStrike" dirty="0" err="1">
                          <a:solidFill>
                            <a:srgbClr val="305496"/>
                          </a:solidFill>
                          <a:effectLst/>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pruned_model_iter_1_sparsity_20.0.pth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85.37</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16.14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3724057</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27731755"/>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pruned_model_iter_2_sparsity_36.0.pth </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85.49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27.05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3239634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25469532"/>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pruned_model_iter_3_sparsity_48.8.pth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85.75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28.28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3185379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386242795"/>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pruned_model_iter_4_sparsity_59.0.pth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85.79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35.53</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2863200</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506872426"/>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pruned_model_iter_6_sparsity_64.5.pth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85.74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33.68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2945309</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dirty="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833822364"/>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pruned_model_iter_5_sparsity_67.2.pth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85.66</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33.90</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2935507</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428235742"/>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pruned_model_iter_7_sparsity_71.6.pth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85.84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30.74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3075815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909215423"/>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pruned_model_iter_8_sparsity_77.3.pth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85.35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29.45</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3133297</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1081965978"/>
                  </a:ext>
                </a:extLst>
              </a:tr>
              <a:tr h="294481">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200" b="1" u="none" strike="noStrike" kern="1200" cap="none" spc="0" normalizeH="0" baseline="0" noProof="0" dirty="0" err="1">
                          <a:ln>
                            <a:noFill/>
                          </a:ln>
                          <a:solidFill>
                            <a:srgbClr val="305496"/>
                          </a:solidFill>
                          <a:effectLst/>
                          <a:uLnTx/>
                          <a:uFillTx/>
                        </a:rPr>
                        <a:t>iGreedy</a:t>
                      </a:r>
                      <a:endParaRPr lang="en-US" sz="1200" b="1" i="0" u="none" strike="noStrike" dirty="0">
                        <a:solidFill>
                          <a:srgbClr val="305496"/>
                        </a:solidFill>
                        <a:effectLst/>
                        <a:latin typeface="Calibri" panose="020F0502020204030204" pitchFamily="34" charset="0"/>
                      </a:endParaRPr>
                    </a:p>
                  </a:txBody>
                  <a:tcPr marL="9525" marR="9525" marT="9525" marB="0" anchor="b"/>
                </a:tc>
                <a:tc>
                  <a:txBody>
                    <a:bodyPr/>
                    <a:lstStyle/>
                    <a:p>
                      <a:pPr algn="l" fontAlgn="b"/>
                      <a:r>
                        <a:rPr lang="en-US" sz="1200" b="0" u="none" strike="noStrike" dirty="0">
                          <a:solidFill>
                            <a:srgbClr val="305496"/>
                          </a:solidFill>
                          <a:effectLst/>
                        </a:rPr>
                        <a:t>pruned_model_iter_9_sparsity_81.8.pth</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84.88</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lang="en-US" sz="1200" b="0" u="none" strike="noStrike" dirty="0">
                          <a:solidFill>
                            <a:srgbClr val="305496"/>
                          </a:solidFill>
                          <a:effectLst/>
                        </a:rPr>
                        <a:t>29.20</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marL="0" marR="0" indent="0" algn="r" defTabSz="914400" rtl="0" eaLnBrk="1" fontAlgn="b" latinLnBrk="0" hangingPunct="1">
                        <a:lnSpc>
                          <a:spcPct val="100000"/>
                        </a:lnSpc>
                        <a:spcBef>
                          <a:spcPts val="0"/>
                        </a:spcBef>
                        <a:spcAft>
                          <a:spcPts val="0"/>
                        </a:spcAft>
                        <a:buClrTx/>
                        <a:buSzTx/>
                        <a:buFontTx/>
                        <a:buNone/>
                        <a:tabLst/>
                        <a:defRPr/>
                      </a:pPr>
                      <a:r>
                        <a:rPr lang="en-US" sz="1200" b="0" u="none" strike="noStrike" dirty="0">
                          <a:solidFill>
                            <a:srgbClr val="305496"/>
                          </a:solidFill>
                          <a:effectLst/>
                        </a:rPr>
                        <a:t>3144454</a:t>
                      </a:r>
                      <a:endParaRPr lang="en-US" sz="1200" b="0" i="0" u="none" strike="noStrike" dirty="0">
                        <a:solidFill>
                          <a:srgbClr val="305496"/>
                        </a:solidFill>
                        <a:effectLst/>
                        <a:latin typeface="Calibri" panose="020F0502020204030204" pitchFamily="34" charset="0"/>
                      </a:endParaRPr>
                    </a:p>
                  </a:txBody>
                  <a:tcPr marL="9525" marR="9525" marT="9525" marB="0" anchor="b"/>
                </a:tc>
                <a:tc>
                  <a:txBody>
                    <a:bodyPr/>
                    <a:lstStyle/>
                    <a:p>
                      <a:pPr algn="r" fontAlgn="b"/>
                      <a:r>
                        <a:rPr kumimoji="0" lang="en-US" sz="1200" b="0" u="none" strike="noStrike" kern="1200" cap="none" spc="0" normalizeH="0" baseline="0" noProof="0" dirty="0">
                          <a:ln>
                            <a:noFill/>
                          </a:ln>
                          <a:solidFill>
                            <a:srgbClr val="305496"/>
                          </a:solidFill>
                          <a:effectLst/>
                          <a:uLnTx/>
                          <a:uFillTx/>
                        </a:rPr>
                        <a:t>0.16</a:t>
                      </a:r>
                      <a:endParaRPr lang="en-US" sz="1200" b="0" i="0" u="none" strike="noStrike" dirty="0">
                        <a:solidFill>
                          <a:srgbClr val="305496"/>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4257549383"/>
                  </a:ext>
                </a:extLst>
              </a:tr>
            </a:tbl>
          </a:graphicData>
        </a:graphic>
      </p:graphicFrame>
    </p:spTree>
    <p:extLst>
      <p:ext uri="{BB962C8B-B14F-4D97-AF65-F5344CB8AC3E}">
        <p14:creationId xmlns:p14="http://schemas.microsoft.com/office/powerpoint/2010/main" val="1560433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87A59-CB7F-15B0-E113-670BF6760F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B6C538-77B6-8C69-DEF2-E1B2B9A94DDE}"/>
              </a:ext>
            </a:extLst>
          </p:cNvPr>
          <p:cNvSpPr>
            <a:spLocks noGrp="1"/>
          </p:cNvSpPr>
          <p:nvPr>
            <p:ph type="title"/>
          </p:nvPr>
        </p:nvSpPr>
        <p:spPr/>
        <p:txBody>
          <a:bodyPr/>
          <a:lstStyle/>
          <a:p>
            <a:r>
              <a:rPr lang="en-US" dirty="0"/>
              <a:t>Numerical Results &amp; Analysis</a:t>
            </a:r>
            <a:endParaRPr dirty="0"/>
          </a:p>
        </p:txBody>
      </p:sp>
      <p:sp>
        <p:nvSpPr>
          <p:cNvPr id="3" name="Content Placeholder 2">
            <a:extLst>
              <a:ext uri="{FF2B5EF4-FFF2-40B4-BE49-F238E27FC236}">
                <a16:creationId xmlns:a16="http://schemas.microsoft.com/office/drawing/2014/main" id="{7209A82C-041B-8F95-5305-1D70CFED40D0}"/>
              </a:ext>
            </a:extLst>
          </p:cNvPr>
          <p:cNvSpPr>
            <a:spLocks noGrp="1"/>
          </p:cNvSpPr>
          <p:nvPr>
            <p:ph idx="1"/>
          </p:nvPr>
        </p:nvSpPr>
        <p:spPr/>
        <p:txBody>
          <a:bodyPr>
            <a:noAutofit/>
          </a:bodyPr>
          <a:lstStyle/>
          <a:p>
            <a:pPr lvl="1">
              <a:lnSpc>
                <a:spcPct val="100000"/>
              </a:lnSpc>
              <a:buFont typeface="Arial" panose="020B0604020202020204" pitchFamily="34" charset="0"/>
              <a:buChar char="•"/>
            </a:pPr>
            <a:r>
              <a:rPr lang="en-US" sz="1200" b="1" dirty="0" err="1"/>
              <a:t>iGreedy</a:t>
            </a:r>
            <a:r>
              <a:rPr lang="en-US" sz="1200" b="1" dirty="0"/>
              <a:t> Threshold Pruning</a:t>
            </a:r>
            <a:r>
              <a:rPr lang="en-US" sz="1200" dirty="0"/>
              <a:t>:</a:t>
            </a:r>
          </a:p>
          <a:p>
            <a:pPr lvl="2">
              <a:lnSpc>
                <a:spcPct val="100000"/>
              </a:lnSpc>
              <a:buFont typeface="Arial" panose="020B0604020202020204" pitchFamily="34" charset="0"/>
              <a:buChar char="•"/>
            </a:pPr>
            <a:r>
              <a:rPr lang="en-US" sz="1200" dirty="0"/>
              <a:t>The script iteratively pruned 20% of remaining weights and fine-tuned for 5 epochs per iteration. </a:t>
            </a:r>
          </a:p>
          <a:p>
            <a:pPr lvl="2">
              <a:lnSpc>
                <a:spcPct val="100000"/>
              </a:lnSpc>
              <a:buFont typeface="Arial" panose="020B0604020202020204" pitchFamily="34" charset="0"/>
              <a:buChar char="•"/>
            </a:pPr>
            <a:r>
              <a:rPr lang="en-US" sz="1200" dirty="0"/>
              <a:t>It stopped after 10 iterations, identifying the model from this iteration as the last one meeting the threshold of 84% accuracy.</a:t>
            </a:r>
          </a:p>
          <a:p>
            <a:pPr lvl="2">
              <a:lnSpc>
                <a:spcPct val="100000"/>
              </a:lnSpc>
              <a:buFont typeface="Arial" panose="020B0604020202020204" pitchFamily="34" charset="0"/>
              <a:buChar char="•"/>
            </a:pPr>
            <a:r>
              <a:rPr lang="en-US" sz="1200" dirty="0"/>
              <a:t>The model was able to achieve </a:t>
            </a:r>
            <a:r>
              <a:rPr lang="en-US" sz="1200" b="1" dirty="0"/>
              <a:t>84.88% accuracy compared to 85.49% accuracy of base model </a:t>
            </a:r>
            <a:r>
              <a:rPr lang="en-US" sz="1200" dirty="0"/>
              <a:t>with a </a:t>
            </a:r>
            <a:r>
              <a:rPr lang="en-US" sz="1200" b="1" dirty="0"/>
              <a:t>sparsity of 29.2%</a:t>
            </a:r>
            <a:r>
              <a:rPr lang="en-US" sz="1200" dirty="0"/>
              <a:t>.</a:t>
            </a:r>
          </a:p>
          <a:p>
            <a:pPr lvl="2">
              <a:lnSpc>
                <a:spcPct val="100000"/>
              </a:lnSpc>
              <a:buFont typeface="Arial" panose="020B0604020202020204" pitchFamily="34" charset="0"/>
              <a:buChar char="•"/>
            </a:pPr>
            <a:r>
              <a:rPr lang="en-US" sz="1200" dirty="0"/>
              <a:t>It achieved </a:t>
            </a:r>
            <a:r>
              <a:rPr lang="en-US" sz="1200" b="1" dirty="0"/>
              <a:t>maximum sparsity of 35.33% </a:t>
            </a:r>
            <a:r>
              <a:rPr lang="en-US" sz="1200" dirty="0"/>
              <a:t>while maintaining an </a:t>
            </a:r>
            <a:r>
              <a:rPr lang="en-US" sz="1200" b="1" dirty="0"/>
              <a:t>accuracy of 85.79% compared to 85.49% accuracy of base model</a:t>
            </a:r>
            <a:r>
              <a:rPr lang="en-US" sz="1200" dirty="0"/>
              <a:t>.</a:t>
            </a:r>
          </a:p>
          <a:p>
            <a:pPr lvl="1">
              <a:lnSpc>
                <a:spcPct val="100000"/>
              </a:lnSpc>
              <a:buFont typeface="Arial" panose="020B0604020202020204" pitchFamily="34" charset="0"/>
              <a:buChar char="•"/>
            </a:pPr>
            <a:r>
              <a:rPr lang="en-US" sz="1200" b="1" dirty="0"/>
              <a:t>L1 Regularization Pruning</a:t>
            </a:r>
            <a:r>
              <a:rPr lang="en-US" sz="1200" dirty="0"/>
              <a:t>:</a:t>
            </a:r>
          </a:p>
          <a:p>
            <a:pPr lvl="2">
              <a:lnSpc>
                <a:spcPct val="100000"/>
              </a:lnSpc>
              <a:buFont typeface="Arial" panose="020B0604020202020204" pitchFamily="34" charset="0"/>
              <a:buChar char="•"/>
            </a:pPr>
            <a:r>
              <a:rPr lang="en-US" sz="1200" dirty="0"/>
              <a:t>The script ran with twice -&gt;</a:t>
            </a:r>
          </a:p>
          <a:p>
            <a:pPr lvl="3">
              <a:lnSpc>
                <a:spcPct val="100000"/>
              </a:lnSpc>
              <a:buFont typeface="Arial" panose="020B0604020202020204" pitchFamily="34" charset="0"/>
              <a:buChar char="•"/>
            </a:pPr>
            <a:r>
              <a:rPr lang="en-US" sz="1200" dirty="0"/>
              <a:t>l1_lambda as ‘1e-5’ and threshold ‘1e-4’</a:t>
            </a:r>
          </a:p>
          <a:p>
            <a:pPr lvl="3">
              <a:lnSpc>
                <a:spcPct val="100000"/>
              </a:lnSpc>
              <a:buFont typeface="Arial" panose="020B0604020202020204" pitchFamily="34" charset="0"/>
              <a:buChar char="•"/>
            </a:pPr>
            <a:r>
              <a:rPr lang="en-US" sz="1200" dirty="0"/>
              <a:t>l1_lambda as ‘1e-4’ and threshold ‘1e-3’</a:t>
            </a:r>
          </a:p>
          <a:p>
            <a:pPr lvl="2">
              <a:lnSpc>
                <a:spcPct val="100000"/>
              </a:lnSpc>
              <a:buFont typeface="Arial" panose="020B0604020202020204" pitchFamily="34" charset="0"/>
              <a:buChar char="•"/>
            </a:pPr>
            <a:r>
              <a:rPr lang="en-US" sz="1200" dirty="0"/>
              <a:t>It tool the base model as a starting point and trained it for 50 epochs followed by fine tuning of 10 Epochs.</a:t>
            </a:r>
          </a:p>
          <a:p>
            <a:pPr lvl="2">
              <a:lnSpc>
                <a:spcPct val="100000"/>
              </a:lnSpc>
              <a:buFont typeface="Arial" panose="020B0604020202020204" pitchFamily="34" charset="0"/>
              <a:buChar char="•"/>
            </a:pPr>
            <a:r>
              <a:rPr lang="en-US" sz="1200" dirty="0"/>
              <a:t>The “l1_lambda as ‘1e-4’ and threshold ‘1e-3’” was able to achieve 85.39% accuracy compared to 85.49% accuracy of base model with a sparsity of 68.27%.</a:t>
            </a:r>
          </a:p>
          <a:p>
            <a:pPr lvl="2">
              <a:lnSpc>
                <a:spcPct val="100000"/>
              </a:lnSpc>
              <a:buFont typeface="Arial" panose="020B0604020202020204" pitchFamily="34" charset="0"/>
              <a:buChar char="•"/>
            </a:pPr>
            <a:r>
              <a:rPr lang="en-US" sz="1200" dirty="0"/>
              <a:t>The “l1_lambda as ‘1e-5’ and threshold ‘1e-4’” was able to achieve 87.28% accuracy compared to 85.49% accuracy of base model with a sparsity of 58.33%.</a:t>
            </a:r>
          </a:p>
        </p:txBody>
      </p:sp>
    </p:spTree>
    <p:extLst>
      <p:ext uri="{BB962C8B-B14F-4D97-AF65-F5344CB8AC3E}">
        <p14:creationId xmlns:p14="http://schemas.microsoft.com/office/powerpoint/2010/main" val="835973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4DC20-8296-E260-BF05-7B1DF7A8FF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8D227C-6E1A-5A30-8266-50CA532030CD}"/>
              </a:ext>
            </a:extLst>
          </p:cNvPr>
          <p:cNvSpPr>
            <a:spLocks noGrp="1"/>
          </p:cNvSpPr>
          <p:nvPr>
            <p:ph type="title"/>
          </p:nvPr>
        </p:nvSpPr>
        <p:spPr/>
        <p:txBody>
          <a:bodyPr/>
          <a:lstStyle/>
          <a:p>
            <a:r>
              <a:rPr lang="en-US" dirty="0"/>
              <a:t>Comparison Plot</a:t>
            </a:r>
            <a:endParaRPr dirty="0"/>
          </a:p>
        </p:txBody>
      </p:sp>
      <p:pic>
        <p:nvPicPr>
          <p:cNvPr id="6" name="Content Placeholder 5">
            <a:extLst>
              <a:ext uri="{FF2B5EF4-FFF2-40B4-BE49-F238E27FC236}">
                <a16:creationId xmlns:a16="http://schemas.microsoft.com/office/drawing/2014/main" id="{3E6D120E-86B0-888F-330C-8765DD533F67}"/>
              </a:ext>
            </a:extLst>
          </p:cNvPr>
          <p:cNvPicPr>
            <a:picLocks noGrp="1" noChangeAspect="1"/>
          </p:cNvPicPr>
          <p:nvPr>
            <p:ph idx="1"/>
          </p:nvPr>
        </p:nvPicPr>
        <p:blipFill>
          <a:blip r:embed="rId2"/>
          <a:stretch>
            <a:fillRect/>
          </a:stretch>
        </p:blipFill>
        <p:spPr>
          <a:xfrm>
            <a:off x="4572000" y="1737361"/>
            <a:ext cx="4573043" cy="3551907"/>
          </a:xfrm>
        </p:spPr>
      </p:pic>
      <p:pic>
        <p:nvPicPr>
          <p:cNvPr id="9" name="Picture 8">
            <a:extLst>
              <a:ext uri="{FF2B5EF4-FFF2-40B4-BE49-F238E27FC236}">
                <a16:creationId xmlns:a16="http://schemas.microsoft.com/office/drawing/2014/main" id="{8C668A2B-98C6-1BBD-904B-D3FB1FC337E2}"/>
              </a:ext>
            </a:extLst>
          </p:cNvPr>
          <p:cNvPicPr>
            <a:picLocks noChangeAspect="1"/>
          </p:cNvPicPr>
          <p:nvPr/>
        </p:nvPicPr>
        <p:blipFill>
          <a:blip r:embed="rId3"/>
          <a:stretch>
            <a:fillRect/>
          </a:stretch>
        </p:blipFill>
        <p:spPr>
          <a:xfrm>
            <a:off x="361527" y="1737361"/>
            <a:ext cx="4452288" cy="3551907"/>
          </a:xfrm>
          <a:prstGeom prst="rect">
            <a:avLst/>
          </a:prstGeom>
        </p:spPr>
      </p:pic>
    </p:spTree>
    <p:extLst>
      <p:ext uri="{BB962C8B-B14F-4D97-AF65-F5344CB8AC3E}">
        <p14:creationId xmlns:p14="http://schemas.microsoft.com/office/powerpoint/2010/main" val="12934909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C93D8-532C-D8DD-AD3B-5B6AE3F072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E5ADA1-31E9-E693-6981-08AC795EAAAF}"/>
              </a:ext>
            </a:extLst>
          </p:cNvPr>
          <p:cNvSpPr>
            <a:spLocks noGrp="1"/>
          </p:cNvSpPr>
          <p:nvPr>
            <p:ph type="title"/>
          </p:nvPr>
        </p:nvSpPr>
        <p:spPr/>
        <p:txBody>
          <a:bodyPr/>
          <a:lstStyle/>
          <a:p>
            <a:r>
              <a:rPr lang="en-US" dirty="0"/>
              <a:t>Conclusion</a:t>
            </a:r>
            <a:endParaRPr dirty="0"/>
          </a:p>
        </p:txBody>
      </p:sp>
      <p:sp>
        <p:nvSpPr>
          <p:cNvPr id="3" name="Content Placeholder 2">
            <a:extLst>
              <a:ext uri="{FF2B5EF4-FFF2-40B4-BE49-F238E27FC236}">
                <a16:creationId xmlns:a16="http://schemas.microsoft.com/office/drawing/2014/main" id="{44C150E6-0779-B338-86FE-684C0F1FFF6B}"/>
              </a:ext>
            </a:extLst>
          </p:cNvPr>
          <p:cNvSpPr>
            <a:spLocks noGrp="1"/>
          </p:cNvSpPr>
          <p:nvPr>
            <p:ph idx="1"/>
          </p:nvPr>
        </p:nvSpPr>
        <p:spPr/>
        <p:txBody>
          <a:bodyPr>
            <a:noAutofit/>
          </a:bodyPr>
          <a:lstStyle/>
          <a:p>
            <a:pPr lvl="1">
              <a:lnSpc>
                <a:spcPct val="100000"/>
              </a:lnSpc>
              <a:buFont typeface="Arial" panose="020B0604020202020204" pitchFamily="34" charset="0"/>
              <a:buChar char="•"/>
            </a:pPr>
            <a:r>
              <a:rPr lang="en-US" sz="1200" dirty="0"/>
              <a:t>Heuristic methods like iterative pruning and L1 regularization provide practical ways to approximate solutions to the complex underlying optimization problem.</a:t>
            </a:r>
            <a:endParaRPr lang="en-US" sz="1200" b="1" dirty="0"/>
          </a:p>
          <a:p>
            <a:pPr lvl="1">
              <a:lnSpc>
                <a:spcPct val="100000"/>
              </a:lnSpc>
              <a:buFont typeface="Arial" panose="020B0604020202020204" pitchFamily="34" charset="0"/>
              <a:buChar char="•"/>
            </a:pPr>
            <a:r>
              <a:rPr lang="en-US" sz="1200" b="1" dirty="0"/>
              <a:t>Accuracy</a:t>
            </a:r>
            <a:r>
              <a:rPr lang="en-US" sz="1200" dirty="0"/>
              <a:t>:</a:t>
            </a:r>
          </a:p>
          <a:p>
            <a:pPr lvl="2">
              <a:lnSpc>
                <a:spcPct val="100000"/>
              </a:lnSpc>
              <a:buFont typeface="Arial" panose="020B0604020202020204" pitchFamily="34" charset="0"/>
              <a:buChar char="•"/>
            </a:pPr>
            <a:r>
              <a:rPr lang="en-US" sz="1200" dirty="0"/>
              <a:t>Both heuristic methods successfully compressed the model while maintaining accuracy above the 84% target.</a:t>
            </a:r>
          </a:p>
          <a:p>
            <a:pPr lvl="2">
              <a:lnSpc>
                <a:spcPct val="100000"/>
              </a:lnSpc>
              <a:buFont typeface="Arial" panose="020B0604020202020204" pitchFamily="34" charset="0"/>
              <a:buChar char="•"/>
            </a:pPr>
            <a:r>
              <a:rPr lang="en-US" sz="1200" dirty="0" err="1"/>
              <a:t>iGreedy</a:t>
            </a:r>
            <a:r>
              <a:rPr lang="en-US" sz="1200" dirty="0"/>
              <a:t> </a:t>
            </a:r>
          </a:p>
          <a:p>
            <a:pPr lvl="3">
              <a:lnSpc>
                <a:spcPct val="100000"/>
              </a:lnSpc>
              <a:buFont typeface="Arial" panose="020B0604020202020204" pitchFamily="34" charset="0"/>
              <a:buChar char="•"/>
            </a:pPr>
            <a:r>
              <a:rPr lang="en-US" sz="1200" dirty="0"/>
              <a:t>Achieved comparable accuracy while keeping </a:t>
            </a:r>
            <a:r>
              <a:rPr lang="en-US" sz="1200" b="1" dirty="0"/>
              <a:t>sparsity (~30%-35%)</a:t>
            </a:r>
            <a:r>
              <a:rPr lang="en-US" sz="1200" dirty="0"/>
              <a:t>.</a:t>
            </a:r>
          </a:p>
          <a:p>
            <a:pPr lvl="3">
              <a:lnSpc>
                <a:spcPct val="100000"/>
              </a:lnSpc>
              <a:buFont typeface="Arial" panose="020B0604020202020204" pitchFamily="34" charset="0"/>
              <a:buChar char="•"/>
            </a:pPr>
            <a:r>
              <a:rPr lang="en-US" sz="1200" dirty="0"/>
              <a:t>Provided explicit control over the minimum acceptable accuracy.</a:t>
            </a:r>
          </a:p>
          <a:p>
            <a:pPr lvl="2">
              <a:lnSpc>
                <a:spcPct val="100000"/>
              </a:lnSpc>
              <a:buFont typeface="Arial" panose="020B0604020202020204" pitchFamily="34" charset="0"/>
              <a:buChar char="•"/>
            </a:pPr>
            <a:r>
              <a:rPr lang="en-US" sz="1200" dirty="0"/>
              <a:t>L1 Regularization </a:t>
            </a:r>
          </a:p>
          <a:p>
            <a:pPr lvl="3">
              <a:lnSpc>
                <a:spcPct val="100000"/>
              </a:lnSpc>
              <a:buFont typeface="Arial" panose="020B0604020202020204" pitchFamily="34" charset="0"/>
              <a:buChar char="•"/>
            </a:pPr>
            <a:r>
              <a:rPr lang="en-US" sz="1200" dirty="0"/>
              <a:t>Achieved greater </a:t>
            </a:r>
            <a:r>
              <a:rPr lang="en-US" sz="1200" b="1" dirty="0"/>
              <a:t>sparsity (~60% and above) </a:t>
            </a:r>
            <a:r>
              <a:rPr lang="en-US" sz="1200" dirty="0"/>
              <a:t>while maintaining comparable accuracy</a:t>
            </a:r>
          </a:p>
          <a:p>
            <a:pPr lvl="3">
              <a:lnSpc>
                <a:spcPct val="100000"/>
              </a:lnSpc>
              <a:buFont typeface="Arial" panose="020B0604020202020204" pitchFamily="34" charset="0"/>
              <a:buChar char="•"/>
            </a:pPr>
            <a:r>
              <a:rPr lang="en-US" sz="1200" dirty="0"/>
              <a:t>With appropriate hyperparameter tuning, achieved slightly better compression for similar accuracy.</a:t>
            </a:r>
          </a:p>
          <a:p>
            <a:pPr lvl="1">
              <a:lnSpc>
                <a:spcPct val="100000"/>
              </a:lnSpc>
              <a:buFont typeface="Arial" panose="020B0604020202020204" pitchFamily="34" charset="0"/>
              <a:buChar char="•"/>
            </a:pPr>
            <a:r>
              <a:rPr lang="en-US" sz="1200" dirty="0"/>
              <a:t>The </a:t>
            </a:r>
            <a:r>
              <a:rPr lang="en-US" sz="1200" b="1" dirty="0"/>
              <a:t>constant FLOPs </a:t>
            </a:r>
            <a:r>
              <a:rPr lang="en-US" sz="1200" dirty="0"/>
              <a:t>highlight that the primary benefits of this type of pruning are reduced model </a:t>
            </a:r>
            <a:r>
              <a:rPr lang="en-US" sz="1200" dirty="0" err="1"/>
              <a:t>complaexity</a:t>
            </a:r>
            <a:r>
              <a:rPr lang="en-US" sz="1200" dirty="0"/>
              <a:t> (storage, memory bandwidth) rather than direct computational speedup on standard hardware without specialized kernels.</a:t>
            </a:r>
          </a:p>
          <a:p>
            <a:pPr marL="201168" lvl="1" indent="0">
              <a:lnSpc>
                <a:spcPct val="100000"/>
              </a:lnSpc>
              <a:buNone/>
            </a:pPr>
            <a:endParaRPr lang="en-US" sz="1200" dirty="0"/>
          </a:p>
          <a:p>
            <a:pPr marL="201168" lvl="1" indent="0">
              <a:lnSpc>
                <a:spcPct val="100000"/>
              </a:lnSpc>
              <a:buNone/>
            </a:pPr>
            <a:r>
              <a:rPr lang="en-US" sz="1200" dirty="0"/>
              <a:t>This project successfully investigated the optimization challenge of neural network pruning. By formulating the problem mathematically (using both constrained and penalized objectives) and implementing two distinct heuristic numerical solvers—iterative greedy magnitude pruning constrained by an accuracy threshold (</a:t>
            </a:r>
            <a:r>
              <a:rPr lang="en-US" sz="1200" dirty="0" err="1"/>
              <a:t>iGreedy</a:t>
            </a:r>
            <a:r>
              <a:rPr lang="en-US" sz="1200" dirty="0"/>
              <a:t>) and L1 regularization with thresholding—we demonstrated effective techniques for compressing a CNN on the CIFAR-10 dataset.</a:t>
            </a:r>
          </a:p>
        </p:txBody>
      </p:sp>
    </p:spTree>
    <p:extLst>
      <p:ext uri="{BB962C8B-B14F-4D97-AF65-F5344CB8AC3E}">
        <p14:creationId xmlns:p14="http://schemas.microsoft.com/office/powerpoint/2010/main" val="1974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286604"/>
            <a:ext cx="7863840" cy="1450757"/>
          </a:xfrm>
        </p:spPr>
        <p:txBody>
          <a:bodyPr>
            <a:normAutofit/>
          </a:bodyPr>
          <a:lstStyle/>
          <a:p>
            <a:r>
              <a:rPr lang="en-IN" dirty="0"/>
              <a:t>Introduction</a:t>
            </a:r>
            <a:endParaRPr dirty="0"/>
          </a:p>
        </p:txBody>
      </p:sp>
      <p:sp>
        <p:nvSpPr>
          <p:cNvPr id="3" name="Content Placeholder 2"/>
          <p:cNvSpPr>
            <a:spLocks noGrp="1"/>
          </p:cNvSpPr>
          <p:nvPr>
            <p:ph idx="1"/>
          </p:nvPr>
        </p:nvSpPr>
        <p:spPr/>
        <p:txBody>
          <a:bodyPr>
            <a:normAutofit/>
          </a:bodyPr>
          <a:lstStyle/>
          <a:p>
            <a:pPr marL="0" indent="0">
              <a:buNone/>
              <a:defRPr sz="1800">
                <a:solidFill>
                  <a:srgbClr val="000000"/>
                </a:solidFill>
                <a:latin typeface="Calibri"/>
              </a:defRPr>
            </a:pPr>
            <a:r>
              <a:rPr lang="en-US" sz="1400" dirty="0"/>
              <a:t>Modern deep learning models (such as large neural networks) often have millions—even billions—of parameters. While these large models can achieve state-of-the-art performance, they also come with significant computational and storage costs. This high resource demand poses challenges for real-time inference, deployment on edge devices, and overall energy efficiency.</a:t>
            </a:r>
          </a:p>
          <a:p>
            <a:pPr marL="0" indent="0">
              <a:buNone/>
              <a:defRPr sz="1800">
                <a:solidFill>
                  <a:srgbClr val="000000"/>
                </a:solidFill>
                <a:latin typeface="Calibri"/>
              </a:defRPr>
            </a:pPr>
            <a:r>
              <a:rPr lang="en-US" sz="1400" b="1" dirty="0"/>
              <a:t>Model compression and pruning </a:t>
            </a:r>
            <a:r>
              <a:rPr lang="en-US" sz="1400" dirty="0"/>
              <a:t>techniques aim to reduce the size of these large neural networks without significantly sacrificing accuracy. By selectively removing (or “pruning”) weights or neurons, create a smaller, faster, and more energy-efficient equivalent without significantly sacrificing predictive accuracy.</a:t>
            </a:r>
          </a:p>
          <a:p>
            <a:pPr marL="0" indent="0">
              <a:buNone/>
              <a:defRPr sz="1800">
                <a:solidFill>
                  <a:srgbClr val="000000"/>
                </a:solidFill>
                <a:latin typeface="Calibri"/>
              </a:defRPr>
            </a:pPr>
            <a:r>
              <a:rPr lang="en-US" sz="1400" dirty="0"/>
              <a:t>This project focuses on unstructured weight pruning, where individual weights can be removed regardless of their position.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6887D-1444-464F-55C7-8FC60C0AA6E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D697B9-A445-4E18-A5A7-804CDA3B364E}"/>
              </a:ext>
            </a:extLst>
          </p:cNvPr>
          <p:cNvSpPr>
            <a:spLocks noGrp="1"/>
          </p:cNvSpPr>
          <p:nvPr>
            <p:ph type="title"/>
          </p:nvPr>
        </p:nvSpPr>
        <p:spPr>
          <a:xfrm>
            <a:off x="822960" y="286604"/>
            <a:ext cx="7863840" cy="1450757"/>
          </a:xfrm>
        </p:spPr>
        <p:txBody>
          <a:bodyPr>
            <a:normAutofit/>
          </a:bodyPr>
          <a:lstStyle/>
          <a:p>
            <a:r>
              <a:rPr lang="en-IN" dirty="0"/>
              <a:t>Motivation</a:t>
            </a:r>
            <a:endParaRPr dirty="0"/>
          </a:p>
        </p:txBody>
      </p:sp>
      <p:sp>
        <p:nvSpPr>
          <p:cNvPr id="3" name="Content Placeholder 2">
            <a:extLst>
              <a:ext uri="{FF2B5EF4-FFF2-40B4-BE49-F238E27FC236}">
                <a16:creationId xmlns:a16="http://schemas.microsoft.com/office/drawing/2014/main" id="{E70F6407-F3EE-2E26-B650-A6C38627D4A7}"/>
              </a:ext>
            </a:extLst>
          </p:cNvPr>
          <p:cNvSpPr>
            <a:spLocks noGrp="1"/>
          </p:cNvSpPr>
          <p:nvPr>
            <p:ph idx="1"/>
          </p:nvPr>
        </p:nvSpPr>
        <p:spPr/>
        <p:txBody>
          <a:bodyPr>
            <a:normAutofit/>
          </a:bodyPr>
          <a:lstStyle/>
          <a:p>
            <a:pPr lvl="1">
              <a:defRPr sz="1800">
                <a:solidFill>
                  <a:srgbClr val="000000"/>
                </a:solidFill>
                <a:latin typeface="Calibri"/>
              </a:defRPr>
            </a:pPr>
            <a:r>
              <a:rPr lang="en-US" sz="1200" b="1" dirty="0"/>
              <a:t>Edge AI</a:t>
            </a:r>
            <a:r>
              <a:rPr lang="en-US" sz="1200" dirty="0"/>
              <a:t>: Enabling complex models to run directly on devices with limited power and computational</a:t>
            </a:r>
            <a:br>
              <a:rPr lang="en-US" sz="1200" dirty="0"/>
            </a:br>
            <a:r>
              <a:rPr lang="en-US" sz="1200" dirty="0"/>
              <a:t>budgets (e.g., smartphones, smart sensors).</a:t>
            </a:r>
          </a:p>
          <a:p>
            <a:pPr lvl="1">
              <a:defRPr sz="1800">
                <a:solidFill>
                  <a:srgbClr val="000000"/>
                </a:solidFill>
                <a:latin typeface="Calibri"/>
              </a:defRPr>
            </a:pPr>
            <a:r>
              <a:rPr lang="en-US" sz="1200" b="1" dirty="0"/>
              <a:t>Real-Time Performance</a:t>
            </a:r>
            <a:r>
              <a:rPr lang="en-US" sz="1200" dirty="0"/>
              <a:t>: Reducing inference latency for applications demanding quick responses</a:t>
            </a:r>
            <a:br>
              <a:rPr lang="en-US" sz="1200" dirty="0"/>
            </a:br>
            <a:r>
              <a:rPr lang="en-US" sz="1200" dirty="0"/>
              <a:t>(e.g., autonomous navigation, interactive services).</a:t>
            </a:r>
          </a:p>
          <a:p>
            <a:pPr lvl="1">
              <a:defRPr sz="1800">
                <a:solidFill>
                  <a:srgbClr val="000000"/>
                </a:solidFill>
                <a:latin typeface="Calibri"/>
              </a:defRPr>
            </a:pPr>
            <a:r>
              <a:rPr lang="en-US" sz="1200" b="1" dirty="0"/>
              <a:t>Sustainability</a:t>
            </a:r>
            <a:r>
              <a:rPr lang="en-US" sz="1200" dirty="0"/>
              <a:t>: Lowering the energy footprint associated with training and deploying large-scale AI models.</a:t>
            </a:r>
          </a:p>
          <a:p>
            <a:pPr lvl="1">
              <a:defRPr sz="1800">
                <a:solidFill>
                  <a:srgbClr val="000000"/>
                </a:solidFill>
                <a:latin typeface="Calibri"/>
              </a:defRPr>
            </a:pPr>
            <a:r>
              <a:rPr lang="en-US" sz="1200" b="1" dirty="0"/>
              <a:t>Cost Reduction</a:t>
            </a:r>
            <a:r>
              <a:rPr lang="en-US" sz="1200" dirty="0"/>
              <a:t>: Decreasing hardware requirements (memory, storage) and operational expenses for cloud-based deployments.</a:t>
            </a:r>
          </a:p>
          <a:p>
            <a:pPr lvl="1">
              <a:defRPr sz="1800">
                <a:solidFill>
                  <a:srgbClr val="000000"/>
                </a:solidFill>
                <a:latin typeface="Calibri"/>
              </a:defRPr>
            </a:pPr>
            <a:r>
              <a:rPr lang="en-US" sz="1200" b="1" dirty="0"/>
              <a:t>Understanding Redundancy</a:t>
            </a:r>
            <a:r>
              <a:rPr lang="en-US" sz="1200" dirty="0"/>
              <a:t>: Gaining insights into the inherent over-parameterization and redundancy often present within deep learning models.</a:t>
            </a:r>
          </a:p>
          <a:p>
            <a:pPr lvl="1">
              <a:defRPr sz="1800">
                <a:solidFill>
                  <a:srgbClr val="000000"/>
                </a:solidFill>
                <a:latin typeface="Calibri"/>
              </a:defRPr>
            </a:pPr>
            <a:endParaRPr lang="en-US" sz="1200" dirty="0"/>
          </a:p>
          <a:p>
            <a:pPr marL="201168" lvl="1" indent="0">
              <a:buNone/>
              <a:defRPr sz="1800">
                <a:solidFill>
                  <a:srgbClr val="000000"/>
                </a:solidFill>
                <a:latin typeface="Calibri"/>
              </a:defRPr>
            </a:pPr>
            <a:r>
              <a:rPr lang="en-US" sz="1200" dirty="0"/>
              <a:t>This project aims to apply optimization concepts to systematically reduce model complexity, specifically targeting parameter count and computational load (measured via FLOPs), while explicitly controlling the impact on predictive accuracy.</a:t>
            </a:r>
          </a:p>
        </p:txBody>
      </p:sp>
    </p:spTree>
    <p:extLst>
      <p:ext uri="{BB962C8B-B14F-4D97-AF65-F5344CB8AC3E}">
        <p14:creationId xmlns:p14="http://schemas.microsoft.com/office/powerpoint/2010/main" val="7718734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02860-9237-DBBC-AF1C-604BB6E1A6C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EC6B2E-D136-EE8C-8AA6-06DACEC5C159}"/>
              </a:ext>
            </a:extLst>
          </p:cNvPr>
          <p:cNvSpPr>
            <a:spLocks noGrp="1"/>
          </p:cNvSpPr>
          <p:nvPr>
            <p:ph type="title"/>
          </p:nvPr>
        </p:nvSpPr>
        <p:spPr>
          <a:xfrm>
            <a:off x="822960" y="286604"/>
            <a:ext cx="7863840" cy="1450757"/>
          </a:xfrm>
        </p:spPr>
        <p:txBody>
          <a:bodyPr>
            <a:normAutofit/>
          </a:bodyPr>
          <a:lstStyle/>
          <a:p>
            <a:r>
              <a:rPr lang="en-IN" dirty="0"/>
              <a:t>Objective</a:t>
            </a:r>
            <a:endParaRPr dirty="0"/>
          </a:p>
        </p:txBody>
      </p:sp>
      <p:sp>
        <p:nvSpPr>
          <p:cNvPr id="3" name="Content Placeholder 2">
            <a:extLst>
              <a:ext uri="{FF2B5EF4-FFF2-40B4-BE49-F238E27FC236}">
                <a16:creationId xmlns:a16="http://schemas.microsoft.com/office/drawing/2014/main" id="{B9E47BA7-0D67-EBB9-F915-4BFAD424E00D}"/>
              </a:ext>
            </a:extLst>
          </p:cNvPr>
          <p:cNvSpPr>
            <a:spLocks noGrp="1"/>
          </p:cNvSpPr>
          <p:nvPr>
            <p:ph idx="1"/>
          </p:nvPr>
        </p:nvSpPr>
        <p:spPr/>
        <p:txBody>
          <a:bodyPr>
            <a:normAutofit/>
          </a:bodyPr>
          <a:lstStyle/>
          <a:p>
            <a:pPr marL="201168" lvl="1" indent="0">
              <a:buNone/>
              <a:defRPr sz="1800">
                <a:solidFill>
                  <a:srgbClr val="000000"/>
                </a:solidFill>
                <a:latin typeface="Calibri"/>
              </a:defRPr>
            </a:pPr>
            <a:r>
              <a:rPr lang="en-US" sz="1400" dirty="0"/>
              <a:t>The core problem is to </a:t>
            </a:r>
          </a:p>
          <a:p>
            <a:pPr lvl="1">
              <a:defRPr sz="1800">
                <a:solidFill>
                  <a:srgbClr val="000000"/>
                </a:solidFill>
                <a:latin typeface="Calibri"/>
              </a:defRPr>
            </a:pPr>
            <a:r>
              <a:rPr lang="en-US" sz="1400" dirty="0"/>
              <a:t>select an optimal subset of weights to </a:t>
            </a:r>
            <a:r>
              <a:rPr lang="en-US" sz="1400" b="1" dirty="0"/>
              <a:t>keep (</a:t>
            </a:r>
            <a:r>
              <a:rPr lang="en-US" sz="1400" b="1" dirty="0" err="1"/>
              <a:t>z</a:t>
            </a:r>
            <a:r>
              <a:rPr lang="en-US" sz="1400" b="1" baseline="-25000" dirty="0" err="1"/>
              <a:t>j</a:t>
            </a:r>
            <a:r>
              <a:rPr lang="en-US" sz="1400" b="1" dirty="0"/>
              <a:t> = 1) </a:t>
            </a:r>
            <a:r>
              <a:rPr lang="en-US" sz="1400" dirty="0"/>
              <a:t>or </a:t>
            </a:r>
            <a:r>
              <a:rPr lang="en-US" sz="1400" b="1" dirty="0"/>
              <a:t>remove (</a:t>
            </a:r>
            <a:r>
              <a:rPr lang="en-US" sz="1400" b="1" dirty="0" err="1"/>
              <a:t>z</a:t>
            </a:r>
            <a:r>
              <a:rPr lang="en-US" sz="1400" b="1" baseline="-25000" dirty="0" err="1"/>
              <a:t>j</a:t>
            </a:r>
            <a:r>
              <a:rPr lang="en-US" sz="1400" b="1" dirty="0"/>
              <a:t> = 0) </a:t>
            </a:r>
          </a:p>
          <a:p>
            <a:pPr lvl="1">
              <a:defRPr sz="1800">
                <a:solidFill>
                  <a:srgbClr val="000000"/>
                </a:solidFill>
                <a:latin typeface="Calibri"/>
              </a:defRPr>
            </a:pPr>
            <a:r>
              <a:rPr lang="en-US" sz="1400" dirty="0"/>
              <a:t>from a pre-trained network </a:t>
            </a:r>
            <a:r>
              <a:rPr lang="en-US" sz="1400" b="1" dirty="0"/>
              <a:t>W = {w</a:t>
            </a:r>
            <a:r>
              <a:rPr lang="en-US" sz="1400" b="1" baseline="-25000" dirty="0"/>
              <a:t>1</a:t>
            </a:r>
            <a:r>
              <a:rPr lang="en-US" sz="1400" b="1" dirty="0"/>
              <a:t>,...,</a:t>
            </a:r>
            <a:r>
              <a:rPr lang="en-US" sz="1400" b="1" dirty="0" err="1"/>
              <a:t>w</a:t>
            </a:r>
            <a:r>
              <a:rPr lang="en-US" sz="1400" b="1" baseline="-25000" dirty="0" err="1"/>
              <a:t>N</a:t>
            </a:r>
            <a:r>
              <a:rPr lang="en-US" sz="1400" b="1" dirty="0"/>
              <a:t> } </a:t>
            </a:r>
          </a:p>
          <a:p>
            <a:pPr lvl="1">
              <a:defRPr sz="1800">
                <a:solidFill>
                  <a:srgbClr val="000000"/>
                </a:solidFill>
                <a:latin typeface="Calibri"/>
              </a:defRPr>
            </a:pPr>
            <a:r>
              <a:rPr lang="en-US" sz="1400" dirty="0"/>
              <a:t>to minimize model complexity while ensuring performance doesn’t degrade unacceptably. </a:t>
            </a:r>
          </a:p>
          <a:p>
            <a:pPr lvl="1">
              <a:defRPr sz="1800">
                <a:solidFill>
                  <a:srgbClr val="000000"/>
                </a:solidFill>
                <a:latin typeface="Calibri"/>
              </a:defRPr>
            </a:pPr>
            <a:r>
              <a:rPr lang="en-US" sz="1400" dirty="0"/>
              <a:t>Let </a:t>
            </a:r>
            <a:r>
              <a:rPr lang="en-US" sz="1400" b="1" dirty="0"/>
              <a:t>z = {z</a:t>
            </a:r>
            <a:r>
              <a:rPr lang="en-US" sz="1400" b="1" baseline="-25000" dirty="0"/>
              <a:t>1</a:t>
            </a:r>
            <a:r>
              <a:rPr lang="en-US" sz="1400" b="1" dirty="0"/>
              <a:t>,...,</a:t>
            </a:r>
            <a:r>
              <a:rPr lang="en-US" sz="1400" b="1" dirty="0" err="1"/>
              <a:t>z</a:t>
            </a:r>
            <a:r>
              <a:rPr lang="en-US" sz="1400" b="1" baseline="-25000" dirty="0" err="1"/>
              <a:t>N</a:t>
            </a:r>
            <a:r>
              <a:rPr lang="en-US" sz="1400" b="1" dirty="0"/>
              <a:t> } </a:t>
            </a:r>
            <a:r>
              <a:rPr lang="en-US" sz="1400" dirty="0"/>
              <a:t>be the binary mask variables associated with each weight </a:t>
            </a:r>
            <a:r>
              <a:rPr lang="en-US" sz="1400" b="1" dirty="0" err="1"/>
              <a:t>w</a:t>
            </a:r>
            <a:r>
              <a:rPr lang="en-US" sz="1400" b="1" baseline="-25000" dirty="0" err="1"/>
              <a:t>j</a:t>
            </a:r>
            <a:r>
              <a:rPr lang="en-US" sz="1400" dirty="0"/>
              <a:t>, where </a:t>
            </a:r>
            <a:r>
              <a:rPr lang="en-US" sz="1400" b="1" dirty="0" err="1"/>
              <a:t>W⊙z</a:t>
            </a:r>
            <a:r>
              <a:rPr lang="en-US" sz="1400" dirty="0"/>
              <a:t> denotes the element-wise multiplication representing the pruned network.</a:t>
            </a:r>
          </a:p>
        </p:txBody>
      </p:sp>
    </p:spTree>
    <p:extLst>
      <p:ext uri="{BB962C8B-B14F-4D97-AF65-F5344CB8AC3E}">
        <p14:creationId xmlns:p14="http://schemas.microsoft.com/office/powerpoint/2010/main" val="2441946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6DA28-FB8A-A72C-A348-7228CE7A6E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7722D2B-B04E-C13B-9A16-8290D44FAE81}"/>
              </a:ext>
            </a:extLst>
          </p:cNvPr>
          <p:cNvSpPr>
            <a:spLocks noGrp="1"/>
          </p:cNvSpPr>
          <p:nvPr>
            <p:ph type="title"/>
          </p:nvPr>
        </p:nvSpPr>
        <p:spPr>
          <a:xfrm>
            <a:off x="822960" y="286604"/>
            <a:ext cx="7863840" cy="1450757"/>
          </a:xfrm>
        </p:spPr>
        <p:txBody>
          <a:bodyPr>
            <a:normAutofit/>
          </a:bodyPr>
          <a:lstStyle/>
          <a:p>
            <a:r>
              <a:rPr lang="en-IN" dirty="0"/>
              <a:t>Mathematical Optimization Formulation 1</a:t>
            </a:r>
            <a:endParaRPr dirty="0"/>
          </a:p>
        </p:txBody>
      </p:sp>
      <p:sp>
        <p:nvSpPr>
          <p:cNvPr id="3" name="Content Placeholder 2">
            <a:extLst>
              <a:ext uri="{FF2B5EF4-FFF2-40B4-BE49-F238E27FC236}">
                <a16:creationId xmlns:a16="http://schemas.microsoft.com/office/drawing/2014/main" id="{4E71AA7A-3E89-7C03-C77E-F5C5DDED9E59}"/>
              </a:ext>
            </a:extLst>
          </p:cNvPr>
          <p:cNvSpPr>
            <a:spLocks noGrp="1"/>
          </p:cNvSpPr>
          <p:nvPr>
            <p:ph idx="1"/>
          </p:nvPr>
        </p:nvSpPr>
        <p:spPr/>
        <p:txBody>
          <a:bodyPr>
            <a:normAutofit/>
          </a:bodyPr>
          <a:lstStyle/>
          <a:p>
            <a:pPr lvl="1">
              <a:defRPr sz="1800">
                <a:solidFill>
                  <a:srgbClr val="000000"/>
                </a:solidFill>
                <a:latin typeface="Calibri"/>
              </a:defRPr>
            </a:pPr>
            <a:r>
              <a:rPr lang="en-US" sz="1200" b="1" i="0" dirty="0">
                <a:effectLst/>
              </a:rPr>
              <a:t>Formulation 1</a:t>
            </a:r>
            <a:r>
              <a:rPr lang="en-US" sz="1200" b="0" i="0" dirty="0">
                <a:effectLst/>
              </a:rPr>
              <a:t>: Constrained Optimization (Minimize Size subject to Accuracy)</a:t>
            </a:r>
          </a:p>
          <a:p>
            <a:pPr lvl="2">
              <a:defRPr sz="1800">
                <a:solidFill>
                  <a:srgbClr val="000000"/>
                </a:solidFill>
                <a:latin typeface="Calibri"/>
              </a:defRPr>
            </a:pPr>
            <a:r>
              <a:rPr lang="en-US" sz="1200" dirty="0"/>
              <a:t>This formulation directly reflects the common practical goal: find the smallest possible model (fewest active parameters) that still meets a minimum performance standard.</a:t>
            </a:r>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r>
              <a:rPr lang="en-US" sz="1200" dirty="0"/>
              <a:t>Where,</a:t>
            </a:r>
          </a:p>
          <a:p>
            <a:pPr lvl="3">
              <a:defRPr sz="1800">
                <a:solidFill>
                  <a:srgbClr val="000000"/>
                </a:solidFill>
                <a:latin typeface="Calibri"/>
              </a:defRPr>
            </a:pPr>
            <a:r>
              <a:rPr lang="en-US" sz="1200" b="0" i="0" dirty="0">
                <a:effectLst/>
              </a:rPr>
              <a:t>The objective is explicitly to minimize the number of kept parameters (∑</a:t>
            </a:r>
            <a:r>
              <a:rPr lang="en-US" sz="1200" b="0" i="0" dirty="0" err="1">
                <a:effectLst/>
              </a:rPr>
              <a:t>z</a:t>
            </a:r>
            <a:r>
              <a:rPr lang="en-US" sz="1200" b="0" i="0" baseline="-25000" dirty="0" err="1">
                <a:effectLst/>
              </a:rPr>
              <a:t>j</a:t>
            </a:r>
            <a:r>
              <a:rPr lang="en-US" sz="1200" b="0" i="0" dirty="0">
                <a:effectLst/>
              </a:rPr>
              <a:t> )</a:t>
            </a:r>
          </a:p>
          <a:p>
            <a:pPr lvl="3">
              <a:defRPr sz="1800">
                <a:solidFill>
                  <a:srgbClr val="000000"/>
                </a:solidFill>
                <a:latin typeface="Calibri"/>
              </a:defRPr>
            </a:pPr>
            <a:r>
              <a:rPr lang="en-US" sz="1200" dirty="0"/>
              <a:t>A</a:t>
            </a:r>
            <a:r>
              <a:rPr lang="en-US" sz="1200" baseline="-25000" dirty="0"/>
              <a:t>min</a:t>
            </a:r>
            <a:r>
              <a:rPr lang="en-US" sz="1200" dirty="0"/>
              <a:t> </a:t>
            </a:r>
            <a:r>
              <a:rPr lang="en-US" sz="1200" b="0" i="0" dirty="0">
                <a:effectLst/>
              </a:rPr>
              <a:t>is the minimum acceptable accuracy threshold.</a:t>
            </a:r>
          </a:p>
          <a:p>
            <a:pPr lvl="3">
              <a:defRPr sz="1800">
                <a:solidFill>
                  <a:srgbClr val="000000"/>
                </a:solidFill>
                <a:latin typeface="Calibri"/>
              </a:defRPr>
            </a:pPr>
            <a:endParaRPr lang="en-US" sz="1200" dirty="0"/>
          </a:p>
          <a:p>
            <a:pPr marL="201168" lvl="1" indent="0">
              <a:buNone/>
              <a:defRPr sz="1800">
                <a:solidFill>
                  <a:srgbClr val="000000"/>
                </a:solidFill>
                <a:latin typeface="Calibri"/>
              </a:defRPr>
            </a:pPr>
            <a:r>
              <a:rPr lang="en-US" sz="1200" dirty="0"/>
              <a:t>This formulation clearly states the objective but involves a complex, non-linear constraint related to accuracy.</a:t>
            </a:r>
          </a:p>
          <a:p>
            <a:pPr marL="201168" lvl="1" indent="0">
              <a:buNone/>
              <a:defRPr sz="1800">
                <a:solidFill>
                  <a:srgbClr val="000000"/>
                </a:solidFill>
                <a:latin typeface="Calibri"/>
              </a:defRPr>
            </a:pPr>
            <a:endParaRPr lang="en-US" sz="1200" dirty="0"/>
          </a:p>
        </p:txBody>
      </p:sp>
      <p:pic>
        <p:nvPicPr>
          <p:cNvPr id="4" name="Picture 3">
            <a:extLst>
              <a:ext uri="{FF2B5EF4-FFF2-40B4-BE49-F238E27FC236}">
                <a16:creationId xmlns:a16="http://schemas.microsoft.com/office/drawing/2014/main" id="{2BF58EB2-6952-8859-B0BA-64A496169EE0}"/>
              </a:ext>
            </a:extLst>
          </p:cNvPr>
          <p:cNvPicPr>
            <a:picLocks noChangeAspect="1"/>
          </p:cNvPicPr>
          <p:nvPr/>
        </p:nvPicPr>
        <p:blipFill>
          <a:blip r:embed="rId2"/>
          <a:stretch>
            <a:fillRect/>
          </a:stretch>
        </p:blipFill>
        <p:spPr>
          <a:xfrm>
            <a:off x="2980266" y="2673350"/>
            <a:ext cx="2828859" cy="1051982"/>
          </a:xfrm>
          <a:prstGeom prst="rect">
            <a:avLst/>
          </a:prstGeom>
        </p:spPr>
      </p:pic>
    </p:spTree>
    <p:extLst>
      <p:ext uri="{BB962C8B-B14F-4D97-AF65-F5344CB8AC3E}">
        <p14:creationId xmlns:p14="http://schemas.microsoft.com/office/powerpoint/2010/main" val="13465729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004FD-9D9E-BDCA-A442-C5704EF1B06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70021E-940A-9D82-779E-C785F614AD57}"/>
              </a:ext>
            </a:extLst>
          </p:cNvPr>
          <p:cNvSpPr>
            <a:spLocks noGrp="1"/>
          </p:cNvSpPr>
          <p:nvPr>
            <p:ph type="title"/>
          </p:nvPr>
        </p:nvSpPr>
        <p:spPr/>
        <p:txBody>
          <a:bodyPr/>
          <a:lstStyle/>
          <a:p>
            <a:r>
              <a:rPr lang="en-US" dirty="0"/>
              <a:t>Numerical Solver - </a:t>
            </a:r>
            <a:r>
              <a:rPr lang="en-US" dirty="0" err="1"/>
              <a:t>iGreedy</a:t>
            </a:r>
            <a:endParaRPr dirty="0"/>
          </a:p>
        </p:txBody>
      </p:sp>
      <p:sp>
        <p:nvSpPr>
          <p:cNvPr id="3" name="Content Placeholder 2">
            <a:extLst>
              <a:ext uri="{FF2B5EF4-FFF2-40B4-BE49-F238E27FC236}">
                <a16:creationId xmlns:a16="http://schemas.microsoft.com/office/drawing/2014/main" id="{827E2AE0-35EF-5CD1-5BE8-6ABA594030E6}"/>
              </a:ext>
            </a:extLst>
          </p:cNvPr>
          <p:cNvSpPr>
            <a:spLocks noGrp="1"/>
          </p:cNvSpPr>
          <p:nvPr>
            <p:ph idx="1"/>
          </p:nvPr>
        </p:nvSpPr>
        <p:spPr>
          <a:xfrm>
            <a:off x="822959" y="1752597"/>
            <a:ext cx="7543801" cy="4023360"/>
          </a:xfrm>
        </p:spPr>
        <p:txBody>
          <a:bodyPr>
            <a:noAutofit/>
          </a:bodyPr>
          <a:lstStyle/>
          <a:p>
            <a:pPr lvl="1">
              <a:defRPr sz="1800">
                <a:solidFill>
                  <a:srgbClr val="000000"/>
                </a:solidFill>
                <a:latin typeface="Calibri"/>
              </a:defRPr>
            </a:pPr>
            <a:r>
              <a:rPr lang="en-US" sz="1200" b="1" dirty="0">
                <a:solidFill>
                  <a:srgbClr val="000000"/>
                </a:solidFill>
              </a:rPr>
              <a:t>Method 1</a:t>
            </a:r>
            <a:r>
              <a:rPr lang="en-US" sz="1200" dirty="0">
                <a:solidFill>
                  <a:srgbClr val="000000"/>
                </a:solidFill>
              </a:rPr>
              <a:t>: Iterative Greedy Magnitude Pruning with Fine-tuning (</a:t>
            </a:r>
            <a:r>
              <a:rPr lang="en-US" sz="1200" dirty="0" err="1">
                <a:solidFill>
                  <a:srgbClr val="000000"/>
                </a:solidFill>
              </a:rPr>
              <a:t>iGreedy</a:t>
            </a:r>
            <a:r>
              <a:rPr lang="en-US" sz="1200" dirty="0">
                <a:solidFill>
                  <a:srgbClr val="000000"/>
                </a:solidFill>
              </a:rPr>
              <a:t> Threshold)</a:t>
            </a:r>
          </a:p>
          <a:p>
            <a:pPr lvl="2">
              <a:defRPr sz="1800">
                <a:solidFill>
                  <a:srgbClr val="000000"/>
                </a:solidFill>
                <a:latin typeface="Calibri"/>
              </a:defRPr>
            </a:pPr>
            <a:r>
              <a:rPr lang="en-US" sz="1200" dirty="0">
                <a:solidFill>
                  <a:srgbClr val="000000"/>
                </a:solidFill>
              </a:rPr>
              <a:t>This method directly attempts to solve the constrained optimization problem (Formulation 1) heuristically. It iteratively increases sparsity (minimizing ∑</a:t>
            </a:r>
            <a:r>
              <a:rPr lang="en-US" sz="1200" dirty="0" err="1">
                <a:solidFill>
                  <a:srgbClr val="000000"/>
                </a:solidFill>
              </a:rPr>
              <a:t>z</a:t>
            </a:r>
            <a:r>
              <a:rPr lang="en-US" sz="1200" baseline="-25000" dirty="0" err="1">
                <a:solidFill>
                  <a:srgbClr val="000000"/>
                </a:solidFill>
              </a:rPr>
              <a:t>j</a:t>
            </a:r>
            <a:r>
              <a:rPr lang="en-US" sz="1200" dirty="0">
                <a:solidFill>
                  <a:srgbClr val="000000"/>
                </a:solidFill>
              </a:rPr>
              <a:t> ) by greedily removing the smallest magnitude weights and stops when the accuracy constraint (Accuracy ≥ Amin) is about to be violated.</a:t>
            </a:r>
          </a:p>
          <a:p>
            <a:pPr lvl="1">
              <a:defRPr sz="1800">
                <a:solidFill>
                  <a:srgbClr val="000000"/>
                </a:solidFill>
                <a:latin typeface="Calibri"/>
              </a:defRPr>
            </a:pPr>
            <a:r>
              <a:rPr lang="en-US" sz="1200" b="1" dirty="0">
                <a:solidFill>
                  <a:srgbClr val="000000"/>
                </a:solidFill>
              </a:rPr>
              <a:t>Algorithm</a:t>
            </a:r>
            <a:r>
              <a:rPr lang="en-US" sz="1200" dirty="0">
                <a:solidFill>
                  <a:srgbClr val="000000"/>
                </a:solidFill>
              </a:rPr>
              <a:t>:</a:t>
            </a:r>
          </a:p>
          <a:p>
            <a:pPr marL="612648" lvl="2" indent="-228600">
              <a:buFont typeface="+mj-lt"/>
              <a:buAutoNum type="arabicPeriod"/>
              <a:defRPr sz="1800">
                <a:solidFill>
                  <a:srgbClr val="000000"/>
                </a:solidFill>
                <a:latin typeface="Calibri"/>
              </a:defRPr>
            </a:pPr>
            <a:r>
              <a:rPr lang="en-US" sz="1200" dirty="0">
                <a:solidFill>
                  <a:srgbClr val="000000"/>
                </a:solidFill>
              </a:rPr>
              <a:t>Start with a trained dense model.</a:t>
            </a:r>
          </a:p>
          <a:p>
            <a:pPr marL="612648" lvl="2" indent="-228600">
              <a:buFont typeface="+mj-lt"/>
              <a:buAutoNum type="arabicPeriod"/>
              <a:defRPr sz="1800">
                <a:solidFill>
                  <a:srgbClr val="000000"/>
                </a:solidFill>
                <a:latin typeface="Calibri"/>
              </a:defRPr>
            </a:pPr>
            <a:r>
              <a:rPr lang="en-US" sz="1200" dirty="0">
                <a:solidFill>
                  <a:srgbClr val="000000"/>
                </a:solidFill>
              </a:rPr>
              <a:t>Define A</a:t>
            </a:r>
            <a:r>
              <a:rPr lang="en-US" sz="1200" baseline="-25000" dirty="0">
                <a:solidFill>
                  <a:srgbClr val="000000"/>
                </a:solidFill>
              </a:rPr>
              <a:t>min</a:t>
            </a:r>
            <a:r>
              <a:rPr lang="en-US" sz="1200" dirty="0">
                <a:solidFill>
                  <a:srgbClr val="000000"/>
                </a:solidFill>
              </a:rPr>
              <a:t> and a pruning step amount p.</a:t>
            </a:r>
          </a:p>
          <a:p>
            <a:pPr marL="612648" lvl="2" indent="-228600">
              <a:buFont typeface="+mj-lt"/>
              <a:buAutoNum type="arabicPeriod"/>
              <a:defRPr sz="1800">
                <a:solidFill>
                  <a:srgbClr val="000000"/>
                </a:solidFill>
                <a:latin typeface="Calibri"/>
              </a:defRPr>
            </a:pPr>
            <a:r>
              <a:rPr lang="en-US" sz="1200" dirty="0">
                <a:solidFill>
                  <a:srgbClr val="000000"/>
                </a:solidFill>
              </a:rPr>
              <a:t>Loop:</a:t>
            </a:r>
          </a:p>
          <a:p>
            <a:pPr marL="795528" lvl="3" indent="-228600">
              <a:buFont typeface="+mj-lt"/>
              <a:buAutoNum type="alphaLcParenR"/>
              <a:defRPr sz="1800">
                <a:solidFill>
                  <a:srgbClr val="000000"/>
                </a:solidFill>
                <a:latin typeface="Calibri"/>
              </a:defRPr>
            </a:pPr>
            <a:r>
              <a:rPr lang="en-US" sz="1200" dirty="0">
                <a:solidFill>
                  <a:srgbClr val="000000"/>
                </a:solidFill>
              </a:rPr>
              <a:t>Calculate target global sparsity to remove p% of remaining weights.</a:t>
            </a:r>
          </a:p>
          <a:p>
            <a:pPr marL="795528" lvl="3" indent="-228600">
              <a:buFont typeface="+mj-lt"/>
              <a:buAutoNum type="alphaLcParenR"/>
              <a:defRPr sz="1800">
                <a:solidFill>
                  <a:srgbClr val="000000"/>
                </a:solidFill>
                <a:latin typeface="Calibri"/>
              </a:defRPr>
            </a:pPr>
            <a:r>
              <a:rPr lang="en-US" sz="1200" dirty="0">
                <a:solidFill>
                  <a:srgbClr val="000000"/>
                </a:solidFill>
              </a:rPr>
              <a:t>Prune globally using L1 magnitude.</a:t>
            </a:r>
          </a:p>
          <a:p>
            <a:pPr marL="795528" lvl="3" indent="-228600">
              <a:buFont typeface="+mj-lt"/>
              <a:buAutoNum type="alphaLcParenR"/>
              <a:defRPr sz="1800">
                <a:solidFill>
                  <a:srgbClr val="000000"/>
                </a:solidFill>
                <a:latin typeface="Calibri"/>
              </a:defRPr>
            </a:pPr>
            <a:r>
              <a:rPr lang="en-US" sz="1200" dirty="0">
                <a:solidFill>
                  <a:srgbClr val="000000"/>
                </a:solidFill>
              </a:rPr>
              <a:t>Fine-tune.</a:t>
            </a:r>
          </a:p>
          <a:p>
            <a:pPr marL="795528" lvl="3" indent="-228600">
              <a:buFont typeface="+mj-lt"/>
              <a:buAutoNum type="alphaLcParenR"/>
              <a:defRPr sz="1800">
                <a:solidFill>
                  <a:srgbClr val="000000"/>
                </a:solidFill>
                <a:latin typeface="Calibri"/>
              </a:defRPr>
            </a:pPr>
            <a:r>
              <a:rPr lang="en-US" sz="1200" dirty="0">
                <a:solidFill>
                  <a:srgbClr val="000000"/>
                </a:solidFill>
              </a:rPr>
              <a:t>Evaluate accuracy </a:t>
            </a:r>
            <a:r>
              <a:rPr lang="en-US" sz="1200" dirty="0" err="1">
                <a:solidFill>
                  <a:srgbClr val="000000"/>
                </a:solidFill>
              </a:rPr>
              <a:t>A</a:t>
            </a:r>
            <a:r>
              <a:rPr lang="en-US" sz="1200" baseline="-25000" dirty="0" err="1">
                <a:solidFill>
                  <a:srgbClr val="000000"/>
                </a:solidFill>
              </a:rPr>
              <a:t>current</a:t>
            </a:r>
            <a:r>
              <a:rPr lang="en-US" sz="1200" dirty="0">
                <a:solidFill>
                  <a:srgbClr val="000000"/>
                </a:solidFill>
              </a:rPr>
              <a:t>.</a:t>
            </a:r>
          </a:p>
          <a:p>
            <a:pPr marL="795528" lvl="3" indent="-228600">
              <a:buFont typeface="+mj-lt"/>
              <a:buAutoNum type="alphaLcParenR"/>
              <a:defRPr sz="1800">
                <a:solidFill>
                  <a:srgbClr val="000000"/>
                </a:solidFill>
                <a:latin typeface="Calibri"/>
              </a:defRPr>
            </a:pPr>
            <a:r>
              <a:rPr lang="en-US" sz="1200" dirty="0">
                <a:solidFill>
                  <a:srgbClr val="000000"/>
                </a:solidFill>
              </a:rPr>
              <a:t>If </a:t>
            </a:r>
            <a:r>
              <a:rPr lang="en-US" sz="1200" dirty="0" err="1">
                <a:solidFill>
                  <a:srgbClr val="000000"/>
                </a:solidFill>
              </a:rPr>
              <a:t>A</a:t>
            </a:r>
            <a:r>
              <a:rPr lang="en-US" sz="1200" baseline="-25000" dirty="0" err="1">
                <a:solidFill>
                  <a:srgbClr val="000000"/>
                </a:solidFill>
              </a:rPr>
              <a:t>current</a:t>
            </a:r>
            <a:r>
              <a:rPr lang="en-US" sz="1200" dirty="0">
                <a:solidFill>
                  <a:srgbClr val="000000"/>
                </a:solidFill>
              </a:rPr>
              <a:t> ≥A</a:t>
            </a:r>
            <a:r>
              <a:rPr lang="en-US" sz="1200" baseline="-25000" dirty="0">
                <a:solidFill>
                  <a:srgbClr val="000000"/>
                </a:solidFill>
              </a:rPr>
              <a:t>min</a:t>
            </a:r>
            <a:r>
              <a:rPr lang="en-US" sz="1200" dirty="0">
                <a:solidFill>
                  <a:srgbClr val="000000"/>
                </a:solidFill>
              </a:rPr>
              <a:t>, save model and continue.</a:t>
            </a:r>
          </a:p>
          <a:p>
            <a:pPr marL="795528" lvl="3" indent="-228600">
              <a:buFont typeface="+mj-lt"/>
              <a:buAutoNum type="alphaLcParenR"/>
              <a:defRPr sz="1800">
                <a:solidFill>
                  <a:srgbClr val="000000"/>
                </a:solidFill>
                <a:latin typeface="Calibri"/>
              </a:defRPr>
            </a:pPr>
            <a:r>
              <a:rPr lang="en-US" sz="1200" dirty="0">
                <a:solidFill>
                  <a:srgbClr val="000000"/>
                </a:solidFill>
              </a:rPr>
              <a:t>If </a:t>
            </a:r>
            <a:r>
              <a:rPr lang="en-US" sz="1200" dirty="0" err="1">
                <a:solidFill>
                  <a:srgbClr val="000000"/>
                </a:solidFill>
              </a:rPr>
              <a:t>A</a:t>
            </a:r>
            <a:r>
              <a:rPr lang="en-US" sz="1200" baseline="-25000" dirty="0" err="1">
                <a:solidFill>
                  <a:srgbClr val="000000"/>
                </a:solidFill>
              </a:rPr>
              <a:t>current</a:t>
            </a:r>
            <a:r>
              <a:rPr lang="en-US" sz="1200" dirty="0">
                <a:solidFill>
                  <a:srgbClr val="000000"/>
                </a:solidFill>
              </a:rPr>
              <a:t> &lt; A</a:t>
            </a:r>
            <a:r>
              <a:rPr lang="en-US" sz="1200" baseline="-25000" dirty="0">
                <a:solidFill>
                  <a:srgbClr val="000000"/>
                </a:solidFill>
              </a:rPr>
              <a:t>min</a:t>
            </a:r>
            <a:r>
              <a:rPr lang="en-US" sz="1200" dirty="0">
                <a:solidFill>
                  <a:srgbClr val="000000"/>
                </a:solidFill>
              </a:rPr>
              <a:t>, stop; the last saved model is the result.</a:t>
            </a:r>
          </a:p>
          <a:p>
            <a:pPr lvl="1">
              <a:defRPr sz="1800">
                <a:solidFill>
                  <a:srgbClr val="000000"/>
                </a:solidFill>
                <a:latin typeface="Calibri"/>
              </a:defRPr>
            </a:pPr>
            <a:r>
              <a:rPr lang="en-US" sz="1200" b="1" dirty="0">
                <a:solidFill>
                  <a:srgbClr val="000000"/>
                </a:solidFill>
              </a:rPr>
              <a:t>Pros</a:t>
            </a:r>
            <a:r>
              <a:rPr lang="en-US" sz="1200" dirty="0">
                <a:solidFill>
                  <a:srgbClr val="000000"/>
                </a:solidFill>
              </a:rPr>
              <a:t>:</a:t>
            </a:r>
          </a:p>
          <a:p>
            <a:pPr lvl="2">
              <a:defRPr sz="1800">
                <a:solidFill>
                  <a:srgbClr val="000000"/>
                </a:solidFill>
                <a:latin typeface="Calibri"/>
              </a:defRPr>
            </a:pPr>
            <a:r>
              <a:rPr lang="en-US" sz="1200" dirty="0">
                <a:solidFill>
                  <a:srgbClr val="000000"/>
                </a:solidFill>
              </a:rPr>
              <a:t>Direct control over minimum accuracy, intuitive.</a:t>
            </a:r>
          </a:p>
          <a:p>
            <a:pPr lvl="1">
              <a:defRPr sz="1800">
                <a:solidFill>
                  <a:srgbClr val="000000"/>
                </a:solidFill>
                <a:latin typeface="Calibri"/>
              </a:defRPr>
            </a:pPr>
            <a:r>
              <a:rPr lang="en-US" sz="1200" b="1" dirty="0">
                <a:solidFill>
                  <a:srgbClr val="000000"/>
                </a:solidFill>
              </a:rPr>
              <a:t>Cons</a:t>
            </a:r>
          </a:p>
          <a:p>
            <a:pPr lvl="2">
              <a:defRPr sz="1800">
                <a:solidFill>
                  <a:srgbClr val="000000"/>
                </a:solidFill>
                <a:latin typeface="Calibri"/>
              </a:defRPr>
            </a:pPr>
            <a:r>
              <a:rPr lang="en-US" sz="1200" b="0" i="0" dirty="0">
                <a:effectLst/>
              </a:rPr>
              <a:t>Greedy, not guaranteed optimal, result depends on step size p.</a:t>
            </a:r>
            <a:endParaRPr lang="en-US" sz="1200" dirty="0">
              <a:solidFill>
                <a:srgbClr val="000000"/>
              </a:solidFill>
            </a:endParaRPr>
          </a:p>
        </p:txBody>
      </p:sp>
    </p:spTree>
    <p:extLst>
      <p:ext uri="{BB962C8B-B14F-4D97-AF65-F5344CB8AC3E}">
        <p14:creationId xmlns:p14="http://schemas.microsoft.com/office/powerpoint/2010/main" val="3560175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0A5C09-9D1F-4D85-A166-E2818D01EB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11F430-20A6-B1C6-559F-66A5E164FFE8}"/>
              </a:ext>
            </a:extLst>
          </p:cNvPr>
          <p:cNvSpPr>
            <a:spLocks noGrp="1"/>
          </p:cNvSpPr>
          <p:nvPr>
            <p:ph type="title"/>
          </p:nvPr>
        </p:nvSpPr>
        <p:spPr>
          <a:xfrm>
            <a:off x="822960" y="286604"/>
            <a:ext cx="7863840" cy="1450757"/>
          </a:xfrm>
        </p:spPr>
        <p:txBody>
          <a:bodyPr>
            <a:normAutofit/>
          </a:bodyPr>
          <a:lstStyle/>
          <a:p>
            <a:r>
              <a:rPr lang="en-IN" dirty="0"/>
              <a:t>Mathematical Optimization Formulation 2</a:t>
            </a:r>
            <a:endParaRPr dirty="0"/>
          </a:p>
        </p:txBody>
      </p:sp>
      <p:sp>
        <p:nvSpPr>
          <p:cNvPr id="3" name="Content Placeholder 2">
            <a:extLst>
              <a:ext uri="{FF2B5EF4-FFF2-40B4-BE49-F238E27FC236}">
                <a16:creationId xmlns:a16="http://schemas.microsoft.com/office/drawing/2014/main" id="{1DFC1797-E968-7049-BA8B-68DA124F01B8}"/>
              </a:ext>
            </a:extLst>
          </p:cNvPr>
          <p:cNvSpPr>
            <a:spLocks noGrp="1"/>
          </p:cNvSpPr>
          <p:nvPr>
            <p:ph idx="1"/>
          </p:nvPr>
        </p:nvSpPr>
        <p:spPr/>
        <p:txBody>
          <a:bodyPr>
            <a:normAutofit/>
          </a:bodyPr>
          <a:lstStyle/>
          <a:p>
            <a:pPr lvl="1">
              <a:defRPr sz="1800">
                <a:solidFill>
                  <a:srgbClr val="000000"/>
                </a:solidFill>
                <a:latin typeface="Calibri"/>
              </a:defRPr>
            </a:pPr>
            <a:r>
              <a:rPr lang="en-US" sz="1200" b="1" i="0" dirty="0">
                <a:effectLst/>
              </a:rPr>
              <a:t>Formulation 2</a:t>
            </a:r>
            <a:r>
              <a:rPr lang="en-US" sz="1200" b="0" i="0" dirty="0">
                <a:effectLst/>
              </a:rPr>
              <a:t>: Penalized Objective (Minimize Loss + Sparsity Penalty)</a:t>
            </a:r>
          </a:p>
          <a:p>
            <a:pPr lvl="2">
              <a:defRPr sz="1800">
                <a:solidFill>
                  <a:srgbClr val="000000"/>
                </a:solidFill>
                <a:latin typeface="Calibri"/>
              </a:defRPr>
            </a:pPr>
            <a:r>
              <a:rPr lang="en-US" sz="1200" dirty="0"/>
              <a:t>This formulation combines the task performance (loss) and model complexity (number of parameters) into a single objective function using a trade-off parameter </a:t>
            </a:r>
            <a:r>
              <a:rPr lang="el-GR" sz="1200" dirty="0"/>
              <a:t>λ.</a:t>
            </a: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lvl="2">
              <a:defRPr sz="1800">
                <a:solidFill>
                  <a:srgbClr val="000000"/>
                </a:solidFill>
                <a:latin typeface="Calibri"/>
              </a:defRPr>
            </a:pPr>
            <a:endParaRPr lang="en-US" sz="1200" dirty="0"/>
          </a:p>
          <a:p>
            <a:pPr marL="384048" lvl="2" indent="0">
              <a:buNone/>
              <a:defRPr sz="1800">
                <a:solidFill>
                  <a:srgbClr val="000000"/>
                </a:solidFill>
                <a:latin typeface="Calibri"/>
              </a:defRPr>
            </a:pPr>
            <a:endParaRPr lang="en-US" sz="1200" dirty="0"/>
          </a:p>
          <a:p>
            <a:pPr lvl="2">
              <a:defRPr sz="1800">
                <a:solidFill>
                  <a:srgbClr val="000000"/>
                </a:solidFill>
                <a:latin typeface="Calibri"/>
              </a:defRPr>
            </a:pPr>
            <a:r>
              <a:rPr lang="en-US" sz="1200" dirty="0"/>
              <a:t>Where,</a:t>
            </a:r>
          </a:p>
          <a:p>
            <a:pPr lvl="3">
              <a:defRPr sz="1800">
                <a:solidFill>
                  <a:srgbClr val="000000"/>
                </a:solidFill>
                <a:latin typeface="Calibri"/>
              </a:defRPr>
            </a:pPr>
            <a:r>
              <a:rPr lang="en-US" sz="1200" dirty="0"/>
              <a:t>L(W ⊙z) is the loss function (e.g., cross-entropy) evaluated on a dataset using the pruned network.</a:t>
            </a:r>
            <a:br>
              <a:rPr lang="en-US" sz="1200" dirty="0"/>
            </a:br>
            <a:r>
              <a:rPr lang="en-US" sz="1200" dirty="0"/>
              <a:t>Minimizing this term promotes accuracy.</a:t>
            </a:r>
          </a:p>
          <a:p>
            <a:pPr lvl="3">
              <a:defRPr sz="1800">
                <a:solidFill>
                  <a:srgbClr val="000000"/>
                </a:solidFill>
                <a:latin typeface="Calibri"/>
              </a:defRPr>
            </a:pPr>
            <a:r>
              <a:rPr lang="en-US" sz="1200" dirty="0"/>
              <a:t>∑ </a:t>
            </a:r>
            <a:r>
              <a:rPr lang="en-US" sz="1200" dirty="0" err="1"/>
              <a:t>z</a:t>
            </a:r>
            <a:r>
              <a:rPr lang="en-US" sz="1200" baseline="-25000" dirty="0" err="1"/>
              <a:t>j</a:t>
            </a:r>
            <a:r>
              <a:rPr lang="en-US" sz="1200" dirty="0"/>
              <a:t> is the total number of non-zero (kept) parameters. Minimizing this term promotes sparsity.</a:t>
            </a:r>
          </a:p>
          <a:p>
            <a:pPr lvl="3">
              <a:defRPr sz="1800">
                <a:solidFill>
                  <a:srgbClr val="000000"/>
                </a:solidFill>
                <a:latin typeface="Calibri"/>
              </a:defRPr>
            </a:pPr>
            <a:r>
              <a:rPr lang="el-GR" sz="1200" dirty="0"/>
              <a:t>λ ≥</a:t>
            </a:r>
            <a:r>
              <a:rPr lang="en-US" sz="1200" dirty="0"/>
              <a:t> </a:t>
            </a:r>
            <a:r>
              <a:rPr lang="el-GR" sz="1200" dirty="0"/>
              <a:t>0 </a:t>
            </a:r>
            <a:r>
              <a:rPr lang="en-US" sz="1200" dirty="0"/>
              <a:t>is a hyperparameter controlling the trade-off. A larger </a:t>
            </a:r>
            <a:r>
              <a:rPr lang="el-GR" sz="1200" dirty="0"/>
              <a:t>λ </a:t>
            </a:r>
            <a:r>
              <a:rPr lang="en-US" sz="1200" dirty="0"/>
              <a:t>places more emphasis on reducing the</a:t>
            </a:r>
            <a:br>
              <a:rPr lang="en-US" sz="1200" dirty="0"/>
            </a:br>
            <a:r>
              <a:rPr lang="en-US" sz="1200" dirty="0"/>
              <a:t>number of parameters (increasing sparsity) relative to minimizing the loss.</a:t>
            </a:r>
          </a:p>
          <a:p>
            <a:pPr marL="201168" lvl="1" indent="0">
              <a:buNone/>
              <a:defRPr sz="1800">
                <a:solidFill>
                  <a:srgbClr val="000000"/>
                </a:solidFill>
                <a:latin typeface="Calibri"/>
              </a:defRPr>
            </a:pPr>
            <a:endParaRPr lang="en-US" sz="1200" dirty="0"/>
          </a:p>
          <a:p>
            <a:pPr marL="201168" lvl="1" indent="0">
              <a:buNone/>
              <a:defRPr sz="1800">
                <a:solidFill>
                  <a:srgbClr val="000000"/>
                </a:solidFill>
                <a:latin typeface="Calibri"/>
              </a:defRPr>
            </a:pPr>
            <a:r>
              <a:rPr lang="en-US" sz="1200" dirty="0"/>
              <a:t>This formulation directly balances the two competing goals within the objective function itself.</a:t>
            </a:r>
          </a:p>
          <a:p>
            <a:pPr lvl="2">
              <a:defRPr sz="1800">
                <a:solidFill>
                  <a:srgbClr val="000000"/>
                </a:solidFill>
                <a:latin typeface="Calibri"/>
              </a:defRPr>
            </a:pPr>
            <a:endParaRPr lang="en-US" sz="1200" dirty="0"/>
          </a:p>
        </p:txBody>
      </p:sp>
      <p:pic>
        <p:nvPicPr>
          <p:cNvPr id="4" name="Picture 3">
            <a:extLst>
              <a:ext uri="{FF2B5EF4-FFF2-40B4-BE49-F238E27FC236}">
                <a16:creationId xmlns:a16="http://schemas.microsoft.com/office/drawing/2014/main" id="{42C8704D-F644-96C7-2016-001F8A349ACD}"/>
              </a:ext>
            </a:extLst>
          </p:cNvPr>
          <p:cNvPicPr>
            <a:picLocks noChangeAspect="1"/>
          </p:cNvPicPr>
          <p:nvPr/>
        </p:nvPicPr>
        <p:blipFill>
          <a:blip r:embed="rId2"/>
          <a:stretch>
            <a:fillRect/>
          </a:stretch>
        </p:blipFill>
        <p:spPr>
          <a:xfrm>
            <a:off x="3033650" y="2681817"/>
            <a:ext cx="3076699" cy="891117"/>
          </a:xfrm>
          <a:prstGeom prst="rect">
            <a:avLst/>
          </a:prstGeom>
        </p:spPr>
      </p:pic>
    </p:spTree>
    <p:extLst>
      <p:ext uri="{BB962C8B-B14F-4D97-AF65-F5344CB8AC3E}">
        <p14:creationId xmlns:p14="http://schemas.microsoft.com/office/powerpoint/2010/main" val="2438141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4D13E0-87F0-CD4B-8553-954E234B6A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32FE6C-FD70-54F4-C22D-17CC6A054894}"/>
              </a:ext>
            </a:extLst>
          </p:cNvPr>
          <p:cNvSpPr>
            <a:spLocks noGrp="1"/>
          </p:cNvSpPr>
          <p:nvPr>
            <p:ph type="title"/>
          </p:nvPr>
        </p:nvSpPr>
        <p:spPr/>
        <p:txBody>
          <a:bodyPr/>
          <a:lstStyle/>
          <a:p>
            <a:r>
              <a:rPr lang="en-US" dirty="0"/>
              <a:t>Numerical Solver – L1 Regularization</a:t>
            </a:r>
            <a:endParaRPr dirty="0"/>
          </a:p>
        </p:txBody>
      </p:sp>
      <p:sp>
        <p:nvSpPr>
          <p:cNvPr id="3" name="Content Placeholder 2">
            <a:extLst>
              <a:ext uri="{FF2B5EF4-FFF2-40B4-BE49-F238E27FC236}">
                <a16:creationId xmlns:a16="http://schemas.microsoft.com/office/drawing/2014/main" id="{114084E7-F6AD-A7FC-989E-B19D4F834784}"/>
              </a:ext>
            </a:extLst>
          </p:cNvPr>
          <p:cNvSpPr>
            <a:spLocks noGrp="1"/>
          </p:cNvSpPr>
          <p:nvPr>
            <p:ph idx="1"/>
          </p:nvPr>
        </p:nvSpPr>
        <p:spPr>
          <a:xfrm>
            <a:off x="822959" y="1752597"/>
            <a:ext cx="7543801" cy="4023360"/>
          </a:xfrm>
        </p:spPr>
        <p:txBody>
          <a:bodyPr>
            <a:noAutofit/>
          </a:bodyPr>
          <a:lstStyle/>
          <a:p>
            <a:pPr lvl="1">
              <a:defRPr sz="1800">
                <a:solidFill>
                  <a:srgbClr val="000000"/>
                </a:solidFill>
                <a:latin typeface="Calibri"/>
              </a:defRPr>
            </a:pPr>
            <a:r>
              <a:rPr lang="en-US" sz="1200" b="1" dirty="0">
                <a:solidFill>
                  <a:srgbClr val="000000"/>
                </a:solidFill>
              </a:rPr>
              <a:t>Method 2</a:t>
            </a:r>
            <a:r>
              <a:rPr lang="en-US" sz="1200" dirty="0">
                <a:solidFill>
                  <a:srgbClr val="000000"/>
                </a:solidFill>
              </a:rPr>
              <a:t>: L</a:t>
            </a:r>
            <a:r>
              <a:rPr lang="en-US" sz="1200" b="0" i="0" dirty="0">
                <a:effectLst/>
              </a:rPr>
              <a:t>1 Regularization during Training with Thresholding</a:t>
            </a:r>
            <a:endParaRPr lang="en-US" sz="1200" dirty="0">
              <a:solidFill>
                <a:srgbClr val="000000"/>
              </a:solidFill>
            </a:endParaRPr>
          </a:p>
          <a:p>
            <a:pPr lvl="2">
              <a:defRPr sz="1800">
                <a:solidFill>
                  <a:srgbClr val="000000"/>
                </a:solidFill>
                <a:latin typeface="Calibri"/>
              </a:defRPr>
            </a:pPr>
            <a:r>
              <a:rPr lang="en-US" sz="1200" dirty="0">
                <a:solidFill>
                  <a:srgbClr val="000000"/>
                </a:solidFill>
              </a:rPr>
              <a:t>This method relates to the penalized objective (Formulation 2). The L1 penalty </a:t>
            </a:r>
            <a:r>
              <a:rPr lang="el-GR" sz="1200" dirty="0">
                <a:solidFill>
                  <a:srgbClr val="000000"/>
                </a:solidFill>
              </a:rPr>
              <a:t>λ′∑|</a:t>
            </a:r>
            <a:r>
              <a:rPr lang="en-US" sz="1200" dirty="0" err="1">
                <a:solidFill>
                  <a:srgbClr val="000000"/>
                </a:solidFill>
              </a:rPr>
              <a:t>w</a:t>
            </a:r>
            <a:r>
              <a:rPr lang="en-US" sz="1200" baseline="-25000" dirty="0" err="1">
                <a:solidFill>
                  <a:srgbClr val="000000"/>
                </a:solidFill>
              </a:rPr>
              <a:t>j</a:t>
            </a:r>
            <a:r>
              <a:rPr lang="en-US" sz="1200" dirty="0">
                <a:solidFill>
                  <a:srgbClr val="000000"/>
                </a:solidFill>
              </a:rPr>
              <a:t> | added during training encourages weights </a:t>
            </a:r>
            <a:r>
              <a:rPr lang="en-US" sz="1200" dirty="0" err="1">
                <a:solidFill>
                  <a:srgbClr val="000000"/>
                </a:solidFill>
              </a:rPr>
              <a:t>w</a:t>
            </a:r>
            <a:r>
              <a:rPr lang="en-US" sz="1200" baseline="-25000" dirty="0" err="1">
                <a:solidFill>
                  <a:srgbClr val="000000"/>
                </a:solidFill>
              </a:rPr>
              <a:t>j</a:t>
            </a:r>
            <a:r>
              <a:rPr lang="en-US" sz="1200" dirty="0">
                <a:solidFill>
                  <a:srgbClr val="000000"/>
                </a:solidFill>
              </a:rPr>
              <a:t> to shrink, implicitly minimizing the count of significant weights, similar to penalizing ∑</a:t>
            </a:r>
            <a:r>
              <a:rPr lang="en-US" sz="1200" dirty="0" err="1">
                <a:solidFill>
                  <a:srgbClr val="000000"/>
                </a:solidFill>
              </a:rPr>
              <a:t>z</a:t>
            </a:r>
            <a:r>
              <a:rPr lang="en-US" sz="1200" baseline="-25000" dirty="0" err="1">
                <a:solidFill>
                  <a:srgbClr val="000000"/>
                </a:solidFill>
              </a:rPr>
              <a:t>j</a:t>
            </a:r>
            <a:r>
              <a:rPr lang="en-US" sz="1200" dirty="0">
                <a:solidFill>
                  <a:srgbClr val="000000"/>
                </a:solidFill>
              </a:rPr>
              <a:t> . The hyperparameter </a:t>
            </a:r>
            <a:r>
              <a:rPr lang="el-GR" sz="1200" dirty="0">
                <a:solidFill>
                  <a:srgbClr val="000000"/>
                </a:solidFill>
              </a:rPr>
              <a:t>λ′</a:t>
            </a:r>
            <a:r>
              <a:rPr lang="en-US" sz="1200" dirty="0">
                <a:solidFill>
                  <a:srgbClr val="000000"/>
                </a:solidFill>
              </a:rPr>
              <a:t> in the code corresponds conceptually to </a:t>
            </a:r>
            <a:r>
              <a:rPr lang="el-GR" sz="1200" dirty="0">
                <a:solidFill>
                  <a:srgbClr val="000000"/>
                </a:solidFill>
              </a:rPr>
              <a:t>λ </a:t>
            </a:r>
            <a:r>
              <a:rPr lang="en-US" sz="1200" dirty="0">
                <a:solidFill>
                  <a:srgbClr val="000000"/>
                </a:solidFill>
              </a:rPr>
              <a:t>in Formulation 2.</a:t>
            </a:r>
          </a:p>
          <a:p>
            <a:pPr lvl="1">
              <a:defRPr sz="1800">
                <a:solidFill>
                  <a:srgbClr val="000000"/>
                </a:solidFill>
                <a:latin typeface="Calibri"/>
              </a:defRPr>
            </a:pPr>
            <a:r>
              <a:rPr lang="en-US" sz="1200" b="1" dirty="0">
                <a:solidFill>
                  <a:srgbClr val="000000"/>
                </a:solidFill>
              </a:rPr>
              <a:t>Algorithm</a:t>
            </a:r>
            <a:r>
              <a:rPr lang="en-US" sz="1200" dirty="0">
                <a:solidFill>
                  <a:srgbClr val="000000"/>
                </a:solidFill>
              </a:rPr>
              <a:t>:</a:t>
            </a:r>
          </a:p>
          <a:p>
            <a:pPr marL="612648" lvl="2" indent="-228600">
              <a:buFont typeface="+mj-lt"/>
              <a:buAutoNum type="arabicPeriod"/>
              <a:defRPr sz="1800">
                <a:solidFill>
                  <a:srgbClr val="000000"/>
                </a:solidFill>
                <a:latin typeface="Calibri"/>
              </a:defRPr>
            </a:pPr>
            <a:r>
              <a:rPr lang="en-US" sz="1200" dirty="0">
                <a:solidFill>
                  <a:srgbClr val="000000"/>
                </a:solidFill>
              </a:rPr>
              <a:t>Train using L1-regularized loss: </a:t>
            </a:r>
            <a:r>
              <a:rPr lang="en-US" sz="1200" dirty="0" err="1">
                <a:solidFill>
                  <a:srgbClr val="000000"/>
                </a:solidFill>
              </a:rPr>
              <a:t>L</a:t>
            </a:r>
            <a:r>
              <a:rPr lang="en-US" sz="1200" baseline="-25000" dirty="0" err="1">
                <a:solidFill>
                  <a:srgbClr val="000000"/>
                </a:solidFill>
              </a:rPr>
              <a:t>total</a:t>
            </a:r>
            <a:r>
              <a:rPr lang="en-US" sz="1200" dirty="0">
                <a:solidFill>
                  <a:srgbClr val="000000"/>
                </a:solidFill>
              </a:rPr>
              <a:t>(W) = L</a:t>
            </a:r>
            <a:r>
              <a:rPr lang="en-US" sz="1200" baseline="-25000" dirty="0">
                <a:solidFill>
                  <a:srgbClr val="000000"/>
                </a:solidFill>
              </a:rPr>
              <a:t>CE</a:t>
            </a:r>
            <a:r>
              <a:rPr lang="en-US" sz="1200" dirty="0">
                <a:solidFill>
                  <a:srgbClr val="000000"/>
                </a:solidFill>
              </a:rPr>
              <a:t> (W) + </a:t>
            </a:r>
            <a:r>
              <a:rPr lang="el-GR" sz="1200" dirty="0">
                <a:solidFill>
                  <a:srgbClr val="000000"/>
                </a:solidFill>
              </a:rPr>
              <a:t>λ′∑|</a:t>
            </a:r>
            <a:r>
              <a:rPr lang="en-US" sz="1200" dirty="0" err="1">
                <a:solidFill>
                  <a:srgbClr val="000000"/>
                </a:solidFill>
              </a:rPr>
              <a:t>wj</a:t>
            </a:r>
            <a:r>
              <a:rPr lang="en-US" sz="1200" dirty="0">
                <a:solidFill>
                  <a:srgbClr val="000000"/>
                </a:solidFill>
              </a:rPr>
              <a:t> |.</a:t>
            </a:r>
          </a:p>
          <a:p>
            <a:pPr marL="612648" lvl="2" indent="-228600">
              <a:buFont typeface="+mj-lt"/>
              <a:buAutoNum type="arabicPeriod"/>
              <a:defRPr sz="1800">
                <a:solidFill>
                  <a:srgbClr val="000000"/>
                </a:solidFill>
                <a:latin typeface="Calibri"/>
              </a:defRPr>
            </a:pPr>
            <a:r>
              <a:rPr lang="en-US" sz="1200" dirty="0">
                <a:solidFill>
                  <a:srgbClr val="000000"/>
                </a:solidFill>
              </a:rPr>
              <a:t>Thresholding: After training, set weights |</a:t>
            </a:r>
            <a:r>
              <a:rPr lang="en-US" sz="1200" dirty="0" err="1">
                <a:solidFill>
                  <a:srgbClr val="000000"/>
                </a:solidFill>
              </a:rPr>
              <a:t>w</a:t>
            </a:r>
            <a:r>
              <a:rPr lang="en-US" sz="1200" baseline="-25000" dirty="0" err="1">
                <a:solidFill>
                  <a:srgbClr val="000000"/>
                </a:solidFill>
              </a:rPr>
              <a:t>j</a:t>
            </a:r>
            <a:r>
              <a:rPr lang="en-US" sz="1200" dirty="0">
                <a:solidFill>
                  <a:srgbClr val="000000"/>
                </a:solidFill>
              </a:rPr>
              <a:t> |&lt; </a:t>
            </a:r>
            <a:r>
              <a:rPr lang="el-GR" sz="1200" dirty="0">
                <a:solidFill>
                  <a:srgbClr val="000000"/>
                </a:solidFill>
              </a:rPr>
              <a:t>ε </a:t>
            </a:r>
            <a:r>
              <a:rPr lang="en-US" sz="1200" dirty="0">
                <a:solidFill>
                  <a:srgbClr val="000000"/>
                </a:solidFill>
              </a:rPr>
              <a:t>to zero (</a:t>
            </a:r>
            <a:r>
              <a:rPr lang="el-GR" sz="1200" dirty="0">
                <a:solidFill>
                  <a:srgbClr val="000000"/>
                </a:solidFill>
              </a:rPr>
              <a:t>ε </a:t>
            </a:r>
            <a:r>
              <a:rPr lang="en-US" sz="1200" dirty="0">
                <a:solidFill>
                  <a:srgbClr val="000000"/>
                </a:solidFill>
              </a:rPr>
              <a:t>is the threshold).</a:t>
            </a:r>
          </a:p>
          <a:p>
            <a:pPr marL="612648" lvl="2" indent="-228600">
              <a:buFont typeface="+mj-lt"/>
              <a:buAutoNum type="arabicPeriod"/>
              <a:defRPr sz="1800">
                <a:solidFill>
                  <a:srgbClr val="000000"/>
                </a:solidFill>
                <a:latin typeface="Calibri"/>
              </a:defRPr>
            </a:pPr>
            <a:r>
              <a:rPr lang="en-US" sz="1200" dirty="0">
                <a:solidFill>
                  <a:srgbClr val="000000"/>
                </a:solidFill>
              </a:rPr>
              <a:t>Fine-tuning: Fine-tune the </a:t>
            </a:r>
            <a:r>
              <a:rPr lang="en-US" sz="1200" dirty="0" err="1">
                <a:solidFill>
                  <a:srgbClr val="000000"/>
                </a:solidFill>
              </a:rPr>
              <a:t>thresholded</a:t>
            </a:r>
            <a:r>
              <a:rPr lang="en-US" sz="1200" dirty="0">
                <a:solidFill>
                  <a:srgbClr val="000000"/>
                </a:solidFill>
              </a:rPr>
              <a:t> network without the L1 penalty.</a:t>
            </a:r>
          </a:p>
          <a:p>
            <a:pPr lvl="1">
              <a:defRPr sz="1800">
                <a:solidFill>
                  <a:srgbClr val="000000"/>
                </a:solidFill>
                <a:latin typeface="Calibri"/>
              </a:defRPr>
            </a:pPr>
            <a:r>
              <a:rPr lang="en-US" sz="1200" b="1" dirty="0">
                <a:solidFill>
                  <a:srgbClr val="000000"/>
                </a:solidFill>
              </a:rPr>
              <a:t>Pros</a:t>
            </a:r>
            <a:r>
              <a:rPr lang="en-US" sz="1200" dirty="0">
                <a:solidFill>
                  <a:srgbClr val="000000"/>
                </a:solidFill>
              </a:rPr>
              <a:t>:</a:t>
            </a:r>
          </a:p>
          <a:p>
            <a:pPr lvl="2">
              <a:defRPr sz="1800">
                <a:solidFill>
                  <a:srgbClr val="000000"/>
                </a:solidFill>
                <a:latin typeface="Calibri"/>
              </a:defRPr>
            </a:pPr>
            <a:r>
              <a:rPr lang="en-US" sz="1200" dirty="0">
                <a:solidFill>
                  <a:srgbClr val="000000"/>
                </a:solidFill>
              </a:rPr>
              <a:t>Integrates sparsity into training optimization.</a:t>
            </a:r>
          </a:p>
          <a:p>
            <a:pPr lvl="1">
              <a:defRPr sz="1800">
                <a:solidFill>
                  <a:srgbClr val="000000"/>
                </a:solidFill>
                <a:latin typeface="Calibri"/>
              </a:defRPr>
            </a:pPr>
            <a:r>
              <a:rPr lang="en-US" sz="1200" b="1" dirty="0">
                <a:solidFill>
                  <a:srgbClr val="000000"/>
                </a:solidFill>
              </a:rPr>
              <a:t>Cons</a:t>
            </a:r>
          </a:p>
          <a:p>
            <a:pPr lvl="2">
              <a:defRPr sz="1800">
                <a:solidFill>
                  <a:srgbClr val="000000"/>
                </a:solidFill>
                <a:latin typeface="Calibri"/>
              </a:defRPr>
            </a:pPr>
            <a:r>
              <a:rPr lang="en-US" sz="1200" b="0" i="0" dirty="0">
                <a:effectLst/>
              </a:rPr>
              <a:t>Requires tuning </a:t>
            </a:r>
            <a:r>
              <a:rPr lang="el-GR" sz="1200" b="0" i="0" dirty="0">
                <a:effectLst/>
              </a:rPr>
              <a:t>λ′</a:t>
            </a:r>
            <a:r>
              <a:rPr lang="en-US" sz="1200" b="0" i="0" dirty="0">
                <a:effectLst/>
              </a:rPr>
              <a:t>and </a:t>
            </a:r>
            <a:r>
              <a:rPr lang="el-GR" sz="1200" b="0" i="0" dirty="0">
                <a:effectLst/>
              </a:rPr>
              <a:t>ε; </a:t>
            </a:r>
            <a:r>
              <a:rPr lang="en-US" sz="1200" b="0" i="0" dirty="0">
                <a:effectLst/>
              </a:rPr>
              <a:t>final sparsity is an outcome, not directly controlled.</a:t>
            </a:r>
          </a:p>
          <a:p>
            <a:pPr lvl="2">
              <a:defRPr sz="1800">
                <a:solidFill>
                  <a:srgbClr val="000000"/>
                </a:solidFill>
                <a:latin typeface="Calibri"/>
              </a:defRPr>
            </a:pPr>
            <a:endParaRPr lang="en-US" sz="1200" dirty="0">
              <a:solidFill>
                <a:srgbClr val="000000"/>
              </a:solidFill>
            </a:endParaRPr>
          </a:p>
          <a:p>
            <a:pPr marL="201168" lvl="1" indent="0">
              <a:buNone/>
              <a:defRPr sz="1800">
                <a:solidFill>
                  <a:srgbClr val="000000"/>
                </a:solidFill>
                <a:latin typeface="Calibri"/>
              </a:defRPr>
            </a:pPr>
            <a:r>
              <a:rPr lang="en-US" sz="1200" dirty="0">
                <a:solidFill>
                  <a:srgbClr val="000000"/>
                </a:solidFill>
              </a:rPr>
              <a:t>L1 regularization is a very common and practical heuristic or proxy method to encourage sparsity. The idea is that by penalizing the L1 norm of the weights, many weights will be driven towards zero. Those that are driven sufficiently close to zero can then be set to exactly zero by the subsequent thresholding step.</a:t>
            </a:r>
          </a:p>
        </p:txBody>
      </p:sp>
    </p:spTree>
    <p:extLst>
      <p:ext uri="{BB962C8B-B14F-4D97-AF65-F5344CB8AC3E}">
        <p14:creationId xmlns:p14="http://schemas.microsoft.com/office/powerpoint/2010/main" val="36975118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51B8A-1EAA-0F9E-CB71-32ABCF4867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86EFA2-680B-984C-54FC-3D3D2D94B6BA}"/>
              </a:ext>
            </a:extLst>
          </p:cNvPr>
          <p:cNvSpPr>
            <a:spLocks noGrp="1"/>
          </p:cNvSpPr>
          <p:nvPr>
            <p:ph type="title"/>
          </p:nvPr>
        </p:nvSpPr>
        <p:spPr/>
        <p:txBody>
          <a:bodyPr/>
          <a:lstStyle/>
          <a:p>
            <a:r>
              <a:rPr lang="en-US" dirty="0"/>
              <a:t>Challenge and Heuristics</a:t>
            </a:r>
            <a:endParaRPr dirty="0"/>
          </a:p>
        </p:txBody>
      </p:sp>
      <p:sp>
        <p:nvSpPr>
          <p:cNvPr id="3" name="Content Placeholder 2">
            <a:extLst>
              <a:ext uri="{FF2B5EF4-FFF2-40B4-BE49-F238E27FC236}">
                <a16:creationId xmlns:a16="http://schemas.microsoft.com/office/drawing/2014/main" id="{FC084617-0FB9-3E41-B46D-2B181E334769}"/>
              </a:ext>
            </a:extLst>
          </p:cNvPr>
          <p:cNvSpPr>
            <a:spLocks noGrp="1"/>
          </p:cNvSpPr>
          <p:nvPr>
            <p:ph idx="1"/>
          </p:nvPr>
        </p:nvSpPr>
        <p:spPr>
          <a:xfrm>
            <a:off x="822959" y="1752597"/>
            <a:ext cx="7543801" cy="4023360"/>
          </a:xfrm>
        </p:spPr>
        <p:txBody>
          <a:bodyPr>
            <a:noAutofit/>
          </a:bodyPr>
          <a:lstStyle/>
          <a:p>
            <a:pPr lvl="1">
              <a:defRPr sz="1800">
                <a:solidFill>
                  <a:srgbClr val="000000"/>
                </a:solidFill>
                <a:latin typeface="Calibri"/>
              </a:defRPr>
            </a:pPr>
            <a:r>
              <a:rPr lang="en-US" sz="1200" dirty="0">
                <a:solidFill>
                  <a:srgbClr val="000000"/>
                </a:solidFill>
                <a:latin typeface="Calibri"/>
              </a:rPr>
              <a:t>Both formulations result in a </a:t>
            </a:r>
            <a:r>
              <a:rPr lang="en-US" sz="1200" b="1" dirty="0">
                <a:solidFill>
                  <a:srgbClr val="000000"/>
                </a:solidFill>
                <a:latin typeface="Calibri"/>
              </a:rPr>
              <a:t>Mixed Integer Non-Linear Program (MINLP) </a:t>
            </a:r>
            <a:r>
              <a:rPr lang="en-US" sz="1200" dirty="0">
                <a:solidFill>
                  <a:srgbClr val="000000"/>
                </a:solidFill>
                <a:latin typeface="Calibri"/>
              </a:rPr>
              <a:t>due to the binary variables </a:t>
            </a:r>
            <a:r>
              <a:rPr lang="en-US" sz="1200" dirty="0" err="1">
                <a:solidFill>
                  <a:srgbClr val="000000"/>
                </a:solidFill>
                <a:latin typeface="Calibri"/>
              </a:rPr>
              <a:t>z</a:t>
            </a:r>
            <a:r>
              <a:rPr lang="en-US" sz="1200" baseline="-25000" dirty="0" err="1">
                <a:solidFill>
                  <a:srgbClr val="000000"/>
                </a:solidFill>
                <a:latin typeface="Calibri"/>
              </a:rPr>
              <a:t>j</a:t>
            </a:r>
            <a:r>
              <a:rPr lang="en-US" sz="1200" dirty="0">
                <a:solidFill>
                  <a:srgbClr val="000000"/>
                </a:solidFill>
                <a:latin typeface="Calibri"/>
              </a:rPr>
              <a:t> and the non-linear loss/accuracy functions. </a:t>
            </a:r>
          </a:p>
          <a:p>
            <a:pPr lvl="1">
              <a:defRPr sz="1800">
                <a:solidFill>
                  <a:srgbClr val="000000"/>
                </a:solidFill>
                <a:latin typeface="Calibri"/>
              </a:defRPr>
            </a:pPr>
            <a:r>
              <a:rPr lang="en-US" sz="1200" dirty="0">
                <a:solidFill>
                  <a:srgbClr val="000000"/>
                </a:solidFill>
                <a:latin typeface="Calibri"/>
              </a:rPr>
              <a:t>Solving such MINLPs optimally for the vast number of parameters (N) in neural networks is computationally intractable. </a:t>
            </a:r>
          </a:p>
          <a:p>
            <a:pPr lvl="1">
              <a:defRPr sz="1800">
                <a:solidFill>
                  <a:srgbClr val="000000"/>
                </a:solidFill>
                <a:latin typeface="Calibri"/>
              </a:defRPr>
            </a:pPr>
            <a:r>
              <a:rPr lang="en-US" sz="1200" dirty="0">
                <a:solidFill>
                  <a:srgbClr val="000000"/>
                </a:solidFill>
                <a:latin typeface="Calibri"/>
              </a:rPr>
              <a:t>Therefore, practical approaches rely on </a:t>
            </a:r>
            <a:r>
              <a:rPr lang="en-US" sz="1200" b="1" dirty="0">
                <a:solidFill>
                  <a:srgbClr val="000000"/>
                </a:solidFill>
                <a:latin typeface="Calibri"/>
              </a:rPr>
              <a:t>heuristic numerical methods </a:t>
            </a:r>
            <a:r>
              <a:rPr lang="en-US" sz="1200" dirty="0">
                <a:solidFill>
                  <a:srgbClr val="000000"/>
                </a:solidFill>
                <a:latin typeface="Calibri"/>
              </a:rPr>
              <a:t>that aim to find good, though not necessarily globally optimal, solutions relevant to these formulations.</a:t>
            </a:r>
          </a:p>
        </p:txBody>
      </p:sp>
    </p:spTree>
    <p:extLst>
      <p:ext uri="{BB962C8B-B14F-4D97-AF65-F5344CB8AC3E}">
        <p14:creationId xmlns:p14="http://schemas.microsoft.com/office/powerpoint/2010/main" val="883211098"/>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560</TotalTime>
  <Words>1955</Words>
  <Application>Microsoft Office PowerPoint</Application>
  <PresentationFormat>On-screen Show (4:3)</PresentationFormat>
  <Paragraphs>207</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Retrospect</vt:lpstr>
      <vt:lpstr>Model Compression and Pruning</vt:lpstr>
      <vt:lpstr>Introduction</vt:lpstr>
      <vt:lpstr>Motivation</vt:lpstr>
      <vt:lpstr>Objective</vt:lpstr>
      <vt:lpstr>Mathematical Optimization Formulation 1</vt:lpstr>
      <vt:lpstr>Numerical Solver - iGreedy</vt:lpstr>
      <vt:lpstr>Mathematical Optimization Formulation 2</vt:lpstr>
      <vt:lpstr>Numerical Solver – L1 Regularization</vt:lpstr>
      <vt:lpstr>Challenge and Heuristics</vt:lpstr>
      <vt:lpstr>Implementation Details</vt:lpstr>
      <vt:lpstr>Results</vt:lpstr>
      <vt:lpstr>Numerical Results &amp; Analysis</vt:lpstr>
      <vt:lpstr>Comparison Plot</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Deepesh Khanna</cp:lastModifiedBy>
  <cp:revision>56</cp:revision>
  <dcterms:created xsi:type="dcterms:W3CDTF">2013-01-27T09:14:16Z</dcterms:created>
  <dcterms:modified xsi:type="dcterms:W3CDTF">2025-05-07T02:24:33Z</dcterms:modified>
  <cp:category/>
</cp:coreProperties>
</file>