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sldIdLst>
    <p:sldId id="260" r:id="rId2"/>
    <p:sldId id="256" r:id="rId3"/>
    <p:sldId id="265" r:id="rId4"/>
    <p:sldId id="262" r:id="rId5"/>
    <p:sldId id="267" r:id="rId6"/>
    <p:sldId id="268" r:id="rId7"/>
    <p:sldId id="258" r:id="rId8"/>
    <p:sldId id="266" r:id="rId9"/>
    <p:sldId id="263" r:id="rId10"/>
    <p:sldId id="269" r:id="rId11"/>
    <p:sldId id="272" r:id="rId12"/>
    <p:sldId id="273" r:id="rId13"/>
    <p:sldId id="271" r:id="rId14"/>
    <p:sldId id="25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9"/>
    <p:restoredTop sz="94716"/>
  </p:normalViewPr>
  <p:slideViewPr>
    <p:cSldViewPr snapToGrid="0" snapToObjects="1">
      <p:cViewPr varScale="1">
        <p:scale>
          <a:sx n="123" d="100"/>
          <a:sy n="123" d="100"/>
        </p:scale>
        <p:origin x="1470"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esh Khanna" userId="bde3672c861fd582" providerId="LiveId" clId="{A549962A-44B1-4661-982C-FD74AE459229}"/>
    <pc:docChg chg="undo redo custSel addSld delSld modSld">
      <pc:chgData name="Deepesh Khanna" userId="bde3672c861fd582" providerId="LiveId" clId="{A549962A-44B1-4661-982C-FD74AE459229}" dt="2025-05-06T02:44:26.262" v="699" actId="47"/>
      <pc:docMkLst>
        <pc:docMk/>
      </pc:docMkLst>
      <pc:sldChg chg="addSp delSp modSp mod">
        <pc:chgData name="Deepesh Khanna" userId="bde3672c861fd582" providerId="LiveId" clId="{A549962A-44B1-4661-982C-FD74AE459229}" dt="2025-05-06T01:58:36.456" v="51" actId="14100"/>
        <pc:sldMkLst>
          <pc:docMk/>
          <pc:sldMk cId="1560433808" sldId="263"/>
        </pc:sldMkLst>
        <pc:spChg chg="del">
          <ac:chgData name="Deepesh Khanna" userId="bde3672c861fd582" providerId="LiveId" clId="{A549962A-44B1-4661-982C-FD74AE459229}" dt="2025-05-06T01:51:03.094" v="0" actId="478"/>
          <ac:spMkLst>
            <pc:docMk/>
            <pc:sldMk cId="1560433808" sldId="263"/>
            <ac:spMk id="3" creationId="{5991E6C1-BF0C-60AF-127B-ABC18D79A968}"/>
          </ac:spMkLst>
        </pc:spChg>
        <pc:spChg chg="add del mod">
          <ac:chgData name="Deepesh Khanna" userId="bde3672c861fd582" providerId="LiveId" clId="{A549962A-44B1-4661-982C-FD74AE459229}" dt="2025-05-06T01:51:26.976" v="1" actId="3680"/>
          <ac:spMkLst>
            <pc:docMk/>
            <pc:sldMk cId="1560433808" sldId="263"/>
            <ac:spMk id="5" creationId="{F3055ABF-4349-A9B6-D0E3-B3E71F4EA7BD}"/>
          </ac:spMkLst>
        </pc:spChg>
        <pc:graphicFrameChg chg="add mod ord modGraphic">
          <ac:chgData name="Deepesh Khanna" userId="bde3672c861fd582" providerId="LiveId" clId="{A549962A-44B1-4661-982C-FD74AE459229}" dt="2025-05-06T01:58:36.456" v="51" actId="14100"/>
          <ac:graphicFrameMkLst>
            <pc:docMk/>
            <pc:sldMk cId="1560433808" sldId="263"/>
            <ac:graphicFrameMk id="6" creationId="{8A268EA1-AD19-03B2-0DCF-4243511858D0}"/>
          </ac:graphicFrameMkLst>
        </pc:graphicFrameChg>
        <pc:picChg chg="add del mod">
          <ac:chgData name="Deepesh Khanna" userId="bde3672c861fd582" providerId="LiveId" clId="{A549962A-44B1-4661-982C-FD74AE459229}" dt="2025-05-06T01:56:49.146" v="11" actId="478"/>
          <ac:picMkLst>
            <pc:docMk/>
            <pc:sldMk cId="1560433808" sldId="263"/>
            <ac:picMk id="8" creationId="{4CAE373A-62D1-08E5-106A-BCEECD9E945B}"/>
          </ac:picMkLst>
        </pc:picChg>
      </pc:sldChg>
      <pc:sldChg chg="addSp delSp modSp del mod">
        <pc:chgData name="Deepesh Khanna" userId="bde3672c861fd582" providerId="LiveId" clId="{A549962A-44B1-4661-982C-FD74AE459229}" dt="2025-05-06T02:44:26.262" v="699" actId="47"/>
        <pc:sldMkLst>
          <pc:docMk/>
          <pc:sldMk cId="222587387" sldId="264"/>
        </pc:sldMkLst>
        <pc:spChg chg="mod">
          <ac:chgData name="Deepesh Khanna" userId="bde3672c861fd582" providerId="LiveId" clId="{A549962A-44B1-4661-982C-FD74AE459229}" dt="2025-05-06T02:09:50.550" v="60" actId="20577"/>
          <ac:spMkLst>
            <pc:docMk/>
            <pc:sldMk cId="222587387" sldId="264"/>
            <ac:spMk id="2" creationId="{312726E8-FA8F-D51E-8DBA-F644CE4AD00C}"/>
          </ac:spMkLst>
        </pc:spChg>
        <pc:spChg chg="del mod">
          <ac:chgData name="Deepesh Khanna" userId="bde3672c861fd582" providerId="LiveId" clId="{A549962A-44B1-4661-982C-FD74AE459229}" dt="2025-05-06T02:09:57.088" v="63"/>
          <ac:spMkLst>
            <pc:docMk/>
            <pc:sldMk cId="222587387" sldId="264"/>
            <ac:spMk id="3" creationId="{25094D0E-3004-9EE4-456F-DAC2C9FE9E87}"/>
          </ac:spMkLst>
        </pc:spChg>
        <pc:spChg chg="add">
          <ac:chgData name="Deepesh Khanna" userId="bde3672c861fd582" providerId="LiveId" clId="{A549962A-44B1-4661-982C-FD74AE459229}" dt="2025-05-06T02:09:52.763" v="61"/>
          <ac:spMkLst>
            <pc:docMk/>
            <pc:sldMk cId="222587387" sldId="264"/>
            <ac:spMk id="4" creationId="{1E9C1760-931B-D504-91D5-394815A76666}"/>
          </ac:spMkLst>
        </pc:spChg>
        <pc:spChg chg="add del mod">
          <ac:chgData name="Deepesh Khanna" userId="bde3672c861fd582" providerId="LiveId" clId="{A549962A-44B1-4661-982C-FD74AE459229}" dt="2025-05-06T02:10:34.103" v="67" actId="478"/>
          <ac:spMkLst>
            <pc:docMk/>
            <pc:sldMk cId="222587387" sldId="264"/>
            <ac:spMk id="5" creationId="{E350B156-7EF8-2E61-D588-AB224D201874}"/>
          </ac:spMkLst>
        </pc:spChg>
        <pc:spChg chg="add mod">
          <ac:chgData name="Deepesh Khanna" userId="bde3672c861fd582" providerId="LiveId" clId="{A549962A-44B1-4661-982C-FD74AE459229}" dt="2025-05-06T02:20:39.958" v="203" actId="20577"/>
          <ac:spMkLst>
            <pc:docMk/>
            <pc:sldMk cId="222587387" sldId="264"/>
            <ac:spMk id="6" creationId="{9E8326F1-6839-A5A0-740C-6E0DFBEC0E9F}"/>
          </ac:spMkLst>
        </pc:spChg>
      </pc:sldChg>
      <pc:sldChg chg="addSp delSp modSp add mod">
        <pc:chgData name="Deepesh Khanna" userId="bde3672c861fd582" providerId="LiveId" clId="{A549962A-44B1-4661-982C-FD74AE459229}" dt="2025-05-06T01:57:40.632" v="47" actId="14100"/>
        <pc:sldMkLst>
          <pc:docMk/>
          <pc:sldMk cId="1293490942" sldId="269"/>
        </pc:sldMkLst>
        <pc:spChg chg="mod">
          <ac:chgData name="Deepesh Khanna" userId="bde3672c861fd582" providerId="LiveId" clId="{A549962A-44B1-4661-982C-FD74AE459229}" dt="2025-05-06T01:57:03.775" v="39" actId="20577"/>
          <ac:spMkLst>
            <pc:docMk/>
            <pc:sldMk cId="1293490942" sldId="269"/>
            <ac:spMk id="2" creationId="{968D227C-6E1A-5A30-8266-50CA532030CD}"/>
          </ac:spMkLst>
        </pc:spChg>
        <pc:spChg chg="add del mod">
          <ac:chgData name="Deepesh Khanna" userId="bde3672c861fd582" providerId="LiveId" clId="{A549962A-44B1-4661-982C-FD74AE459229}" dt="2025-05-06T01:57:21.109" v="41" actId="931"/>
          <ac:spMkLst>
            <pc:docMk/>
            <pc:sldMk cId="1293490942" sldId="269"/>
            <ac:spMk id="4" creationId="{FA566DE7-8B8C-6EEF-0549-CB4DD9556E22}"/>
          </ac:spMkLst>
        </pc:spChg>
        <pc:graphicFrameChg chg="del">
          <ac:chgData name="Deepesh Khanna" userId="bde3672c861fd582" providerId="LiveId" clId="{A549962A-44B1-4661-982C-FD74AE459229}" dt="2025-05-06T01:57:06.219" v="40" actId="478"/>
          <ac:graphicFrameMkLst>
            <pc:docMk/>
            <pc:sldMk cId="1293490942" sldId="269"/>
            <ac:graphicFrameMk id="6" creationId="{B7AE5884-23B7-BC47-1138-C3CF48DAC02E}"/>
          </ac:graphicFrameMkLst>
        </pc:graphicFrameChg>
        <pc:picChg chg="add mod">
          <ac:chgData name="Deepesh Khanna" userId="bde3672c861fd582" providerId="LiveId" clId="{A549962A-44B1-4661-982C-FD74AE459229}" dt="2025-05-06T01:57:40.632" v="47" actId="14100"/>
          <ac:picMkLst>
            <pc:docMk/>
            <pc:sldMk cId="1293490942" sldId="269"/>
            <ac:picMk id="7" creationId="{73B585E7-D11C-B725-0D1C-B7318E12DE26}"/>
          </ac:picMkLst>
        </pc:picChg>
      </pc:sldChg>
      <pc:sldChg chg="modSp add del mod">
        <pc:chgData name="Deepesh Khanna" userId="bde3672c861fd582" providerId="LiveId" clId="{A549962A-44B1-4661-982C-FD74AE459229}" dt="2025-05-06T02:24:46.876" v="224" actId="47"/>
        <pc:sldMkLst>
          <pc:docMk/>
          <pc:sldMk cId="736428610" sldId="270"/>
        </pc:sldMkLst>
        <pc:spChg chg="mod">
          <ac:chgData name="Deepesh Khanna" userId="bde3672c861fd582" providerId="LiveId" clId="{A549962A-44B1-4661-982C-FD74AE459229}" dt="2025-05-06T02:15:52.493" v="166" actId="20577"/>
          <ac:spMkLst>
            <pc:docMk/>
            <pc:sldMk cId="736428610" sldId="270"/>
            <ac:spMk id="3" creationId="{2C6B3E41-FAF7-C463-7AA1-B50AB47F4AA7}"/>
          </ac:spMkLst>
        </pc:spChg>
      </pc:sldChg>
      <pc:sldChg chg="addSp modSp add mod">
        <pc:chgData name="Deepesh Khanna" userId="bde3672c861fd582" providerId="LiveId" clId="{A549962A-44B1-4661-982C-FD74AE459229}" dt="2025-05-06T02:39:48.403" v="634"/>
        <pc:sldMkLst>
          <pc:docMk/>
          <pc:sldMk cId="835973187" sldId="271"/>
        </pc:sldMkLst>
        <pc:spChg chg="mod">
          <ac:chgData name="Deepesh Khanna" userId="bde3672c861fd582" providerId="LiveId" clId="{A549962A-44B1-4661-982C-FD74AE459229}" dt="2025-05-06T02:39:48.403" v="634"/>
          <ac:spMkLst>
            <pc:docMk/>
            <pc:sldMk cId="835973187" sldId="271"/>
            <ac:spMk id="3" creationId="{7209A82C-041B-8F95-5305-1D70CFED40D0}"/>
          </ac:spMkLst>
        </pc:spChg>
        <pc:spChg chg="add">
          <ac:chgData name="Deepesh Khanna" userId="bde3672c861fd582" providerId="LiveId" clId="{A549962A-44B1-4661-982C-FD74AE459229}" dt="2025-05-06T02:23:17.972" v="204"/>
          <ac:spMkLst>
            <pc:docMk/>
            <pc:sldMk cId="835973187" sldId="271"/>
            <ac:spMk id="4" creationId="{52A02F92-7BA4-80FD-EE98-0F70070ED918}"/>
          </ac:spMkLst>
        </pc:spChg>
        <pc:spChg chg="add">
          <ac:chgData name="Deepesh Khanna" userId="bde3672c861fd582" providerId="LiveId" clId="{A549962A-44B1-4661-982C-FD74AE459229}" dt="2025-05-06T02:34:42.759" v="485"/>
          <ac:spMkLst>
            <pc:docMk/>
            <pc:sldMk cId="835973187" sldId="271"/>
            <ac:spMk id="5" creationId="{38D4D364-025E-F927-C152-49D37D8CAFEF}"/>
          </ac:spMkLst>
        </pc:spChg>
        <pc:spChg chg="add">
          <ac:chgData name="Deepesh Khanna" userId="bde3672c861fd582" providerId="LiveId" clId="{A549962A-44B1-4661-982C-FD74AE459229}" dt="2025-05-06T02:34:45.846" v="486"/>
          <ac:spMkLst>
            <pc:docMk/>
            <pc:sldMk cId="835973187" sldId="271"/>
            <ac:spMk id="6" creationId="{8D0FA18D-891B-A486-C7BB-63D35BC30301}"/>
          </ac:spMkLst>
        </pc:spChg>
      </pc:sldChg>
      <pc:sldChg chg="add del">
        <pc:chgData name="Deepesh Khanna" userId="bde3672c861fd582" providerId="LiveId" clId="{A549962A-44B1-4661-982C-FD74AE459229}" dt="2025-05-06T02:12:45.268" v="119" actId="47"/>
        <pc:sldMkLst>
          <pc:docMk/>
          <pc:sldMk cId="2629032172" sldId="271"/>
        </pc:sldMkLst>
      </pc:sldChg>
      <pc:sldChg chg="modSp add mod">
        <pc:chgData name="Deepesh Khanna" userId="bde3672c861fd582" providerId="LiveId" clId="{A549962A-44B1-4661-982C-FD74AE459229}" dt="2025-05-06T02:42:52.511" v="698" actId="255"/>
        <pc:sldMkLst>
          <pc:docMk/>
          <pc:sldMk cId="320220376" sldId="272"/>
        </pc:sldMkLst>
        <pc:spChg chg="mod">
          <ac:chgData name="Deepesh Khanna" userId="bde3672c861fd582" providerId="LiveId" clId="{A549962A-44B1-4661-982C-FD74AE459229}" dt="2025-05-06T02:41:14.349" v="659" actId="20577"/>
          <ac:spMkLst>
            <pc:docMk/>
            <pc:sldMk cId="320220376" sldId="272"/>
            <ac:spMk id="2" creationId="{47BB11CA-247C-9C98-7C8D-8E3B8A2860FC}"/>
          </ac:spMkLst>
        </pc:spChg>
        <pc:spChg chg="mod">
          <ac:chgData name="Deepesh Khanna" userId="bde3672c861fd582" providerId="LiveId" clId="{A549962A-44B1-4661-982C-FD74AE459229}" dt="2025-05-06T02:42:52.511" v="698" actId="255"/>
          <ac:spMkLst>
            <pc:docMk/>
            <pc:sldMk cId="320220376" sldId="272"/>
            <ac:spMk id="6" creationId="{DD167E4E-BF2B-CA00-B25A-901425B8C4DB}"/>
          </ac:spMkLst>
        </pc:spChg>
      </pc:sldChg>
      <pc:sldChg chg="addSp delSp modSp add del mod">
        <pc:chgData name="Deepesh Khanna" userId="bde3672c861fd582" providerId="LiveId" clId="{A549962A-44B1-4661-982C-FD74AE459229}" dt="2025-05-06T02:38:19.795" v="614" actId="47"/>
        <pc:sldMkLst>
          <pc:docMk/>
          <pc:sldMk cId="3177749625" sldId="272"/>
        </pc:sldMkLst>
        <pc:spChg chg="add del mod">
          <ac:chgData name="Deepesh Khanna" userId="bde3672c861fd582" providerId="LiveId" clId="{A549962A-44B1-4661-982C-FD74AE459229}" dt="2025-05-06T02:29:40.999" v="439" actId="20577"/>
          <ac:spMkLst>
            <pc:docMk/>
            <pc:sldMk cId="3177749625" sldId="272"/>
            <ac:spMk id="3" creationId="{CA4F1468-F5A9-D1AB-0473-6044B61D00FD}"/>
          </ac:spMkLst>
        </pc:spChg>
        <pc:spChg chg="add mod">
          <ac:chgData name="Deepesh Khanna" userId="bde3672c861fd582" providerId="LiveId" clId="{A549962A-44B1-4661-982C-FD74AE459229}" dt="2025-05-06T02:23:34.558" v="214"/>
          <ac:spMkLst>
            <pc:docMk/>
            <pc:sldMk cId="3177749625" sldId="272"/>
            <ac:spMk id="4" creationId="{5C002B5F-4412-4E14-546F-3E9E8380DF6E}"/>
          </ac:spMkLst>
        </pc:spChg>
      </pc:sldChg>
      <pc:sldChg chg="modSp add mod">
        <pc:chgData name="Deepesh Khanna" userId="bde3672c861fd582" providerId="LiveId" clId="{A549962A-44B1-4661-982C-FD74AE459229}" dt="2025-05-06T02:42:38.494" v="694" actId="27636"/>
        <pc:sldMkLst>
          <pc:docMk/>
          <pc:sldMk cId="4116433610" sldId="273"/>
        </pc:sldMkLst>
        <pc:spChg chg="mod">
          <ac:chgData name="Deepesh Khanna" userId="bde3672c861fd582" providerId="LiveId" clId="{A549962A-44B1-4661-982C-FD74AE459229}" dt="2025-05-06T02:42:15.753" v="688" actId="20577"/>
          <ac:spMkLst>
            <pc:docMk/>
            <pc:sldMk cId="4116433610" sldId="273"/>
            <ac:spMk id="2" creationId="{82E9EFF9-F68F-6886-D925-8825D63C339D}"/>
          </ac:spMkLst>
        </pc:spChg>
        <pc:spChg chg="mod">
          <ac:chgData name="Deepesh Khanna" userId="bde3672c861fd582" providerId="LiveId" clId="{A549962A-44B1-4661-982C-FD74AE459229}" dt="2025-05-06T02:42:38.494" v="694" actId="27636"/>
          <ac:spMkLst>
            <pc:docMk/>
            <pc:sldMk cId="4116433610" sldId="273"/>
            <ac:spMk id="6" creationId="{A8F8F882-DDDC-632B-750F-5C77C03522A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66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803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282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466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716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2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041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5/5/2025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71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8962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027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5/5/2025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02888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0ABC-1DF0-F796-DF00-9D17BA39B67D}"/>
              </a:ext>
            </a:extLst>
          </p:cNvPr>
          <p:cNvSpPr>
            <a:spLocks noGrp="1"/>
          </p:cNvSpPr>
          <p:nvPr>
            <p:ph type="ctrTitle"/>
          </p:nvPr>
        </p:nvSpPr>
        <p:spPr/>
        <p:txBody>
          <a:bodyPr>
            <a:noAutofit/>
          </a:bodyPr>
          <a:lstStyle/>
          <a:p>
            <a:r>
              <a:rPr lang="en-IN" sz="4800" dirty="0"/>
              <a:t>Convolution Neural Network Performance Analysis: </a:t>
            </a:r>
            <a:br>
              <a:rPr lang="en-IN" sz="4800" dirty="0"/>
            </a:br>
            <a:r>
              <a:rPr lang="en-IN" sz="4800" dirty="0"/>
              <a:t>CPU-optimized vs GPU-optimized</a:t>
            </a:r>
            <a:endParaRPr lang="en-US" sz="4800" dirty="0"/>
          </a:p>
        </p:txBody>
      </p:sp>
      <p:sp>
        <p:nvSpPr>
          <p:cNvPr id="3" name="Subtitle 2">
            <a:extLst>
              <a:ext uri="{FF2B5EF4-FFF2-40B4-BE49-F238E27FC236}">
                <a16:creationId xmlns:a16="http://schemas.microsoft.com/office/drawing/2014/main" id="{A4B56CED-8719-B45D-8FBC-47B85997BC11}"/>
              </a:ext>
            </a:extLst>
          </p:cNvPr>
          <p:cNvSpPr>
            <a:spLocks noGrp="1"/>
          </p:cNvSpPr>
          <p:nvPr>
            <p:ph type="subTitle" idx="1"/>
          </p:nvPr>
        </p:nvSpPr>
        <p:spPr/>
        <p:txBody>
          <a:bodyPr/>
          <a:lstStyle/>
          <a:p>
            <a:r>
              <a:rPr lang="en-US" dirty="0"/>
              <a:t>Team : Geetika Khanna &amp; Archit Harsh </a:t>
            </a:r>
          </a:p>
          <a:p>
            <a:r>
              <a:rPr lang="en-US" dirty="0"/>
              <a:t>Group – 6</a:t>
            </a:r>
          </a:p>
        </p:txBody>
      </p:sp>
    </p:spTree>
    <p:extLst>
      <p:ext uri="{BB962C8B-B14F-4D97-AF65-F5344CB8AC3E}">
        <p14:creationId xmlns:p14="http://schemas.microsoft.com/office/powerpoint/2010/main" val="332488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4DC20-8296-E260-BF05-7B1DF7A8F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D227C-6E1A-5A30-8266-50CA532030CD}"/>
              </a:ext>
            </a:extLst>
          </p:cNvPr>
          <p:cNvSpPr>
            <a:spLocks noGrp="1"/>
          </p:cNvSpPr>
          <p:nvPr>
            <p:ph type="title"/>
          </p:nvPr>
        </p:nvSpPr>
        <p:spPr/>
        <p:txBody>
          <a:bodyPr/>
          <a:lstStyle/>
          <a:p>
            <a:r>
              <a:rPr lang="en-US" dirty="0"/>
              <a:t>Performance Comparison Plot</a:t>
            </a:r>
            <a:endParaRPr dirty="0"/>
          </a:p>
        </p:txBody>
      </p:sp>
      <p:pic>
        <p:nvPicPr>
          <p:cNvPr id="7" name="Content Placeholder 6">
            <a:extLst>
              <a:ext uri="{FF2B5EF4-FFF2-40B4-BE49-F238E27FC236}">
                <a16:creationId xmlns:a16="http://schemas.microsoft.com/office/drawing/2014/main" id="{73B585E7-D11C-B725-0D1C-B7318E12DE26}"/>
              </a:ext>
            </a:extLst>
          </p:cNvPr>
          <p:cNvPicPr>
            <a:picLocks noGrp="1" noChangeAspect="1"/>
          </p:cNvPicPr>
          <p:nvPr>
            <p:ph idx="1"/>
          </p:nvPr>
        </p:nvPicPr>
        <p:blipFill>
          <a:blip r:embed="rId2"/>
          <a:stretch>
            <a:fillRect/>
          </a:stretch>
        </p:blipFill>
        <p:spPr>
          <a:xfrm>
            <a:off x="1418096" y="1846263"/>
            <a:ext cx="5928102" cy="4391805"/>
          </a:xfrm>
        </p:spPr>
      </p:pic>
    </p:spTree>
    <p:extLst>
      <p:ext uri="{BB962C8B-B14F-4D97-AF65-F5344CB8AC3E}">
        <p14:creationId xmlns:p14="http://schemas.microsoft.com/office/powerpoint/2010/main" val="129349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B9845-7BDB-DB49-228C-5043CB8369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B11CA-247C-9C98-7C8D-8E3B8A2860FC}"/>
              </a:ext>
            </a:extLst>
          </p:cNvPr>
          <p:cNvSpPr>
            <a:spLocks noGrp="1"/>
          </p:cNvSpPr>
          <p:nvPr>
            <p:ph type="title"/>
          </p:nvPr>
        </p:nvSpPr>
        <p:spPr/>
        <p:txBody>
          <a:bodyPr/>
          <a:lstStyle/>
          <a:p>
            <a:r>
              <a:rPr lang="en-US" dirty="0"/>
              <a:t>Analysis – Speed &amp; Throughput</a:t>
            </a:r>
            <a:endParaRPr dirty="0"/>
          </a:p>
        </p:txBody>
      </p:sp>
      <p:sp>
        <p:nvSpPr>
          <p:cNvPr id="6" name="Content Placeholder 5">
            <a:extLst>
              <a:ext uri="{FF2B5EF4-FFF2-40B4-BE49-F238E27FC236}">
                <a16:creationId xmlns:a16="http://schemas.microsoft.com/office/drawing/2014/main" id="{DD167E4E-BF2B-CA00-B25A-901425B8C4DB}"/>
              </a:ext>
            </a:extLst>
          </p:cNvPr>
          <p:cNvSpPr>
            <a:spLocks noGrp="1"/>
          </p:cNvSpPr>
          <p:nvPr>
            <p:ph idx="1"/>
          </p:nvPr>
        </p:nvSpPr>
        <p:spPr/>
        <p:txBody>
          <a:bodyPr>
            <a:normAutofit fontScale="92500" lnSpcReduction="20000"/>
          </a:bodyPr>
          <a:lstStyle/>
          <a:p>
            <a:pPr>
              <a:buNone/>
            </a:pPr>
            <a:r>
              <a:rPr lang="en-US" b="1" dirty="0"/>
              <a:t>Average Epoch Time (Lower is Better):</a:t>
            </a:r>
            <a:endParaRPr lang="en-US" dirty="0"/>
          </a:p>
          <a:p>
            <a:pPr lvl="1">
              <a:buFont typeface="Arial" panose="020B0604020202020204" pitchFamily="34" charset="0"/>
              <a:buChar char="•"/>
            </a:pPr>
            <a:r>
              <a:rPr lang="en-US" b="1" dirty="0"/>
              <a:t>GPU Platforms:</a:t>
            </a:r>
            <a:r>
              <a:rPr lang="en-US" dirty="0"/>
              <a:t> Significantly faster than CPU.</a:t>
            </a:r>
          </a:p>
          <a:p>
            <a:pPr marL="925830" lvl="2" indent="-285750">
              <a:buFont typeface="Arial" panose="020B0604020202020204" pitchFamily="34" charset="0"/>
              <a:buChar char="•"/>
            </a:pPr>
            <a:r>
              <a:rPr lang="en-US" dirty="0" err="1"/>
              <a:t>Numba</a:t>
            </a:r>
            <a:r>
              <a:rPr lang="en-US" dirty="0"/>
              <a:t> CUDA: </a:t>
            </a:r>
            <a:r>
              <a:rPr lang="en-US" b="1" dirty="0"/>
              <a:t>0.93s</a:t>
            </a:r>
            <a:r>
              <a:rPr lang="en-US" dirty="0"/>
              <a:t> (Fastest)</a:t>
            </a:r>
          </a:p>
          <a:p>
            <a:pPr marL="925830" lvl="2" indent="-285750">
              <a:buFont typeface="Arial" panose="020B0604020202020204" pitchFamily="34" charset="0"/>
              <a:buChar char="•"/>
            </a:pPr>
            <a:r>
              <a:rPr lang="en-US" dirty="0" err="1"/>
              <a:t>PyTorch</a:t>
            </a:r>
            <a:r>
              <a:rPr lang="en-US" dirty="0"/>
              <a:t> CUDA: 8.72s</a:t>
            </a:r>
          </a:p>
          <a:p>
            <a:pPr marL="925830" lvl="2" indent="-285750">
              <a:buFont typeface="Arial" panose="020B0604020202020204" pitchFamily="34" charset="0"/>
              <a:buChar char="•"/>
            </a:pPr>
            <a:r>
              <a:rPr lang="en-US" dirty="0" err="1"/>
              <a:t>PyTorch</a:t>
            </a:r>
            <a:r>
              <a:rPr lang="en-US" dirty="0"/>
              <a:t> MPS: 9.05s</a:t>
            </a:r>
          </a:p>
          <a:p>
            <a:pPr lvl="1">
              <a:buFont typeface="Arial" panose="020B0604020202020204" pitchFamily="34" charset="0"/>
              <a:buChar char="•"/>
            </a:pPr>
            <a:r>
              <a:rPr lang="en-US" b="1" dirty="0"/>
              <a:t>CPU Platforms:</a:t>
            </a:r>
            <a:r>
              <a:rPr lang="en-US" dirty="0"/>
              <a:t> Considerably slower.</a:t>
            </a:r>
          </a:p>
          <a:p>
            <a:pPr marL="925830" lvl="2" indent="-285750">
              <a:buFont typeface="Arial" panose="020B0604020202020204" pitchFamily="34" charset="0"/>
              <a:buChar char="•"/>
            </a:pPr>
            <a:r>
              <a:rPr lang="en-US" dirty="0" err="1"/>
              <a:t>Numba</a:t>
            </a:r>
            <a:r>
              <a:rPr lang="en-US" dirty="0"/>
              <a:t> CPU: </a:t>
            </a:r>
            <a:r>
              <a:rPr lang="en-US" b="1" dirty="0"/>
              <a:t>2.09s</a:t>
            </a:r>
            <a:endParaRPr lang="en-US" dirty="0"/>
          </a:p>
          <a:p>
            <a:pPr marL="925830" lvl="2" indent="-285750">
              <a:buFont typeface="Arial" panose="020B0604020202020204" pitchFamily="34" charset="0"/>
              <a:buChar char="•"/>
            </a:pPr>
            <a:r>
              <a:rPr lang="en-US" dirty="0" err="1"/>
              <a:t>PyTorch</a:t>
            </a:r>
            <a:r>
              <a:rPr lang="en-US" dirty="0"/>
              <a:t> CPU: 11.27s (Slowest)</a:t>
            </a:r>
          </a:p>
          <a:p>
            <a:pPr>
              <a:buNone/>
            </a:pPr>
            <a:r>
              <a:rPr lang="en-US" b="1" dirty="0"/>
              <a:t>Average Throughput (Higher is Better):</a:t>
            </a:r>
            <a:endParaRPr lang="en-US" dirty="0"/>
          </a:p>
          <a:p>
            <a:pPr lvl="1">
              <a:buFont typeface="Arial" panose="020B0604020202020204" pitchFamily="34" charset="0"/>
              <a:buChar char="•"/>
            </a:pPr>
            <a:r>
              <a:rPr lang="en-US" b="1" dirty="0"/>
              <a:t>GPU Platforms:</a:t>
            </a:r>
            <a:r>
              <a:rPr lang="en-US" dirty="0"/>
              <a:t> Process data much faster.</a:t>
            </a:r>
          </a:p>
          <a:p>
            <a:pPr marL="925830" lvl="2" indent="-285750">
              <a:buFont typeface="Arial" panose="020B0604020202020204" pitchFamily="34" charset="0"/>
              <a:buChar char="•"/>
            </a:pPr>
            <a:r>
              <a:rPr lang="en-US" dirty="0" err="1"/>
              <a:t>Numba</a:t>
            </a:r>
            <a:r>
              <a:rPr lang="en-US" dirty="0"/>
              <a:t> CUDA: </a:t>
            </a:r>
            <a:r>
              <a:rPr lang="en-US" b="1" dirty="0"/>
              <a:t>~71,800 samples/s</a:t>
            </a:r>
            <a:r>
              <a:rPr lang="en-US" dirty="0"/>
              <a:t> (Highest)</a:t>
            </a:r>
          </a:p>
          <a:p>
            <a:pPr marL="925830" lvl="2" indent="-285750">
              <a:buFont typeface="Arial" panose="020B0604020202020204" pitchFamily="34" charset="0"/>
              <a:buChar char="•"/>
            </a:pPr>
            <a:r>
              <a:rPr lang="en-US" dirty="0" err="1"/>
              <a:t>PyTorch</a:t>
            </a:r>
            <a:r>
              <a:rPr lang="en-US" dirty="0"/>
              <a:t> CUDA: ~6,900 samples/s</a:t>
            </a:r>
          </a:p>
          <a:p>
            <a:pPr marL="925830" lvl="2" indent="-285750">
              <a:buFont typeface="Arial" panose="020B0604020202020204" pitchFamily="34" charset="0"/>
              <a:buChar char="•"/>
            </a:pPr>
            <a:r>
              <a:rPr lang="en-US" dirty="0" err="1"/>
              <a:t>PyTorch</a:t>
            </a:r>
            <a:r>
              <a:rPr lang="en-US" dirty="0"/>
              <a:t> MPS: ~6,600 samples/s</a:t>
            </a:r>
          </a:p>
          <a:p>
            <a:pPr lvl="1">
              <a:buFont typeface="Arial" panose="020B0604020202020204" pitchFamily="34" charset="0"/>
              <a:buChar char="•"/>
            </a:pPr>
            <a:r>
              <a:rPr lang="en-US" b="1" dirty="0"/>
              <a:t>CPU Platforms:</a:t>
            </a:r>
            <a:r>
              <a:rPr lang="en-US" dirty="0"/>
              <a:t> Lower processing rate.</a:t>
            </a:r>
          </a:p>
          <a:p>
            <a:pPr marL="925830" lvl="2" indent="-285750">
              <a:buFont typeface="Arial" panose="020B0604020202020204" pitchFamily="34" charset="0"/>
              <a:buChar char="•"/>
            </a:pPr>
            <a:r>
              <a:rPr lang="en-US" dirty="0" err="1"/>
              <a:t>Numba</a:t>
            </a:r>
            <a:r>
              <a:rPr lang="en-US" dirty="0"/>
              <a:t> CPU: </a:t>
            </a:r>
            <a:r>
              <a:rPr lang="en-US" b="1" dirty="0"/>
              <a:t>~30,500 samples/s</a:t>
            </a:r>
            <a:endParaRPr lang="en-US" dirty="0"/>
          </a:p>
          <a:p>
            <a:pPr marL="925830" lvl="2" indent="-285750">
              <a:buFont typeface="Arial" panose="020B0604020202020204" pitchFamily="34" charset="0"/>
              <a:buChar char="•"/>
            </a:pPr>
            <a:r>
              <a:rPr lang="en-US" dirty="0" err="1"/>
              <a:t>PyTorch</a:t>
            </a:r>
            <a:r>
              <a:rPr lang="en-US" dirty="0"/>
              <a:t> CPU: ~5,300 samples/s (Lowest)</a:t>
            </a:r>
          </a:p>
        </p:txBody>
      </p:sp>
    </p:spTree>
    <p:extLst>
      <p:ext uri="{BB962C8B-B14F-4D97-AF65-F5344CB8AC3E}">
        <p14:creationId xmlns:p14="http://schemas.microsoft.com/office/powerpoint/2010/main" val="320220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91CF8-D1E2-04DB-9511-CF36F0D555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9EFF9-F68F-6886-D925-8825D63C339D}"/>
              </a:ext>
            </a:extLst>
          </p:cNvPr>
          <p:cNvSpPr>
            <a:spLocks noGrp="1"/>
          </p:cNvSpPr>
          <p:nvPr>
            <p:ph type="title"/>
          </p:nvPr>
        </p:nvSpPr>
        <p:spPr/>
        <p:txBody>
          <a:bodyPr/>
          <a:lstStyle/>
          <a:p>
            <a:r>
              <a:rPr lang="en-US" dirty="0"/>
              <a:t>Analysis – Accuracy &amp; Resources</a:t>
            </a:r>
            <a:endParaRPr dirty="0"/>
          </a:p>
        </p:txBody>
      </p:sp>
      <p:sp>
        <p:nvSpPr>
          <p:cNvPr id="6" name="Content Placeholder 5">
            <a:extLst>
              <a:ext uri="{FF2B5EF4-FFF2-40B4-BE49-F238E27FC236}">
                <a16:creationId xmlns:a16="http://schemas.microsoft.com/office/drawing/2014/main" id="{A8F8F882-DDDC-632B-750F-5C77C03522AC}"/>
              </a:ext>
            </a:extLst>
          </p:cNvPr>
          <p:cNvSpPr>
            <a:spLocks noGrp="1"/>
          </p:cNvSpPr>
          <p:nvPr>
            <p:ph idx="1"/>
          </p:nvPr>
        </p:nvSpPr>
        <p:spPr/>
        <p:txBody>
          <a:bodyPr>
            <a:normAutofit lnSpcReduction="10000"/>
          </a:bodyPr>
          <a:lstStyle/>
          <a:p>
            <a:pPr>
              <a:buNone/>
            </a:pPr>
            <a:r>
              <a:rPr lang="en-US" b="1" dirty="0"/>
              <a:t>Maximum Test Accuracy (Similar is Good):</a:t>
            </a:r>
            <a:endParaRPr lang="en-US" dirty="0"/>
          </a:p>
          <a:p>
            <a:pPr lvl="1">
              <a:buFont typeface="Arial" panose="020B0604020202020204" pitchFamily="34" charset="0"/>
              <a:buChar char="•"/>
            </a:pPr>
            <a:r>
              <a:rPr lang="en-US" dirty="0"/>
              <a:t>All platforms achieved high accuracy: </a:t>
            </a:r>
            <a:r>
              <a:rPr lang="en-US" b="1" dirty="0"/>
              <a:t>~97.4% - 98.5%</a:t>
            </a:r>
            <a:endParaRPr lang="en-US" dirty="0"/>
          </a:p>
          <a:p>
            <a:pPr lvl="1">
              <a:buFont typeface="Arial" panose="020B0604020202020204" pitchFamily="34" charset="0"/>
              <a:buChar char="•"/>
            </a:pPr>
            <a:r>
              <a:rPr lang="en-US" dirty="0" err="1"/>
              <a:t>PyTorch</a:t>
            </a:r>
            <a:r>
              <a:rPr lang="en-US" dirty="0"/>
              <a:t> platforms (CPU, CUDA, MPS) reached slightly higher peak: </a:t>
            </a:r>
            <a:r>
              <a:rPr lang="en-US" b="1" dirty="0"/>
              <a:t>98.5%</a:t>
            </a:r>
            <a:endParaRPr lang="en-US" dirty="0"/>
          </a:p>
          <a:p>
            <a:pPr lvl="1">
              <a:buFont typeface="Arial" panose="020B0604020202020204" pitchFamily="34" charset="0"/>
              <a:buChar char="•"/>
            </a:pPr>
            <a:r>
              <a:rPr lang="en-US" dirty="0" err="1"/>
              <a:t>Numba</a:t>
            </a:r>
            <a:r>
              <a:rPr lang="en-US" dirty="0"/>
              <a:t> platforms (CPU, CUDA) peaked around </a:t>
            </a:r>
            <a:r>
              <a:rPr lang="en-US" b="1" dirty="0"/>
              <a:t>~97.5%</a:t>
            </a:r>
            <a:endParaRPr lang="en-US" dirty="0"/>
          </a:p>
          <a:p>
            <a:pPr lvl="1">
              <a:buFont typeface="Arial" panose="020B0604020202020204" pitchFamily="34" charset="0"/>
              <a:buChar char="•"/>
            </a:pPr>
            <a:r>
              <a:rPr lang="en-US" i="1" dirty="0"/>
              <a:t>Takeaway: Backend choice did not significantly hinder model's learning ability.</a:t>
            </a:r>
            <a:endParaRPr lang="en-US" dirty="0"/>
          </a:p>
          <a:p>
            <a:pPr>
              <a:buNone/>
            </a:pPr>
            <a:r>
              <a:rPr lang="en-US" b="1" dirty="0"/>
              <a:t>Resource Usage (Snapshot):</a:t>
            </a:r>
            <a:endParaRPr lang="en-US" dirty="0"/>
          </a:p>
          <a:p>
            <a:pPr lvl="1">
              <a:buFont typeface="Arial" panose="020B0604020202020204" pitchFamily="34" charset="0"/>
              <a:buChar char="•"/>
            </a:pPr>
            <a:r>
              <a:rPr lang="en-US" b="1" dirty="0"/>
              <a:t>Avg. Process RAM:</a:t>
            </a:r>
            <a:endParaRPr lang="en-US" dirty="0"/>
          </a:p>
          <a:p>
            <a:pPr marL="925830" lvl="2" indent="-285750">
              <a:buFont typeface="Arial" panose="020B0604020202020204" pitchFamily="34" charset="0"/>
              <a:buChar char="•"/>
            </a:pPr>
            <a:r>
              <a:rPr lang="en-US" dirty="0"/>
              <a:t>Highest: </a:t>
            </a:r>
            <a:r>
              <a:rPr lang="en-US" dirty="0" err="1"/>
              <a:t>PyTorch</a:t>
            </a:r>
            <a:r>
              <a:rPr lang="en-US" dirty="0"/>
              <a:t> CPU (~1612 MB)</a:t>
            </a:r>
          </a:p>
          <a:p>
            <a:pPr marL="925830" lvl="2" indent="-285750">
              <a:buFont typeface="Arial" panose="020B0604020202020204" pitchFamily="34" charset="0"/>
              <a:buChar char="•"/>
            </a:pPr>
            <a:r>
              <a:rPr lang="en-US" dirty="0"/>
              <a:t>Lowest: </a:t>
            </a:r>
            <a:r>
              <a:rPr lang="en-US" dirty="0" err="1"/>
              <a:t>Numba</a:t>
            </a:r>
            <a:r>
              <a:rPr lang="en-US" dirty="0"/>
              <a:t> CUDA / </a:t>
            </a:r>
            <a:r>
              <a:rPr lang="en-US" dirty="0" err="1"/>
              <a:t>PyTorch</a:t>
            </a:r>
            <a:r>
              <a:rPr lang="en-US" dirty="0"/>
              <a:t> MPS (~1160-1190 MB)</a:t>
            </a:r>
          </a:p>
          <a:p>
            <a:pPr marL="925830" lvl="2" indent="-285750">
              <a:buFont typeface="Arial" panose="020B0604020202020204" pitchFamily="34" charset="0"/>
              <a:buChar char="•"/>
            </a:pPr>
            <a:r>
              <a:rPr lang="en-US" dirty="0" err="1"/>
              <a:t>Numba</a:t>
            </a:r>
            <a:r>
              <a:rPr lang="en-US" dirty="0"/>
              <a:t> CPU / </a:t>
            </a:r>
            <a:r>
              <a:rPr lang="en-US" dirty="0" err="1"/>
              <a:t>PyTorch</a:t>
            </a:r>
            <a:r>
              <a:rPr lang="en-US" dirty="0"/>
              <a:t> CUDA: Mid-range (~1330-1360 MB)</a:t>
            </a:r>
          </a:p>
          <a:p>
            <a:pPr lvl="1">
              <a:buFont typeface="Arial" panose="020B0604020202020204" pitchFamily="34" charset="0"/>
              <a:buChar char="•"/>
            </a:pPr>
            <a:r>
              <a:rPr lang="en-US" b="1" dirty="0"/>
              <a:t>Max GPU VRAM:</a:t>
            </a:r>
            <a:endParaRPr lang="en-US" dirty="0"/>
          </a:p>
          <a:p>
            <a:pPr marL="925830" lvl="2" indent="-285750">
              <a:buFont typeface="Arial" panose="020B0604020202020204" pitchFamily="34" charset="0"/>
              <a:buChar char="•"/>
            </a:pPr>
            <a:r>
              <a:rPr lang="en-US" dirty="0" err="1"/>
              <a:t>PyTorch</a:t>
            </a:r>
            <a:r>
              <a:rPr lang="en-US" dirty="0"/>
              <a:t> CUDA: ~17 MB reported</a:t>
            </a:r>
          </a:p>
          <a:p>
            <a:pPr marL="925830" lvl="2" indent="-285750">
              <a:buFont typeface="Arial" panose="020B0604020202020204" pitchFamily="34" charset="0"/>
              <a:buChar char="•"/>
            </a:pPr>
            <a:r>
              <a:rPr lang="en-US" dirty="0"/>
              <a:t>Others: N/A or Not Measured via this method</a:t>
            </a:r>
          </a:p>
        </p:txBody>
      </p:sp>
    </p:spTree>
    <p:extLst>
      <p:ext uri="{BB962C8B-B14F-4D97-AF65-F5344CB8AC3E}">
        <p14:creationId xmlns:p14="http://schemas.microsoft.com/office/powerpoint/2010/main" val="411643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87A59-CB7F-15B0-E113-670BF6760F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6C538-77B6-8C69-DEF2-E1B2B9A94DDE}"/>
              </a:ext>
            </a:extLst>
          </p:cNvPr>
          <p:cNvSpPr>
            <a:spLocks noGrp="1"/>
          </p:cNvSpPr>
          <p:nvPr>
            <p:ph type="title"/>
          </p:nvPr>
        </p:nvSpPr>
        <p:spPr/>
        <p:txBody>
          <a:bodyPr/>
          <a:lstStyle/>
          <a:p>
            <a:r>
              <a:rPr lang="en-US" dirty="0"/>
              <a:t>Conclusion</a:t>
            </a:r>
            <a:endParaRPr dirty="0"/>
          </a:p>
        </p:txBody>
      </p:sp>
      <p:sp>
        <p:nvSpPr>
          <p:cNvPr id="3" name="Content Placeholder 2">
            <a:extLst>
              <a:ext uri="{FF2B5EF4-FFF2-40B4-BE49-F238E27FC236}">
                <a16:creationId xmlns:a16="http://schemas.microsoft.com/office/drawing/2014/main" id="{7209A82C-041B-8F95-5305-1D70CFED40D0}"/>
              </a:ext>
            </a:extLst>
          </p:cNvPr>
          <p:cNvSpPr>
            <a:spLocks noGrp="1"/>
          </p:cNvSpPr>
          <p:nvPr>
            <p:ph idx="1"/>
          </p:nvPr>
        </p:nvSpPr>
        <p:spPr/>
        <p:txBody>
          <a:bodyPr>
            <a:noAutofit/>
          </a:bodyPr>
          <a:lstStyle/>
          <a:p>
            <a:pPr>
              <a:lnSpc>
                <a:spcPct val="100000"/>
              </a:lnSpc>
              <a:buFont typeface="Arial" panose="020B0604020202020204" pitchFamily="34" charset="0"/>
              <a:buChar char="•"/>
            </a:pPr>
            <a:r>
              <a:rPr lang="en-US" sz="1200" b="1" dirty="0"/>
              <a:t>Performance</a:t>
            </a:r>
            <a:r>
              <a:rPr lang="en-US" sz="1200" dirty="0"/>
              <a:t>:</a:t>
            </a:r>
          </a:p>
          <a:p>
            <a:pPr lvl="1">
              <a:lnSpc>
                <a:spcPct val="100000"/>
              </a:lnSpc>
              <a:buFont typeface="Arial" panose="020B0604020202020204" pitchFamily="34" charset="0"/>
              <a:buChar char="•"/>
            </a:pPr>
            <a:r>
              <a:rPr lang="en-US" sz="1200" dirty="0"/>
              <a:t>The </a:t>
            </a:r>
            <a:r>
              <a:rPr lang="en-US" sz="1200" b="1" dirty="0"/>
              <a:t>GPU CUDA </a:t>
            </a:r>
            <a:r>
              <a:rPr lang="en-US" sz="1200" dirty="0"/>
              <a:t>implementation clearly outperforms all others in raw speed and throughput. It is ideal for real-time or large-scale training where speed is critical, though it may trade off some accuracy. The NUMBA </a:t>
            </a:r>
            <a:r>
              <a:rPr lang="en-US" sz="1200" b="1" dirty="0"/>
              <a:t>(or other native libraries like </a:t>
            </a:r>
            <a:r>
              <a:rPr lang="en-US" sz="1200" b="1" dirty="0" err="1"/>
              <a:t>cuBLAS</a:t>
            </a:r>
            <a:r>
              <a:rPr lang="en-US" sz="1200" b="1" dirty="0"/>
              <a:t>)</a:t>
            </a:r>
            <a:r>
              <a:rPr lang="en-US" sz="1200" dirty="0"/>
              <a:t> implementation was better than </a:t>
            </a:r>
            <a:r>
              <a:rPr lang="en-US" sz="1200" dirty="0" err="1"/>
              <a:t>Pytorch</a:t>
            </a:r>
            <a:r>
              <a:rPr lang="en-US" sz="1200" dirty="0"/>
              <a:t> potentially due to simplified backpropagation.</a:t>
            </a:r>
          </a:p>
          <a:p>
            <a:pPr>
              <a:lnSpc>
                <a:spcPct val="100000"/>
              </a:lnSpc>
              <a:buFont typeface="Arial" panose="020B0604020202020204" pitchFamily="34" charset="0"/>
              <a:buChar char="•"/>
            </a:pPr>
            <a:r>
              <a:rPr lang="en-US" sz="1200" b="1" dirty="0"/>
              <a:t>Accuracy</a:t>
            </a:r>
            <a:r>
              <a:rPr lang="en-US" sz="1200" dirty="0"/>
              <a:t>:</a:t>
            </a:r>
          </a:p>
          <a:p>
            <a:pPr lvl="1">
              <a:lnSpc>
                <a:spcPct val="100000"/>
              </a:lnSpc>
              <a:buFont typeface="Arial" panose="020B0604020202020204" pitchFamily="34" charset="0"/>
              <a:buChar char="•"/>
            </a:pPr>
            <a:r>
              <a:rPr lang="en-US" sz="1200" b="1" dirty="0" err="1"/>
              <a:t>PyTorch</a:t>
            </a:r>
            <a:r>
              <a:rPr lang="en-US" sz="1200" b="1" dirty="0"/>
              <a:t>-based platforms</a:t>
            </a:r>
            <a:r>
              <a:rPr lang="en-US" sz="1200" dirty="0"/>
              <a:t> (especially on CUDA and MPS) consistently achieve the highest accuracy, making them better suited for applications demanding reliable convergence and generalization.</a:t>
            </a:r>
          </a:p>
          <a:p>
            <a:pPr>
              <a:lnSpc>
                <a:spcPct val="100000"/>
              </a:lnSpc>
              <a:buFont typeface="Arial" panose="020B0604020202020204" pitchFamily="34" charset="0"/>
              <a:buChar char="•"/>
            </a:pPr>
            <a:r>
              <a:rPr lang="en-US" sz="1200" b="1" dirty="0"/>
              <a:t>Framework Impact (CPU)</a:t>
            </a:r>
          </a:p>
          <a:p>
            <a:pPr lvl="1">
              <a:lnSpc>
                <a:spcPct val="100000"/>
              </a:lnSpc>
              <a:buFont typeface="Arial" panose="020B0604020202020204" pitchFamily="34" charset="0"/>
              <a:buChar char="•"/>
            </a:pPr>
            <a:r>
              <a:rPr lang="en-US" sz="1200" dirty="0"/>
              <a:t>On the CPU, </a:t>
            </a:r>
            <a:r>
              <a:rPr lang="en-US" sz="1200" b="1" i="1" dirty="0" err="1"/>
              <a:t>Numba</a:t>
            </a:r>
            <a:r>
              <a:rPr lang="en-US" sz="1200" b="1" i="1" dirty="0"/>
              <a:t> JIT </a:t>
            </a:r>
            <a:r>
              <a:rPr lang="en-US" sz="1200" dirty="0"/>
              <a:t>provided a substantial speedup compared to the standard </a:t>
            </a:r>
            <a:r>
              <a:rPr lang="en-US" sz="1200" dirty="0" err="1"/>
              <a:t>PyTorch</a:t>
            </a:r>
            <a:r>
              <a:rPr lang="en-US" sz="1200" dirty="0"/>
              <a:t> CPU backend. This showcases </a:t>
            </a:r>
            <a:r>
              <a:rPr lang="en-US" sz="1200" dirty="0" err="1"/>
              <a:t>Numba's</a:t>
            </a:r>
            <a:r>
              <a:rPr lang="en-US" sz="1200" dirty="0"/>
              <a:t> strength in accelerating numerical Python code on multi-core CPUs through compilation and parallelization, outperforming </a:t>
            </a:r>
            <a:r>
              <a:rPr lang="en-US" sz="1200" dirty="0" err="1"/>
              <a:t>PyTorch's</a:t>
            </a:r>
            <a:r>
              <a:rPr lang="en-US" sz="1200" dirty="0"/>
              <a:t> default CPU execution strategy for this specific model and implementation.</a:t>
            </a:r>
          </a:p>
          <a:p>
            <a:pPr>
              <a:lnSpc>
                <a:spcPct val="100000"/>
              </a:lnSpc>
              <a:buFont typeface="Arial" panose="020B0604020202020204" pitchFamily="34" charset="0"/>
              <a:buChar char="•"/>
            </a:pPr>
            <a:r>
              <a:rPr lang="en-US" sz="1200" b="1" dirty="0"/>
              <a:t>Efficiency</a:t>
            </a:r>
            <a:r>
              <a:rPr lang="en-US" sz="1200" dirty="0"/>
              <a:t>:</a:t>
            </a:r>
          </a:p>
          <a:p>
            <a:pPr lvl="1">
              <a:lnSpc>
                <a:spcPct val="100000"/>
              </a:lnSpc>
              <a:buFont typeface="Arial" panose="020B0604020202020204" pitchFamily="34" charset="0"/>
              <a:buChar char="•"/>
            </a:pPr>
            <a:r>
              <a:rPr lang="en-US" sz="1200" b="1" dirty="0"/>
              <a:t>GPU CUDA (NUMBA)</a:t>
            </a:r>
            <a:r>
              <a:rPr lang="en-US" sz="1200" dirty="0"/>
              <a:t> offers the best speed-to-resource usage ratio, while </a:t>
            </a:r>
            <a:r>
              <a:rPr lang="en-US" sz="1200" b="1" dirty="0"/>
              <a:t>MPS (</a:t>
            </a:r>
            <a:r>
              <a:rPr lang="en-US" sz="1200" b="1" dirty="0" err="1"/>
              <a:t>PyTorch</a:t>
            </a:r>
            <a:r>
              <a:rPr lang="en-US" sz="1200" b="1" dirty="0"/>
              <a:t>)</a:t>
            </a:r>
            <a:r>
              <a:rPr lang="en-US" sz="1200" dirty="0"/>
              <a:t> offers a great balance between speed, accuracy, and efficient resource utilization—especially useful on Apple devices.</a:t>
            </a:r>
          </a:p>
          <a:p>
            <a:pPr>
              <a:lnSpc>
                <a:spcPct val="100000"/>
              </a:lnSpc>
              <a:buFont typeface="Arial" panose="020B0604020202020204" pitchFamily="34" charset="0"/>
              <a:buChar char="•"/>
            </a:pPr>
            <a:r>
              <a:rPr lang="en-US" sz="1200" b="1" dirty="0"/>
              <a:t>Recommendation</a:t>
            </a:r>
            <a:r>
              <a:rPr lang="en-US" sz="1200" dirty="0"/>
              <a:t>:</a:t>
            </a:r>
          </a:p>
          <a:p>
            <a:pPr lvl="1">
              <a:lnSpc>
                <a:spcPct val="100000"/>
              </a:lnSpc>
              <a:buFont typeface="Arial" panose="020B0604020202020204" pitchFamily="34" charset="0"/>
              <a:buChar char="•"/>
            </a:pPr>
            <a:r>
              <a:rPr lang="en-US" sz="1200" dirty="0"/>
              <a:t>For </a:t>
            </a:r>
            <a:r>
              <a:rPr lang="en-US" sz="1200" b="1" dirty="0"/>
              <a:t>performance-critical deployments</a:t>
            </a:r>
            <a:r>
              <a:rPr lang="en-US" sz="1200" dirty="0"/>
              <a:t>, go with </a:t>
            </a:r>
            <a:r>
              <a:rPr lang="en-US" sz="1200" b="1" dirty="0"/>
              <a:t>GPU CUDA (NUMBA or other native libraries like </a:t>
            </a:r>
            <a:r>
              <a:rPr lang="en-US" sz="1200" b="1" dirty="0" err="1"/>
              <a:t>cuBLAS</a:t>
            </a:r>
            <a:r>
              <a:rPr lang="en-US" sz="1200" b="1" dirty="0"/>
              <a:t>)</a:t>
            </a:r>
            <a:r>
              <a:rPr lang="en-US" sz="1200" dirty="0"/>
              <a:t>.</a:t>
            </a:r>
          </a:p>
          <a:p>
            <a:pPr lvl="1">
              <a:lnSpc>
                <a:spcPct val="100000"/>
              </a:lnSpc>
              <a:buFont typeface="Arial" panose="020B0604020202020204" pitchFamily="34" charset="0"/>
              <a:buChar char="•"/>
            </a:pPr>
            <a:r>
              <a:rPr lang="en-US" sz="1200" dirty="0"/>
              <a:t>For </a:t>
            </a:r>
            <a:r>
              <a:rPr lang="en-US" sz="1200" b="1" dirty="0"/>
              <a:t>high-accuracy models and simplified abstraction</a:t>
            </a:r>
            <a:r>
              <a:rPr lang="en-US" sz="1200" dirty="0"/>
              <a:t>, prefer </a:t>
            </a:r>
            <a:r>
              <a:rPr lang="en-US" sz="1200" b="1" dirty="0" err="1"/>
              <a:t>PyTorch</a:t>
            </a:r>
            <a:r>
              <a:rPr lang="en-US" sz="1200" b="1" dirty="0"/>
              <a:t> (CUDA or MPS)</a:t>
            </a:r>
            <a:r>
              <a:rPr lang="en-US" sz="1200" dirty="0"/>
              <a:t>.</a:t>
            </a:r>
          </a:p>
        </p:txBody>
      </p:sp>
    </p:spTree>
    <p:extLst>
      <p:ext uri="{BB962C8B-B14F-4D97-AF65-F5344CB8AC3E}">
        <p14:creationId xmlns:p14="http://schemas.microsoft.com/office/powerpoint/2010/main" val="83597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Literature </a:t>
            </a:r>
            <a:r>
              <a:rPr lang="en-US" dirty="0"/>
              <a:t>References</a:t>
            </a:r>
            <a:endParaRPr dirty="0"/>
          </a:p>
        </p:txBody>
      </p:sp>
      <p:sp>
        <p:nvSpPr>
          <p:cNvPr id="3" name="Content Placeholder 2"/>
          <p:cNvSpPr>
            <a:spLocks noGrp="1"/>
          </p:cNvSpPr>
          <p:nvPr>
            <p:ph idx="1"/>
          </p:nvPr>
        </p:nvSpPr>
        <p:spPr/>
        <p:txBody>
          <a:bodyPr>
            <a:normAutofit/>
          </a:bodyPr>
          <a:lstStyle/>
          <a:p>
            <a:pPr>
              <a:defRPr sz="1800">
                <a:solidFill>
                  <a:srgbClr val="000000"/>
                </a:solidFill>
                <a:latin typeface="Calibri"/>
              </a:defRPr>
            </a:pPr>
            <a:r>
              <a:rPr b="1" dirty="0"/>
              <a:t>Key References:</a:t>
            </a:r>
          </a:p>
          <a:p>
            <a:pPr>
              <a:defRPr sz="1800">
                <a:solidFill>
                  <a:srgbClr val="000000"/>
                </a:solidFill>
                <a:latin typeface="Calibri"/>
              </a:defRPr>
            </a:pPr>
            <a:r>
              <a:rPr b="1" dirty="0"/>
              <a:t>1.</a:t>
            </a:r>
            <a:r>
              <a:rPr dirty="0"/>
              <a:t> </a:t>
            </a:r>
            <a:r>
              <a:rPr lang="en-US" dirty="0" err="1"/>
              <a:t>Krizhevsky</a:t>
            </a:r>
            <a:r>
              <a:rPr lang="en-US" dirty="0"/>
              <a:t>, </a:t>
            </a:r>
            <a:r>
              <a:rPr lang="en-US" dirty="0" err="1"/>
              <a:t>Sutskever</a:t>
            </a:r>
            <a:r>
              <a:rPr lang="en-US" dirty="0"/>
              <a:t>, &amp; Hinton (2012) </a:t>
            </a:r>
            <a:r>
              <a:rPr dirty="0"/>
              <a:t>– </a:t>
            </a:r>
            <a:r>
              <a:rPr lang="en-US" dirty="0"/>
              <a:t>ImageNet Classification with Deep Convolutional Neural Networks</a:t>
            </a:r>
          </a:p>
          <a:p>
            <a:pPr>
              <a:defRPr sz="1800">
                <a:solidFill>
                  <a:srgbClr val="000000"/>
                </a:solidFill>
                <a:latin typeface="Calibri"/>
              </a:defRPr>
            </a:pPr>
            <a:r>
              <a:rPr b="1" dirty="0"/>
              <a:t>2.</a:t>
            </a:r>
            <a:r>
              <a:rPr lang="en-US" b="1" dirty="0"/>
              <a:t> </a:t>
            </a:r>
            <a:r>
              <a:rPr lang="en-US" dirty="0"/>
              <a:t>Sze, Chen, Yang &amp; Emer (2017)</a:t>
            </a:r>
            <a:r>
              <a:rPr dirty="0"/>
              <a:t> – </a:t>
            </a:r>
            <a:r>
              <a:rPr lang="en-US" dirty="0"/>
              <a:t>Efficient Processing of Deep Neural Networks: A Tutorial and Survey</a:t>
            </a:r>
          </a:p>
          <a:p>
            <a:pPr>
              <a:defRPr sz="1800">
                <a:solidFill>
                  <a:srgbClr val="000000"/>
                </a:solidFill>
                <a:latin typeface="Calibri"/>
              </a:defRPr>
            </a:pPr>
            <a:r>
              <a:rPr b="1" dirty="0"/>
              <a:t>3.</a:t>
            </a:r>
            <a:r>
              <a:rPr dirty="0"/>
              <a:t> </a:t>
            </a:r>
            <a:r>
              <a:rPr lang="en-US" dirty="0"/>
              <a:t>Hubner, Hu, Peng &amp; </a:t>
            </a:r>
            <a:r>
              <a:rPr lang="en-US" dirty="0" err="1"/>
              <a:t>Markidis</a:t>
            </a:r>
            <a:r>
              <a:rPr lang="en-US" dirty="0"/>
              <a:t> (2025) - Evaluating the Apple Silicon M-Series SoCs for HPC Performance and Efficiency</a:t>
            </a:r>
          </a:p>
          <a:p>
            <a:pPr>
              <a:defRPr sz="1800">
                <a:solidFill>
                  <a:srgbClr val="000000"/>
                </a:solidFill>
                <a:latin typeface="Calibri"/>
              </a:defRPr>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863840" cy="1450757"/>
          </a:xfrm>
        </p:spPr>
        <p:txBody>
          <a:bodyPr>
            <a:normAutofit/>
          </a:bodyPr>
          <a:lstStyle/>
          <a:p>
            <a:r>
              <a:rPr lang="en-IN" dirty="0"/>
              <a:t>Introduction &amp; Objective</a:t>
            </a:r>
            <a:endParaRPr dirty="0"/>
          </a:p>
        </p:txBody>
      </p:sp>
      <p:sp>
        <p:nvSpPr>
          <p:cNvPr id="3" name="Content Placeholder 2"/>
          <p:cNvSpPr>
            <a:spLocks noGrp="1"/>
          </p:cNvSpPr>
          <p:nvPr>
            <p:ph idx="1"/>
          </p:nvPr>
        </p:nvSpPr>
        <p:spPr/>
        <p:txBody>
          <a:bodyPr>
            <a:normAutofit/>
          </a:bodyPr>
          <a:lstStyle/>
          <a:p>
            <a:pPr>
              <a:defRPr sz="1800">
                <a:solidFill>
                  <a:srgbClr val="000000"/>
                </a:solidFill>
                <a:latin typeface="Calibri"/>
              </a:defRPr>
            </a:pPr>
            <a:r>
              <a:rPr lang="en-US" sz="1600" b="1" dirty="0"/>
              <a:t>Convolutional Neural Networks (CNNs) </a:t>
            </a:r>
            <a:r>
              <a:rPr lang="en-US" sz="1600" dirty="0"/>
              <a:t>have become fundamental tools in computer vision, achieving state-of-the-art results in tasks like image classification, object detection, and segmentation. </a:t>
            </a:r>
          </a:p>
          <a:p>
            <a:pPr>
              <a:defRPr sz="1800">
                <a:solidFill>
                  <a:srgbClr val="000000"/>
                </a:solidFill>
                <a:latin typeface="Calibri"/>
              </a:defRPr>
            </a:pPr>
            <a:r>
              <a:rPr lang="en-US" sz="1600" dirty="0"/>
              <a:t>However, training these complex models is computationally intensive, often requiring substantial processing power and time. This computational demand has driven the adoption of hardware accelerators, primarily Graphics Processing Units (GPUs), to make deep learning training feasible.</a:t>
            </a:r>
          </a:p>
          <a:p>
            <a:pPr>
              <a:defRPr sz="1800">
                <a:solidFill>
                  <a:srgbClr val="000000"/>
                </a:solidFill>
                <a:latin typeface="Calibri"/>
              </a:defRPr>
            </a:pPr>
            <a:r>
              <a:rPr lang="en-US" sz="1600" b="1" dirty="0"/>
              <a:t>Objective</a:t>
            </a:r>
            <a:r>
              <a:rPr lang="en-US" sz="1600" dirty="0"/>
              <a:t>:</a:t>
            </a:r>
          </a:p>
          <a:p>
            <a:pPr lvl="1">
              <a:defRPr sz="1800">
                <a:solidFill>
                  <a:srgbClr val="000000"/>
                </a:solidFill>
                <a:latin typeface="Calibri"/>
              </a:defRPr>
            </a:pPr>
            <a:r>
              <a:rPr lang="en-US" sz="1600" dirty="0"/>
              <a:t>Compare CNN training performance across Intel CPU, GPU (NVIDIA CUDA), and Apple Silicon (MPS)</a:t>
            </a:r>
          </a:p>
          <a:p>
            <a:pPr>
              <a:defRPr sz="1800">
                <a:solidFill>
                  <a:srgbClr val="000000"/>
                </a:solidFill>
                <a:latin typeface="Calibri"/>
              </a:defRPr>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CE804-758C-399D-DA7E-F13D1A210B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A64A3-2463-0768-66C7-058754A8325E}"/>
              </a:ext>
            </a:extLst>
          </p:cNvPr>
          <p:cNvSpPr>
            <a:spLocks noGrp="1"/>
          </p:cNvSpPr>
          <p:nvPr>
            <p:ph type="title"/>
          </p:nvPr>
        </p:nvSpPr>
        <p:spPr>
          <a:xfrm>
            <a:off x="822960" y="286604"/>
            <a:ext cx="7863840" cy="1450757"/>
          </a:xfrm>
        </p:spPr>
        <p:txBody>
          <a:bodyPr>
            <a:normAutofit/>
          </a:bodyPr>
          <a:lstStyle/>
          <a:p>
            <a:r>
              <a:rPr lang="en-IN" dirty="0"/>
              <a:t>Project Goal &amp; Metrics</a:t>
            </a:r>
            <a:endParaRPr dirty="0"/>
          </a:p>
        </p:txBody>
      </p:sp>
      <p:sp>
        <p:nvSpPr>
          <p:cNvPr id="3" name="Content Placeholder 2">
            <a:extLst>
              <a:ext uri="{FF2B5EF4-FFF2-40B4-BE49-F238E27FC236}">
                <a16:creationId xmlns:a16="http://schemas.microsoft.com/office/drawing/2014/main" id="{4CCA50FC-4091-0EB9-9F7E-C0ABC23711FF}"/>
              </a:ext>
            </a:extLst>
          </p:cNvPr>
          <p:cNvSpPr>
            <a:spLocks noGrp="1"/>
          </p:cNvSpPr>
          <p:nvPr>
            <p:ph idx="1"/>
          </p:nvPr>
        </p:nvSpPr>
        <p:spPr/>
        <p:txBody>
          <a:bodyPr>
            <a:noAutofit/>
          </a:bodyPr>
          <a:lstStyle/>
          <a:p>
            <a:pPr>
              <a:defRPr sz="1800">
                <a:solidFill>
                  <a:srgbClr val="000000"/>
                </a:solidFill>
                <a:latin typeface="Calibri"/>
              </a:defRPr>
            </a:pPr>
            <a:r>
              <a:rPr lang="en-US" sz="1600" b="1" dirty="0"/>
              <a:t>Goal:</a:t>
            </a:r>
          </a:p>
          <a:p>
            <a:pPr lvl="1">
              <a:defRPr sz="1800">
                <a:solidFill>
                  <a:srgbClr val="000000"/>
                </a:solidFill>
                <a:latin typeface="Calibri"/>
              </a:defRPr>
            </a:pPr>
            <a:r>
              <a:rPr lang="en-US" sz="1600" dirty="0"/>
              <a:t>Quantitatively assess comparative performance analysis of a standard CNN architecture trained for image classification on the MNIST dataset using five distinct execution backends:</a:t>
            </a:r>
          </a:p>
          <a:p>
            <a:pPr lvl="3">
              <a:defRPr sz="1800">
                <a:solidFill>
                  <a:srgbClr val="000000"/>
                </a:solidFill>
                <a:latin typeface="Calibri"/>
              </a:defRPr>
            </a:pPr>
            <a:r>
              <a:rPr lang="en-US" sz="1600" dirty="0"/>
              <a:t>A multi-core CPU optimized using </a:t>
            </a:r>
            <a:r>
              <a:rPr lang="en-US" sz="1600" dirty="0" err="1"/>
              <a:t>Numba's</a:t>
            </a:r>
            <a:r>
              <a:rPr lang="en-US" sz="1600" dirty="0"/>
              <a:t> Just-In-Time (JIT) compilation</a:t>
            </a:r>
          </a:p>
          <a:p>
            <a:pPr lvl="3">
              <a:defRPr sz="1800">
                <a:solidFill>
                  <a:srgbClr val="000000"/>
                </a:solidFill>
                <a:latin typeface="Calibri"/>
              </a:defRPr>
            </a:pPr>
            <a:r>
              <a:rPr lang="en-US" sz="1600" dirty="0"/>
              <a:t>An NVIDIA GPU accelerated via </a:t>
            </a:r>
            <a:r>
              <a:rPr lang="en-US" sz="1600" dirty="0" err="1"/>
              <a:t>Numba's</a:t>
            </a:r>
            <a:r>
              <a:rPr lang="en-US" sz="1600" dirty="0"/>
              <a:t> CUDA JIT</a:t>
            </a:r>
          </a:p>
          <a:p>
            <a:pPr lvl="3">
              <a:defRPr sz="1800">
                <a:solidFill>
                  <a:srgbClr val="000000"/>
                </a:solidFill>
                <a:latin typeface="Calibri"/>
              </a:defRPr>
            </a:pPr>
            <a:r>
              <a:rPr lang="en-US" sz="1600" dirty="0"/>
              <a:t>A multi-core CPU utilizing the standard </a:t>
            </a:r>
            <a:r>
              <a:rPr lang="en-US" sz="1600" dirty="0" err="1"/>
              <a:t>PyTorch</a:t>
            </a:r>
            <a:r>
              <a:rPr lang="en-US" sz="1600" dirty="0"/>
              <a:t> framework</a:t>
            </a:r>
          </a:p>
          <a:p>
            <a:pPr lvl="3">
              <a:defRPr sz="1800">
                <a:solidFill>
                  <a:srgbClr val="000000"/>
                </a:solidFill>
                <a:latin typeface="Calibri"/>
              </a:defRPr>
            </a:pPr>
            <a:r>
              <a:rPr lang="en-US" sz="1600" dirty="0"/>
              <a:t>An NVIDIA GPU accelerated via </a:t>
            </a:r>
            <a:r>
              <a:rPr lang="en-US" sz="1600" dirty="0" err="1"/>
              <a:t>PyTorch's</a:t>
            </a:r>
            <a:r>
              <a:rPr lang="en-US" sz="1600" dirty="0"/>
              <a:t> CUDA backend</a:t>
            </a:r>
          </a:p>
          <a:p>
            <a:pPr lvl="3">
              <a:defRPr sz="1800">
                <a:solidFill>
                  <a:srgbClr val="000000"/>
                </a:solidFill>
                <a:latin typeface="Calibri"/>
              </a:defRPr>
            </a:pPr>
            <a:r>
              <a:rPr lang="en-US" sz="1600" dirty="0"/>
              <a:t>An Apple Silicon GPU utilizing </a:t>
            </a:r>
            <a:r>
              <a:rPr lang="en-US" sz="1600" dirty="0" err="1"/>
              <a:t>PyTorch's</a:t>
            </a:r>
            <a:r>
              <a:rPr lang="en-US" sz="1600" dirty="0"/>
              <a:t> Metal Performance Shaders (MPS) backend</a:t>
            </a:r>
          </a:p>
          <a:p>
            <a:pPr>
              <a:defRPr sz="1800">
                <a:solidFill>
                  <a:srgbClr val="000000"/>
                </a:solidFill>
                <a:latin typeface="Calibri"/>
              </a:defRPr>
            </a:pPr>
            <a:r>
              <a:rPr lang="en-US" sz="1600" b="1" dirty="0"/>
              <a:t>Metrics Evaluated</a:t>
            </a:r>
            <a:r>
              <a:rPr lang="en-US" sz="1600" dirty="0"/>
              <a:t>:</a:t>
            </a:r>
          </a:p>
          <a:p>
            <a:pPr lvl="1">
              <a:defRPr sz="1800">
                <a:solidFill>
                  <a:srgbClr val="000000"/>
                </a:solidFill>
                <a:latin typeface="Calibri"/>
              </a:defRPr>
            </a:pPr>
            <a:r>
              <a:rPr sz="1600" dirty="0"/>
              <a:t>Training </a:t>
            </a:r>
            <a:r>
              <a:rPr lang="en-US" sz="1600" dirty="0"/>
              <a:t>time per epoch</a:t>
            </a:r>
            <a:endParaRPr sz="1600" dirty="0"/>
          </a:p>
          <a:p>
            <a:pPr lvl="1">
              <a:defRPr sz="1800">
                <a:solidFill>
                  <a:srgbClr val="000000"/>
                </a:solidFill>
                <a:latin typeface="Calibri"/>
              </a:defRPr>
            </a:pPr>
            <a:r>
              <a:rPr sz="1600" dirty="0"/>
              <a:t>Throughput (samples/sec)</a:t>
            </a:r>
          </a:p>
          <a:p>
            <a:pPr lvl="1">
              <a:defRPr sz="1800">
                <a:solidFill>
                  <a:srgbClr val="000000"/>
                </a:solidFill>
                <a:latin typeface="Calibri"/>
              </a:defRPr>
            </a:pPr>
            <a:r>
              <a:rPr sz="1600" dirty="0"/>
              <a:t>Memory Usage</a:t>
            </a:r>
            <a:r>
              <a:rPr lang="en-US" sz="1600" dirty="0"/>
              <a:t> (RAM/VRAM)</a:t>
            </a:r>
            <a:endParaRPr sz="1600" dirty="0"/>
          </a:p>
          <a:p>
            <a:pPr lvl="1">
              <a:defRPr sz="1800">
                <a:solidFill>
                  <a:srgbClr val="000000"/>
                </a:solidFill>
                <a:latin typeface="Calibri"/>
              </a:defRPr>
            </a:pPr>
            <a:r>
              <a:rPr lang="en-US" sz="1600" dirty="0"/>
              <a:t>Test </a:t>
            </a:r>
            <a:r>
              <a:rPr sz="1600" dirty="0"/>
              <a:t>Accuracy</a:t>
            </a:r>
          </a:p>
        </p:txBody>
      </p:sp>
    </p:spTree>
    <p:extLst>
      <p:ext uri="{BB962C8B-B14F-4D97-AF65-F5344CB8AC3E}">
        <p14:creationId xmlns:p14="http://schemas.microsoft.com/office/powerpoint/2010/main" val="2401877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0EDD8-C162-9A6A-A097-D0BB6A4B3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0D88C-E588-8F1F-4B50-09BD504BE929}"/>
              </a:ext>
            </a:extLst>
          </p:cNvPr>
          <p:cNvSpPr>
            <a:spLocks noGrp="1"/>
          </p:cNvSpPr>
          <p:nvPr>
            <p:ph type="title"/>
          </p:nvPr>
        </p:nvSpPr>
        <p:spPr/>
        <p:txBody>
          <a:bodyPr>
            <a:normAutofit/>
          </a:bodyPr>
          <a:lstStyle/>
          <a:p>
            <a:r>
              <a:rPr lang="en-US" dirty="0"/>
              <a:t>Dataset</a:t>
            </a:r>
            <a:endParaRPr dirty="0"/>
          </a:p>
        </p:txBody>
      </p:sp>
      <p:sp>
        <p:nvSpPr>
          <p:cNvPr id="3" name="Content Placeholder 2">
            <a:extLst>
              <a:ext uri="{FF2B5EF4-FFF2-40B4-BE49-F238E27FC236}">
                <a16:creationId xmlns:a16="http://schemas.microsoft.com/office/drawing/2014/main" id="{2D8E3F4A-5F7F-D7C9-4644-D72103803930}"/>
              </a:ext>
            </a:extLst>
          </p:cNvPr>
          <p:cNvSpPr>
            <a:spLocks noGrp="1"/>
          </p:cNvSpPr>
          <p:nvPr>
            <p:ph idx="1"/>
          </p:nvPr>
        </p:nvSpPr>
        <p:spPr/>
        <p:txBody>
          <a:bodyPr>
            <a:noAutofit/>
          </a:bodyPr>
          <a:lstStyle/>
          <a:p>
            <a:pPr marL="201168" lvl="1" indent="0">
              <a:buClr>
                <a:srgbClr val="E48312"/>
              </a:buClr>
              <a:buNone/>
              <a:defRPr sz="1800">
                <a:solidFill>
                  <a:srgbClr val="000000"/>
                </a:solidFill>
                <a:latin typeface="Calibri"/>
              </a:defRPr>
            </a:pPr>
            <a:r>
              <a:rPr kumimoji="0" lang="en-US" sz="1600" b="1" i="0" u="none" strike="noStrike" kern="1200" cap="none" spc="0" normalizeH="0" baseline="0" noProof="0" dirty="0">
                <a:ln>
                  <a:noFill/>
                </a:ln>
                <a:solidFill>
                  <a:srgbClr val="000000"/>
                </a:solidFill>
                <a:effectLst/>
                <a:uLnTx/>
                <a:uFillTx/>
                <a:latin typeface="Calibri"/>
                <a:ea typeface="+mn-ea"/>
                <a:cs typeface="+mn-cs"/>
              </a:rPr>
              <a:t>MNIST Handwritten Digits</a:t>
            </a:r>
          </a:p>
          <a:p>
            <a:pPr lvl="1">
              <a:buClr>
                <a:srgbClr val="E48312"/>
              </a:buClr>
              <a:defRPr sz="1800">
                <a:solidFill>
                  <a:srgbClr val="000000"/>
                </a:solidFill>
                <a:latin typeface="Calibri"/>
              </a:defRPr>
            </a:pPr>
            <a:r>
              <a:rPr kumimoji="0" lang="en-US" sz="1600" b="0" i="0" u="none" strike="noStrike" kern="1200" cap="none" spc="0" normalizeH="0" baseline="0" noProof="0" dirty="0">
                <a:ln>
                  <a:noFill/>
                </a:ln>
                <a:solidFill>
                  <a:srgbClr val="000000"/>
                </a:solidFill>
                <a:effectLst/>
                <a:uLnTx/>
                <a:uFillTx/>
                <a:latin typeface="Calibri"/>
                <a:ea typeface="+mn-ea"/>
                <a:cs typeface="+mn-cs"/>
              </a:rPr>
              <a:t>It consists of of 60,000 28x28 pixel grayscale training images and 10,000 test images, representing digits 0 through 9.</a:t>
            </a:r>
          </a:p>
          <a:p>
            <a:pPr marL="201168" lvl="1" indent="0">
              <a:buClr>
                <a:srgbClr val="E48312"/>
              </a:buClr>
              <a:buNone/>
              <a:defRPr sz="1800">
                <a:solidFill>
                  <a:srgbClr val="000000"/>
                </a:solidFill>
                <a:latin typeface="Calibri"/>
              </a:defRPr>
            </a:pPr>
            <a:r>
              <a:rPr lang="en-US" sz="1600" b="1" dirty="0">
                <a:solidFill>
                  <a:srgbClr val="000000"/>
                </a:solidFill>
                <a:latin typeface="Calibri"/>
              </a:rPr>
              <a:t>Dataset Processing</a:t>
            </a:r>
            <a:endParaRPr kumimoji="0" lang="en-US" sz="1600" b="1" i="0" u="none" strike="noStrike" kern="1200" cap="none" spc="0" normalizeH="0" baseline="0" noProof="0" dirty="0">
              <a:ln>
                <a:noFill/>
              </a:ln>
              <a:solidFill>
                <a:srgbClr val="000000"/>
              </a:solidFill>
              <a:effectLst/>
              <a:uLnTx/>
              <a:uFillTx/>
              <a:latin typeface="Calibri"/>
              <a:ea typeface="+mn-ea"/>
              <a:cs typeface="+mn-cs"/>
            </a:endParaRPr>
          </a:p>
          <a:p>
            <a:pPr lvl="1">
              <a:buClr>
                <a:srgbClr val="E48312"/>
              </a:buClr>
              <a:defRPr sz="1800">
                <a:solidFill>
                  <a:srgbClr val="000000"/>
                </a:solidFill>
                <a:latin typeface="Calibri"/>
              </a:defRPr>
            </a:pPr>
            <a:r>
              <a:rPr lang="en-US" sz="1600" b="1" dirty="0">
                <a:solidFill>
                  <a:srgbClr val="000000"/>
                </a:solidFill>
                <a:latin typeface="Calibri"/>
              </a:rPr>
              <a:t>Preprocessing :</a:t>
            </a:r>
          </a:p>
          <a:p>
            <a:pPr lvl="2">
              <a:buClr>
                <a:srgbClr val="E48312"/>
              </a:buClr>
              <a:defRPr sz="1800">
                <a:solidFill>
                  <a:srgbClr val="000000"/>
                </a:solidFill>
                <a:latin typeface="Calibri"/>
              </a:defRPr>
            </a:pPr>
            <a:r>
              <a:rPr lang="en-US" sz="1600" dirty="0">
                <a:solidFill>
                  <a:srgbClr val="000000"/>
                </a:solidFill>
                <a:latin typeface="Calibri"/>
              </a:rPr>
              <a:t>Pixel values were normalized from the original [0, 255] range to [0.0, 1.0] by dividing by 255.0. For the </a:t>
            </a:r>
            <a:r>
              <a:rPr lang="en-US" sz="1600" dirty="0" err="1">
                <a:solidFill>
                  <a:srgbClr val="000000"/>
                </a:solidFill>
                <a:latin typeface="Calibri"/>
              </a:rPr>
              <a:t>PyTorch</a:t>
            </a:r>
            <a:r>
              <a:rPr lang="en-US" sz="1600" dirty="0">
                <a:solidFill>
                  <a:srgbClr val="000000"/>
                </a:solidFill>
                <a:latin typeface="Calibri"/>
              </a:rPr>
              <a:t> implementations, an additional normalization step using the dataset’s mean</a:t>
            </a:r>
          </a:p>
          <a:p>
            <a:pPr lvl="1">
              <a:buClr>
                <a:srgbClr val="E48312"/>
              </a:buClr>
              <a:defRPr sz="1800">
                <a:solidFill>
                  <a:srgbClr val="000000"/>
                </a:solidFill>
                <a:latin typeface="Calibri"/>
              </a:defRPr>
            </a:pPr>
            <a:r>
              <a:rPr kumimoji="0" lang="en-US" sz="1600" b="1" i="0" u="none" strike="noStrike" kern="1200" cap="none" spc="0" normalizeH="0" baseline="0" noProof="0" dirty="0">
                <a:ln>
                  <a:noFill/>
                </a:ln>
                <a:solidFill>
                  <a:srgbClr val="000000"/>
                </a:solidFill>
                <a:effectLst/>
                <a:uLnTx/>
                <a:uFillTx/>
                <a:latin typeface="Calibri"/>
                <a:ea typeface="+mn-ea"/>
                <a:cs typeface="+mn-cs"/>
              </a:rPr>
              <a:t>Padding</a:t>
            </a:r>
            <a:r>
              <a:rPr lang="en-US" sz="1600" b="1" dirty="0">
                <a:solidFill>
                  <a:srgbClr val="000000"/>
                </a:solidFill>
                <a:latin typeface="Calibri"/>
              </a:rPr>
              <a:t> :</a:t>
            </a:r>
          </a:p>
          <a:p>
            <a:pPr lvl="2">
              <a:buClr>
                <a:srgbClr val="E48312"/>
              </a:buClr>
              <a:defRPr sz="1800">
                <a:solidFill>
                  <a:srgbClr val="000000"/>
                </a:solidFill>
                <a:latin typeface="Calibri"/>
              </a:defRPr>
            </a:pPr>
            <a:r>
              <a:rPr kumimoji="0" lang="en-US" sz="1600" i="0" u="none" strike="noStrike" kern="1200" cap="none" spc="0" normalizeH="0" baseline="0" noProof="0" dirty="0">
                <a:ln>
                  <a:noFill/>
                </a:ln>
                <a:solidFill>
                  <a:srgbClr val="000000"/>
                </a:solidFill>
                <a:effectLst/>
                <a:uLnTx/>
                <a:uFillTx/>
                <a:latin typeface="Calibri"/>
                <a:ea typeface="+mn-ea"/>
                <a:cs typeface="+mn-cs"/>
              </a:rPr>
              <a:t>To ensure consistent batch processing and avoid handling partial batches, both the training and test sets were padded.</a:t>
            </a:r>
          </a:p>
          <a:p>
            <a:pPr lvl="1">
              <a:buClr>
                <a:srgbClr val="E48312"/>
              </a:buClr>
              <a:defRPr sz="1800">
                <a:solidFill>
                  <a:srgbClr val="000000"/>
                </a:solidFill>
                <a:latin typeface="Calibri"/>
              </a:defRPr>
            </a:pPr>
            <a:r>
              <a:rPr lang="en-US" sz="1600" b="1" dirty="0">
                <a:solidFill>
                  <a:srgbClr val="000000"/>
                </a:solidFill>
                <a:latin typeface="Calibri"/>
              </a:rPr>
              <a:t>Data Loading :</a:t>
            </a:r>
          </a:p>
          <a:p>
            <a:pPr lvl="2">
              <a:buClr>
                <a:srgbClr val="E48312"/>
              </a:buClr>
              <a:defRPr sz="1800">
                <a:solidFill>
                  <a:srgbClr val="000000"/>
                </a:solidFill>
                <a:latin typeface="Calibri"/>
              </a:defRPr>
            </a:pPr>
            <a:r>
              <a:rPr lang="en-US" sz="1600" dirty="0">
                <a:solidFill>
                  <a:srgbClr val="000000"/>
                </a:solidFill>
                <a:latin typeface="Calibri"/>
              </a:rPr>
              <a:t>For </a:t>
            </a:r>
            <a:r>
              <a:rPr lang="en-US" sz="1600" dirty="0" err="1">
                <a:solidFill>
                  <a:srgbClr val="000000"/>
                </a:solidFill>
                <a:latin typeface="Calibri"/>
              </a:rPr>
              <a:t>Numba</a:t>
            </a:r>
            <a:r>
              <a:rPr lang="en-US" sz="1600" dirty="0">
                <a:solidFill>
                  <a:srgbClr val="000000"/>
                </a:solidFill>
                <a:latin typeface="Calibri"/>
              </a:rPr>
              <a:t> implementations (CPU,CUDA), data was loaded into NumPy arrays using ‘</a:t>
            </a:r>
            <a:r>
              <a:rPr lang="en-US" sz="1600" dirty="0" err="1">
                <a:solidFill>
                  <a:srgbClr val="000000"/>
                </a:solidFill>
                <a:latin typeface="Calibri"/>
              </a:rPr>
              <a:t>tensorflow.keras.datasets.mnist</a:t>
            </a:r>
            <a:r>
              <a:rPr lang="en-US" sz="1600" dirty="0">
                <a:solidFill>
                  <a:srgbClr val="000000"/>
                </a:solidFill>
                <a:latin typeface="Calibri"/>
              </a:rPr>
              <a:t>‘</a:t>
            </a:r>
          </a:p>
          <a:p>
            <a:pPr lvl="2">
              <a:buClr>
                <a:srgbClr val="E48312"/>
              </a:buClr>
              <a:defRPr sz="1800">
                <a:solidFill>
                  <a:srgbClr val="000000"/>
                </a:solidFill>
                <a:latin typeface="Calibri"/>
              </a:defRPr>
            </a:pPr>
            <a:r>
              <a:rPr lang="en-US" sz="1600" dirty="0">
                <a:solidFill>
                  <a:srgbClr val="000000"/>
                </a:solidFill>
                <a:latin typeface="Calibri"/>
              </a:rPr>
              <a:t>For </a:t>
            </a:r>
            <a:r>
              <a:rPr lang="en-US" sz="1600" dirty="0" err="1">
                <a:solidFill>
                  <a:srgbClr val="000000"/>
                </a:solidFill>
                <a:latin typeface="Calibri"/>
              </a:rPr>
              <a:t>PyTorch</a:t>
            </a:r>
            <a:r>
              <a:rPr lang="en-US" sz="1600" dirty="0">
                <a:solidFill>
                  <a:srgbClr val="000000"/>
                </a:solidFill>
                <a:latin typeface="Calibri"/>
              </a:rPr>
              <a:t> implementations (CPU, CUDA, MPS), data was loaded using ‘</a:t>
            </a:r>
            <a:r>
              <a:rPr lang="en-US" sz="1600" dirty="0" err="1">
                <a:solidFill>
                  <a:srgbClr val="000000"/>
                </a:solidFill>
                <a:latin typeface="Calibri"/>
              </a:rPr>
              <a:t>torchvision.datasets.MNIST</a:t>
            </a:r>
            <a:r>
              <a:rPr lang="en-US" sz="1600" dirty="0">
                <a:solidFill>
                  <a:srgbClr val="000000"/>
                </a:solidFill>
                <a:latin typeface="Calibri"/>
              </a:rPr>
              <a:t>‘ and ‘</a:t>
            </a:r>
            <a:r>
              <a:rPr lang="en-US" sz="1600" dirty="0" err="1">
                <a:solidFill>
                  <a:srgbClr val="000000"/>
                </a:solidFill>
                <a:latin typeface="Calibri"/>
              </a:rPr>
              <a:t>torch.utils.data.DataLoader</a:t>
            </a:r>
            <a:r>
              <a:rPr lang="en-US" sz="1600" dirty="0">
                <a:solidFill>
                  <a:srgbClr val="000000"/>
                </a:solidFill>
                <a:latin typeface="Calibri"/>
              </a:rPr>
              <a:t>‘, which handles batching and shuffling automatically.</a:t>
            </a:r>
            <a:endParaRPr lang="en-US" sz="1600" b="1" dirty="0">
              <a:solidFill>
                <a:srgbClr val="000000"/>
              </a:solidFill>
              <a:latin typeface="Calibri"/>
            </a:endParaRPr>
          </a:p>
        </p:txBody>
      </p:sp>
    </p:spTree>
    <p:extLst>
      <p:ext uri="{BB962C8B-B14F-4D97-AF65-F5344CB8AC3E}">
        <p14:creationId xmlns:p14="http://schemas.microsoft.com/office/powerpoint/2010/main" val="2252458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FD6B4-26BA-F5E6-28EB-2E82664BC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E30D6E-5009-BAEB-B48B-8A4B7802A8EF}"/>
              </a:ext>
            </a:extLst>
          </p:cNvPr>
          <p:cNvSpPr>
            <a:spLocks noGrp="1"/>
          </p:cNvSpPr>
          <p:nvPr>
            <p:ph type="title"/>
          </p:nvPr>
        </p:nvSpPr>
        <p:spPr/>
        <p:txBody>
          <a:bodyPr>
            <a:normAutofit/>
          </a:bodyPr>
          <a:lstStyle/>
          <a:p>
            <a:r>
              <a:rPr lang="en-US" dirty="0"/>
              <a:t>CNN Architecture</a:t>
            </a:r>
            <a:endParaRPr dirty="0"/>
          </a:p>
        </p:txBody>
      </p:sp>
      <p:sp>
        <p:nvSpPr>
          <p:cNvPr id="3" name="Content Placeholder 2">
            <a:extLst>
              <a:ext uri="{FF2B5EF4-FFF2-40B4-BE49-F238E27FC236}">
                <a16:creationId xmlns:a16="http://schemas.microsoft.com/office/drawing/2014/main" id="{441B22AC-75F1-0B47-9273-12CEC0C51997}"/>
              </a:ext>
            </a:extLst>
          </p:cNvPr>
          <p:cNvSpPr>
            <a:spLocks noGrp="1"/>
          </p:cNvSpPr>
          <p:nvPr>
            <p:ph idx="1"/>
          </p:nvPr>
        </p:nvSpPr>
        <p:spPr/>
        <p:txBody>
          <a:bodyPr>
            <a:noAutofit/>
          </a:bodyPr>
          <a:lstStyle/>
          <a:p>
            <a:pPr>
              <a:defRPr sz="1800">
                <a:solidFill>
                  <a:srgbClr val="000000"/>
                </a:solidFill>
                <a:latin typeface="Calibri"/>
              </a:defRPr>
            </a:pPr>
            <a:r>
              <a:rPr lang="en-US" sz="1600" b="1" dirty="0">
                <a:solidFill>
                  <a:srgbClr val="000000"/>
                </a:solidFill>
                <a:latin typeface="Calibri"/>
              </a:rPr>
              <a:t>A consistent CNN architecture was implemented across all platforms :-</a:t>
            </a:r>
          </a:p>
          <a:p>
            <a:pPr lvl="1">
              <a:defRPr sz="1800">
                <a:solidFill>
                  <a:srgbClr val="000000"/>
                </a:solidFill>
                <a:latin typeface="Calibri"/>
              </a:defRPr>
            </a:pPr>
            <a:r>
              <a:rPr lang="en-US" sz="1600" b="1" dirty="0"/>
              <a:t>Input:</a:t>
            </a:r>
            <a:r>
              <a:rPr lang="en-US" sz="1600" dirty="0"/>
              <a:t> (Batch, 1, 28, 28)</a:t>
            </a:r>
          </a:p>
          <a:p>
            <a:pPr lvl="1">
              <a:defRPr sz="1800">
                <a:solidFill>
                  <a:srgbClr val="000000"/>
                </a:solidFill>
                <a:latin typeface="Calibri"/>
              </a:defRPr>
            </a:pPr>
            <a:r>
              <a:rPr lang="en-US" sz="1600" b="1" dirty="0"/>
              <a:t>Conv1:</a:t>
            </a:r>
            <a:r>
              <a:rPr lang="en-US" sz="1600" dirty="0"/>
              <a:t> 1 input channel, 8 output filters, 3x3 kernel, stride 1, </a:t>
            </a:r>
            <a:r>
              <a:rPr lang="en-US" sz="1600" dirty="0" err="1"/>
              <a:t>ReLU</a:t>
            </a:r>
            <a:r>
              <a:rPr lang="en-US" sz="1600" dirty="0"/>
              <a:t> activation.</a:t>
            </a:r>
          </a:p>
          <a:p>
            <a:pPr lvl="1">
              <a:defRPr sz="1800">
                <a:solidFill>
                  <a:srgbClr val="000000"/>
                </a:solidFill>
                <a:latin typeface="Calibri"/>
              </a:defRPr>
            </a:pPr>
            <a:r>
              <a:rPr lang="en-US" sz="1600" b="1" dirty="0"/>
              <a:t>MaxPool1:</a:t>
            </a:r>
            <a:r>
              <a:rPr lang="en-US" sz="1600" dirty="0"/>
              <a:t> 2x2 kernel, stride 2. Output: (Batch, 8, 13, 13).</a:t>
            </a:r>
          </a:p>
          <a:p>
            <a:pPr lvl="1">
              <a:defRPr sz="1800">
                <a:solidFill>
                  <a:srgbClr val="000000"/>
                </a:solidFill>
                <a:latin typeface="Calibri"/>
              </a:defRPr>
            </a:pPr>
            <a:r>
              <a:rPr lang="en-US" sz="1600" b="1" dirty="0"/>
              <a:t>Conv2:</a:t>
            </a:r>
            <a:r>
              <a:rPr lang="en-US" sz="1600" dirty="0"/>
              <a:t> 8 input channels, 16 output filters, 3x3 kernel, stride 1, </a:t>
            </a:r>
            <a:r>
              <a:rPr lang="en-US" sz="1600" dirty="0" err="1"/>
              <a:t>ReLU</a:t>
            </a:r>
            <a:r>
              <a:rPr lang="en-US" sz="1600" dirty="0"/>
              <a:t>  activation.</a:t>
            </a:r>
          </a:p>
          <a:p>
            <a:pPr lvl="1">
              <a:defRPr sz="1800">
                <a:solidFill>
                  <a:srgbClr val="000000"/>
                </a:solidFill>
                <a:latin typeface="Calibri"/>
              </a:defRPr>
            </a:pPr>
            <a:r>
              <a:rPr lang="en-US" sz="1600" b="1" dirty="0"/>
              <a:t>MaxPool2:</a:t>
            </a:r>
            <a:r>
              <a:rPr lang="en-US" sz="1600" dirty="0"/>
              <a:t> 2x2 kernel, stride 2.</a:t>
            </a:r>
          </a:p>
          <a:p>
            <a:pPr lvl="1">
              <a:defRPr sz="1800">
                <a:solidFill>
                  <a:srgbClr val="000000"/>
                </a:solidFill>
                <a:latin typeface="Calibri"/>
              </a:defRPr>
            </a:pPr>
            <a:r>
              <a:rPr lang="en-US" sz="1600" b="1" dirty="0"/>
              <a:t>Flatten:</a:t>
            </a:r>
            <a:r>
              <a:rPr lang="en-US" sz="1600" dirty="0"/>
              <a:t> Output: (Batch, 16 * 5 * 5 = 400) </a:t>
            </a:r>
          </a:p>
          <a:p>
            <a:pPr lvl="1">
              <a:defRPr sz="1800">
                <a:solidFill>
                  <a:srgbClr val="000000"/>
                </a:solidFill>
                <a:latin typeface="Calibri"/>
              </a:defRPr>
            </a:pPr>
            <a:r>
              <a:rPr lang="en-US" sz="1600" b="1" dirty="0"/>
              <a:t>Dense1:</a:t>
            </a:r>
            <a:r>
              <a:rPr lang="en-US" sz="1600" dirty="0"/>
              <a:t> 400 input features, 128 output units, </a:t>
            </a:r>
            <a:r>
              <a:rPr lang="en-US" sz="1600" dirty="0" err="1"/>
              <a:t>ReLU</a:t>
            </a:r>
            <a:r>
              <a:rPr lang="en-US" sz="1600" dirty="0"/>
              <a:t>  activation.</a:t>
            </a:r>
          </a:p>
          <a:p>
            <a:pPr lvl="1">
              <a:defRPr sz="1800">
                <a:solidFill>
                  <a:srgbClr val="000000"/>
                </a:solidFill>
                <a:latin typeface="Calibri"/>
              </a:defRPr>
            </a:pPr>
            <a:r>
              <a:rPr lang="en-US" sz="1600" b="1" dirty="0"/>
              <a:t>Dense2:</a:t>
            </a:r>
            <a:r>
              <a:rPr lang="en-US" sz="1600" dirty="0"/>
              <a:t> 128 input features, 10 output units. </a:t>
            </a:r>
          </a:p>
          <a:p>
            <a:pPr lvl="1">
              <a:defRPr sz="1800">
                <a:solidFill>
                  <a:srgbClr val="000000"/>
                </a:solidFill>
                <a:latin typeface="Calibri"/>
              </a:defRPr>
            </a:pPr>
            <a:r>
              <a:rPr lang="en-US" sz="1600" b="1" dirty="0"/>
              <a:t>Activation (Output):</a:t>
            </a:r>
            <a:r>
              <a:rPr lang="en-US" sz="1600" dirty="0"/>
              <a:t> explicit </a:t>
            </a:r>
            <a:r>
              <a:rPr lang="en-US" sz="1600" dirty="0" err="1"/>
              <a:t>Softmax</a:t>
            </a:r>
            <a:r>
              <a:rPr lang="en-US" sz="1600" dirty="0"/>
              <a:t> (</a:t>
            </a:r>
            <a:r>
              <a:rPr lang="en-US" sz="1600" dirty="0" err="1"/>
              <a:t>Numba</a:t>
            </a:r>
            <a:r>
              <a:rPr lang="en-US" sz="1600" dirty="0"/>
              <a:t>) or </a:t>
            </a:r>
            <a:r>
              <a:rPr lang="en-US" sz="1600" dirty="0" err="1"/>
              <a:t>softmax</a:t>
            </a:r>
            <a:r>
              <a:rPr lang="en-US" sz="1600" dirty="0"/>
              <a:t> incorporated into ‘</a:t>
            </a:r>
            <a:r>
              <a:rPr lang="en-US" sz="1600" dirty="0" err="1"/>
              <a:t>nn.CrossEntropyLoss</a:t>
            </a:r>
            <a:r>
              <a:rPr lang="en-US" sz="1600" dirty="0"/>
              <a:t>’ (</a:t>
            </a:r>
            <a:r>
              <a:rPr lang="en-US" sz="1600" dirty="0" err="1"/>
              <a:t>PyTorch</a:t>
            </a:r>
            <a:r>
              <a:rPr lang="en-US" sz="1600" dirty="0"/>
              <a:t>)</a:t>
            </a:r>
          </a:p>
        </p:txBody>
      </p:sp>
    </p:spTree>
    <p:extLst>
      <p:ext uri="{BB962C8B-B14F-4D97-AF65-F5344CB8AC3E}">
        <p14:creationId xmlns:p14="http://schemas.microsoft.com/office/powerpoint/2010/main" val="884406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17A15-6890-1D54-2BC6-26551DAC5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03DD7E-A73A-5190-870F-C2434A8DF4DE}"/>
              </a:ext>
            </a:extLst>
          </p:cNvPr>
          <p:cNvSpPr>
            <a:spLocks noGrp="1"/>
          </p:cNvSpPr>
          <p:nvPr>
            <p:ph type="title"/>
          </p:nvPr>
        </p:nvSpPr>
        <p:spPr/>
        <p:txBody>
          <a:bodyPr>
            <a:normAutofit/>
          </a:bodyPr>
          <a:lstStyle/>
          <a:p>
            <a:r>
              <a:rPr lang="en-US" dirty="0"/>
              <a:t>Implementation</a:t>
            </a:r>
            <a:endParaRPr dirty="0"/>
          </a:p>
        </p:txBody>
      </p:sp>
      <p:sp>
        <p:nvSpPr>
          <p:cNvPr id="3" name="Content Placeholder 2">
            <a:extLst>
              <a:ext uri="{FF2B5EF4-FFF2-40B4-BE49-F238E27FC236}">
                <a16:creationId xmlns:a16="http://schemas.microsoft.com/office/drawing/2014/main" id="{D6A79A10-B8FB-4424-7C6E-7F9FD56D5928}"/>
              </a:ext>
            </a:extLst>
          </p:cNvPr>
          <p:cNvSpPr>
            <a:spLocks noGrp="1"/>
          </p:cNvSpPr>
          <p:nvPr>
            <p:ph idx="1"/>
          </p:nvPr>
        </p:nvSpPr>
        <p:spPr/>
        <p:txBody>
          <a:bodyPr>
            <a:normAutofit/>
          </a:bodyPr>
          <a:lstStyle/>
          <a:p>
            <a:pPr marL="0" indent="0">
              <a:buNone/>
            </a:pPr>
            <a:r>
              <a:rPr lang="en-US" sz="1600" b="1" dirty="0" err="1"/>
              <a:t>Numba</a:t>
            </a:r>
            <a:r>
              <a:rPr lang="en-US" sz="1600" b="1" dirty="0"/>
              <a:t> (CPU &amp; CUDA):</a:t>
            </a:r>
            <a:r>
              <a:rPr lang="en-US" sz="1600" dirty="0"/>
              <a:t> </a:t>
            </a:r>
          </a:p>
          <a:p>
            <a:pPr lvl="1">
              <a:buFont typeface="Arial" panose="020B0604020202020204" pitchFamily="34" charset="0"/>
              <a:buChar char="•"/>
            </a:pPr>
            <a:r>
              <a:rPr lang="en-US" sz="1600" dirty="0"/>
              <a:t>Manual kernel implementation using </a:t>
            </a:r>
            <a:r>
              <a:rPr lang="en-US" sz="1600" dirty="0" err="1"/>
              <a:t>Numba</a:t>
            </a:r>
            <a:r>
              <a:rPr lang="en-US" sz="1600" dirty="0"/>
              <a:t> JIT (@</a:t>
            </a:r>
            <a:r>
              <a:rPr lang="en-US" sz="1600" dirty="0" err="1"/>
              <a:t>njit</a:t>
            </a:r>
            <a:r>
              <a:rPr lang="en-US" sz="1600" dirty="0"/>
              <a:t>, @</a:t>
            </a:r>
            <a:r>
              <a:rPr lang="en-US" sz="1600" dirty="0" err="1"/>
              <a:t>cuda.jit</a:t>
            </a:r>
            <a:r>
              <a:rPr lang="en-US" sz="1600" dirty="0"/>
              <a:t>).</a:t>
            </a:r>
          </a:p>
          <a:p>
            <a:pPr lvl="1">
              <a:buFont typeface="Arial" panose="020B0604020202020204" pitchFamily="34" charset="0"/>
              <a:buChar char="•"/>
            </a:pPr>
            <a:r>
              <a:rPr lang="en-US" sz="1600" dirty="0"/>
              <a:t>NumPy for data structures.</a:t>
            </a:r>
          </a:p>
          <a:p>
            <a:pPr lvl="1">
              <a:buFont typeface="Arial" panose="020B0604020202020204" pitchFamily="34" charset="0"/>
              <a:buChar char="•"/>
            </a:pPr>
            <a:r>
              <a:rPr lang="en-US" sz="1600" dirty="0"/>
              <a:t>Explicit parallelization (parallel=True for CPU).</a:t>
            </a:r>
          </a:p>
          <a:p>
            <a:pPr lvl="1">
              <a:buFont typeface="Arial" panose="020B0604020202020204" pitchFamily="34" charset="0"/>
              <a:buChar char="•"/>
            </a:pPr>
            <a:r>
              <a:rPr lang="en-US" sz="1600" dirty="0"/>
              <a:t>Manual </a:t>
            </a:r>
            <a:r>
              <a:rPr lang="en-US" sz="1600" dirty="0" err="1"/>
              <a:t>SGD+Momentum</a:t>
            </a:r>
            <a:r>
              <a:rPr lang="en-US" sz="1600" dirty="0"/>
              <a:t> update (simplified backprop for FC layers only).</a:t>
            </a:r>
          </a:p>
          <a:p>
            <a:pPr lvl="1">
              <a:buFont typeface="Arial" panose="020B0604020202020204" pitchFamily="34" charset="0"/>
              <a:buChar char="•"/>
            </a:pPr>
            <a:r>
              <a:rPr lang="en-US" sz="1600" dirty="0" err="1"/>
              <a:t>Numba</a:t>
            </a:r>
            <a:r>
              <a:rPr lang="en-US" sz="1600" dirty="0"/>
              <a:t> CUDA: Explicit Host&lt;-&gt;Device memory transfers; hybrid CPU/GPU execution.</a:t>
            </a:r>
          </a:p>
          <a:p>
            <a:pPr marL="0" indent="0">
              <a:buNone/>
            </a:pPr>
            <a:r>
              <a:rPr lang="en-US" sz="1600" b="1" dirty="0" err="1"/>
              <a:t>PyTorch</a:t>
            </a:r>
            <a:r>
              <a:rPr lang="en-US" sz="1600" b="1" dirty="0"/>
              <a:t> (CPU, CUDA, MPS):</a:t>
            </a:r>
            <a:r>
              <a:rPr lang="en-US" sz="1600" dirty="0"/>
              <a:t> </a:t>
            </a:r>
          </a:p>
          <a:p>
            <a:pPr lvl="1">
              <a:buFont typeface="Arial" panose="020B0604020202020204" pitchFamily="34" charset="0"/>
              <a:buChar char="•"/>
            </a:pPr>
            <a:r>
              <a:rPr lang="en-US" sz="1600" dirty="0"/>
              <a:t>Standard </a:t>
            </a:r>
            <a:r>
              <a:rPr lang="en-US" sz="1600" dirty="0" err="1"/>
              <a:t>nn.Module</a:t>
            </a:r>
            <a:r>
              <a:rPr lang="en-US" sz="1600" dirty="0"/>
              <a:t> for model definition (</a:t>
            </a:r>
            <a:r>
              <a:rPr lang="en-US" sz="1600" dirty="0" err="1"/>
              <a:t>ConvNetPyTorch</a:t>
            </a:r>
            <a:r>
              <a:rPr lang="en-US" sz="1600" dirty="0"/>
              <a:t>).</a:t>
            </a:r>
          </a:p>
          <a:p>
            <a:pPr lvl="1">
              <a:buFont typeface="Arial" panose="020B0604020202020204" pitchFamily="34" charset="0"/>
              <a:buChar char="•"/>
            </a:pPr>
            <a:r>
              <a:rPr lang="en-US" sz="1600" dirty="0"/>
              <a:t>Leverages </a:t>
            </a:r>
            <a:r>
              <a:rPr lang="en-US" sz="1600" dirty="0" err="1"/>
              <a:t>PyTorch</a:t>
            </a:r>
            <a:r>
              <a:rPr lang="en-US" sz="1600" dirty="0"/>
              <a:t> </a:t>
            </a:r>
            <a:r>
              <a:rPr lang="en-US" sz="1600" dirty="0" err="1"/>
              <a:t>DataLoader</a:t>
            </a:r>
            <a:r>
              <a:rPr lang="en-US" sz="1600" dirty="0"/>
              <a:t> for batching/shuffling.</a:t>
            </a:r>
          </a:p>
          <a:p>
            <a:pPr lvl="1">
              <a:buFont typeface="Arial" panose="020B0604020202020204" pitchFamily="34" charset="0"/>
              <a:buChar char="•"/>
            </a:pPr>
            <a:r>
              <a:rPr lang="en-US" sz="1600" dirty="0"/>
              <a:t>Uses built-in optimized layers (nn.Conv2d, </a:t>
            </a:r>
            <a:r>
              <a:rPr lang="en-US" sz="1600" dirty="0" err="1"/>
              <a:t>nn.Linear</a:t>
            </a:r>
            <a:r>
              <a:rPr lang="en-US" sz="1600" dirty="0"/>
              <a:t>, etc.).</a:t>
            </a:r>
          </a:p>
          <a:p>
            <a:pPr lvl="1">
              <a:buFont typeface="Arial" panose="020B0604020202020204" pitchFamily="34" charset="0"/>
              <a:buChar char="•"/>
            </a:pPr>
            <a:r>
              <a:rPr lang="en-US" sz="1600" dirty="0"/>
              <a:t>Utilizes </a:t>
            </a:r>
            <a:r>
              <a:rPr lang="en-US" sz="1600" dirty="0" err="1"/>
              <a:t>PyTorch</a:t>
            </a:r>
            <a:r>
              <a:rPr lang="en-US" sz="1600" dirty="0"/>
              <a:t> </a:t>
            </a:r>
            <a:r>
              <a:rPr lang="en-US" sz="1600" dirty="0" err="1"/>
              <a:t>Autograd</a:t>
            </a:r>
            <a:r>
              <a:rPr lang="en-US" sz="1600" dirty="0"/>
              <a:t> for gradient calculation.</a:t>
            </a:r>
          </a:p>
          <a:p>
            <a:pPr lvl="1">
              <a:buFont typeface="Arial" panose="020B0604020202020204" pitchFamily="34" charset="0"/>
              <a:buChar char="•"/>
            </a:pPr>
            <a:r>
              <a:rPr lang="en-US" sz="1600" dirty="0"/>
              <a:t>Uses </a:t>
            </a:r>
            <a:r>
              <a:rPr lang="en-US" sz="1600" dirty="0" err="1"/>
              <a:t>torch.optim.SGD</a:t>
            </a:r>
            <a:r>
              <a:rPr lang="en-US" sz="1600" dirty="0"/>
              <a:t> optimizer.</a:t>
            </a:r>
          </a:p>
          <a:p>
            <a:pPr lvl="1">
              <a:buFont typeface="Arial" panose="020B0604020202020204" pitchFamily="34" charset="0"/>
              <a:buChar char="•"/>
            </a:pPr>
            <a:r>
              <a:rPr lang="en-US" sz="1600" dirty="0"/>
              <a:t>Device selection via </a:t>
            </a:r>
            <a:r>
              <a:rPr lang="en-US" sz="1600" dirty="0" err="1"/>
              <a:t>torch.device</a:t>
            </a:r>
            <a:r>
              <a:rPr lang="en-US" sz="1600" dirty="0"/>
              <a:t>('</a:t>
            </a:r>
            <a:r>
              <a:rPr lang="en-US" sz="1600" dirty="0" err="1"/>
              <a:t>cpu</a:t>
            </a:r>
            <a:r>
              <a:rPr lang="en-US" sz="1600" dirty="0"/>
              <a:t>'/'</a:t>
            </a:r>
            <a:r>
              <a:rPr lang="en-US" sz="1600" dirty="0" err="1"/>
              <a:t>cuda</a:t>
            </a:r>
            <a:r>
              <a:rPr lang="en-US" sz="1600" dirty="0"/>
              <a:t>'/'</a:t>
            </a:r>
            <a:r>
              <a:rPr lang="en-US" sz="1600" dirty="0" err="1"/>
              <a:t>mps</a:t>
            </a:r>
            <a:r>
              <a:rPr lang="en-US" sz="1600" dirty="0"/>
              <a:t>').</a:t>
            </a:r>
          </a:p>
        </p:txBody>
      </p:sp>
    </p:spTree>
    <p:extLst>
      <p:ext uri="{BB962C8B-B14F-4D97-AF65-F5344CB8AC3E}">
        <p14:creationId xmlns:p14="http://schemas.microsoft.com/office/powerpoint/2010/main" val="4168809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Hardware &amp; Software</a:t>
            </a:r>
          </a:p>
        </p:txBody>
      </p:sp>
      <p:sp>
        <p:nvSpPr>
          <p:cNvPr id="3" name="Content Placeholder 2"/>
          <p:cNvSpPr>
            <a:spLocks noGrp="1"/>
          </p:cNvSpPr>
          <p:nvPr>
            <p:ph idx="1"/>
          </p:nvPr>
        </p:nvSpPr>
        <p:spPr/>
        <p:txBody>
          <a:bodyPr>
            <a:normAutofit lnSpcReduction="10000"/>
          </a:bodyPr>
          <a:lstStyle/>
          <a:p>
            <a:pPr>
              <a:defRPr sz="1800">
                <a:solidFill>
                  <a:srgbClr val="000000"/>
                </a:solidFill>
                <a:latin typeface="Calibri"/>
              </a:defRPr>
            </a:pPr>
            <a:r>
              <a:rPr sz="1600" b="1" dirty="0"/>
              <a:t>Programming Language</a:t>
            </a:r>
            <a:r>
              <a:rPr sz="1600" dirty="0"/>
              <a:t>: </a:t>
            </a:r>
            <a:endParaRPr lang="en-US" sz="1600" dirty="0"/>
          </a:p>
          <a:p>
            <a:pPr lvl="1">
              <a:defRPr sz="1800">
                <a:solidFill>
                  <a:srgbClr val="000000"/>
                </a:solidFill>
                <a:latin typeface="Calibri"/>
              </a:defRPr>
            </a:pPr>
            <a:r>
              <a:rPr sz="1600" dirty="0"/>
              <a:t>Python</a:t>
            </a:r>
            <a:endParaRPr lang="en-US" sz="1600" dirty="0"/>
          </a:p>
          <a:p>
            <a:pPr lvl="1">
              <a:defRPr sz="1800">
                <a:solidFill>
                  <a:srgbClr val="000000"/>
                </a:solidFill>
                <a:latin typeface="Calibri"/>
              </a:defRPr>
            </a:pPr>
            <a:r>
              <a:rPr sz="1600" dirty="0" err="1"/>
              <a:t>PyTorch</a:t>
            </a:r>
            <a:endParaRPr sz="1600" dirty="0"/>
          </a:p>
          <a:p>
            <a:pPr>
              <a:defRPr sz="1800">
                <a:solidFill>
                  <a:srgbClr val="000000"/>
                </a:solidFill>
                <a:latin typeface="Calibri"/>
              </a:defRPr>
            </a:pPr>
            <a:r>
              <a:rPr sz="1600" b="1" dirty="0"/>
              <a:t>Libraries</a:t>
            </a:r>
            <a:r>
              <a:rPr lang="en-US" sz="1600" b="1" dirty="0"/>
              <a:t> Used</a:t>
            </a:r>
            <a:r>
              <a:rPr sz="1600" b="1" dirty="0"/>
              <a:t>:</a:t>
            </a:r>
          </a:p>
          <a:p>
            <a:pPr lvl="1">
              <a:defRPr sz="1800">
                <a:solidFill>
                  <a:srgbClr val="000000"/>
                </a:solidFill>
                <a:latin typeface="Calibri"/>
              </a:defRPr>
            </a:pPr>
            <a:r>
              <a:rPr lang="en-US" sz="1600" b="1" i="0" dirty="0">
                <a:effectLst/>
                <a:latin typeface="Arial" panose="020B0604020202020204" pitchFamily="34" charset="0"/>
              </a:rPr>
              <a:t>NumPy</a:t>
            </a:r>
            <a:r>
              <a:rPr lang="en-US" sz="1600" b="0" i="0" dirty="0">
                <a:effectLst/>
                <a:latin typeface="Arial" panose="020B0604020202020204" pitchFamily="34" charset="0"/>
              </a:rPr>
              <a:t>: For numerical operations and data structures in </a:t>
            </a:r>
            <a:r>
              <a:rPr lang="en-US" sz="1600" b="0" i="0" dirty="0" err="1">
                <a:effectLst/>
                <a:latin typeface="Arial" panose="020B0604020202020204" pitchFamily="34" charset="0"/>
              </a:rPr>
              <a:t>Numba</a:t>
            </a:r>
            <a:r>
              <a:rPr lang="en-US" sz="1600" b="0" i="0" dirty="0">
                <a:effectLst/>
                <a:latin typeface="Arial" panose="020B0604020202020204" pitchFamily="34" charset="0"/>
              </a:rPr>
              <a:t> implementations.</a:t>
            </a:r>
          </a:p>
          <a:p>
            <a:pPr lvl="1">
              <a:defRPr sz="1800">
                <a:solidFill>
                  <a:srgbClr val="000000"/>
                </a:solidFill>
                <a:latin typeface="Calibri"/>
              </a:defRPr>
            </a:pPr>
            <a:r>
              <a:rPr lang="en-US" sz="1600" b="1" i="0" dirty="0" err="1">
                <a:effectLst/>
                <a:latin typeface="Arial" panose="020B0604020202020204" pitchFamily="34" charset="0"/>
              </a:rPr>
              <a:t>Numba</a:t>
            </a:r>
            <a:r>
              <a:rPr lang="en-US" sz="1600" b="0" i="0" dirty="0">
                <a:effectLst/>
                <a:latin typeface="Arial" panose="020B0604020202020204" pitchFamily="34" charset="0"/>
              </a:rPr>
              <a:t>: For JIT compilation on CPU and CUDA.</a:t>
            </a:r>
          </a:p>
          <a:p>
            <a:pPr lvl="1">
              <a:defRPr sz="1800">
                <a:solidFill>
                  <a:srgbClr val="000000"/>
                </a:solidFill>
                <a:latin typeface="Calibri"/>
              </a:defRPr>
            </a:pPr>
            <a:r>
              <a:rPr lang="en-US" sz="1600" b="1" dirty="0"/>
              <a:t>TensorFlow</a:t>
            </a:r>
            <a:r>
              <a:rPr lang="en-US" sz="1600" dirty="0"/>
              <a:t>: Used solely for ‘</a:t>
            </a:r>
            <a:r>
              <a:rPr lang="en-US" sz="1600" dirty="0" err="1"/>
              <a:t>tf.keras.datasets.mnist</a:t>
            </a:r>
            <a:r>
              <a:rPr lang="en-US" sz="1600" dirty="0"/>
              <a:t>‘ data loading.</a:t>
            </a:r>
          </a:p>
          <a:p>
            <a:pPr lvl="1">
              <a:defRPr sz="1800">
                <a:solidFill>
                  <a:srgbClr val="000000"/>
                </a:solidFill>
                <a:latin typeface="Calibri"/>
              </a:defRPr>
            </a:pPr>
            <a:r>
              <a:rPr lang="en-US" sz="1600" b="1" dirty="0"/>
              <a:t>Matplotlib</a:t>
            </a:r>
            <a:r>
              <a:rPr lang="en-US" sz="1600" dirty="0"/>
              <a:t>, </a:t>
            </a:r>
            <a:r>
              <a:rPr lang="en-US" sz="1600" b="1" dirty="0"/>
              <a:t>Seaborn</a:t>
            </a:r>
            <a:r>
              <a:rPr lang="en-US" sz="1600" dirty="0"/>
              <a:t>, </a:t>
            </a:r>
            <a:r>
              <a:rPr lang="en-US" sz="1600" b="1" dirty="0"/>
              <a:t>Pandas</a:t>
            </a:r>
            <a:r>
              <a:rPr lang="en-US" sz="1600" dirty="0"/>
              <a:t>: Data loading and visualization</a:t>
            </a:r>
          </a:p>
          <a:p>
            <a:pPr lvl="1">
              <a:defRPr sz="1800">
                <a:solidFill>
                  <a:srgbClr val="000000"/>
                </a:solidFill>
                <a:latin typeface="Calibri"/>
              </a:defRPr>
            </a:pPr>
            <a:r>
              <a:rPr lang="en-US" sz="1600" b="1" dirty="0" err="1"/>
              <a:t>Psutil</a:t>
            </a:r>
            <a:r>
              <a:rPr lang="en-US" sz="1600" dirty="0"/>
              <a:t>: For RAM logging</a:t>
            </a:r>
          </a:p>
          <a:p>
            <a:pPr>
              <a:defRPr sz="1800">
                <a:solidFill>
                  <a:srgbClr val="000000"/>
                </a:solidFill>
                <a:latin typeface="Calibri"/>
              </a:defRPr>
            </a:pPr>
            <a:r>
              <a:rPr lang="en-US" sz="1600" b="1" dirty="0"/>
              <a:t>Hardware Environments:</a:t>
            </a:r>
          </a:p>
          <a:p>
            <a:pPr lvl="1">
              <a:defRPr sz="1800">
                <a:solidFill>
                  <a:srgbClr val="000000"/>
                </a:solidFill>
                <a:latin typeface="Calibri"/>
              </a:defRPr>
            </a:pPr>
            <a:r>
              <a:rPr lang="en-US" sz="1600" b="1" dirty="0"/>
              <a:t>CPU</a:t>
            </a:r>
            <a:r>
              <a:rPr lang="en-US" sz="1600" dirty="0"/>
              <a:t> -&gt; Intel Core Ultra 7 155H (22 CPUs)</a:t>
            </a:r>
          </a:p>
          <a:p>
            <a:pPr lvl="1">
              <a:defRPr sz="1800">
                <a:solidFill>
                  <a:srgbClr val="000000"/>
                </a:solidFill>
                <a:latin typeface="Calibri"/>
              </a:defRPr>
            </a:pPr>
            <a:r>
              <a:rPr lang="en-US" sz="1600" b="1" dirty="0"/>
              <a:t>GPU</a:t>
            </a:r>
            <a:r>
              <a:rPr lang="en-US" sz="1600" dirty="0"/>
              <a:t> -&gt; NVIDIA GTX 4060 (8GB DDR6 VRAM) (CUDA-enabled)</a:t>
            </a:r>
            <a:endParaRPr sz="1600" dirty="0"/>
          </a:p>
          <a:p>
            <a:pPr lvl="1">
              <a:defRPr sz="1800">
                <a:solidFill>
                  <a:srgbClr val="000000"/>
                </a:solidFill>
                <a:latin typeface="Calibri"/>
              </a:defRPr>
            </a:pPr>
            <a:r>
              <a:rPr lang="en-US" sz="1600" b="1" dirty="0"/>
              <a:t>MPS</a:t>
            </a:r>
            <a:r>
              <a:rPr lang="en-US" sz="1600" dirty="0"/>
              <a:t> -&gt; Apple M4 Pro 16 core GPU (</a:t>
            </a:r>
            <a:r>
              <a:rPr sz="1600" dirty="0"/>
              <a:t>with Metal support)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51B8A-1EAA-0F9E-CB71-32ABCF486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6EFA2-680B-984C-54FC-3D3D2D94B6BA}"/>
              </a:ext>
            </a:extLst>
          </p:cNvPr>
          <p:cNvSpPr>
            <a:spLocks noGrp="1"/>
          </p:cNvSpPr>
          <p:nvPr>
            <p:ph type="title"/>
          </p:nvPr>
        </p:nvSpPr>
        <p:spPr/>
        <p:txBody>
          <a:bodyPr/>
          <a:lstStyle/>
          <a:p>
            <a:r>
              <a:rPr lang="en-US" dirty="0"/>
              <a:t>Experiments</a:t>
            </a:r>
            <a:endParaRPr dirty="0"/>
          </a:p>
        </p:txBody>
      </p:sp>
      <p:sp>
        <p:nvSpPr>
          <p:cNvPr id="3" name="Content Placeholder 2">
            <a:extLst>
              <a:ext uri="{FF2B5EF4-FFF2-40B4-BE49-F238E27FC236}">
                <a16:creationId xmlns:a16="http://schemas.microsoft.com/office/drawing/2014/main" id="{FC084617-0FB9-3E41-B46D-2B181E334769}"/>
              </a:ext>
            </a:extLst>
          </p:cNvPr>
          <p:cNvSpPr>
            <a:spLocks noGrp="1"/>
          </p:cNvSpPr>
          <p:nvPr>
            <p:ph idx="1"/>
          </p:nvPr>
        </p:nvSpPr>
        <p:spPr>
          <a:xfrm>
            <a:off x="822959" y="1752597"/>
            <a:ext cx="7543801" cy="4023360"/>
          </a:xfrm>
        </p:spPr>
        <p:txBody>
          <a:bodyPr>
            <a:noAutofit/>
          </a:bodyPr>
          <a:lstStyle/>
          <a:p>
            <a:pPr>
              <a:defRPr sz="1800">
                <a:solidFill>
                  <a:srgbClr val="000000"/>
                </a:solidFill>
                <a:latin typeface="Calibri"/>
              </a:defRPr>
            </a:pPr>
            <a:r>
              <a:rPr lang="en-US" sz="1600" b="1" dirty="0"/>
              <a:t>Setup:</a:t>
            </a:r>
            <a:r>
              <a:rPr lang="en-US" sz="1600" dirty="0"/>
              <a:t> </a:t>
            </a:r>
          </a:p>
          <a:p>
            <a:pPr lvl="1">
              <a:defRPr sz="1800">
                <a:solidFill>
                  <a:srgbClr val="000000"/>
                </a:solidFill>
                <a:latin typeface="Calibri"/>
              </a:defRPr>
            </a:pPr>
            <a:r>
              <a:rPr lang="en-US" sz="1600" dirty="0"/>
              <a:t>Orchestrated by ‘</a:t>
            </a:r>
            <a:r>
              <a:rPr lang="en-US" sz="1600" b="1" i="1" dirty="0" err="1"/>
              <a:t>main.py</a:t>
            </a:r>
            <a:r>
              <a:rPr lang="en-US" sz="1600" dirty="0"/>
              <a:t>’ script.</a:t>
            </a:r>
          </a:p>
          <a:p>
            <a:pPr lvl="1">
              <a:defRPr sz="1800">
                <a:solidFill>
                  <a:srgbClr val="000000"/>
                </a:solidFill>
                <a:latin typeface="Calibri"/>
              </a:defRPr>
            </a:pPr>
            <a:r>
              <a:rPr lang="en-US" sz="1600" dirty="0"/>
              <a:t>Command-line arguments control platform selection </a:t>
            </a:r>
            <a:r>
              <a:rPr lang="en-US" sz="1600" b="1" i="1" dirty="0"/>
              <a:t>(--platform</a:t>
            </a:r>
            <a:r>
              <a:rPr lang="en-US" sz="1600" dirty="0"/>
              <a:t>) and hyperparameters </a:t>
            </a:r>
            <a:r>
              <a:rPr lang="en-US" sz="1600" b="1" i="1" dirty="0"/>
              <a:t>(--epochs, --</a:t>
            </a:r>
            <a:r>
              <a:rPr lang="en-US" sz="1600" b="1" i="1" dirty="0" err="1"/>
              <a:t>batch_size</a:t>
            </a:r>
            <a:r>
              <a:rPr lang="en-US" sz="1600" dirty="0"/>
              <a:t>, etc.).</a:t>
            </a:r>
          </a:p>
          <a:p>
            <a:pPr lvl="1">
              <a:defRPr sz="1800">
                <a:solidFill>
                  <a:srgbClr val="000000"/>
                </a:solidFill>
                <a:latin typeface="Calibri"/>
              </a:defRPr>
            </a:pPr>
            <a:r>
              <a:rPr lang="en-US" sz="1600" dirty="0"/>
              <a:t>Hardware/software availability checked before each run.</a:t>
            </a:r>
          </a:p>
          <a:p>
            <a:pPr>
              <a:defRPr sz="1800">
                <a:solidFill>
                  <a:srgbClr val="000000"/>
                </a:solidFill>
                <a:latin typeface="Calibri"/>
              </a:defRPr>
            </a:pPr>
            <a:r>
              <a:rPr lang="en-US" sz="1600" b="1" dirty="0"/>
              <a:t>Standardized Procedure (per platform):</a:t>
            </a:r>
          </a:p>
          <a:p>
            <a:pPr lvl="1">
              <a:defRPr sz="1800">
                <a:solidFill>
                  <a:srgbClr val="000000"/>
                </a:solidFill>
                <a:latin typeface="Calibri"/>
              </a:defRPr>
            </a:pPr>
            <a:r>
              <a:rPr lang="en-US" sz="1600" dirty="0"/>
              <a:t>Load/preprocess MNIST data.</a:t>
            </a:r>
          </a:p>
          <a:p>
            <a:pPr lvl="1">
              <a:defRPr sz="1800">
                <a:solidFill>
                  <a:srgbClr val="000000"/>
                </a:solidFill>
                <a:latin typeface="Calibri"/>
              </a:defRPr>
            </a:pPr>
            <a:r>
              <a:rPr lang="en-US" sz="1600" dirty="0"/>
              <a:t>Initialize model and optimizer/weights.</a:t>
            </a:r>
          </a:p>
          <a:p>
            <a:pPr lvl="1">
              <a:defRPr sz="1800">
                <a:solidFill>
                  <a:srgbClr val="000000"/>
                </a:solidFill>
                <a:latin typeface="Calibri"/>
              </a:defRPr>
            </a:pPr>
            <a:r>
              <a:rPr lang="en-US" sz="1600" dirty="0"/>
              <a:t>Train for a fixed number of epochs.</a:t>
            </a:r>
          </a:p>
          <a:p>
            <a:pPr lvl="1">
              <a:defRPr sz="1800">
                <a:solidFill>
                  <a:srgbClr val="000000"/>
                </a:solidFill>
                <a:latin typeface="Calibri"/>
              </a:defRPr>
            </a:pPr>
            <a:r>
              <a:rPr lang="en-US" sz="1600" dirty="0"/>
              <a:t>Evaluate on test set after each epoch.</a:t>
            </a:r>
          </a:p>
          <a:p>
            <a:pPr>
              <a:defRPr sz="1800">
                <a:solidFill>
                  <a:srgbClr val="000000"/>
                </a:solidFill>
                <a:latin typeface="Calibri"/>
              </a:defRPr>
            </a:pPr>
            <a:r>
              <a:rPr lang="en-US" sz="1600" b="1" dirty="0"/>
              <a:t>Default Parameters:</a:t>
            </a:r>
          </a:p>
          <a:p>
            <a:pPr lvl="1">
              <a:defRPr sz="1800">
                <a:solidFill>
                  <a:srgbClr val="000000"/>
                </a:solidFill>
                <a:latin typeface="Calibri"/>
              </a:defRPr>
            </a:pPr>
            <a:r>
              <a:rPr lang="en-US" sz="1600" b="1" dirty="0"/>
              <a:t>Epochs</a:t>
            </a:r>
            <a:r>
              <a:rPr lang="en-US" sz="1600" dirty="0"/>
              <a:t>: 10, </a:t>
            </a:r>
            <a:r>
              <a:rPr lang="en-US" sz="1600" b="1" dirty="0"/>
              <a:t>Batch Size</a:t>
            </a:r>
            <a:r>
              <a:rPr lang="en-US" sz="1600" dirty="0"/>
              <a:t>: 512, </a:t>
            </a:r>
            <a:r>
              <a:rPr lang="en-US" sz="1600" b="1" dirty="0"/>
              <a:t>Optimizer</a:t>
            </a:r>
            <a:r>
              <a:rPr lang="en-US" sz="1600" dirty="0"/>
              <a:t>: SGD (</a:t>
            </a:r>
            <a:r>
              <a:rPr lang="en-US" sz="1600" b="1" dirty="0"/>
              <a:t>Momentum</a:t>
            </a:r>
            <a:r>
              <a:rPr lang="en-US" sz="1600" dirty="0"/>
              <a:t>=0.9), </a:t>
            </a:r>
            <a:r>
              <a:rPr lang="en-US" sz="1600" b="1" dirty="0"/>
              <a:t>Learning Rate</a:t>
            </a:r>
            <a:r>
              <a:rPr lang="en-US" sz="1600" dirty="0"/>
              <a:t>: 0.01</a:t>
            </a:r>
          </a:p>
          <a:p>
            <a:pPr>
              <a:defRPr sz="1800">
                <a:solidFill>
                  <a:srgbClr val="000000"/>
                </a:solidFill>
                <a:latin typeface="Calibri"/>
              </a:defRPr>
            </a:pPr>
            <a:r>
              <a:rPr lang="en-US" sz="1600" b="1" dirty="0"/>
              <a:t>Evaluation:</a:t>
            </a:r>
          </a:p>
          <a:p>
            <a:pPr lvl="1">
              <a:defRPr sz="1800">
                <a:solidFill>
                  <a:srgbClr val="000000"/>
                </a:solidFill>
                <a:latin typeface="Calibri"/>
              </a:defRPr>
            </a:pPr>
            <a:r>
              <a:rPr lang="en-US" sz="1600" dirty="0"/>
              <a:t>Capture and log metrics in separate ‘</a:t>
            </a:r>
            <a:r>
              <a:rPr lang="en-US" sz="1600" b="1" i="1" dirty="0"/>
              <a:t>results/metrics_*.csv</a:t>
            </a:r>
            <a:r>
              <a:rPr lang="en-US" sz="1600" dirty="0"/>
              <a:t>’ files.</a:t>
            </a:r>
          </a:p>
          <a:p>
            <a:pPr lvl="1">
              <a:defRPr sz="1800">
                <a:solidFill>
                  <a:srgbClr val="000000"/>
                </a:solidFill>
                <a:latin typeface="Calibri"/>
              </a:defRPr>
            </a:pPr>
            <a:r>
              <a:rPr lang="en-US" sz="1600" dirty="0">
                <a:solidFill>
                  <a:srgbClr val="000000"/>
                </a:solidFill>
                <a:latin typeface="Calibri"/>
              </a:rPr>
              <a:t>Creates comparative plots.</a:t>
            </a:r>
          </a:p>
        </p:txBody>
      </p:sp>
    </p:spTree>
    <p:extLst>
      <p:ext uri="{BB962C8B-B14F-4D97-AF65-F5344CB8AC3E}">
        <p14:creationId xmlns:p14="http://schemas.microsoft.com/office/powerpoint/2010/main" val="88321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03AA1-E8E6-29B4-A3C3-1C2CA3540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AB137-7BFC-5135-36A9-205929BCB852}"/>
              </a:ext>
            </a:extLst>
          </p:cNvPr>
          <p:cNvSpPr>
            <a:spLocks noGrp="1"/>
          </p:cNvSpPr>
          <p:nvPr>
            <p:ph type="title"/>
          </p:nvPr>
        </p:nvSpPr>
        <p:spPr/>
        <p:txBody>
          <a:bodyPr/>
          <a:lstStyle/>
          <a:p>
            <a:r>
              <a:rPr lang="en-US" dirty="0"/>
              <a:t>Results</a:t>
            </a:r>
            <a:endParaRPr dirty="0"/>
          </a:p>
        </p:txBody>
      </p:sp>
      <p:graphicFrame>
        <p:nvGraphicFramePr>
          <p:cNvPr id="6" name="Content Placeholder 5">
            <a:extLst>
              <a:ext uri="{FF2B5EF4-FFF2-40B4-BE49-F238E27FC236}">
                <a16:creationId xmlns:a16="http://schemas.microsoft.com/office/drawing/2014/main" id="{8A268EA1-AD19-03B2-0DCF-4243511858D0}"/>
              </a:ext>
            </a:extLst>
          </p:cNvPr>
          <p:cNvGraphicFramePr>
            <a:graphicFrameLocks noGrp="1"/>
          </p:cNvGraphicFramePr>
          <p:nvPr>
            <p:ph idx="1"/>
            <p:extLst>
              <p:ext uri="{D42A27DB-BD31-4B8C-83A1-F6EECF244321}">
                <p14:modId xmlns:p14="http://schemas.microsoft.com/office/powerpoint/2010/main" val="202871002"/>
              </p:ext>
            </p:extLst>
          </p:nvPr>
        </p:nvGraphicFramePr>
        <p:xfrm>
          <a:off x="822324" y="1846264"/>
          <a:ext cx="7544432" cy="2129051"/>
        </p:xfrm>
        <a:graphic>
          <a:graphicData uri="http://schemas.openxmlformats.org/drawingml/2006/table">
            <a:tbl>
              <a:tblPr firstRow="1" bandRow="1">
                <a:tableStyleId>{3B4B98B0-60AC-42C2-AFA5-B58CD77FA1E5}</a:tableStyleId>
              </a:tblPr>
              <a:tblGrid>
                <a:gridCol w="943054">
                  <a:extLst>
                    <a:ext uri="{9D8B030D-6E8A-4147-A177-3AD203B41FA5}">
                      <a16:colId xmlns:a16="http://schemas.microsoft.com/office/drawing/2014/main" val="47274245"/>
                    </a:ext>
                  </a:extLst>
                </a:gridCol>
                <a:gridCol w="943054">
                  <a:extLst>
                    <a:ext uri="{9D8B030D-6E8A-4147-A177-3AD203B41FA5}">
                      <a16:colId xmlns:a16="http://schemas.microsoft.com/office/drawing/2014/main" val="3610804995"/>
                    </a:ext>
                  </a:extLst>
                </a:gridCol>
                <a:gridCol w="943054">
                  <a:extLst>
                    <a:ext uri="{9D8B030D-6E8A-4147-A177-3AD203B41FA5}">
                      <a16:colId xmlns:a16="http://schemas.microsoft.com/office/drawing/2014/main" val="3905327117"/>
                    </a:ext>
                  </a:extLst>
                </a:gridCol>
                <a:gridCol w="943054">
                  <a:extLst>
                    <a:ext uri="{9D8B030D-6E8A-4147-A177-3AD203B41FA5}">
                      <a16:colId xmlns:a16="http://schemas.microsoft.com/office/drawing/2014/main" val="2919006572"/>
                    </a:ext>
                  </a:extLst>
                </a:gridCol>
                <a:gridCol w="943054">
                  <a:extLst>
                    <a:ext uri="{9D8B030D-6E8A-4147-A177-3AD203B41FA5}">
                      <a16:colId xmlns:a16="http://schemas.microsoft.com/office/drawing/2014/main" val="2715869159"/>
                    </a:ext>
                  </a:extLst>
                </a:gridCol>
                <a:gridCol w="943054">
                  <a:extLst>
                    <a:ext uri="{9D8B030D-6E8A-4147-A177-3AD203B41FA5}">
                      <a16:colId xmlns:a16="http://schemas.microsoft.com/office/drawing/2014/main" val="2579987233"/>
                    </a:ext>
                  </a:extLst>
                </a:gridCol>
                <a:gridCol w="943054">
                  <a:extLst>
                    <a:ext uri="{9D8B030D-6E8A-4147-A177-3AD203B41FA5}">
                      <a16:colId xmlns:a16="http://schemas.microsoft.com/office/drawing/2014/main" val="3595308306"/>
                    </a:ext>
                  </a:extLst>
                </a:gridCol>
                <a:gridCol w="943054">
                  <a:extLst>
                    <a:ext uri="{9D8B030D-6E8A-4147-A177-3AD203B41FA5}">
                      <a16:colId xmlns:a16="http://schemas.microsoft.com/office/drawing/2014/main" val="1433315517"/>
                    </a:ext>
                  </a:extLst>
                </a:gridCol>
              </a:tblGrid>
              <a:tr h="629357">
                <a:tc>
                  <a:txBody>
                    <a:bodyPr/>
                    <a:lstStyle/>
                    <a:p>
                      <a:pPr algn="l" fontAlgn="b"/>
                      <a:r>
                        <a:rPr lang="en-US" sz="1100" b="1" u="none" strike="noStrike" dirty="0">
                          <a:solidFill>
                            <a:srgbClr val="305496"/>
                          </a:solidFill>
                          <a:effectLst/>
                        </a:rPr>
                        <a:t>Platform</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a:solidFill>
                            <a:srgbClr val="305496"/>
                          </a:solidFill>
                          <a:effectLst/>
                        </a:rPr>
                        <a:t> Avgerage Epoch Time (s)</a:t>
                      </a:r>
                      <a:endParaRPr lang="en-US" sz="1100" b="1"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305496"/>
                          </a:solidFill>
                          <a:effectLst/>
                        </a:rPr>
                        <a:t>Total Train Time (s)</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305496"/>
                          </a:solidFill>
                          <a:effectLst/>
                        </a:rPr>
                        <a:t>Average Throughput (samples/s)</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305496"/>
                          </a:solidFill>
                          <a:effectLst/>
                        </a:rPr>
                        <a:t>Final Test Accuracy (%)</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dirty="0">
                          <a:solidFill>
                            <a:srgbClr val="305496"/>
                          </a:solidFill>
                          <a:effectLst/>
                        </a:rPr>
                        <a:t>Max Test Accuracy (%)</a:t>
                      </a:r>
                      <a:endParaRPr lang="en-US" sz="11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a:solidFill>
                            <a:srgbClr val="305496"/>
                          </a:solidFill>
                          <a:effectLst/>
                        </a:rPr>
                        <a:t>Average Process RAM (MB)</a:t>
                      </a:r>
                      <a:endParaRPr lang="en-US" sz="1100" b="1"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1" u="none" strike="noStrike">
                          <a:solidFill>
                            <a:srgbClr val="305496"/>
                          </a:solidFill>
                          <a:effectLst/>
                        </a:rPr>
                        <a:t>Max GPU VRAM (MB)</a:t>
                      </a:r>
                      <a:endParaRPr lang="en-US" sz="1100" b="1" i="0" u="none" strike="noStrike">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1401974"/>
                  </a:ext>
                </a:extLst>
              </a:tr>
              <a:tr h="217584">
                <a:tc>
                  <a:txBody>
                    <a:bodyPr/>
                    <a:lstStyle/>
                    <a:p>
                      <a:pPr algn="l" fontAlgn="b"/>
                      <a:r>
                        <a:rPr lang="en-US" sz="1100" b="0" u="none" strike="noStrike">
                          <a:solidFill>
                            <a:srgbClr val="305496"/>
                          </a:solidFill>
                          <a:effectLst/>
                        </a:rPr>
                        <a:t>CPU (NUMBA)</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2.0928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20.928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30501</a:t>
                      </a:r>
                      <a:endParaRPr lang="en-US" sz="1100" b="0"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96.33</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97.42</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1334.572</a:t>
                      </a:r>
                      <a:endParaRPr lang="en-US" sz="1100" b="0"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0</a:t>
                      </a:r>
                      <a:endParaRPr lang="en-US" sz="1100" b="0" i="0" u="none" strike="noStrike">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4289888"/>
                  </a:ext>
                </a:extLst>
              </a:tr>
              <a:tr h="423471">
                <a:tc>
                  <a:txBody>
                    <a:bodyPr/>
                    <a:lstStyle/>
                    <a:p>
                      <a:pPr algn="l" fontAlgn="b"/>
                      <a:r>
                        <a:rPr lang="en-US" sz="1100" b="0" u="none" strike="noStrike">
                          <a:solidFill>
                            <a:srgbClr val="305496"/>
                          </a:solidFill>
                          <a:effectLst/>
                        </a:rPr>
                        <a:t>GPU CUDA (NUMBA)</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0.9268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9.268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71758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96.68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97.56</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1156.894</a:t>
                      </a:r>
                      <a:endParaRPr lang="en-US" sz="1100" b="0"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0</a:t>
                      </a:r>
                      <a:endParaRPr lang="en-US" sz="1100" b="0" i="0" u="none" strike="noStrike">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401619"/>
                  </a:ext>
                </a:extLst>
              </a:tr>
              <a:tr h="217584">
                <a:tc>
                  <a:txBody>
                    <a:bodyPr/>
                    <a:lstStyle/>
                    <a:p>
                      <a:pPr algn="l" fontAlgn="b"/>
                      <a:r>
                        <a:rPr lang="en-US" sz="1100" b="0" u="none" strike="noStrike">
                          <a:solidFill>
                            <a:srgbClr val="305496"/>
                          </a:solidFill>
                          <a:effectLst/>
                        </a:rPr>
                        <a:t>CPU (PYTORCH)</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11.2687</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112.687</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5340</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97.57</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98.5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1611.935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0</a:t>
                      </a:r>
                      <a:endParaRPr lang="en-US" sz="11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1249"/>
                  </a:ext>
                </a:extLst>
              </a:tr>
              <a:tr h="423471">
                <a:tc>
                  <a:txBody>
                    <a:bodyPr/>
                    <a:lstStyle/>
                    <a:p>
                      <a:pPr algn="l" fontAlgn="b"/>
                      <a:r>
                        <a:rPr lang="en-US" sz="1100" b="0" u="none" strike="noStrike">
                          <a:solidFill>
                            <a:srgbClr val="305496"/>
                          </a:solidFill>
                          <a:effectLst/>
                        </a:rPr>
                        <a:t>GPU CUDA (PYTORCH)</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8.7219</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87.219</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6948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97.21</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98.5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1363.258</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16.87</a:t>
                      </a:r>
                      <a:endParaRPr lang="en-US" sz="11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140844"/>
                  </a:ext>
                </a:extLst>
              </a:tr>
              <a:tr h="217584">
                <a:tc>
                  <a:txBody>
                    <a:bodyPr/>
                    <a:lstStyle/>
                    <a:p>
                      <a:pPr algn="l" fontAlgn="b"/>
                      <a:r>
                        <a:rPr lang="en-US" sz="1100" b="0" u="none" strike="noStrike">
                          <a:solidFill>
                            <a:srgbClr val="305496"/>
                          </a:solidFill>
                          <a:effectLst/>
                        </a:rPr>
                        <a:t>MPS (PYTORCH)</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9.0544</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90.544</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6645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97.31</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98.5</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a:solidFill>
                            <a:srgbClr val="305496"/>
                          </a:solidFill>
                          <a:effectLst/>
                        </a:rPr>
                        <a:t>1188.246</a:t>
                      </a:r>
                      <a:endParaRPr lang="en-US" sz="1100" b="0" i="0" u="none" strike="noStrike">
                        <a:solidFill>
                          <a:srgbClr val="305496"/>
                        </a:solidFill>
                        <a:effectLst/>
                        <a:latin typeface="Calibri" panose="020F0502020204030204" pitchFamily="34" charset="0"/>
                      </a:endParaRPr>
                    </a:p>
                  </a:txBody>
                  <a:tcPr marL="9525" marR="9525" marT="9525" marB="0" anchor="b"/>
                </a:tc>
                <a:tc>
                  <a:txBody>
                    <a:bodyPr/>
                    <a:lstStyle/>
                    <a:p>
                      <a:pPr algn="l" fontAlgn="b"/>
                      <a:r>
                        <a:rPr lang="en-US" sz="1100" b="0" u="none" strike="noStrike" dirty="0">
                          <a:solidFill>
                            <a:srgbClr val="305496"/>
                          </a:solidFill>
                          <a:effectLst/>
                        </a:rPr>
                        <a:t>0</a:t>
                      </a:r>
                      <a:endParaRPr lang="en-US" sz="11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7731755"/>
                  </a:ext>
                </a:extLst>
              </a:tr>
            </a:tbl>
          </a:graphicData>
        </a:graphic>
      </p:graphicFrame>
    </p:spTree>
    <p:extLst>
      <p:ext uri="{BB962C8B-B14F-4D97-AF65-F5344CB8AC3E}">
        <p14:creationId xmlns:p14="http://schemas.microsoft.com/office/powerpoint/2010/main" val="15604338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396</TotalTime>
  <Words>1510</Words>
  <Application>Microsoft Office PowerPoint</Application>
  <PresentationFormat>On-screen Show (4:3)</PresentationFormat>
  <Paragraphs>184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Convolution Neural Network Performance Analysis:  CPU-optimized vs GPU-optimized</vt:lpstr>
      <vt:lpstr>Introduction &amp; Objective</vt:lpstr>
      <vt:lpstr>Project Goal &amp; Metrics</vt:lpstr>
      <vt:lpstr>Dataset</vt:lpstr>
      <vt:lpstr>CNN Architecture</vt:lpstr>
      <vt:lpstr>Implementation</vt:lpstr>
      <vt:lpstr>Hardware &amp; Software</vt:lpstr>
      <vt:lpstr>Experiments</vt:lpstr>
      <vt:lpstr>Results</vt:lpstr>
      <vt:lpstr>Performance Comparison Plot</vt:lpstr>
      <vt:lpstr>Analysis – Speed &amp; Throughput</vt:lpstr>
      <vt:lpstr>Analysis – Accuracy &amp; Resources</vt:lpstr>
      <vt:lpstr>Conclusion</vt:lpstr>
      <vt:lpstr>Literature 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Deepesh Khanna</cp:lastModifiedBy>
  <cp:revision>33</cp:revision>
  <dcterms:created xsi:type="dcterms:W3CDTF">2013-01-27T09:14:16Z</dcterms:created>
  <dcterms:modified xsi:type="dcterms:W3CDTF">2025-05-06T02:44:30Z</dcterms:modified>
  <cp:category/>
</cp:coreProperties>
</file>